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2" r:id="rId3"/>
    <p:sldId id="267" r:id="rId4"/>
    <p:sldId id="257" r:id="rId5"/>
    <p:sldId id="286" r:id="rId6"/>
    <p:sldId id="287" r:id="rId7"/>
    <p:sldId id="274" r:id="rId8"/>
    <p:sldId id="275" r:id="rId9"/>
    <p:sldId id="259" r:id="rId10"/>
    <p:sldId id="263" r:id="rId11"/>
    <p:sldId id="283" r:id="rId12"/>
    <p:sldId id="281" r:id="rId13"/>
    <p:sldId id="278" r:id="rId14"/>
    <p:sldId id="285" r:id="rId15"/>
    <p:sldId id="277" r:id="rId16"/>
    <p:sldId id="262" r:id="rId17"/>
    <p:sldId id="26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69" d="100"/>
          <a:sy n="69" d="100"/>
        </p:scale>
        <p:origin x="-10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rlos\Desktop\TS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5bECOS%5d\ingenium-managment\CSOF5101%20Ingeniera%20de%20Software\TSP\Uti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en-US"/>
            </a:pPr>
            <a:r>
              <a:rPr lang="en-US"/>
              <a:t>Detalle</a:t>
            </a:r>
            <a:r>
              <a:rPr lang="en-US" baseline="0"/>
              <a:t> Valor Ganado Ciclo 2</a:t>
            </a:r>
            <a:endParaRPr lang="en-US"/>
          </a:p>
        </c:rich>
      </c:tx>
      <c:layout/>
    </c:title>
    <c:plotArea>
      <c:layout/>
      <c:lineChart>
        <c:grouping val="standard"/>
        <c:ser>
          <c:idx val="0"/>
          <c:order val="0"/>
          <c:tx>
            <c:v>Planeado</c:v>
          </c:tx>
          <c:cat>
            <c:strRef>
              <c:f>resumen!$F$13:$F$19</c:f>
              <c:strCache>
                <c:ptCount val="7"/>
                <c:pt idx="0">
                  <c:v>Miercoles</c:v>
                </c:pt>
                <c:pt idx="1">
                  <c:v>Jueves</c:v>
                </c:pt>
                <c:pt idx="2">
                  <c:v>Viernes</c:v>
                </c:pt>
                <c:pt idx="3">
                  <c:v>Sabado</c:v>
                </c:pt>
                <c:pt idx="4">
                  <c:v>Domingo</c:v>
                </c:pt>
                <c:pt idx="5">
                  <c:v>Lunes</c:v>
                </c:pt>
                <c:pt idx="6">
                  <c:v>Martes</c:v>
                </c:pt>
              </c:strCache>
            </c:strRef>
          </c:cat>
          <c:val>
            <c:numRef>
              <c:f>resumen!$I$13:$I$19</c:f>
              <c:numCache>
                <c:formatCode>0.00%</c:formatCode>
                <c:ptCount val="7"/>
                <c:pt idx="0">
                  <c:v>0</c:v>
                </c:pt>
                <c:pt idx="1">
                  <c:v>7.7235772357723637E-2</c:v>
                </c:pt>
                <c:pt idx="2">
                  <c:v>7.7235772357723637E-2</c:v>
                </c:pt>
                <c:pt idx="3">
                  <c:v>0.20121951219512219</c:v>
                </c:pt>
                <c:pt idx="4">
                  <c:v>0.25813008130081327</c:v>
                </c:pt>
                <c:pt idx="5">
                  <c:v>0.27032520325203291</c:v>
                </c:pt>
                <c:pt idx="6">
                  <c:v>0.28861788617886214</c:v>
                </c:pt>
              </c:numCache>
            </c:numRef>
          </c:val>
        </c:ser>
        <c:ser>
          <c:idx val="1"/>
          <c:order val="1"/>
          <c:tx>
            <c:v>Real</c:v>
          </c:tx>
          <c:val>
            <c:numRef>
              <c:f>resumen!$K$13:$K$19</c:f>
              <c:numCache>
                <c:formatCode>0.00%</c:formatCode>
                <c:ptCount val="7"/>
                <c:pt idx="0">
                  <c:v>0</c:v>
                </c:pt>
                <c:pt idx="1">
                  <c:v>2.8455284552845548E-2</c:v>
                </c:pt>
                <c:pt idx="2">
                  <c:v>2.8455284552845548E-2</c:v>
                </c:pt>
                <c:pt idx="3">
                  <c:v>0.15853658536585374</c:v>
                </c:pt>
                <c:pt idx="4">
                  <c:v>0.18292682926829271</c:v>
                </c:pt>
                <c:pt idx="5">
                  <c:v>0.241869918699187</c:v>
                </c:pt>
                <c:pt idx="6">
                  <c:v>0.28861788617886203</c:v>
                </c:pt>
              </c:numCache>
            </c:numRef>
          </c:val>
        </c:ser>
        <c:marker val="1"/>
        <c:axId val="54131712"/>
        <c:axId val="35050240"/>
      </c:lineChart>
      <c:catAx>
        <c:axId val="54131712"/>
        <c:scaling>
          <c:orientation val="minMax"/>
        </c:scaling>
        <c:axPos val="b"/>
        <c:majorTickMark val="none"/>
        <c:tickLblPos val="nextTo"/>
        <c:txPr>
          <a:bodyPr/>
          <a:lstStyle/>
          <a:p>
            <a:pPr>
              <a:defRPr lang="en-US"/>
            </a:pPr>
            <a:endParaRPr lang="en-US"/>
          </a:p>
        </c:txPr>
        <c:crossAx val="35050240"/>
        <c:crosses val="autoZero"/>
        <c:auto val="1"/>
        <c:lblAlgn val="ctr"/>
        <c:lblOffset val="100"/>
      </c:catAx>
      <c:valAx>
        <c:axId val="35050240"/>
        <c:scaling>
          <c:orientation val="minMax"/>
        </c:scaling>
        <c:axPos val="l"/>
        <c:majorGridlines/>
        <c:title>
          <c:tx>
            <c:rich>
              <a:bodyPr/>
              <a:lstStyle/>
              <a:p>
                <a:pPr>
                  <a:defRPr lang="en-US"/>
                </a:pPr>
                <a:r>
                  <a:rPr lang="en-US"/>
                  <a:t>Porcentaje Valor Ganado</a:t>
                </a:r>
              </a:p>
            </c:rich>
          </c:tx>
          <c:layout/>
        </c:title>
        <c:numFmt formatCode="0.00%" sourceLinked="1"/>
        <c:majorTickMark val="none"/>
        <c:tickLblPos val="nextTo"/>
        <c:txPr>
          <a:bodyPr/>
          <a:lstStyle/>
          <a:p>
            <a:pPr>
              <a:defRPr lang="en-US"/>
            </a:pPr>
            <a:endParaRPr lang="en-US"/>
          </a:p>
        </c:txPr>
        <c:crossAx val="54131712"/>
        <c:crosses val="autoZero"/>
        <c:crossBetween val="between"/>
      </c:valAx>
      <c:dTable>
        <c:showHorzBorder val="1"/>
        <c:showVertBorder val="1"/>
        <c:showOutline val="1"/>
        <c:showKeys val="1"/>
        <c:txPr>
          <a:bodyPr/>
          <a:lstStyle/>
          <a:p>
            <a:pPr rtl="0">
              <a:defRPr lang="en-US"/>
            </a:pPr>
            <a:endParaRPr lang="en-US"/>
          </a:p>
        </c:txPr>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lang="en-US" sz="1100"/>
            </a:pPr>
            <a:r>
              <a:rPr lang="es-CO" sz="1100"/>
              <a:t>Realimentación Interna</a:t>
            </a:r>
          </a:p>
        </c:rich>
      </c:tx>
      <c:layout/>
    </c:title>
    <c:plotArea>
      <c:layout/>
      <c:barChart>
        <c:barDir val="col"/>
        <c:grouping val="clustered"/>
        <c:ser>
          <c:idx val="0"/>
          <c:order val="0"/>
          <c:tx>
            <c:strRef>
              <c:f>Hoja1!$G$46</c:f>
              <c:strCache>
                <c:ptCount val="1"/>
                <c:pt idx="0">
                  <c:v>Cumplimiento de las reglas propuesta por el grupo</c:v>
                </c:pt>
              </c:strCache>
            </c:strRef>
          </c:tx>
          <c:cat>
            <c:strRef>
              <c:f>Hoja1!$H$45:$M$45</c:f>
              <c:strCache>
                <c:ptCount val="6"/>
                <c:pt idx="0">
                  <c:v>Carlos</c:v>
                </c:pt>
                <c:pt idx="1">
                  <c:v>Sandra</c:v>
                </c:pt>
                <c:pt idx="2">
                  <c:v>Mauricio</c:v>
                </c:pt>
                <c:pt idx="3">
                  <c:v>David</c:v>
                </c:pt>
                <c:pt idx="4">
                  <c:v>Willian</c:v>
                </c:pt>
                <c:pt idx="5">
                  <c:v>Erik</c:v>
                </c:pt>
              </c:strCache>
            </c:strRef>
          </c:cat>
          <c:val>
            <c:numRef>
              <c:f>Hoja1!$H$46:$M$46</c:f>
              <c:numCache>
                <c:formatCode>0.00</c:formatCode>
                <c:ptCount val="6"/>
                <c:pt idx="0">
                  <c:v>4.5999999999999996</c:v>
                </c:pt>
                <c:pt idx="1">
                  <c:v>4.2</c:v>
                </c:pt>
                <c:pt idx="2">
                  <c:v>4.5</c:v>
                </c:pt>
                <c:pt idx="3">
                  <c:v>4</c:v>
                </c:pt>
                <c:pt idx="4">
                  <c:v>5</c:v>
                </c:pt>
                <c:pt idx="5">
                  <c:v>5</c:v>
                </c:pt>
              </c:numCache>
            </c:numRef>
          </c:val>
        </c:ser>
        <c:ser>
          <c:idx val="1"/>
          <c:order val="1"/>
          <c:tx>
            <c:strRef>
              <c:f>Hoja1!$G$47</c:f>
              <c:strCache>
                <c:ptCount val="1"/>
                <c:pt idx="0">
                  <c:v>Cumplimiento con las actividades asignadas</c:v>
                </c:pt>
              </c:strCache>
            </c:strRef>
          </c:tx>
          <c:cat>
            <c:strRef>
              <c:f>Hoja1!$H$45:$M$45</c:f>
              <c:strCache>
                <c:ptCount val="6"/>
                <c:pt idx="0">
                  <c:v>Carlos</c:v>
                </c:pt>
                <c:pt idx="1">
                  <c:v>Sandra</c:v>
                </c:pt>
                <c:pt idx="2">
                  <c:v>Mauricio</c:v>
                </c:pt>
                <c:pt idx="3">
                  <c:v>David</c:v>
                </c:pt>
                <c:pt idx="4">
                  <c:v>Willian</c:v>
                </c:pt>
                <c:pt idx="5">
                  <c:v>Erik</c:v>
                </c:pt>
              </c:strCache>
            </c:strRef>
          </c:cat>
          <c:val>
            <c:numRef>
              <c:f>Hoja1!$H$47:$M$47</c:f>
              <c:numCache>
                <c:formatCode>0.00</c:formatCode>
                <c:ptCount val="6"/>
                <c:pt idx="0">
                  <c:v>4.8</c:v>
                </c:pt>
                <c:pt idx="1">
                  <c:v>4.5999999999999996</c:v>
                </c:pt>
                <c:pt idx="2">
                  <c:v>5</c:v>
                </c:pt>
                <c:pt idx="3">
                  <c:v>4.8</c:v>
                </c:pt>
                <c:pt idx="4">
                  <c:v>5</c:v>
                </c:pt>
                <c:pt idx="5">
                  <c:v>5</c:v>
                </c:pt>
              </c:numCache>
            </c:numRef>
          </c:val>
        </c:ser>
        <c:ser>
          <c:idx val="2"/>
          <c:order val="2"/>
          <c:tx>
            <c:strRef>
              <c:f>Hoja1!$G$48</c:f>
              <c:strCache>
                <c:ptCount val="1"/>
                <c:pt idx="0">
                  <c:v>Apoyo a las labores de grupo</c:v>
                </c:pt>
              </c:strCache>
            </c:strRef>
          </c:tx>
          <c:cat>
            <c:strRef>
              <c:f>Hoja1!$H$45:$M$45</c:f>
              <c:strCache>
                <c:ptCount val="6"/>
                <c:pt idx="0">
                  <c:v>Carlos</c:v>
                </c:pt>
                <c:pt idx="1">
                  <c:v>Sandra</c:v>
                </c:pt>
                <c:pt idx="2">
                  <c:v>Mauricio</c:v>
                </c:pt>
                <c:pt idx="3">
                  <c:v>David</c:v>
                </c:pt>
                <c:pt idx="4">
                  <c:v>Willian</c:v>
                </c:pt>
                <c:pt idx="5">
                  <c:v>Erik</c:v>
                </c:pt>
              </c:strCache>
            </c:strRef>
          </c:cat>
          <c:val>
            <c:numRef>
              <c:f>Hoja1!$H$48:$M$48</c:f>
              <c:numCache>
                <c:formatCode>0.00</c:formatCode>
                <c:ptCount val="6"/>
                <c:pt idx="0">
                  <c:v>4.8</c:v>
                </c:pt>
                <c:pt idx="1">
                  <c:v>4.5999999999999996</c:v>
                </c:pt>
                <c:pt idx="2">
                  <c:v>4.5</c:v>
                </c:pt>
                <c:pt idx="3">
                  <c:v>4.5999999999999996</c:v>
                </c:pt>
                <c:pt idx="4">
                  <c:v>4.5999999999999996</c:v>
                </c:pt>
                <c:pt idx="5">
                  <c:v>5</c:v>
                </c:pt>
              </c:numCache>
            </c:numRef>
          </c:val>
        </c:ser>
        <c:ser>
          <c:idx val="3"/>
          <c:order val="3"/>
          <c:tx>
            <c:strRef>
              <c:f>Hoja1!$G$49</c:f>
              <c:strCache>
                <c:ptCount val="1"/>
                <c:pt idx="0">
                  <c:v>Apoyo a los demas miembros del grupo</c:v>
                </c:pt>
              </c:strCache>
            </c:strRef>
          </c:tx>
          <c:cat>
            <c:strRef>
              <c:f>Hoja1!$H$45:$M$45</c:f>
              <c:strCache>
                <c:ptCount val="6"/>
                <c:pt idx="0">
                  <c:v>Carlos</c:v>
                </c:pt>
                <c:pt idx="1">
                  <c:v>Sandra</c:v>
                </c:pt>
                <c:pt idx="2">
                  <c:v>Mauricio</c:v>
                </c:pt>
                <c:pt idx="3">
                  <c:v>David</c:v>
                </c:pt>
                <c:pt idx="4">
                  <c:v>Willian</c:v>
                </c:pt>
                <c:pt idx="5">
                  <c:v>Erik</c:v>
                </c:pt>
              </c:strCache>
            </c:strRef>
          </c:cat>
          <c:val>
            <c:numRef>
              <c:f>Hoja1!$H$49:$M$49</c:f>
              <c:numCache>
                <c:formatCode>0.00</c:formatCode>
                <c:ptCount val="6"/>
                <c:pt idx="0">
                  <c:v>4.4000000000000004</c:v>
                </c:pt>
                <c:pt idx="1">
                  <c:v>4.2</c:v>
                </c:pt>
                <c:pt idx="2">
                  <c:v>4</c:v>
                </c:pt>
                <c:pt idx="3">
                  <c:v>4.2</c:v>
                </c:pt>
                <c:pt idx="4">
                  <c:v>4.8</c:v>
                </c:pt>
                <c:pt idx="5">
                  <c:v>4.8</c:v>
                </c:pt>
              </c:numCache>
            </c:numRef>
          </c:val>
        </c:ser>
        <c:axId val="35402496"/>
        <c:axId val="35404416"/>
      </c:barChart>
      <c:catAx>
        <c:axId val="35402496"/>
        <c:scaling>
          <c:orientation val="minMax"/>
        </c:scaling>
        <c:axPos val="b"/>
        <c:title>
          <c:tx>
            <c:rich>
              <a:bodyPr/>
              <a:lstStyle/>
              <a:p>
                <a:pPr>
                  <a:defRPr lang="en-US"/>
                </a:pPr>
                <a:r>
                  <a:rPr lang="es-CO"/>
                  <a:t>Integrante</a:t>
                </a:r>
              </a:p>
            </c:rich>
          </c:tx>
          <c:layout/>
        </c:title>
        <c:numFmt formatCode="General" sourceLinked="1"/>
        <c:tickLblPos val="nextTo"/>
        <c:txPr>
          <a:bodyPr/>
          <a:lstStyle/>
          <a:p>
            <a:pPr>
              <a:defRPr lang="en-US"/>
            </a:pPr>
            <a:endParaRPr lang="en-US"/>
          </a:p>
        </c:txPr>
        <c:crossAx val="35404416"/>
        <c:crosses val="autoZero"/>
        <c:auto val="1"/>
        <c:lblAlgn val="ctr"/>
        <c:lblOffset val="100"/>
      </c:catAx>
      <c:valAx>
        <c:axId val="35404416"/>
        <c:scaling>
          <c:orientation val="minMax"/>
          <c:max val="5"/>
          <c:min val="0"/>
        </c:scaling>
        <c:axPos val="l"/>
        <c:majorGridlines/>
        <c:title>
          <c:tx>
            <c:rich>
              <a:bodyPr rot="-5400000" vert="horz"/>
              <a:lstStyle/>
              <a:p>
                <a:pPr>
                  <a:defRPr lang="en-US"/>
                </a:pPr>
                <a:r>
                  <a:rPr lang="es-CO"/>
                  <a:t>Calidicación</a:t>
                </a:r>
              </a:p>
            </c:rich>
          </c:tx>
          <c:layout/>
        </c:title>
        <c:numFmt formatCode="0.00" sourceLinked="1"/>
        <c:tickLblPos val="nextTo"/>
        <c:txPr>
          <a:bodyPr/>
          <a:lstStyle/>
          <a:p>
            <a:pPr>
              <a:defRPr lang="en-US"/>
            </a:pPr>
            <a:endParaRPr lang="en-US"/>
          </a:p>
        </c:txPr>
        <c:crossAx val="35402496"/>
        <c:crosses val="autoZero"/>
        <c:crossBetween val="between"/>
      </c:valAx>
    </c:plotArea>
    <c:legend>
      <c:legendPos val="r"/>
      <c:layout/>
      <c:txPr>
        <a:bodyPr/>
        <a:lstStyle/>
        <a:p>
          <a:pPr>
            <a:defRPr lang="en-US"/>
          </a:pPr>
          <a:endParaRPr lang="en-US"/>
        </a:p>
      </c:txPr>
    </c:legend>
    <c:plotVisOnly val="1"/>
  </c:chart>
  <c:spPr>
    <a:ln>
      <a:no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0ABEA-2FC7-4B74-AB1F-4D0AFA572802}"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B70E00C1-DEEE-46AC-AB2A-A2AE326AD960}">
      <dgm:prSet phldrT="[Texto]"/>
      <dgm:spPr/>
      <dgm:t>
        <a:bodyPr/>
        <a:lstStyle/>
        <a:p>
          <a:r>
            <a:rPr lang="es-CO" dirty="0" err="1" smtClean="0"/>
            <a:t>Hosting</a:t>
          </a:r>
          <a:r>
            <a:rPr lang="es-CO" dirty="0" smtClean="0"/>
            <a:t> del proyecto</a:t>
          </a:r>
          <a:endParaRPr lang="en-US" dirty="0"/>
        </a:p>
      </dgm:t>
    </dgm:pt>
    <dgm:pt modelId="{40C2BCD9-F1DE-4F00-A436-A411D3B6B44C}" type="parTrans" cxnId="{5FD63B60-512B-4DF0-867D-3AD98C65616E}">
      <dgm:prSet/>
      <dgm:spPr/>
      <dgm:t>
        <a:bodyPr/>
        <a:lstStyle/>
        <a:p>
          <a:endParaRPr lang="en-US"/>
        </a:p>
      </dgm:t>
    </dgm:pt>
    <dgm:pt modelId="{AD3A735A-5ED0-49C7-A464-BE591A70A318}" type="sibTrans" cxnId="{5FD63B60-512B-4DF0-867D-3AD98C65616E}">
      <dgm:prSet/>
      <dgm:spPr/>
      <dgm:t>
        <a:bodyPr/>
        <a:lstStyle/>
        <a:p>
          <a:endParaRPr lang="en-US"/>
        </a:p>
      </dgm:t>
    </dgm:pt>
    <dgm:pt modelId="{95F12381-D8FC-4BB7-AE5C-03869EB2E277}">
      <dgm:prSet phldrT="[Texto]"/>
      <dgm:spPr/>
      <dgm:t>
        <a:bodyPr/>
        <a:lstStyle/>
        <a:p>
          <a:r>
            <a:rPr lang="es-CO" dirty="0" smtClean="0"/>
            <a:t>Entorno de desarrollo</a:t>
          </a:r>
          <a:endParaRPr lang="en-US" dirty="0"/>
        </a:p>
      </dgm:t>
    </dgm:pt>
    <dgm:pt modelId="{01E08375-83A6-44EF-80E6-A89B3F166003}" type="parTrans" cxnId="{EF30267B-19EF-4345-892D-788C4A6E807F}">
      <dgm:prSet/>
      <dgm:spPr/>
      <dgm:t>
        <a:bodyPr/>
        <a:lstStyle/>
        <a:p>
          <a:endParaRPr lang="en-US"/>
        </a:p>
      </dgm:t>
    </dgm:pt>
    <dgm:pt modelId="{D97C0E5D-4445-471C-A52B-5130628F22DC}" type="sibTrans" cxnId="{EF30267B-19EF-4345-892D-788C4A6E807F}">
      <dgm:prSet/>
      <dgm:spPr/>
      <dgm:t>
        <a:bodyPr/>
        <a:lstStyle/>
        <a:p>
          <a:endParaRPr lang="en-US"/>
        </a:p>
      </dgm:t>
    </dgm:pt>
    <dgm:pt modelId="{CFAB2459-C02B-4B5F-BCD6-115ACEA19C6D}">
      <dgm:prSet phldrT="[Texto]"/>
      <dgm:spPr/>
      <dgm:t>
        <a:bodyPr/>
        <a:lstStyle/>
        <a:p>
          <a:r>
            <a:rPr lang="es-CO" dirty="0" smtClean="0"/>
            <a:t>Control de versiones</a:t>
          </a:r>
          <a:endParaRPr lang="en-US" dirty="0"/>
        </a:p>
      </dgm:t>
    </dgm:pt>
    <dgm:pt modelId="{92010C60-94EE-4F23-96CC-DD874D4A2114}" type="parTrans" cxnId="{6E0DD019-3177-4CE3-9035-803F65BD8460}">
      <dgm:prSet/>
      <dgm:spPr/>
      <dgm:t>
        <a:bodyPr/>
        <a:lstStyle/>
        <a:p>
          <a:endParaRPr lang="en-US"/>
        </a:p>
      </dgm:t>
    </dgm:pt>
    <dgm:pt modelId="{ED471FC9-8AB2-4AE4-9FE2-E16064D7D8AE}" type="sibTrans" cxnId="{6E0DD019-3177-4CE3-9035-803F65BD8460}">
      <dgm:prSet/>
      <dgm:spPr/>
      <dgm:t>
        <a:bodyPr/>
        <a:lstStyle/>
        <a:p>
          <a:endParaRPr lang="en-US"/>
        </a:p>
      </dgm:t>
    </dgm:pt>
    <dgm:pt modelId="{04FC1204-CB65-49D1-BDD0-7AE523D12892}">
      <dgm:prSet phldrT="[Texto]"/>
      <dgm:spPr/>
      <dgm:t>
        <a:bodyPr/>
        <a:lstStyle/>
        <a:p>
          <a:r>
            <a:rPr lang="es-CO" dirty="0" smtClean="0"/>
            <a:t>Project</a:t>
          </a:r>
          <a:endParaRPr lang="en-US" dirty="0"/>
        </a:p>
      </dgm:t>
    </dgm:pt>
    <dgm:pt modelId="{695DF310-B586-40EA-831A-C99945F723FC}" type="parTrans" cxnId="{40748FE7-4445-465D-B6E7-094CDFE70A93}">
      <dgm:prSet/>
      <dgm:spPr/>
      <dgm:t>
        <a:bodyPr/>
        <a:lstStyle/>
        <a:p>
          <a:endParaRPr lang="en-US"/>
        </a:p>
      </dgm:t>
    </dgm:pt>
    <dgm:pt modelId="{BBF5EDFB-70EC-4548-AC2B-A9E8E5623D68}" type="sibTrans" cxnId="{40748FE7-4445-465D-B6E7-094CDFE70A93}">
      <dgm:prSet/>
      <dgm:spPr/>
      <dgm:t>
        <a:bodyPr/>
        <a:lstStyle/>
        <a:p>
          <a:endParaRPr lang="en-US"/>
        </a:p>
      </dgm:t>
    </dgm:pt>
    <dgm:pt modelId="{5F4097F7-9546-4A44-AB18-940A4BD467AF}">
      <dgm:prSet phldrT="[Texto]"/>
      <dgm:spPr/>
      <dgm:t>
        <a:bodyPr/>
        <a:lstStyle/>
        <a:p>
          <a:r>
            <a:rPr lang="es-CO" dirty="0" smtClean="0"/>
            <a:t>Formularios Google</a:t>
          </a:r>
          <a:endParaRPr lang="en-US" dirty="0"/>
        </a:p>
      </dgm:t>
    </dgm:pt>
    <dgm:pt modelId="{4871769A-D252-4870-B2BA-66FC04A1E6D4}" type="parTrans" cxnId="{8AF1EE51-CC15-416C-BA42-6FC216EEC729}">
      <dgm:prSet/>
      <dgm:spPr/>
      <dgm:t>
        <a:bodyPr/>
        <a:lstStyle/>
        <a:p>
          <a:endParaRPr lang="en-US"/>
        </a:p>
      </dgm:t>
    </dgm:pt>
    <dgm:pt modelId="{F0E491A8-0929-4C4B-A14E-3D4EAF96A74B}" type="sibTrans" cxnId="{8AF1EE51-CC15-416C-BA42-6FC216EEC729}">
      <dgm:prSet/>
      <dgm:spPr/>
      <dgm:t>
        <a:bodyPr/>
        <a:lstStyle/>
        <a:p>
          <a:endParaRPr lang="en-US"/>
        </a:p>
      </dgm:t>
    </dgm:pt>
    <dgm:pt modelId="{6921403C-3A1E-437B-B127-B6BC91D950B1}" type="pres">
      <dgm:prSet presAssocID="{8170ABEA-2FC7-4B74-AB1F-4D0AFA572802}" presName="cycle" presStyleCnt="0">
        <dgm:presLayoutVars>
          <dgm:dir/>
          <dgm:resizeHandles val="exact"/>
        </dgm:presLayoutVars>
      </dgm:prSet>
      <dgm:spPr/>
      <dgm:t>
        <a:bodyPr/>
        <a:lstStyle/>
        <a:p>
          <a:endParaRPr lang="en-US"/>
        </a:p>
      </dgm:t>
    </dgm:pt>
    <dgm:pt modelId="{27BE73D2-02D3-4033-914F-56E804AF10D9}" type="pres">
      <dgm:prSet presAssocID="{B70E00C1-DEEE-46AC-AB2A-A2AE326AD960}" presName="dummy" presStyleCnt="0"/>
      <dgm:spPr/>
    </dgm:pt>
    <dgm:pt modelId="{94DA9C2B-640A-41A0-9E49-D78FBDB2BEA4}" type="pres">
      <dgm:prSet presAssocID="{B70E00C1-DEEE-46AC-AB2A-A2AE326AD960}" presName="node" presStyleLbl="revTx" presStyleIdx="0" presStyleCnt="5">
        <dgm:presLayoutVars>
          <dgm:bulletEnabled val="1"/>
        </dgm:presLayoutVars>
      </dgm:prSet>
      <dgm:spPr/>
      <dgm:t>
        <a:bodyPr/>
        <a:lstStyle/>
        <a:p>
          <a:endParaRPr lang="en-US"/>
        </a:p>
      </dgm:t>
    </dgm:pt>
    <dgm:pt modelId="{11871637-EDF8-4154-9D41-E53E8C2F9621}" type="pres">
      <dgm:prSet presAssocID="{AD3A735A-5ED0-49C7-A464-BE591A70A318}" presName="sibTrans" presStyleLbl="node1" presStyleIdx="0" presStyleCnt="5"/>
      <dgm:spPr/>
      <dgm:t>
        <a:bodyPr/>
        <a:lstStyle/>
        <a:p>
          <a:endParaRPr lang="en-US"/>
        </a:p>
      </dgm:t>
    </dgm:pt>
    <dgm:pt modelId="{26092E9E-A526-4A27-A777-B29EB909B580}" type="pres">
      <dgm:prSet presAssocID="{95F12381-D8FC-4BB7-AE5C-03869EB2E277}" presName="dummy" presStyleCnt="0"/>
      <dgm:spPr/>
    </dgm:pt>
    <dgm:pt modelId="{E4904F49-245F-44D1-AC37-0E3ED414FBD0}" type="pres">
      <dgm:prSet presAssocID="{95F12381-D8FC-4BB7-AE5C-03869EB2E277}" presName="node" presStyleLbl="revTx" presStyleIdx="1" presStyleCnt="5">
        <dgm:presLayoutVars>
          <dgm:bulletEnabled val="1"/>
        </dgm:presLayoutVars>
      </dgm:prSet>
      <dgm:spPr/>
      <dgm:t>
        <a:bodyPr/>
        <a:lstStyle/>
        <a:p>
          <a:endParaRPr lang="en-US"/>
        </a:p>
      </dgm:t>
    </dgm:pt>
    <dgm:pt modelId="{DCBC3DF8-8AFE-4E34-A9B4-48A686CE75E4}" type="pres">
      <dgm:prSet presAssocID="{D97C0E5D-4445-471C-A52B-5130628F22DC}" presName="sibTrans" presStyleLbl="node1" presStyleIdx="1" presStyleCnt="5"/>
      <dgm:spPr/>
      <dgm:t>
        <a:bodyPr/>
        <a:lstStyle/>
        <a:p>
          <a:endParaRPr lang="en-US"/>
        </a:p>
      </dgm:t>
    </dgm:pt>
    <dgm:pt modelId="{C7CE2F40-0B0D-4904-ADC7-5131C1AD4B38}" type="pres">
      <dgm:prSet presAssocID="{CFAB2459-C02B-4B5F-BCD6-115ACEA19C6D}" presName="dummy" presStyleCnt="0"/>
      <dgm:spPr/>
    </dgm:pt>
    <dgm:pt modelId="{D80A0990-667E-4767-8812-61742A8EAA83}" type="pres">
      <dgm:prSet presAssocID="{CFAB2459-C02B-4B5F-BCD6-115ACEA19C6D}" presName="node" presStyleLbl="revTx" presStyleIdx="2" presStyleCnt="5">
        <dgm:presLayoutVars>
          <dgm:bulletEnabled val="1"/>
        </dgm:presLayoutVars>
      </dgm:prSet>
      <dgm:spPr/>
      <dgm:t>
        <a:bodyPr/>
        <a:lstStyle/>
        <a:p>
          <a:endParaRPr lang="en-US"/>
        </a:p>
      </dgm:t>
    </dgm:pt>
    <dgm:pt modelId="{C7006AE4-8EAD-45D4-BB7A-1C36D140DE89}" type="pres">
      <dgm:prSet presAssocID="{ED471FC9-8AB2-4AE4-9FE2-E16064D7D8AE}" presName="sibTrans" presStyleLbl="node1" presStyleIdx="2" presStyleCnt="5"/>
      <dgm:spPr/>
      <dgm:t>
        <a:bodyPr/>
        <a:lstStyle/>
        <a:p>
          <a:endParaRPr lang="en-US"/>
        </a:p>
      </dgm:t>
    </dgm:pt>
    <dgm:pt modelId="{400C0C3B-EC87-4CB4-A0B0-D1B2D792AF0E}" type="pres">
      <dgm:prSet presAssocID="{04FC1204-CB65-49D1-BDD0-7AE523D12892}" presName="dummy" presStyleCnt="0"/>
      <dgm:spPr/>
    </dgm:pt>
    <dgm:pt modelId="{BF658DCD-107B-47E7-A24F-1C05C8D6FC0D}" type="pres">
      <dgm:prSet presAssocID="{04FC1204-CB65-49D1-BDD0-7AE523D12892}" presName="node" presStyleLbl="revTx" presStyleIdx="3" presStyleCnt="5">
        <dgm:presLayoutVars>
          <dgm:bulletEnabled val="1"/>
        </dgm:presLayoutVars>
      </dgm:prSet>
      <dgm:spPr/>
      <dgm:t>
        <a:bodyPr/>
        <a:lstStyle/>
        <a:p>
          <a:endParaRPr lang="en-US"/>
        </a:p>
      </dgm:t>
    </dgm:pt>
    <dgm:pt modelId="{71FEE59E-AD94-45B4-ABC5-EEB31534FD83}" type="pres">
      <dgm:prSet presAssocID="{BBF5EDFB-70EC-4548-AC2B-A9E8E5623D68}" presName="sibTrans" presStyleLbl="node1" presStyleIdx="3" presStyleCnt="5"/>
      <dgm:spPr/>
      <dgm:t>
        <a:bodyPr/>
        <a:lstStyle/>
        <a:p>
          <a:endParaRPr lang="en-US"/>
        </a:p>
      </dgm:t>
    </dgm:pt>
    <dgm:pt modelId="{EB961064-C4F0-4409-A9B6-C85487CA551D}" type="pres">
      <dgm:prSet presAssocID="{5F4097F7-9546-4A44-AB18-940A4BD467AF}" presName="dummy" presStyleCnt="0"/>
      <dgm:spPr/>
    </dgm:pt>
    <dgm:pt modelId="{3E6B24F0-3F5F-44C0-88A2-EAD17D787F83}" type="pres">
      <dgm:prSet presAssocID="{5F4097F7-9546-4A44-AB18-940A4BD467AF}" presName="node" presStyleLbl="revTx" presStyleIdx="4" presStyleCnt="5">
        <dgm:presLayoutVars>
          <dgm:bulletEnabled val="1"/>
        </dgm:presLayoutVars>
      </dgm:prSet>
      <dgm:spPr/>
      <dgm:t>
        <a:bodyPr/>
        <a:lstStyle/>
        <a:p>
          <a:endParaRPr lang="en-US"/>
        </a:p>
      </dgm:t>
    </dgm:pt>
    <dgm:pt modelId="{14F2D14D-0E8C-403F-8E70-6C4516FA5078}" type="pres">
      <dgm:prSet presAssocID="{F0E491A8-0929-4C4B-A14E-3D4EAF96A74B}" presName="sibTrans" presStyleLbl="node1" presStyleIdx="4" presStyleCnt="5"/>
      <dgm:spPr/>
      <dgm:t>
        <a:bodyPr/>
        <a:lstStyle/>
        <a:p>
          <a:endParaRPr lang="en-US"/>
        </a:p>
      </dgm:t>
    </dgm:pt>
  </dgm:ptLst>
  <dgm:cxnLst>
    <dgm:cxn modelId="{2439F6F3-5F10-4CF0-AAF2-62B5B91E17BF}" type="presOf" srcId="{ED471FC9-8AB2-4AE4-9FE2-E16064D7D8AE}" destId="{C7006AE4-8EAD-45D4-BB7A-1C36D140DE89}" srcOrd="0" destOrd="0" presId="urn:microsoft.com/office/officeart/2005/8/layout/cycle1"/>
    <dgm:cxn modelId="{930D133E-8AE5-4223-9A41-DF8E43CADEF3}" type="presOf" srcId="{B70E00C1-DEEE-46AC-AB2A-A2AE326AD960}" destId="{94DA9C2B-640A-41A0-9E49-D78FBDB2BEA4}" srcOrd="0" destOrd="0" presId="urn:microsoft.com/office/officeart/2005/8/layout/cycle1"/>
    <dgm:cxn modelId="{40748FE7-4445-465D-B6E7-094CDFE70A93}" srcId="{8170ABEA-2FC7-4B74-AB1F-4D0AFA572802}" destId="{04FC1204-CB65-49D1-BDD0-7AE523D12892}" srcOrd="3" destOrd="0" parTransId="{695DF310-B586-40EA-831A-C99945F723FC}" sibTransId="{BBF5EDFB-70EC-4548-AC2B-A9E8E5623D68}"/>
    <dgm:cxn modelId="{4937BE8F-8262-4566-8729-5266CBF92BCA}" type="presOf" srcId="{8170ABEA-2FC7-4B74-AB1F-4D0AFA572802}" destId="{6921403C-3A1E-437B-B127-B6BC91D950B1}" srcOrd="0" destOrd="0" presId="urn:microsoft.com/office/officeart/2005/8/layout/cycle1"/>
    <dgm:cxn modelId="{71CDA90B-9B24-4423-B339-F92FD067E8E5}" type="presOf" srcId="{D97C0E5D-4445-471C-A52B-5130628F22DC}" destId="{DCBC3DF8-8AFE-4E34-A9B4-48A686CE75E4}" srcOrd="0" destOrd="0" presId="urn:microsoft.com/office/officeart/2005/8/layout/cycle1"/>
    <dgm:cxn modelId="{EF30267B-19EF-4345-892D-788C4A6E807F}" srcId="{8170ABEA-2FC7-4B74-AB1F-4D0AFA572802}" destId="{95F12381-D8FC-4BB7-AE5C-03869EB2E277}" srcOrd="1" destOrd="0" parTransId="{01E08375-83A6-44EF-80E6-A89B3F166003}" sibTransId="{D97C0E5D-4445-471C-A52B-5130628F22DC}"/>
    <dgm:cxn modelId="{8AF1EE51-CC15-416C-BA42-6FC216EEC729}" srcId="{8170ABEA-2FC7-4B74-AB1F-4D0AFA572802}" destId="{5F4097F7-9546-4A44-AB18-940A4BD467AF}" srcOrd="4" destOrd="0" parTransId="{4871769A-D252-4870-B2BA-66FC04A1E6D4}" sibTransId="{F0E491A8-0929-4C4B-A14E-3D4EAF96A74B}"/>
    <dgm:cxn modelId="{82E2C47A-E6CA-4AE1-AAA6-AAC88469964A}" type="presOf" srcId="{CFAB2459-C02B-4B5F-BCD6-115ACEA19C6D}" destId="{D80A0990-667E-4767-8812-61742A8EAA83}" srcOrd="0" destOrd="0" presId="urn:microsoft.com/office/officeart/2005/8/layout/cycle1"/>
    <dgm:cxn modelId="{5FD63B60-512B-4DF0-867D-3AD98C65616E}" srcId="{8170ABEA-2FC7-4B74-AB1F-4D0AFA572802}" destId="{B70E00C1-DEEE-46AC-AB2A-A2AE326AD960}" srcOrd="0" destOrd="0" parTransId="{40C2BCD9-F1DE-4F00-A436-A411D3B6B44C}" sibTransId="{AD3A735A-5ED0-49C7-A464-BE591A70A318}"/>
    <dgm:cxn modelId="{F699B166-BD51-453C-AA7A-10228C865899}" type="presOf" srcId="{BBF5EDFB-70EC-4548-AC2B-A9E8E5623D68}" destId="{71FEE59E-AD94-45B4-ABC5-EEB31534FD83}" srcOrd="0" destOrd="0" presId="urn:microsoft.com/office/officeart/2005/8/layout/cycle1"/>
    <dgm:cxn modelId="{D2982BBF-0670-402D-84C7-193621B3ADC5}" type="presOf" srcId="{95F12381-D8FC-4BB7-AE5C-03869EB2E277}" destId="{E4904F49-245F-44D1-AC37-0E3ED414FBD0}" srcOrd="0" destOrd="0" presId="urn:microsoft.com/office/officeart/2005/8/layout/cycle1"/>
    <dgm:cxn modelId="{5081C578-1BCC-473E-9CB9-8E9EC1B71768}" type="presOf" srcId="{AD3A735A-5ED0-49C7-A464-BE591A70A318}" destId="{11871637-EDF8-4154-9D41-E53E8C2F9621}" srcOrd="0" destOrd="0" presId="urn:microsoft.com/office/officeart/2005/8/layout/cycle1"/>
    <dgm:cxn modelId="{DAC21FA8-6F96-4256-AF8F-E91D11EE7A38}" type="presOf" srcId="{5F4097F7-9546-4A44-AB18-940A4BD467AF}" destId="{3E6B24F0-3F5F-44C0-88A2-EAD17D787F83}" srcOrd="0" destOrd="0" presId="urn:microsoft.com/office/officeart/2005/8/layout/cycle1"/>
    <dgm:cxn modelId="{93917842-80B4-4243-B263-7C0141CF5FA3}" type="presOf" srcId="{F0E491A8-0929-4C4B-A14E-3D4EAF96A74B}" destId="{14F2D14D-0E8C-403F-8E70-6C4516FA5078}" srcOrd="0" destOrd="0" presId="urn:microsoft.com/office/officeart/2005/8/layout/cycle1"/>
    <dgm:cxn modelId="{FC6B60AD-CAFE-40BF-93D3-E0922B2553F5}" type="presOf" srcId="{04FC1204-CB65-49D1-BDD0-7AE523D12892}" destId="{BF658DCD-107B-47E7-A24F-1C05C8D6FC0D}" srcOrd="0" destOrd="0" presId="urn:microsoft.com/office/officeart/2005/8/layout/cycle1"/>
    <dgm:cxn modelId="{6E0DD019-3177-4CE3-9035-803F65BD8460}" srcId="{8170ABEA-2FC7-4B74-AB1F-4D0AFA572802}" destId="{CFAB2459-C02B-4B5F-BCD6-115ACEA19C6D}" srcOrd="2" destOrd="0" parTransId="{92010C60-94EE-4F23-96CC-DD874D4A2114}" sibTransId="{ED471FC9-8AB2-4AE4-9FE2-E16064D7D8AE}"/>
    <dgm:cxn modelId="{15CC29F1-0579-45B2-B6CC-01BD2D30A85F}" type="presParOf" srcId="{6921403C-3A1E-437B-B127-B6BC91D950B1}" destId="{27BE73D2-02D3-4033-914F-56E804AF10D9}" srcOrd="0" destOrd="0" presId="urn:microsoft.com/office/officeart/2005/8/layout/cycle1"/>
    <dgm:cxn modelId="{05F4CEEB-59D4-44D2-9871-41BC3C20229E}" type="presParOf" srcId="{6921403C-3A1E-437B-B127-B6BC91D950B1}" destId="{94DA9C2B-640A-41A0-9E49-D78FBDB2BEA4}" srcOrd="1" destOrd="0" presId="urn:microsoft.com/office/officeart/2005/8/layout/cycle1"/>
    <dgm:cxn modelId="{B59AFDE1-3A17-43CE-BCA0-83516149B914}" type="presParOf" srcId="{6921403C-3A1E-437B-B127-B6BC91D950B1}" destId="{11871637-EDF8-4154-9D41-E53E8C2F9621}" srcOrd="2" destOrd="0" presId="urn:microsoft.com/office/officeart/2005/8/layout/cycle1"/>
    <dgm:cxn modelId="{55AB4FA0-691A-4A2B-8E5E-A28C59764F62}" type="presParOf" srcId="{6921403C-3A1E-437B-B127-B6BC91D950B1}" destId="{26092E9E-A526-4A27-A777-B29EB909B580}" srcOrd="3" destOrd="0" presId="urn:microsoft.com/office/officeart/2005/8/layout/cycle1"/>
    <dgm:cxn modelId="{F421415F-DD22-44EB-BE0E-658CB967D850}" type="presParOf" srcId="{6921403C-3A1E-437B-B127-B6BC91D950B1}" destId="{E4904F49-245F-44D1-AC37-0E3ED414FBD0}" srcOrd="4" destOrd="0" presId="urn:microsoft.com/office/officeart/2005/8/layout/cycle1"/>
    <dgm:cxn modelId="{28C2035A-0E1E-4577-9BC9-5F6528CB924E}" type="presParOf" srcId="{6921403C-3A1E-437B-B127-B6BC91D950B1}" destId="{DCBC3DF8-8AFE-4E34-A9B4-48A686CE75E4}" srcOrd="5" destOrd="0" presId="urn:microsoft.com/office/officeart/2005/8/layout/cycle1"/>
    <dgm:cxn modelId="{07D20D02-42C9-45F1-8E97-912CB1982381}" type="presParOf" srcId="{6921403C-3A1E-437B-B127-B6BC91D950B1}" destId="{C7CE2F40-0B0D-4904-ADC7-5131C1AD4B38}" srcOrd="6" destOrd="0" presId="urn:microsoft.com/office/officeart/2005/8/layout/cycle1"/>
    <dgm:cxn modelId="{5A37FE97-4875-43A2-9EC5-9D4B2B06A534}" type="presParOf" srcId="{6921403C-3A1E-437B-B127-B6BC91D950B1}" destId="{D80A0990-667E-4767-8812-61742A8EAA83}" srcOrd="7" destOrd="0" presId="urn:microsoft.com/office/officeart/2005/8/layout/cycle1"/>
    <dgm:cxn modelId="{97DD4598-41C7-4EFC-ABC7-6DDDA634A870}" type="presParOf" srcId="{6921403C-3A1E-437B-B127-B6BC91D950B1}" destId="{C7006AE4-8EAD-45D4-BB7A-1C36D140DE89}" srcOrd="8" destOrd="0" presId="urn:microsoft.com/office/officeart/2005/8/layout/cycle1"/>
    <dgm:cxn modelId="{38F079DC-E92F-4567-A567-1966C4AAEB50}" type="presParOf" srcId="{6921403C-3A1E-437B-B127-B6BC91D950B1}" destId="{400C0C3B-EC87-4CB4-A0B0-D1B2D792AF0E}" srcOrd="9" destOrd="0" presId="urn:microsoft.com/office/officeart/2005/8/layout/cycle1"/>
    <dgm:cxn modelId="{7ECDE531-645B-407D-ADC2-CCA584C3258A}" type="presParOf" srcId="{6921403C-3A1E-437B-B127-B6BC91D950B1}" destId="{BF658DCD-107B-47E7-A24F-1C05C8D6FC0D}" srcOrd="10" destOrd="0" presId="urn:microsoft.com/office/officeart/2005/8/layout/cycle1"/>
    <dgm:cxn modelId="{4EB28D81-F8A0-4CD2-AE5E-F9844486AF6F}" type="presParOf" srcId="{6921403C-3A1E-437B-B127-B6BC91D950B1}" destId="{71FEE59E-AD94-45B4-ABC5-EEB31534FD83}" srcOrd="11" destOrd="0" presId="urn:microsoft.com/office/officeart/2005/8/layout/cycle1"/>
    <dgm:cxn modelId="{B566E322-9132-4D94-852A-B03F83DC93E0}" type="presParOf" srcId="{6921403C-3A1E-437B-B127-B6BC91D950B1}" destId="{EB961064-C4F0-4409-A9B6-C85487CA551D}" srcOrd="12" destOrd="0" presId="urn:microsoft.com/office/officeart/2005/8/layout/cycle1"/>
    <dgm:cxn modelId="{915AFF32-19CF-4963-8EBA-3A02CDA516EF}" type="presParOf" srcId="{6921403C-3A1E-437B-B127-B6BC91D950B1}" destId="{3E6B24F0-3F5F-44C0-88A2-EAD17D787F83}" srcOrd="13" destOrd="0" presId="urn:microsoft.com/office/officeart/2005/8/layout/cycle1"/>
    <dgm:cxn modelId="{6F901D96-4DFF-4A45-8A54-99293EA0D9E0}" type="presParOf" srcId="{6921403C-3A1E-437B-B127-B6BC91D950B1}" destId="{14F2D14D-0E8C-403F-8E70-6C4516FA5078}" srcOrd="14" destOrd="0" presId="urn:microsoft.com/office/officeart/2005/8/layout/cycl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4350D4-A9D8-4BC8-80F7-D118D51677B4}" type="doc">
      <dgm:prSet loTypeId="urn:microsoft.com/office/officeart/2005/8/layout/hProcess9" loCatId="process" qsTypeId="urn:microsoft.com/office/officeart/2005/8/quickstyle/simple1" qsCatId="simple" csTypeId="urn:microsoft.com/office/officeart/2005/8/colors/colorful1" csCatId="colorful" phldr="1"/>
      <dgm:spPr/>
    </dgm:pt>
    <dgm:pt modelId="{23A3EE44-5B38-4DC8-9D6B-6B869B0C77EB}">
      <dgm:prSet phldrT="[Texto]"/>
      <dgm:spPr/>
      <dgm:t>
        <a:bodyPr/>
        <a:lstStyle/>
        <a:p>
          <a:r>
            <a:rPr lang="es-ES" dirty="0" smtClean="0"/>
            <a:t>Se debe dejar mejor documentadas las inspecciones realizadas</a:t>
          </a:r>
        </a:p>
      </dgm:t>
    </dgm:pt>
    <dgm:pt modelId="{36E9C23D-3AA6-4AD7-9378-A310E9EC0EF5}" type="parTrans" cxnId="{0320C1FA-40E0-48D1-B634-C950B625713B}">
      <dgm:prSet/>
      <dgm:spPr/>
      <dgm:t>
        <a:bodyPr/>
        <a:lstStyle/>
        <a:p>
          <a:endParaRPr lang="en-US"/>
        </a:p>
      </dgm:t>
    </dgm:pt>
    <dgm:pt modelId="{CF6ADA5B-AB15-4102-99F2-AA7141742BAF}" type="sibTrans" cxnId="{0320C1FA-40E0-48D1-B634-C950B625713B}">
      <dgm:prSet/>
      <dgm:spPr/>
      <dgm:t>
        <a:bodyPr/>
        <a:lstStyle/>
        <a:p>
          <a:endParaRPr lang="en-US"/>
        </a:p>
      </dgm:t>
    </dgm:pt>
    <dgm:pt modelId="{FB983AFB-EE87-4E3E-BBD1-CD72D28D9C5B}">
      <dgm:prSet phldrT="[Texto]"/>
      <dgm:spPr/>
      <dgm:t>
        <a:bodyPr/>
        <a:lstStyle/>
        <a:p>
          <a:r>
            <a:rPr lang="es-ES" dirty="0" smtClean="0"/>
            <a:t>Se deben ajustar los horarios de reunión de acuerdo a la semana</a:t>
          </a:r>
          <a:endParaRPr lang="en-US" dirty="0"/>
        </a:p>
      </dgm:t>
    </dgm:pt>
    <dgm:pt modelId="{46034F3D-608F-45F3-AF88-947B18C19E48}" type="parTrans" cxnId="{80505AAB-E507-4ACF-95B2-D4E0850F4BE0}">
      <dgm:prSet/>
      <dgm:spPr/>
      <dgm:t>
        <a:bodyPr/>
        <a:lstStyle/>
        <a:p>
          <a:endParaRPr lang="en-US"/>
        </a:p>
      </dgm:t>
    </dgm:pt>
    <dgm:pt modelId="{71CD6BA1-AC14-46F2-ABA4-6FB4257F3600}" type="sibTrans" cxnId="{80505AAB-E507-4ACF-95B2-D4E0850F4BE0}">
      <dgm:prSet/>
      <dgm:spPr/>
      <dgm:t>
        <a:bodyPr/>
        <a:lstStyle/>
        <a:p>
          <a:endParaRPr lang="en-US"/>
        </a:p>
      </dgm:t>
    </dgm:pt>
    <dgm:pt modelId="{2FB87335-C9D0-4C85-B517-14F57FF381C0}">
      <dgm:prSet phldrT="[Texto]"/>
      <dgm:spPr/>
      <dgm:t>
        <a:bodyPr/>
        <a:lstStyle/>
        <a:p>
          <a:r>
            <a:rPr lang="es-ES" dirty="0" smtClean="0"/>
            <a:t>Realizar la distribución de la carga de trabajo junto a todo el equipo</a:t>
          </a:r>
          <a:endParaRPr lang="en-US" dirty="0"/>
        </a:p>
      </dgm:t>
    </dgm:pt>
    <dgm:pt modelId="{E1F3CC47-A4A4-44EA-9831-E34BF24BD016}" type="parTrans" cxnId="{86AC835F-B15A-42C3-B7FA-6910119CC0D8}">
      <dgm:prSet/>
      <dgm:spPr/>
      <dgm:t>
        <a:bodyPr/>
        <a:lstStyle/>
        <a:p>
          <a:endParaRPr lang="en-US"/>
        </a:p>
      </dgm:t>
    </dgm:pt>
    <dgm:pt modelId="{DF05A35F-628D-40FE-9B62-5A20C02F2B6C}" type="sibTrans" cxnId="{86AC835F-B15A-42C3-B7FA-6910119CC0D8}">
      <dgm:prSet/>
      <dgm:spPr/>
      <dgm:t>
        <a:bodyPr/>
        <a:lstStyle/>
        <a:p>
          <a:endParaRPr lang="en-US"/>
        </a:p>
      </dgm:t>
    </dgm:pt>
    <dgm:pt modelId="{7A854289-1B1D-4C4F-8CB7-3596759F0A85}">
      <dgm:prSet phldrT="[Texto]"/>
      <dgm:spPr/>
      <dgm:t>
        <a:bodyPr/>
        <a:lstStyle/>
        <a:p>
          <a:r>
            <a:rPr lang="es-CO" dirty="0" smtClean="0"/>
            <a:t>Dedicar mas tiempo a la planeación para tener una ejecución mas ordenada</a:t>
          </a:r>
          <a:endParaRPr lang="en-US" dirty="0"/>
        </a:p>
      </dgm:t>
    </dgm:pt>
    <dgm:pt modelId="{4CF9E31A-5AA8-4C41-9038-0C27D5D658D1}" type="parTrans" cxnId="{329CA8E0-817C-4825-BD07-7E8D1897DCB5}">
      <dgm:prSet/>
      <dgm:spPr/>
      <dgm:t>
        <a:bodyPr/>
        <a:lstStyle/>
        <a:p>
          <a:endParaRPr lang="en-US"/>
        </a:p>
      </dgm:t>
    </dgm:pt>
    <dgm:pt modelId="{72D87C31-82CB-429F-9193-F997DCA2417D}" type="sibTrans" cxnId="{329CA8E0-817C-4825-BD07-7E8D1897DCB5}">
      <dgm:prSet/>
      <dgm:spPr/>
      <dgm:t>
        <a:bodyPr/>
        <a:lstStyle/>
        <a:p>
          <a:endParaRPr lang="en-US"/>
        </a:p>
      </dgm:t>
    </dgm:pt>
    <dgm:pt modelId="{B8DFDC24-31F3-4AFC-923D-BA2C0043A883}">
      <dgm:prSet phldrT="[Texto]"/>
      <dgm:spPr/>
      <dgm:t>
        <a:bodyPr/>
        <a:lstStyle/>
        <a:p>
          <a:r>
            <a:rPr lang="es-ES" smtClean="0"/>
            <a:t>Buscar soluciones a los problemas de repositorio en los miembros del equipo</a:t>
          </a:r>
          <a:endParaRPr lang="en-US" dirty="0"/>
        </a:p>
      </dgm:t>
    </dgm:pt>
    <dgm:pt modelId="{09D34BA8-8B40-4DF1-B968-40BCD5028231}" type="parTrans" cxnId="{869A62A6-4C0E-49E3-B539-CE46B63A46BA}">
      <dgm:prSet/>
      <dgm:spPr/>
      <dgm:t>
        <a:bodyPr/>
        <a:lstStyle/>
        <a:p>
          <a:endParaRPr lang="en-US"/>
        </a:p>
      </dgm:t>
    </dgm:pt>
    <dgm:pt modelId="{DE473EB8-C149-44DF-8880-865CCF01D91C}" type="sibTrans" cxnId="{869A62A6-4C0E-49E3-B539-CE46B63A46BA}">
      <dgm:prSet/>
      <dgm:spPr/>
      <dgm:t>
        <a:bodyPr/>
        <a:lstStyle/>
        <a:p>
          <a:endParaRPr lang="en-US"/>
        </a:p>
      </dgm:t>
    </dgm:pt>
    <dgm:pt modelId="{C60E3D6A-DCDB-4B56-929C-AC14148D450F}" type="pres">
      <dgm:prSet presAssocID="{9C4350D4-A9D8-4BC8-80F7-D118D51677B4}" presName="CompostProcess" presStyleCnt="0">
        <dgm:presLayoutVars>
          <dgm:dir/>
          <dgm:resizeHandles val="exact"/>
        </dgm:presLayoutVars>
      </dgm:prSet>
      <dgm:spPr/>
    </dgm:pt>
    <dgm:pt modelId="{53B78E65-C7F0-4BC6-BB4D-B597B7CEED7F}" type="pres">
      <dgm:prSet presAssocID="{9C4350D4-A9D8-4BC8-80F7-D118D51677B4}" presName="arrow" presStyleLbl="bgShp" presStyleIdx="0" presStyleCnt="1"/>
      <dgm:spPr/>
    </dgm:pt>
    <dgm:pt modelId="{25CFF3B0-9F18-4074-85A1-5D5FD8611CF0}" type="pres">
      <dgm:prSet presAssocID="{9C4350D4-A9D8-4BC8-80F7-D118D51677B4}" presName="linearProcess" presStyleCnt="0"/>
      <dgm:spPr/>
    </dgm:pt>
    <dgm:pt modelId="{704390C2-2794-4AB4-A69C-F2CCD078B61A}" type="pres">
      <dgm:prSet presAssocID="{23A3EE44-5B38-4DC8-9D6B-6B869B0C77EB}" presName="textNode" presStyleLbl="node1" presStyleIdx="0" presStyleCnt="5">
        <dgm:presLayoutVars>
          <dgm:bulletEnabled val="1"/>
        </dgm:presLayoutVars>
      </dgm:prSet>
      <dgm:spPr/>
      <dgm:t>
        <a:bodyPr/>
        <a:lstStyle/>
        <a:p>
          <a:endParaRPr lang="en-US"/>
        </a:p>
      </dgm:t>
    </dgm:pt>
    <dgm:pt modelId="{E794BA0E-DD64-43F7-9329-6C0B49982323}" type="pres">
      <dgm:prSet presAssocID="{CF6ADA5B-AB15-4102-99F2-AA7141742BAF}" presName="sibTrans" presStyleCnt="0"/>
      <dgm:spPr/>
    </dgm:pt>
    <dgm:pt modelId="{12C09DCA-0C10-48D0-8766-4808AA9061E1}" type="pres">
      <dgm:prSet presAssocID="{FB983AFB-EE87-4E3E-BBD1-CD72D28D9C5B}" presName="textNode" presStyleLbl="node1" presStyleIdx="1" presStyleCnt="5">
        <dgm:presLayoutVars>
          <dgm:bulletEnabled val="1"/>
        </dgm:presLayoutVars>
      </dgm:prSet>
      <dgm:spPr/>
      <dgm:t>
        <a:bodyPr/>
        <a:lstStyle/>
        <a:p>
          <a:endParaRPr lang="en-US"/>
        </a:p>
      </dgm:t>
    </dgm:pt>
    <dgm:pt modelId="{A7A94FDF-D88F-4CC1-A3D5-104C68E3E464}" type="pres">
      <dgm:prSet presAssocID="{71CD6BA1-AC14-46F2-ABA4-6FB4257F3600}" presName="sibTrans" presStyleCnt="0"/>
      <dgm:spPr/>
    </dgm:pt>
    <dgm:pt modelId="{042A50B7-8882-4B38-9503-8850A051F634}" type="pres">
      <dgm:prSet presAssocID="{2FB87335-C9D0-4C85-B517-14F57FF381C0}" presName="textNode" presStyleLbl="node1" presStyleIdx="2" presStyleCnt="5">
        <dgm:presLayoutVars>
          <dgm:bulletEnabled val="1"/>
        </dgm:presLayoutVars>
      </dgm:prSet>
      <dgm:spPr/>
      <dgm:t>
        <a:bodyPr/>
        <a:lstStyle/>
        <a:p>
          <a:endParaRPr lang="en-US"/>
        </a:p>
      </dgm:t>
    </dgm:pt>
    <dgm:pt modelId="{F4E03BB2-F7B5-4344-B4EB-5081A312CACD}" type="pres">
      <dgm:prSet presAssocID="{DF05A35F-628D-40FE-9B62-5A20C02F2B6C}" presName="sibTrans" presStyleCnt="0"/>
      <dgm:spPr/>
    </dgm:pt>
    <dgm:pt modelId="{CD51EEBA-09BF-47BE-A858-BF3B2C14C858}" type="pres">
      <dgm:prSet presAssocID="{7A854289-1B1D-4C4F-8CB7-3596759F0A85}" presName="textNode" presStyleLbl="node1" presStyleIdx="3" presStyleCnt="5">
        <dgm:presLayoutVars>
          <dgm:bulletEnabled val="1"/>
        </dgm:presLayoutVars>
      </dgm:prSet>
      <dgm:spPr/>
      <dgm:t>
        <a:bodyPr/>
        <a:lstStyle/>
        <a:p>
          <a:endParaRPr lang="en-US"/>
        </a:p>
      </dgm:t>
    </dgm:pt>
    <dgm:pt modelId="{91BB91AC-CA80-47B6-AE2A-6F5FD6473459}" type="pres">
      <dgm:prSet presAssocID="{72D87C31-82CB-429F-9193-F997DCA2417D}" presName="sibTrans" presStyleCnt="0"/>
      <dgm:spPr/>
    </dgm:pt>
    <dgm:pt modelId="{C9F96B19-0C8A-4559-8C20-77DBAA59A572}" type="pres">
      <dgm:prSet presAssocID="{B8DFDC24-31F3-4AFC-923D-BA2C0043A883}" presName="textNode" presStyleLbl="node1" presStyleIdx="4" presStyleCnt="5">
        <dgm:presLayoutVars>
          <dgm:bulletEnabled val="1"/>
        </dgm:presLayoutVars>
      </dgm:prSet>
      <dgm:spPr/>
      <dgm:t>
        <a:bodyPr/>
        <a:lstStyle/>
        <a:p>
          <a:endParaRPr lang="en-US"/>
        </a:p>
      </dgm:t>
    </dgm:pt>
  </dgm:ptLst>
  <dgm:cxnLst>
    <dgm:cxn modelId="{0320C1FA-40E0-48D1-B634-C950B625713B}" srcId="{9C4350D4-A9D8-4BC8-80F7-D118D51677B4}" destId="{23A3EE44-5B38-4DC8-9D6B-6B869B0C77EB}" srcOrd="0" destOrd="0" parTransId="{36E9C23D-3AA6-4AD7-9378-A310E9EC0EF5}" sibTransId="{CF6ADA5B-AB15-4102-99F2-AA7141742BAF}"/>
    <dgm:cxn modelId="{739A3122-740E-4BE3-8BE3-91FE745D0033}" type="presOf" srcId="{FB983AFB-EE87-4E3E-BBD1-CD72D28D9C5B}" destId="{12C09DCA-0C10-48D0-8766-4808AA9061E1}" srcOrd="0" destOrd="0" presId="urn:microsoft.com/office/officeart/2005/8/layout/hProcess9"/>
    <dgm:cxn modelId="{8A50A16F-3E69-4287-9814-46359DB797E9}" type="presOf" srcId="{9C4350D4-A9D8-4BC8-80F7-D118D51677B4}" destId="{C60E3D6A-DCDB-4B56-929C-AC14148D450F}" srcOrd="0" destOrd="0" presId="urn:microsoft.com/office/officeart/2005/8/layout/hProcess9"/>
    <dgm:cxn modelId="{6BAC1C98-00C6-481A-95E8-0365C5615F53}" type="presOf" srcId="{7A854289-1B1D-4C4F-8CB7-3596759F0A85}" destId="{CD51EEBA-09BF-47BE-A858-BF3B2C14C858}" srcOrd="0" destOrd="0" presId="urn:microsoft.com/office/officeart/2005/8/layout/hProcess9"/>
    <dgm:cxn modelId="{9ECACF3F-BF89-42EC-B589-9364F8BC1C99}" type="presOf" srcId="{23A3EE44-5B38-4DC8-9D6B-6B869B0C77EB}" destId="{704390C2-2794-4AB4-A69C-F2CCD078B61A}" srcOrd="0" destOrd="0" presId="urn:microsoft.com/office/officeart/2005/8/layout/hProcess9"/>
    <dgm:cxn modelId="{329CA8E0-817C-4825-BD07-7E8D1897DCB5}" srcId="{9C4350D4-A9D8-4BC8-80F7-D118D51677B4}" destId="{7A854289-1B1D-4C4F-8CB7-3596759F0A85}" srcOrd="3" destOrd="0" parTransId="{4CF9E31A-5AA8-4C41-9038-0C27D5D658D1}" sibTransId="{72D87C31-82CB-429F-9193-F997DCA2417D}"/>
    <dgm:cxn modelId="{613200BA-ACA9-4A43-902B-5742A13D5ACC}" type="presOf" srcId="{2FB87335-C9D0-4C85-B517-14F57FF381C0}" destId="{042A50B7-8882-4B38-9503-8850A051F634}" srcOrd="0" destOrd="0" presId="urn:microsoft.com/office/officeart/2005/8/layout/hProcess9"/>
    <dgm:cxn modelId="{869A62A6-4C0E-49E3-B539-CE46B63A46BA}" srcId="{9C4350D4-A9D8-4BC8-80F7-D118D51677B4}" destId="{B8DFDC24-31F3-4AFC-923D-BA2C0043A883}" srcOrd="4" destOrd="0" parTransId="{09D34BA8-8B40-4DF1-B968-40BCD5028231}" sibTransId="{DE473EB8-C149-44DF-8880-865CCF01D91C}"/>
    <dgm:cxn modelId="{ECF5A603-01F3-4769-BA52-BDF493E7C23D}" type="presOf" srcId="{B8DFDC24-31F3-4AFC-923D-BA2C0043A883}" destId="{C9F96B19-0C8A-4559-8C20-77DBAA59A572}" srcOrd="0" destOrd="0" presId="urn:microsoft.com/office/officeart/2005/8/layout/hProcess9"/>
    <dgm:cxn modelId="{80505AAB-E507-4ACF-95B2-D4E0850F4BE0}" srcId="{9C4350D4-A9D8-4BC8-80F7-D118D51677B4}" destId="{FB983AFB-EE87-4E3E-BBD1-CD72D28D9C5B}" srcOrd="1" destOrd="0" parTransId="{46034F3D-608F-45F3-AF88-947B18C19E48}" sibTransId="{71CD6BA1-AC14-46F2-ABA4-6FB4257F3600}"/>
    <dgm:cxn modelId="{86AC835F-B15A-42C3-B7FA-6910119CC0D8}" srcId="{9C4350D4-A9D8-4BC8-80F7-D118D51677B4}" destId="{2FB87335-C9D0-4C85-B517-14F57FF381C0}" srcOrd="2" destOrd="0" parTransId="{E1F3CC47-A4A4-44EA-9831-E34BF24BD016}" sibTransId="{DF05A35F-628D-40FE-9B62-5A20C02F2B6C}"/>
    <dgm:cxn modelId="{F986C335-715B-4797-AC6E-2F7E3B6D8DB5}" type="presParOf" srcId="{C60E3D6A-DCDB-4B56-929C-AC14148D450F}" destId="{53B78E65-C7F0-4BC6-BB4D-B597B7CEED7F}" srcOrd="0" destOrd="0" presId="urn:microsoft.com/office/officeart/2005/8/layout/hProcess9"/>
    <dgm:cxn modelId="{4B882CE1-C1F2-43A2-8139-610AB69FFCEB}" type="presParOf" srcId="{C60E3D6A-DCDB-4B56-929C-AC14148D450F}" destId="{25CFF3B0-9F18-4074-85A1-5D5FD8611CF0}" srcOrd="1" destOrd="0" presId="urn:microsoft.com/office/officeart/2005/8/layout/hProcess9"/>
    <dgm:cxn modelId="{D2E74BD3-7379-4A9E-98B9-20B72F66BA46}" type="presParOf" srcId="{25CFF3B0-9F18-4074-85A1-5D5FD8611CF0}" destId="{704390C2-2794-4AB4-A69C-F2CCD078B61A}" srcOrd="0" destOrd="0" presId="urn:microsoft.com/office/officeart/2005/8/layout/hProcess9"/>
    <dgm:cxn modelId="{3222B5BD-B2B0-4D7A-A3FB-BC74E3CB57C1}" type="presParOf" srcId="{25CFF3B0-9F18-4074-85A1-5D5FD8611CF0}" destId="{E794BA0E-DD64-43F7-9329-6C0B49982323}" srcOrd="1" destOrd="0" presId="urn:microsoft.com/office/officeart/2005/8/layout/hProcess9"/>
    <dgm:cxn modelId="{FBEFC56F-3C7E-4AF9-BDBB-53A77608D8CC}" type="presParOf" srcId="{25CFF3B0-9F18-4074-85A1-5D5FD8611CF0}" destId="{12C09DCA-0C10-48D0-8766-4808AA9061E1}" srcOrd="2" destOrd="0" presId="urn:microsoft.com/office/officeart/2005/8/layout/hProcess9"/>
    <dgm:cxn modelId="{1C99E827-5954-494F-90B0-F814BF8BD0A4}" type="presParOf" srcId="{25CFF3B0-9F18-4074-85A1-5D5FD8611CF0}" destId="{A7A94FDF-D88F-4CC1-A3D5-104C68E3E464}" srcOrd="3" destOrd="0" presId="urn:microsoft.com/office/officeart/2005/8/layout/hProcess9"/>
    <dgm:cxn modelId="{57118D1F-B455-44D2-998D-0B81EAB17096}" type="presParOf" srcId="{25CFF3B0-9F18-4074-85A1-5D5FD8611CF0}" destId="{042A50B7-8882-4B38-9503-8850A051F634}" srcOrd="4" destOrd="0" presId="urn:microsoft.com/office/officeart/2005/8/layout/hProcess9"/>
    <dgm:cxn modelId="{2B9A02F0-9E39-4743-BB2A-10BDD0CA349E}" type="presParOf" srcId="{25CFF3B0-9F18-4074-85A1-5D5FD8611CF0}" destId="{F4E03BB2-F7B5-4344-B4EB-5081A312CACD}" srcOrd="5" destOrd="0" presId="urn:microsoft.com/office/officeart/2005/8/layout/hProcess9"/>
    <dgm:cxn modelId="{598B740F-67A8-4B9D-8696-EE5231DB37AF}" type="presParOf" srcId="{25CFF3B0-9F18-4074-85A1-5D5FD8611CF0}" destId="{CD51EEBA-09BF-47BE-A858-BF3B2C14C858}" srcOrd="6" destOrd="0" presId="urn:microsoft.com/office/officeart/2005/8/layout/hProcess9"/>
    <dgm:cxn modelId="{BF6E2B94-9558-4601-8617-3E367CB0FEB8}" type="presParOf" srcId="{25CFF3B0-9F18-4074-85A1-5D5FD8611CF0}" destId="{91BB91AC-CA80-47B6-AE2A-6F5FD6473459}" srcOrd="7" destOrd="0" presId="urn:microsoft.com/office/officeart/2005/8/layout/hProcess9"/>
    <dgm:cxn modelId="{4C872F8A-43BC-4E0C-82BA-0B338332A290}" type="presParOf" srcId="{25CFF3B0-9F18-4074-85A1-5D5FD8611CF0}" destId="{C9F96B19-0C8A-4559-8C20-77DBAA59A572}" srcOrd="8"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350D4-A9D8-4BC8-80F7-D118D51677B4}"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56294005-EDA5-481A-BFC9-8BCB4B1E7399}">
      <dgm:prSet custT="1"/>
      <dgm:spPr/>
      <dgm:t>
        <a:bodyPr/>
        <a:lstStyle/>
        <a:p>
          <a:r>
            <a:rPr lang="es-ES" sz="1600" dirty="0" smtClean="0"/>
            <a:t>Investigar sobre mas herramientas </a:t>
          </a:r>
          <a:r>
            <a:rPr lang="es-ES" sz="1600" smtClean="0"/>
            <a:t>para  mejorar productividad </a:t>
          </a:r>
          <a:r>
            <a:rPr lang="es-ES" sz="1600" dirty="0" smtClean="0"/>
            <a:t>del equipo</a:t>
          </a:r>
          <a:endParaRPr lang="en-US" sz="1600" dirty="0"/>
        </a:p>
      </dgm:t>
    </dgm:pt>
    <dgm:pt modelId="{D77398A0-235C-4AAF-A36D-11CB2E852A20}" type="parTrans" cxnId="{25FC51CA-9A63-4F03-87B4-D3A7487C950F}">
      <dgm:prSet/>
      <dgm:spPr/>
      <dgm:t>
        <a:bodyPr/>
        <a:lstStyle/>
        <a:p>
          <a:endParaRPr lang="en-US"/>
        </a:p>
      </dgm:t>
    </dgm:pt>
    <dgm:pt modelId="{821C8F1B-301A-4A3F-AD0B-9C745EBE197E}" type="sibTrans" cxnId="{25FC51CA-9A63-4F03-87B4-D3A7487C950F}">
      <dgm:prSet/>
      <dgm:spPr/>
      <dgm:t>
        <a:bodyPr/>
        <a:lstStyle/>
        <a:p>
          <a:endParaRPr lang="en-US"/>
        </a:p>
      </dgm:t>
    </dgm:pt>
    <dgm:pt modelId="{26FCCD3E-7176-4157-8F70-99CDF2B81451}">
      <dgm:prSet custT="1"/>
      <dgm:spPr/>
      <dgm:t>
        <a:bodyPr/>
        <a:lstStyle/>
        <a:p>
          <a:r>
            <a:rPr lang="es-ES" sz="1600" dirty="0" smtClean="0"/>
            <a:t>Retroalimentación del ciclo anterior, encontrar los puntos que se deben mejorar</a:t>
          </a:r>
          <a:endParaRPr lang="en-US" sz="1600" dirty="0"/>
        </a:p>
      </dgm:t>
    </dgm:pt>
    <dgm:pt modelId="{B54870EC-84DE-46F8-8D76-DA72205FE3A0}" type="parTrans" cxnId="{CCFDB8AD-1E9C-469C-BF6B-0B16E9A4C91A}">
      <dgm:prSet/>
      <dgm:spPr/>
      <dgm:t>
        <a:bodyPr/>
        <a:lstStyle/>
        <a:p>
          <a:endParaRPr lang="en-US"/>
        </a:p>
      </dgm:t>
    </dgm:pt>
    <dgm:pt modelId="{94BE0FB5-090F-464B-AC3F-98F766C22A9B}" type="sibTrans" cxnId="{CCFDB8AD-1E9C-469C-BF6B-0B16E9A4C91A}">
      <dgm:prSet/>
      <dgm:spPr/>
      <dgm:t>
        <a:bodyPr/>
        <a:lstStyle/>
        <a:p>
          <a:endParaRPr lang="en-US"/>
        </a:p>
      </dgm:t>
    </dgm:pt>
    <dgm:pt modelId="{C60E3D6A-DCDB-4B56-929C-AC14148D450F}" type="pres">
      <dgm:prSet presAssocID="{9C4350D4-A9D8-4BC8-80F7-D118D51677B4}" presName="CompostProcess" presStyleCnt="0">
        <dgm:presLayoutVars>
          <dgm:dir/>
          <dgm:resizeHandles val="exact"/>
        </dgm:presLayoutVars>
      </dgm:prSet>
      <dgm:spPr/>
      <dgm:t>
        <a:bodyPr/>
        <a:lstStyle/>
        <a:p>
          <a:endParaRPr lang="en-US"/>
        </a:p>
      </dgm:t>
    </dgm:pt>
    <dgm:pt modelId="{53B78E65-C7F0-4BC6-BB4D-B597B7CEED7F}" type="pres">
      <dgm:prSet presAssocID="{9C4350D4-A9D8-4BC8-80F7-D118D51677B4}" presName="arrow" presStyleLbl="bgShp" presStyleIdx="0" presStyleCnt="1"/>
      <dgm:spPr/>
    </dgm:pt>
    <dgm:pt modelId="{25CFF3B0-9F18-4074-85A1-5D5FD8611CF0}" type="pres">
      <dgm:prSet presAssocID="{9C4350D4-A9D8-4BC8-80F7-D118D51677B4}" presName="linearProcess" presStyleCnt="0"/>
      <dgm:spPr/>
    </dgm:pt>
    <dgm:pt modelId="{E878CBE5-AD39-4B75-9FE4-AB7C71C7A94B}" type="pres">
      <dgm:prSet presAssocID="{56294005-EDA5-481A-BFC9-8BCB4B1E7399}" presName="textNode" presStyleLbl="node1" presStyleIdx="0" presStyleCnt="2">
        <dgm:presLayoutVars>
          <dgm:bulletEnabled val="1"/>
        </dgm:presLayoutVars>
      </dgm:prSet>
      <dgm:spPr/>
      <dgm:t>
        <a:bodyPr/>
        <a:lstStyle/>
        <a:p>
          <a:endParaRPr lang="en-US"/>
        </a:p>
      </dgm:t>
    </dgm:pt>
    <dgm:pt modelId="{1C99CEF2-A1BF-442B-9888-C4D3AA6564A0}" type="pres">
      <dgm:prSet presAssocID="{821C8F1B-301A-4A3F-AD0B-9C745EBE197E}" presName="sibTrans" presStyleCnt="0"/>
      <dgm:spPr/>
    </dgm:pt>
    <dgm:pt modelId="{69F8A08F-6835-41D3-A0CA-0E28547FF443}" type="pres">
      <dgm:prSet presAssocID="{26FCCD3E-7176-4157-8F70-99CDF2B81451}" presName="textNode" presStyleLbl="node1" presStyleIdx="1" presStyleCnt="2">
        <dgm:presLayoutVars>
          <dgm:bulletEnabled val="1"/>
        </dgm:presLayoutVars>
      </dgm:prSet>
      <dgm:spPr/>
      <dgm:t>
        <a:bodyPr/>
        <a:lstStyle/>
        <a:p>
          <a:endParaRPr lang="en-US"/>
        </a:p>
      </dgm:t>
    </dgm:pt>
  </dgm:ptLst>
  <dgm:cxnLst>
    <dgm:cxn modelId="{CCFDB8AD-1E9C-469C-BF6B-0B16E9A4C91A}" srcId="{9C4350D4-A9D8-4BC8-80F7-D118D51677B4}" destId="{26FCCD3E-7176-4157-8F70-99CDF2B81451}" srcOrd="1" destOrd="0" parTransId="{B54870EC-84DE-46F8-8D76-DA72205FE3A0}" sibTransId="{94BE0FB5-090F-464B-AC3F-98F766C22A9B}"/>
    <dgm:cxn modelId="{7FCEBA7A-A53C-41AC-8A80-4E7BD79C2561}" type="presOf" srcId="{26FCCD3E-7176-4157-8F70-99CDF2B81451}" destId="{69F8A08F-6835-41D3-A0CA-0E28547FF443}" srcOrd="0" destOrd="0" presId="urn:microsoft.com/office/officeart/2005/8/layout/hProcess9"/>
    <dgm:cxn modelId="{25FC51CA-9A63-4F03-87B4-D3A7487C950F}" srcId="{9C4350D4-A9D8-4BC8-80F7-D118D51677B4}" destId="{56294005-EDA5-481A-BFC9-8BCB4B1E7399}" srcOrd="0" destOrd="0" parTransId="{D77398A0-235C-4AAF-A36D-11CB2E852A20}" sibTransId="{821C8F1B-301A-4A3F-AD0B-9C745EBE197E}"/>
    <dgm:cxn modelId="{84278714-A5BE-420C-B975-3A2D0826CB3F}" type="presOf" srcId="{9C4350D4-A9D8-4BC8-80F7-D118D51677B4}" destId="{C60E3D6A-DCDB-4B56-929C-AC14148D450F}" srcOrd="0" destOrd="0" presId="urn:microsoft.com/office/officeart/2005/8/layout/hProcess9"/>
    <dgm:cxn modelId="{50006EDC-9928-4506-9860-7170F446CA00}" type="presOf" srcId="{56294005-EDA5-481A-BFC9-8BCB4B1E7399}" destId="{E878CBE5-AD39-4B75-9FE4-AB7C71C7A94B}" srcOrd="0" destOrd="0" presId="urn:microsoft.com/office/officeart/2005/8/layout/hProcess9"/>
    <dgm:cxn modelId="{6D215B0C-8853-4A7D-AB76-9414EDAEF6E2}" type="presParOf" srcId="{C60E3D6A-DCDB-4B56-929C-AC14148D450F}" destId="{53B78E65-C7F0-4BC6-BB4D-B597B7CEED7F}" srcOrd="0" destOrd="0" presId="urn:microsoft.com/office/officeart/2005/8/layout/hProcess9"/>
    <dgm:cxn modelId="{E68C88E2-2A14-4236-9EF2-B5CEAED8BF59}" type="presParOf" srcId="{C60E3D6A-DCDB-4B56-929C-AC14148D450F}" destId="{25CFF3B0-9F18-4074-85A1-5D5FD8611CF0}" srcOrd="1" destOrd="0" presId="urn:microsoft.com/office/officeart/2005/8/layout/hProcess9"/>
    <dgm:cxn modelId="{247E8594-B57C-41DD-B4E6-8283FC89EED1}" type="presParOf" srcId="{25CFF3B0-9F18-4074-85A1-5D5FD8611CF0}" destId="{E878CBE5-AD39-4B75-9FE4-AB7C71C7A94B}" srcOrd="0" destOrd="0" presId="urn:microsoft.com/office/officeart/2005/8/layout/hProcess9"/>
    <dgm:cxn modelId="{DA501498-2C3F-411D-8FD6-04701B6193AB}" type="presParOf" srcId="{25CFF3B0-9F18-4074-85A1-5D5FD8611CF0}" destId="{1C99CEF2-A1BF-442B-9888-C4D3AA6564A0}" srcOrd="1" destOrd="0" presId="urn:microsoft.com/office/officeart/2005/8/layout/hProcess9"/>
    <dgm:cxn modelId="{4320A571-79A4-453E-B19E-C604C3B03E9F}" type="presParOf" srcId="{25CFF3B0-9F18-4074-85A1-5D5FD8611CF0}" destId="{69F8A08F-6835-41D3-A0CA-0E28547FF443}" srcOrd="2"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A9C2B-640A-41A0-9E49-D78FBDB2BEA4}">
      <dsp:nvSpPr>
        <dsp:cNvPr id="0" name=""/>
        <dsp:cNvSpPr/>
      </dsp:nvSpPr>
      <dsp:spPr>
        <a:xfrm>
          <a:off x="4662212" y="32725"/>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err="1" smtClean="0"/>
            <a:t>Hosting</a:t>
          </a:r>
          <a:r>
            <a:rPr lang="es-CO" sz="1700" kern="1200" dirty="0" smtClean="0"/>
            <a:t> del proyecto</a:t>
          </a:r>
          <a:endParaRPr lang="en-US" sz="1700" kern="1200" dirty="0"/>
        </a:p>
      </dsp:txBody>
      <dsp:txXfrm>
        <a:off x="4662212" y="32725"/>
        <a:ext cx="1145232" cy="1145232"/>
      </dsp:txXfrm>
    </dsp:sp>
    <dsp:sp modelId="{11871637-EDF8-4154-9D41-E53E8C2F9621}">
      <dsp:nvSpPr>
        <dsp:cNvPr id="0" name=""/>
        <dsp:cNvSpPr/>
      </dsp:nvSpPr>
      <dsp:spPr>
        <a:xfrm>
          <a:off x="1967363" y="-508"/>
          <a:ext cx="4294873" cy="4294873"/>
        </a:xfrm>
        <a:prstGeom prst="circularArrow">
          <a:avLst>
            <a:gd name="adj1" fmla="val 5200"/>
            <a:gd name="adj2" fmla="val 335879"/>
            <a:gd name="adj3" fmla="val 21293380"/>
            <a:gd name="adj4" fmla="val 19766118"/>
            <a:gd name="adj5" fmla="val 6066"/>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04F49-245F-44D1-AC37-0E3ED414FBD0}">
      <dsp:nvSpPr>
        <dsp:cNvPr id="0" name=""/>
        <dsp:cNvSpPr/>
      </dsp:nvSpPr>
      <dsp:spPr>
        <a:xfrm>
          <a:off x="5354428" y="2163146"/>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Entorno de desarrollo</a:t>
          </a:r>
          <a:endParaRPr lang="en-US" sz="1700" kern="1200" dirty="0"/>
        </a:p>
      </dsp:txBody>
      <dsp:txXfrm>
        <a:off x="5354428" y="2163146"/>
        <a:ext cx="1145232" cy="1145232"/>
      </dsp:txXfrm>
    </dsp:sp>
    <dsp:sp modelId="{DCBC3DF8-8AFE-4E34-A9B4-48A686CE75E4}">
      <dsp:nvSpPr>
        <dsp:cNvPr id="0" name=""/>
        <dsp:cNvSpPr/>
      </dsp:nvSpPr>
      <dsp:spPr>
        <a:xfrm>
          <a:off x="1967363" y="-508"/>
          <a:ext cx="4294873" cy="4294873"/>
        </a:xfrm>
        <a:prstGeom prst="circularArrow">
          <a:avLst>
            <a:gd name="adj1" fmla="val 5200"/>
            <a:gd name="adj2" fmla="val 335879"/>
            <a:gd name="adj3" fmla="val 4014841"/>
            <a:gd name="adj4" fmla="val 2253301"/>
            <a:gd name="adj5" fmla="val 6066"/>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A0990-667E-4767-8812-61742A8EAA83}">
      <dsp:nvSpPr>
        <dsp:cNvPr id="0" name=""/>
        <dsp:cNvSpPr/>
      </dsp:nvSpPr>
      <dsp:spPr>
        <a:xfrm>
          <a:off x="3542183" y="3479819"/>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Control de versiones</a:t>
          </a:r>
          <a:endParaRPr lang="en-US" sz="1700" kern="1200" dirty="0"/>
        </a:p>
      </dsp:txBody>
      <dsp:txXfrm>
        <a:off x="3542183" y="3479819"/>
        <a:ext cx="1145232" cy="1145232"/>
      </dsp:txXfrm>
    </dsp:sp>
    <dsp:sp modelId="{C7006AE4-8EAD-45D4-BB7A-1C36D140DE89}">
      <dsp:nvSpPr>
        <dsp:cNvPr id="0" name=""/>
        <dsp:cNvSpPr/>
      </dsp:nvSpPr>
      <dsp:spPr>
        <a:xfrm>
          <a:off x="1967363" y="-508"/>
          <a:ext cx="4294873" cy="4294873"/>
        </a:xfrm>
        <a:prstGeom prst="circularArrow">
          <a:avLst>
            <a:gd name="adj1" fmla="val 5200"/>
            <a:gd name="adj2" fmla="val 335879"/>
            <a:gd name="adj3" fmla="val 8210819"/>
            <a:gd name="adj4" fmla="val 6449280"/>
            <a:gd name="adj5" fmla="val 6066"/>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58DCD-107B-47E7-A24F-1C05C8D6FC0D}">
      <dsp:nvSpPr>
        <dsp:cNvPr id="0" name=""/>
        <dsp:cNvSpPr/>
      </dsp:nvSpPr>
      <dsp:spPr>
        <a:xfrm>
          <a:off x="1729939" y="2163146"/>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Project</a:t>
          </a:r>
          <a:endParaRPr lang="en-US" sz="1700" kern="1200" dirty="0"/>
        </a:p>
      </dsp:txBody>
      <dsp:txXfrm>
        <a:off x="1729939" y="2163146"/>
        <a:ext cx="1145232" cy="1145232"/>
      </dsp:txXfrm>
    </dsp:sp>
    <dsp:sp modelId="{71FEE59E-AD94-45B4-ABC5-EEB31534FD83}">
      <dsp:nvSpPr>
        <dsp:cNvPr id="0" name=""/>
        <dsp:cNvSpPr/>
      </dsp:nvSpPr>
      <dsp:spPr>
        <a:xfrm>
          <a:off x="1967363" y="-508"/>
          <a:ext cx="4294873" cy="4294873"/>
        </a:xfrm>
        <a:prstGeom prst="circularArrow">
          <a:avLst>
            <a:gd name="adj1" fmla="val 5200"/>
            <a:gd name="adj2" fmla="val 335879"/>
            <a:gd name="adj3" fmla="val 12298002"/>
            <a:gd name="adj4" fmla="val 10770741"/>
            <a:gd name="adj5" fmla="val 6066"/>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B24F0-3F5F-44C0-88A2-EAD17D787F83}">
      <dsp:nvSpPr>
        <dsp:cNvPr id="0" name=""/>
        <dsp:cNvSpPr/>
      </dsp:nvSpPr>
      <dsp:spPr>
        <a:xfrm>
          <a:off x="2422155" y="32725"/>
          <a:ext cx="1145232" cy="114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smtClean="0"/>
            <a:t>Formularios Google</a:t>
          </a:r>
          <a:endParaRPr lang="en-US" sz="1700" kern="1200" dirty="0"/>
        </a:p>
      </dsp:txBody>
      <dsp:txXfrm>
        <a:off x="2422155" y="32725"/>
        <a:ext cx="1145232" cy="1145232"/>
      </dsp:txXfrm>
    </dsp:sp>
    <dsp:sp modelId="{14F2D14D-0E8C-403F-8E70-6C4516FA5078}">
      <dsp:nvSpPr>
        <dsp:cNvPr id="0" name=""/>
        <dsp:cNvSpPr/>
      </dsp:nvSpPr>
      <dsp:spPr>
        <a:xfrm>
          <a:off x="1967363" y="-508"/>
          <a:ext cx="4294873" cy="4294873"/>
        </a:xfrm>
        <a:prstGeom prst="circularArrow">
          <a:avLst>
            <a:gd name="adj1" fmla="val 5200"/>
            <a:gd name="adj2" fmla="val 335879"/>
            <a:gd name="adj3" fmla="val 16865829"/>
            <a:gd name="adj4" fmla="val 15198292"/>
            <a:gd name="adj5" fmla="val 6066"/>
          </a:avLst>
        </a:prstGeom>
        <a:solidFill>
          <a:schemeClr val="accent6">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78E65-C7F0-4BC6-BB4D-B597B7CEED7F}">
      <dsp:nvSpPr>
        <dsp:cNvPr id="0" name=""/>
        <dsp:cNvSpPr/>
      </dsp:nvSpPr>
      <dsp:spPr>
        <a:xfrm>
          <a:off x="617219" y="0"/>
          <a:ext cx="6995160" cy="46259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390C2-2794-4AB4-A69C-F2CCD078B61A}">
      <dsp:nvSpPr>
        <dsp:cNvPr id="0" name=""/>
        <dsp:cNvSpPr/>
      </dsp:nvSpPr>
      <dsp:spPr>
        <a:xfrm>
          <a:off x="3616" y="1387792"/>
          <a:ext cx="1581224" cy="185039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Se debe dejar mejor documentadas las inspecciones realizadas</a:t>
          </a:r>
        </a:p>
      </dsp:txBody>
      <dsp:txXfrm>
        <a:off x="3616" y="1387792"/>
        <a:ext cx="1581224" cy="1850390"/>
      </dsp:txXfrm>
    </dsp:sp>
    <dsp:sp modelId="{12C09DCA-0C10-48D0-8766-4808AA9061E1}">
      <dsp:nvSpPr>
        <dsp:cNvPr id="0" name=""/>
        <dsp:cNvSpPr/>
      </dsp:nvSpPr>
      <dsp:spPr>
        <a:xfrm>
          <a:off x="1663902" y="1387792"/>
          <a:ext cx="1581224" cy="1850390"/>
        </a:xfrm>
        <a:prstGeom prst="roundRect">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Se deben ajustar los horarios de reunión de acuerdo a la semana</a:t>
          </a:r>
          <a:endParaRPr lang="en-US" sz="1600" kern="1200" dirty="0"/>
        </a:p>
      </dsp:txBody>
      <dsp:txXfrm>
        <a:off x="1663902" y="1387792"/>
        <a:ext cx="1581224" cy="1850390"/>
      </dsp:txXfrm>
    </dsp:sp>
    <dsp:sp modelId="{042A50B7-8882-4B38-9503-8850A051F634}">
      <dsp:nvSpPr>
        <dsp:cNvPr id="0" name=""/>
        <dsp:cNvSpPr/>
      </dsp:nvSpPr>
      <dsp:spPr>
        <a:xfrm>
          <a:off x="3324187" y="1387792"/>
          <a:ext cx="1581224" cy="1850390"/>
        </a:xfrm>
        <a:prstGeom prst="roundRect">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Realizar la distribución de la carga de trabajo junto a todo el equipo</a:t>
          </a:r>
          <a:endParaRPr lang="en-US" sz="1600" kern="1200" dirty="0"/>
        </a:p>
      </dsp:txBody>
      <dsp:txXfrm>
        <a:off x="3324187" y="1387792"/>
        <a:ext cx="1581224" cy="1850390"/>
      </dsp:txXfrm>
    </dsp:sp>
    <dsp:sp modelId="{CD51EEBA-09BF-47BE-A858-BF3B2C14C858}">
      <dsp:nvSpPr>
        <dsp:cNvPr id="0" name=""/>
        <dsp:cNvSpPr/>
      </dsp:nvSpPr>
      <dsp:spPr>
        <a:xfrm>
          <a:off x="4984473" y="1387792"/>
          <a:ext cx="1581224" cy="185039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O" sz="1600" kern="1200" dirty="0" smtClean="0"/>
            <a:t>Dedicar mas tiempo a la planeación para tener una ejecución mas ordenada</a:t>
          </a:r>
          <a:endParaRPr lang="en-US" sz="1600" kern="1200" dirty="0"/>
        </a:p>
      </dsp:txBody>
      <dsp:txXfrm>
        <a:off x="4984473" y="1387792"/>
        <a:ext cx="1581224" cy="1850390"/>
      </dsp:txXfrm>
    </dsp:sp>
    <dsp:sp modelId="{C9F96B19-0C8A-4559-8C20-77DBAA59A572}">
      <dsp:nvSpPr>
        <dsp:cNvPr id="0" name=""/>
        <dsp:cNvSpPr/>
      </dsp:nvSpPr>
      <dsp:spPr>
        <a:xfrm>
          <a:off x="6644759" y="1387792"/>
          <a:ext cx="1581224" cy="1850390"/>
        </a:xfrm>
        <a:prstGeom prst="roundRect">
          <a:avLst/>
        </a:prstGeom>
        <a:solidFill>
          <a:schemeClr val="accent6">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smtClean="0"/>
            <a:t>Buscar soluciones a los problemas de repositorio en los miembros del equipo</a:t>
          </a:r>
          <a:endParaRPr lang="en-US" sz="1600" kern="1200" dirty="0"/>
        </a:p>
      </dsp:txBody>
      <dsp:txXfrm>
        <a:off x="6644759" y="1387792"/>
        <a:ext cx="1581224" cy="185039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78E65-C7F0-4BC6-BB4D-B597B7CEED7F}">
      <dsp:nvSpPr>
        <dsp:cNvPr id="0" name=""/>
        <dsp:cNvSpPr/>
      </dsp:nvSpPr>
      <dsp:spPr>
        <a:xfrm>
          <a:off x="617219" y="0"/>
          <a:ext cx="6995160" cy="46259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8CBE5-AD39-4B75-9FE4-AB7C71C7A94B}">
      <dsp:nvSpPr>
        <dsp:cNvPr id="0" name=""/>
        <dsp:cNvSpPr/>
      </dsp:nvSpPr>
      <dsp:spPr>
        <a:xfrm>
          <a:off x="1682" y="1387792"/>
          <a:ext cx="3995178" cy="185039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Investigar sobre mas herramientas </a:t>
          </a:r>
          <a:r>
            <a:rPr lang="es-ES" sz="1600" kern="1200" smtClean="0"/>
            <a:t>para  mejorar productividad </a:t>
          </a:r>
          <a:r>
            <a:rPr lang="es-ES" sz="1600" kern="1200" dirty="0" smtClean="0"/>
            <a:t>del equipo</a:t>
          </a:r>
          <a:endParaRPr lang="en-US" sz="1600" kern="1200" dirty="0"/>
        </a:p>
      </dsp:txBody>
      <dsp:txXfrm>
        <a:off x="1682" y="1387792"/>
        <a:ext cx="3995178" cy="1850390"/>
      </dsp:txXfrm>
    </dsp:sp>
    <dsp:sp modelId="{69F8A08F-6835-41D3-A0CA-0E28547FF443}">
      <dsp:nvSpPr>
        <dsp:cNvPr id="0" name=""/>
        <dsp:cNvSpPr/>
      </dsp:nvSpPr>
      <dsp:spPr>
        <a:xfrm>
          <a:off x="4232738" y="1387792"/>
          <a:ext cx="3995178" cy="1850390"/>
        </a:xfrm>
        <a:prstGeom prst="roundRect">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Retroalimentación del ciclo anterior, encontrar los puntos que se deben mejorar</a:t>
          </a:r>
          <a:endParaRPr lang="en-US" sz="1600" kern="1200" dirty="0"/>
        </a:p>
      </dsp:txBody>
      <dsp:txXfrm>
        <a:off x="4232738" y="1387792"/>
        <a:ext cx="3995178" cy="1850390"/>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a:xfrm>
            <a:off x="2640597" y="6377459"/>
            <a:ext cx="3836404" cy="365125"/>
          </a:xfrm>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DC9DF36-94A5-402C-BCEA-3DB65C159119}" type="datetimeFigureOut">
              <a:rPr lang="en-US" smtClean="0"/>
              <a:pPr/>
              <a:t>3/23/2011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CDC9DF36-94A5-402C-BCEA-3DB65C159119}" type="datetimeFigureOut">
              <a:rPr lang="en-US" smtClean="0"/>
              <a:pPr/>
              <a:t>3/23/2011</a:t>
            </a:fld>
            <a:endParaRPr lang="en-U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6 Marcador de número de diapositiva"/>
          <p:cNvSpPr>
            <a:spLocks noGrp="1"/>
          </p:cNvSpPr>
          <p:nvPr>
            <p:ph type="sldNum" sz="quarter" idx="12"/>
          </p:nvPr>
        </p:nvSpPr>
        <p:spPr>
          <a:xfrm>
            <a:off x="8339328" y="1170432"/>
            <a:ext cx="733864" cy="201168"/>
          </a:xfrm>
        </p:spPr>
        <p:txBody>
          <a:bodyPr/>
          <a:lstStyle/>
          <a:p>
            <a:fld id="{F3A42BB3-90E8-4888-8B60-D89FFEED2115}"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DC9DF36-94A5-402C-BCEA-3DB65C159119}" type="datetimeFigureOut">
              <a:rPr lang="en-US" smtClean="0"/>
              <a:pPr/>
              <a:t>3/23/2011</a:t>
            </a:fld>
            <a:endParaRPr lang="en-U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3A42BB3-90E8-4888-8B60-D89FFEED2115}"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b="1" dirty="0" smtClean="0"/>
              <a:t>POST MORTEM</a:t>
            </a:r>
            <a:br>
              <a:rPr lang="es-CO" b="1" dirty="0" smtClean="0"/>
            </a:br>
            <a:endParaRPr lang="en-US" b="1" dirty="0"/>
          </a:p>
        </p:txBody>
      </p:sp>
      <p:sp>
        <p:nvSpPr>
          <p:cNvPr id="3" name="2 Subtítulo"/>
          <p:cNvSpPr>
            <a:spLocks noGrp="1"/>
          </p:cNvSpPr>
          <p:nvPr>
            <p:ph type="subTitle" idx="1"/>
          </p:nvPr>
        </p:nvSpPr>
        <p:spPr/>
        <p:txBody>
          <a:bodyPr/>
          <a:lstStyle/>
          <a:p>
            <a:r>
              <a:rPr lang="es-CO" b="1" dirty="0" smtClean="0">
                <a:latin typeface="Calibri" pitchFamily="34" charset="0"/>
                <a:cs typeface="Calibri" pitchFamily="34" charset="0"/>
              </a:rPr>
              <a:t>TEAM SOFTWARE PROCESS</a:t>
            </a:r>
            <a:br>
              <a:rPr lang="es-CO" b="1" dirty="0" smtClean="0">
                <a:latin typeface="Calibri" pitchFamily="34" charset="0"/>
                <a:cs typeface="Calibri" pitchFamily="34" charset="0"/>
              </a:rPr>
            </a:br>
            <a:r>
              <a:rPr lang="es-CO" b="1" dirty="0" smtClean="0">
                <a:latin typeface="Calibri" pitchFamily="34" charset="0"/>
                <a:cs typeface="Calibri" pitchFamily="34" charset="0"/>
              </a:rPr>
              <a:t>CICLO </a:t>
            </a:r>
            <a:r>
              <a:rPr lang="es-CO" b="1" dirty="0" smtClean="0">
                <a:latin typeface="Calibri" pitchFamily="34" charset="0"/>
                <a:cs typeface="Calibri" pitchFamily="34" charset="0"/>
              </a:rPr>
              <a:t>2</a:t>
            </a:r>
            <a:endParaRPr lang="en-US" dirty="0">
              <a:latin typeface="Calibri" pitchFamily="34" charset="0"/>
              <a:cs typeface="Calibri" pitchFamily="34" charset="0"/>
            </a:endParaRPr>
          </a:p>
        </p:txBody>
      </p:sp>
      <p:pic>
        <p:nvPicPr>
          <p:cNvPr id="4" name="3 Imagen" descr="ingenium-logo.png"/>
          <p:cNvPicPr>
            <a:picLocks noChangeAspect="1"/>
          </p:cNvPicPr>
          <p:nvPr/>
        </p:nvPicPr>
        <p:blipFill>
          <a:blip r:embed="rId2" cstate="print"/>
          <a:stretch>
            <a:fillRect/>
          </a:stretch>
        </p:blipFill>
        <p:spPr>
          <a:xfrm>
            <a:off x="5410200" y="762000"/>
            <a:ext cx="3048006" cy="10210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Gráfico"/>
          <p:cNvGraphicFramePr/>
          <p:nvPr/>
        </p:nvGraphicFramePr>
        <p:xfrm>
          <a:off x="152400" y="1600200"/>
          <a:ext cx="6353175" cy="2552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Tabla"/>
          <p:cNvGraphicFramePr>
            <a:graphicFrameLocks noGrp="1"/>
          </p:cNvGraphicFramePr>
          <p:nvPr/>
        </p:nvGraphicFramePr>
        <p:xfrm>
          <a:off x="2667000" y="4191000"/>
          <a:ext cx="6096000" cy="2380560"/>
        </p:xfrm>
        <a:graphic>
          <a:graphicData uri="http://schemas.openxmlformats.org/drawingml/2006/table">
            <a:tbl>
              <a:tblPr/>
              <a:tblGrid>
                <a:gridCol w="1250575"/>
                <a:gridCol w="718214"/>
                <a:gridCol w="718214"/>
                <a:gridCol w="718214"/>
                <a:gridCol w="718214"/>
                <a:gridCol w="718214"/>
                <a:gridCol w="718214"/>
                <a:gridCol w="536141"/>
              </a:tblGrid>
              <a:tr h="337687">
                <a:tc>
                  <a:txBody>
                    <a:bodyPr/>
                    <a:lstStyle/>
                    <a:p>
                      <a:pPr algn="ctr">
                        <a:spcAft>
                          <a:spcPts val="0"/>
                        </a:spcAft>
                      </a:pPr>
                      <a:endParaRPr lang="es-CO" sz="1000" dirty="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CO" sz="1000" b="1">
                          <a:solidFill>
                            <a:srgbClr val="000000"/>
                          </a:solidFill>
                          <a:latin typeface="Calibri"/>
                          <a:ea typeface="Arial"/>
                        </a:rPr>
                        <a:t>Líder del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Planeación</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Soporte</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Calidad</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rPr>
                        <a:t>Líder de Desarrollo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rPr>
                        <a:t>Líder de Desarrollo</a:t>
                      </a:r>
                      <a:endParaRPr lang="es-CO" sz="1000" dirty="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endParaRPr lang="es-CO" sz="100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a:noFill/>
                    </a:lnT>
                    <a:lnB>
                      <a:noFill/>
                    </a:lnB>
                  </a:tcPr>
                </a:tc>
              </a:tr>
              <a:tr h="337687">
                <a:tc>
                  <a:txBody>
                    <a:bodyPr/>
                    <a:lstStyle/>
                    <a:p>
                      <a:pPr algn="ctr">
                        <a:spcAft>
                          <a:spcPts val="0"/>
                        </a:spcAft>
                      </a:pPr>
                      <a:endParaRPr lang="es-CO" sz="100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Carlos Gonzales</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Sandra Gómez</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Mauricio Erazo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David Pérez</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Willian Idrobo</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Erik Arcos</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endParaRPr lang="es-CO" sz="100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488890">
                <a:tc>
                  <a:txBody>
                    <a:bodyPr/>
                    <a:lstStyle/>
                    <a:p>
                      <a:pPr>
                        <a:spcAft>
                          <a:spcPts val="0"/>
                        </a:spcAft>
                      </a:pPr>
                      <a:r>
                        <a:rPr lang="es-CO" sz="1000" b="1">
                          <a:solidFill>
                            <a:srgbClr val="000000"/>
                          </a:solidFill>
                          <a:latin typeface="Calibri"/>
                          <a:ea typeface="Arial"/>
                        </a:rPr>
                        <a:t>Cumplimiento de las reglas propuesta por 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4,55</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Cumplimiento con las actividades asignadas</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4,87</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Apoyo a las labores de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4,60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5,00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4,68</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7687">
                <a:tc>
                  <a:txBody>
                    <a:bodyPr/>
                    <a:lstStyle/>
                    <a:p>
                      <a:pPr>
                        <a:spcAft>
                          <a:spcPts val="0"/>
                        </a:spcAft>
                      </a:pPr>
                      <a:r>
                        <a:rPr lang="es-CO" sz="1000" b="1">
                          <a:solidFill>
                            <a:srgbClr val="000000"/>
                          </a:solidFill>
                          <a:latin typeface="Calibri"/>
                          <a:ea typeface="Arial"/>
                        </a:rPr>
                        <a:t>Apoyo a los demás miembros del grupo</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4,00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4,20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a:solidFill>
                            <a:srgbClr val="000000"/>
                          </a:solidFill>
                          <a:latin typeface="Calibri"/>
                          <a:ea typeface="Arial"/>
                        </a:rPr>
                        <a:t>4,80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r>
              <a:tr h="186484">
                <a:tc>
                  <a:txBody>
                    <a:bodyPr/>
                    <a:lstStyle/>
                    <a:p>
                      <a:pPr algn="ctr">
                        <a:spcAft>
                          <a:spcPts val="0"/>
                        </a:spcAft>
                      </a:pPr>
                      <a:endParaRPr lang="es-CO" sz="1000">
                        <a:solidFill>
                          <a:srgbClr val="000000"/>
                        </a:solidFill>
                        <a:latin typeface="Calibri"/>
                        <a:ea typeface="Arial"/>
                      </a:endParaRPr>
                    </a:p>
                  </a:txBody>
                  <a:tcPr marL="53551" marR="53551" marT="17640" marB="1764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CO" sz="1000" b="1">
                          <a:solidFill>
                            <a:srgbClr val="000000"/>
                          </a:solidFill>
                          <a:latin typeface="Calibri"/>
                          <a:ea typeface="Arial"/>
                        </a:rPr>
                        <a:t>4,65</a:t>
                      </a:r>
                      <a:endParaRPr lang="es-CO" sz="1000">
                        <a:solidFill>
                          <a:srgbClr val="000000"/>
                        </a:solidFill>
                        <a:latin typeface="Arial"/>
                        <a:ea typeface="Arial"/>
                      </a:endParaRPr>
                    </a:p>
                  </a:txBody>
                  <a:tcPr marL="53551" marR="53551" marT="17640" marB="1764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4,50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4,40</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4,85</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000" b="1">
                          <a:solidFill>
                            <a:srgbClr val="000000"/>
                          </a:solidFill>
                          <a:latin typeface="Calibri"/>
                          <a:ea typeface="Arial"/>
                        </a:rPr>
                        <a:t>4,95</a:t>
                      </a:r>
                      <a:endParaRPr lang="es-CO" sz="1000">
                        <a:solidFill>
                          <a:srgbClr val="000000"/>
                        </a:solidFill>
                        <a:latin typeface="Arial"/>
                        <a:ea typeface="Arial"/>
                      </a:endParaRPr>
                    </a:p>
                  </a:txBody>
                  <a:tcPr marL="53551" marR="53551" marT="17640" marB="1764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endParaRPr lang="es-CO" sz="1000" dirty="0">
                        <a:solidFill>
                          <a:srgbClr val="000000"/>
                        </a:solidFill>
                        <a:latin typeface="Calibri"/>
                        <a:ea typeface="Arial"/>
                      </a:endParaRPr>
                    </a:p>
                  </a:txBody>
                  <a:tcPr marL="53551" marR="53551" marT="17640" marB="1764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del grupo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Rol: </a:t>
            </a:r>
            <a:r>
              <a:rPr lang="es-CO" sz="1200" dirty="0" smtClean="0"/>
              <a:t>Garantizar que se cumplieran las actividades planeadas</a:t>
            </a:r>
            <a:br>
              <a:rPr lang="es-CO" sz="1200" dirty="0" smtClean="0"/>
            </a:br>
            <a:r>
              <a:rPr lang="es-CO" sz="1200" dirty="0" smtClean="0"/>
              <a:t>Se registrará toda la información necesaria para realizar las evaluaciones</a:t>
            </a:r>
            <a:br>
              <a:rPr lang="es-CO" sz="1200" dirty="0" smtClean="0"/>
            </a:br>
            <a:r>
              <a:rPr lang="es-CO" sz="1200" dirty="0" smtClean="0"/>
              <a:t>Mantener el equipo trabajando juntos y con un buen ambiente de trabajo.</a:t>
            </a:r>
            <a:endParaRPr lang="en-US" sz="1200" dirty="0" smtClean="0"/>
          </a:p>
          <a:p>
            <a:r>
              <a:rPr lang="es-CO" sz="1200" b="1" dirty="0" smtClean="0"/>
              <a:t> </a:t>
            </a:r>
            <a:endParaRPr lang="en-US" sz="1200" dirty="0" smtClean="0"/>
          </a:p>
          <a:p>
            <a:pPr lvl="0"/>
            <a:r>
              <a:rPr lang="es-CO" sz="1200" b="1" dirty="0" smtClean="0"/>
              <a:t>Cumplimiento de los objetivos durante el ciclo: </a:t>
            </a:r>
            <a:r>
              <a:rPr lang="es-CO" sz="1200" dirty="0" smtClean="0"/>
              <a:t>Se realizó el 100% de las actividades planeadas</a:t>
            </a:r>
            <a:br>
              <a:rPr lang="es-CO" sz="1200" dirty="0" smtClean="0"/>
            </a:br>
            <a:r>
              <a:rPr lang="es-CO" sz="1200" dirty="0" smtClean="0"/>
              <a:t>Se registro 100% del trabajo desarrollado</a:t>
            </a:r>
            <a:br>
              <a:rPr lang="es-CO" sz="1200" dirty="0" smtClean="0"/>
            </a:br>
            <a:r>
              <a:rPr lang="es-CO" sz="1200" dirty="0" smtClean="0"/>
              <a:t>Se cumplieron las reglas planteadas por el grupo</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Dificultad para lograr horarios de reunión adecuados.</a:t>
            </a:r>
            <a:br>
              <a:rPr lang="es-CO" sz="1200" dirty="0" smtClean="0"/>
            </a:br>
            <a:r>
              <a:rPr lang="es-CO" sz="1200" dirty="0" smtClean="0"/>
              <a:t>Se debe integrar a todo más seguido para compartir las actividades de codificación y pruebas.</a:t>
            </a:r>
            <a:endParaRPr lang="en-US" sz="1200" dirty="0" smtClean="0"/>
          </a:p>
          <a:p>
            <a:r>
              <a:rPr lang="es-CO" sz="1200" b="1" dirty="0" smtClean="0"/>
              <a:t> </a:t>
            </a:r>
            <a:endParaRPr lang="en-US" sz="1200" dirty="0" smtClean="0"/>
          </a:p>
          <a:p>
            <a:pPr lvl="0"/>
            <a:r>
              <a:rPr lang="es-CO" sz="1200" b="1" dirty="0" smtClean="0"/>
              <a:t>Aspectos a Mejorar: </a:t>
            </a:r>
            <a:r>
              <a:rPr lang="es-CO" sz="1200" dirty="0" smtClean="0"/>
              <a:t>Se debe dejar mejor documentadas las inspecciones realizadas</a:t>
            </a:r>
            <a:br>
              <a:rPr lang="es-CO" sz="1200" dirty="0" smtClean="0"/>
            </a:br>
            <a:r>
              <a:rPr lang="es-CO" sz="1200" dirty="0" smtClean="0"/>
              <a:t>Se deben ajustar los horarios de reunión de acuerdo a la semana</a:t>
            </a:r>
            <a:br>
              <a:rPr lang="es-CO" sz="1200" dirty="0" smtClean="0"/>
            </a:br>
            <a:r>
              <a:rPr lang="es-CO" sz="1200" dirty="0" smtClean="0"/>
              <a:t>se deben revisar los artefactos generados para que sirvan al desarrollo futuro</a:t>
            </a:r>
          </a:p>
          <a:p>
            <a:endParaRPr lang="es-CO" sz="1200" dirty="0" smtClean="0"/>
          </a:p>
          <a:p>
            <a:pPr lvl="0"/>
            <a:r>
              <a:rPr lang="es-CO" sz="1200" b="1" dirty="0" smtClean="0"/>
              <a:t>¿Qué nos faltó como grupo en este ciclo?: </a:t>
            </a:r>
            <a:r>
              <a:rPr lang="es-CO" sz="1200" dirty="0" smtClean="0"/>
              <a:t>Establecer medios de comunicación claros</a:t>
            </a:r>
            <a:br>
              <a:rPr lang="es-CO" sz="1200" dirty="0" smtClean="0"/>
            </a:br>
            <a:r>
              <a:rPr lang="es-CO" sz="1200" dirty="0" smtClean="0"/>
              <a:t>ajustar los horarios de reunión a la semana en curso</a:t>
            </a:r>
            <a:br>
              <a:rPr lang="es-CO" sz="1200" dirty="0" smtClean="0"/>
            </a:br>
            <a:r>
              <a:rPr lang="es-CO" sz="1200" dirty="0" smtClean="0"/>
              <a:t>Dar a conocer a todo el grupo los artefactos generados</a:t>
            </a:r>
            <a:endParaRPr lang="en-US" sz="1200" dirty="0" smtClean="0"/>
          </a:p>
          <a:p>
            <a:r>
              <a:rPr lang="es-CO" sz="1200" b="1" dirty="0" smtClean="0"/>
              <a:t> </a:t>
            </a:r>
            <a:endParaRPr lang="en-US" sz="1200" dirty="0" smtClean="0"/>
          </a:p>
          <a:p>
            <a:pPr lvl="0"/>
            <a:r>
              <a:rPr lang="es-CO" sz="1200" b="1" dirty="0" smtClean="0"/>
              <a:t>¿Cómo debería ser el proceso en el próximo ciclo?: </a:t>
            </a:r>
            <a:r>
              <a:rPr lang="es-CO" sz="1200" dirty="0" smtClean="0"/>
              <a:t>Se debe seguir con las buenas prácticas ya llevadas y adicionar formas de comunicación más formales, además de compartir con todos los integrantes del grupo todos los resultados</a:t>
            </a:r>
            <a:endParaRPr lang="en-US" sz="1200" dirty="0" smtClean="0"/>
          </a:p>
          <a:p>
            <a:r>
              <a:rPr lang="es-CO" sz="1200" b="1" dirty="0" smtClean="0"/>
              <a:t> </a:t>
            </a:r>
            <a:endParaRPr lang="en-US" sz="1200" dirty="0" smtClean="0"/>
          </a:p>
          <a:p>
            <a:pPr lvl="0"/>
            <a:r>
              <a:rPr lang="es-CO" sz="1200" b="1" dirty="0" smtClean="0"/>
              <a:t>¿Qué etapas fueron las más difíciles? Porqué?: </a:t>
            </a:r>
            <a:r>
              <a:rPr lang="es-CO" sz="1200" dirty="0" smtClean="0"/>
              <a:t>Pruebas e inspección, </a:t>
            </a:r>
            <a:r>
              <a:rPr lang="es-CO" sz="1200" dirty="0" err="1" smtClean="0"/>
              <a:t>Postmortem</a:t>
            </a:r>
            <a:endParaRPr lang="en-US" sz="1200" dirty="0" smtClean="0"/>
          </a:p>
          <a:p>
            <a:r>
              <a:rPr lang="es-CO" sz="1200" b="1" dirty="0" smtClean="0"/>
              <a:t> </a:t>
            </a:r>
            <a:endParaRPr lang="en-US" sz="1200" dirty="0" smtClean="0"/>
          </a:p>
          <a:p>
            <a:pPr lvl="0"/>
            <a:r>
              <a:rPr lang="es-CO" sz="1200" b="1" dirty="0" smtClean="0"/>
              <a:t>¿Qué no me gustó del ciclo?: </a:t>
            </a:r>
            <a:r>
              <a:rPr lang="es-CO" sz="1200" dirty="0" smtClean="0"/>
              <a:t>La diferencia en volumen de trabajo con respecto al ciclo numero 1, al tener un nivel mas bajo nos queda difícil comparar el esfuerzo invertido.</a:t>
            </a:r>
            <a:endParaRPr lang="en-US" sz="1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planeación</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Rol</a:t>
            </a:r>
            <a:endParaRPr lang="en-US" sz="1200" dirty="0" smtClean="0"/>
          </a:p>
          <a:p>
            <a:r>
              <a:rPr lang="es-CO" sz="1200" dirty="0" smtClean="0"/>
              <a:t>Realizar la planeación detallada del ciclo 2</a:t>
            </a:r>
            <a:br>
              <a:rPr lang="es-CO" sz="1200" dirty="0" smtClean="0"/>
            </a:br>
            <a:r>
              <a:rPr lang="es-CO" sz="1200" dirty="0" smtClean="0"/>
              <a:t>Aplicar al ciclo 2 mejoras de acuerdo a la retroalimentación del primer ciclo</a:t>
            </a:r>
          </a:p>
          <a:p>
            <a:endParaRPr lang="en-US" sz="1200" dirty="0" smtClean="0"/>
          </a:p>
          <a:p>
            <a:pPr lvl="0"/>
            <a:r>
              <a:rPr lang="es-CO" sz="1200" b="1" dirty="0" smtClean="0"/>
              <a:t>Cumplimiento de los objetivos durante el ciclo</a:t>
            </a:r>
            <a:endParaRPr lang="en-US" sz="1200" dirty="0" smtClean="0"/>
          </a:p>
          <a:p>
            <a:r>
              <a:rPr lang="es-CO" sz="1200" dirty="0" smtClean="0"/>
              <a:t>Se cumplió los objetivos del proyecto satisfactoriamente</a:t>
            </a:r>
            <a:endParaRPr lang="en-US" sz="1200" dirty="0" smtClean="0"/>
          </a:p>
          <a:p>
            <a:r>
              <a:rPr lang="es-CO" sz="1200" b="1" dirty="0" smtClean="0"/>
              <a:t> </a:t>
            </a:r>
            <a:endParaRPr lang="en-US" sz="1200" dirty="0" smtClean="0"/>
          </a:p>
          <a:p>
            <a:pPr lvl="0"/>
            <a:r>
              <a:rPr lang="es-CO" sz="1200" b="1" dirty="0" smtClean="0"/>
              <a:t>Inconvenientes</a:t>
            </a:r>
            <a:endParaRPr lang="en-US" sz="1200" dirty="0" smtClean="0"/>
          </a:p>
          <a:p>
            <a:r>
              <a:rPr lang="es-CO" sz="1200" dirty="0" smtClean="0"/>
              <a:t>Poco tiempo disponible.</a:t>
            </a:r>
          </a:p>
          <a:p>
            <a:endParaRPr lang="en-US" sz="1200" dirty="0" smtClean="0"/>
          </a:p>
          <a:p>
            <a:pPr lvl="0"/>
            <a:r>
              <a:rPr lang="es-CO" sz="1200" b="1" dirty="0" smtClean="0"/>
              <a:t>Aspectos a Mejorar</a:t>
            </a:r>
            <a:endParaRPr lang="en-US" sz="1200" dirty="0" smtClean="0"/>
          </a:p>
          <a:p>
            <a:r>
              <a:rPr lang="es-CO" sz="1200" dirty="0" smtClean="0"/>
              <a:t>Distribución del tiempo y de las actividades planeadas.</a:t>
            </a:r>
          </a:p>
          <a:p>
            <a:endParaRPr lang="es-CO" sz="1200" dirty="0" smtClean="0"/>
          </a:p>
          <a:p>
            <a:pPr lvl="0"/>
            <a:r>
              <a:rPr lang="es-CO" sz="1200" b="1" dirty="0" smtClean="0"/>
              <a:t>¿Qué nos faltó como grupo en este ciclo?</a:t>
            </a:r>
            <a:endParaRPr lang="en-US" sz="1200" dirty="0" smtClean="0"/>
          </a:p>
          <a:p>
            <a:r>
              <a:rPr lang="es-CO" sz="1200" dirty="0" smtClean="0"/>
              <a:t>Nos falto mayor interés en el proceso e implementación</a:t>
            </a:r>
          </a:p>
          <a:p>
            <a:endParaRPr lang="en-US" sz="1200" dirty="0" smtClean="0"/>
          </a:p>
          <a:p>
            <a:pPr lvl="0"/>
            <a:r>
              <a:rPr lang="es-CO" sz="1200" b="1" dirty="0" smtClean="0"/>
              <a:t>¿Cómo debería ser el proceso en el próximo ciclo?</a:t>
            </a:r>
            <a:endParaRPr lang="en-US" sz="1200" dirty="0" smtClean="0"/>
          </a:p>
          <a:p>
            <a:r>
              <a:rPr lang="es-CO" sz="1200" dirty="0" smtClean="0"/>
              <a:t>Mayor colaboración por parte de todos los integrantes.</a:t>
            </a:r>
          </a:p>
          <a:p>
            <a:endParaRPr lang="en-US" sz="1200" dirty="0" smtClean="0"/>
          </a:p>
          <a:p>
            <a:pPr lvl="0"/>
            <a:r>
              <a:rPr lang="es-CO" sz="1200" b="1" dirty="0" smtClean="0"/>
              <a:t>¿Qué etapas fueron las más difíciles? Porqué?</a:t>
            </a:r>
            <a:endParaRPr lang="en-US" sz="1200" dirty="0" smtClean="0"/>
          </a:p>
          <a:p>
            <a:r>
              <a:rPr lang="es-CO" sz="1200" dirty="0" smtClean="0"/>
              <a:t>Retroalimentación debido al análisis que se debía hacer del ciclo anterior y encontrar los puntos que se deben mejorar de acuerdo a eso.</a:t>
            </a:r>
          </a:p>
          <a:p>
            <a:endParaRPr lang="en-US" sz="1200" dirty="0" smtClean="0"/>
          </a:p>
          <a:p>
            <a:pPr lvl="0"/>
            <a:r>
              <a:rPr lang="es-CO" sz="1200" b="1" dirty="0" smtClean="0"/>
              <a:t>¿Qué no me gustó del ciclo?</a:t>
            </a:r>
            <a:endParaRPr lang="en-US" sz="1200" dirty="0" smtClean="0"/>
          </a:p>
          <a:p>
            <a:r>
              <a:rPr lang="es-CO" sz="1200" dirty="0" smtClean="0"/>
              <a:t>Falta de tiempo para dedicarle al ciclo.</a:t>
            </a:r>
            <a:endParaRPr lang="en-US" sz="1200" dirty="0" smtClean="0"/>
          </a:p>
          <a:p>
            <a:endParaRPr lang="en-US" sz="1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soporte</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4893647"/>
          </a:xfrm>
          <a:prstGeom prst="rect">
            <a:avLst/>
          </a:prstGeom>
          <a:noFill/>
        </p:spPr>
        <p:txBody>
          <a:bodyPr wrap="square" rtlCol="0">
            <a:spAutoFit/>
          </a:bodyPr>
          <a:lstStyle/>
          <a:p>
            <a:pPr lvl="0"/>
            <a:r>
              <a:rPr lang="es-CO" sz="1200" b="1" dirty="0" smtClean="0"/>
              <a:t>Objetivos Definidos por Rol: </a:t>
            </a:r>
            <a:r>
              <a:rPr lang="es-CO" sz="1200" dirty="0" smtClean="0"/>
              <a:t>Establecer las herramientas que se usaran en todo el proceso de desarrollo del proyecto TSP.</a:t>
            </a:r>
            <a:br>
              <a:rPr lang="es-CO" sz="1200" dirty="0" smtClean="0"/>
            </a:br>
            <a:r>
              <a:rPr lang="es-CO" sz="1200" dirty="0" smtClean="0"/>
              <a:t>Resolver los posibles inconvenientes presentados por las plataformas y herramientas seleccionadas.</a:t>
            </a:r>
            <a:endParaRPr lang="en-US" sz="1200" dirty="0" smtClean="0"/>
          </a:p>
          <a:p>
            <a:r>
              <a:rPr lang="es-CO" sz="1200" b="1" dirty="0" smtClean="0"/>
              <a:t> </a:t>
            </a:r>
            <a:endParaRPr lang="en-US" sz="1200" dirty="0" smtClean="0"/>
          </a:p>
          <a:p>
            <a:pPr lvl="0"/>
            <a:r>
              <a:rPr lang="es-CO" sz="1200" b="1" dirty="0" smtClean="0"/>
              <a:t>Cumplimiento de los objetivos durante el ciclo: </a:t>
            </a:r>
            <a:r>
              <a:rPr lang="es-CO" sz="1200" dirty="0" smtClean="0"/>
              <a:t>Se continuo con el uso las herramientas previamente definidas</a:t>
            </a:r>
            <a:br>
              <a:rPr lang="es-CO" sz="1200" dirty="0" smtClean="0"/>
            </a:br>
            <a:r>
              <a:rPr lang="es-CO" sz="1200" dirty="0" smtClean="0"/>
              <a:t>Se hizo una búsqueda acerca de otras herramientas necesarias para el desarrollo del proyecto TSP</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Han existido algunos inconvenientes con el uso del repositorio en algunos de los miembros del equipo los cuales no se han podido solucionar.</a:t>
            </a:r>
            <a:br>
              <a:rPr lang="es-CO" sz="1200" dirty="0" smtClean="0"/>
            </a:br>
            <a:r>
              <a:rPr lang="es-CO" sz="1200" dirty="0" smtClean="0"/>
              <a:t>No se contó con que algunas funciones del repositorio de </a:t>
            </a:r>
            <a:r>
              <a:rPr lang="es-CO" sz="1200" dirty="0" err="1" smtClean="0"/>
              <a:t>Subversion</a:t>
            </a:r>
            <a:r>
              <a:rPr lang="es-CO" sz="1200" dirty="0" smtClean="0"/>
              <a:t> no están soportadas por el servidor de </a:t>
            </a:r>
            <a:r>
              <a:rPr lang="es-CO" sz="1200" dirty="0" err="1" smtClean="0"/>
              <a:t>hosting</a:t>
            </a:r>
            <a:endParaRPr lang="en-US" sz="1200" dirty="0" smtClean="0"/>
          </a:p>
          <a:p>
            <a:r>
              <a:rPr lang="es-CO" sz="1200" b="1" dirty="0" smtClean="0"/>
              <a:t> </a:t>
            </a:r>
            <a:endParaRPr lang="en-US" sz="1200" dirty="0" smtClean="0"/>
          </a:p>
          <a:p>
            <a:pPr lvl="0"/>
            <a:r>
              <a:rPr lang="es-CO" sz="1200" b="1" dirty="0" smtClean="0"/>
              <a:t>Aspectos a Mejorar: </a:t>
            </a:r>
            <a:r>
              <a:rPr lang="es-CO" sz="1200" dirty="0" smtClean="0"/>
              <a:t>Buscar soluciones a los problemas de repositorio en los miembros del equipo.</a:t>
            </a:r>
            <a:br>
              <a:rPr lang="es-CO" sz="1200" dirty="0" smtClean="0"/>
            </a:br>
            <a:r>
              <a:rPr lang="es-CO" sz="1200" dirty="0" smtClean="0"/>
              <a:t>Investigar sobre mas herramientas que puedan incrementar el valor ganado del proyecto, así como aumentar la productividad del equipo</a:t>
            </a:r>
          </a:p>
          <a:p>
            <a:endParaRPr lang="es-CO" sz="1200" dirty="0" smtClean="0"/>
          </a:p>
          <a:p>
            <a:pPr lvl="0"/>
            <a:r>
              <a:rPr lang="es-CO" sz="1200" b="1" dirty="0" smtClean="0"/>
              <a:t>¿Qué nos faltó como grupo en este ciclo?: </a:t>
            </a:r>
            <a:r>
              <a:rPr lang="es-CO" sz="1200" dirty="0" smtClean="0"/>
              <a:t>Más Tiempo para poder dedicarle al proyecto</a:t>
            </a:r>
            <a:endParaRPr lang="en-US" sz="1200" dirty="0" smtClean="0"/>
          </a:p>
          <a:p>
            <a:pPr lvl="0"/>
            <a:endParaRPr lang="es-CO" sz="1200" b="1" dirty="0" smtClean="0"/>
          </a:p>
          <a:p>
            <a:pPr lvl="0"/>
            <a:r>
              <a:rPr lang="es-CO" sz="1200" b="1" dirty="0" smtClean="0"/>
              <a:t>¿Cómo debería ser el proceso en el próximo ciclo?: </a:t>
            </a:r>
            <a:r>
              <a:rPr lang="es-CO" sz="1200" dirty="0" smtClean="0"/>
              <a:t>Mas organizado y más  equilibrado.</a:t>
            </a:r>
          </a:p>
          <a:p>
            <a:endParaRPr lang="en-US" sz="1200" dirty="0" smtClean="0"/>
          </a:p>
          <a:p>
            <a:pPr lvl="0"/>
            <a:r>
              <a:rPr lang="es-CO" sz="1200" b="1" dirty="0" smtClean="0"/>
              <a:t>¿Qué etapas fueron las más difíciles? Porqué? : </a:t>
            </a:r>
            <a:r>
              <a:rPr lang="es-CO" sz="1200" dirty="0" smtClean="0"/>
              <a:t>La realimentación del ciclo 1 puesto que existieron varios aspectos que se considero se habían desarrollado de la manera correcta, pero después de la finalización del ciclo nos percatamos que teníamos ciertos faltantes en algunos temas y que habíamos incluido otros que no eran realmente necesarios.</a:t>
            </a:r>
            <a:br>
              <a:rPr lang="es-CO" sz="1200" dirty="0" smtClean="0"/>
            </a:br>
            <a:r>
              <a:rPr lang="es-CO" sz="1200" dirty="0" smtClean="0"/>
              <a:t/>
            </a:r>
            <a:br>
              <a:rPr lang="es-CO" sz="1200" dirty="0" smtClean="0"/>
            </a:br>
            <a:r>
              <a:rPr lang="es-CO" sz="1200" dirty="0" smtClean="0"/>
              <a:t>La definición de la estrategia, pues debido a la realimentación del ciclo 1 hubo que redefinir ciertos puntos, no técnicos, sino mas bien conceptuales</a:t>
            </a:r>
            <a:endParaRPr lang="en-US" sz="1200" dirty="0" smtClean="0"/>
          </a:p>
          <a:p>
            <a:r>
              <a:rPr lang="es-CO" sz="1200" b="1" dirty="0" smtClean="0"/>
              <a:t> </a:t>
            </a:r>
            <a:endParaRPr lang="en-US" sz="1200" dirty="0" smtClean="0"/>
          </a:p>
          <a:p>
            <a:pPr lvl="0"/>
            <a:r>
              <a:rPr lang="es-CO" sz="1200" b="1" dirty="0" smtClean="0"/>
              <a:t>¿Qué no me gustó del ciclo?: </a:t>
            </a:r>
            <a:r>
              <a:rPr lang="es-CO" sz="1200" dirty="0" smtClean="0"/>
              <a:t>Aparte de la escasez de tiempo, el ciclo se desarrollo.</a:t>
            </a:r>
            <a:r>
              <a:rPr lang="es-CO" sz="1200" b="1" dirty="0" smtClean="0"/>
              <a:t> </a:t>
            </a:r>
            <a:endParaRPr lang="en-US" sz="1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calidad y proceso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76400"/>
            <a:ext cx="8534400" cy="5078313"/>
          </a:xfrm>
          <a:prstGeom prst="rect">
            <a:avLst/>
          </a:prstGeom>
          <a:noFill/>
        </p:spPr>
        <p:txBody>
          <a:bodyPr wrap="square" rtlCol="0">
            <a:spAutoFit/>
          </a:bodyPr>
          <a:lstStyle/>
          <a:p>
            <a:pPr lvl="0"/>
            <a:r>
              <a:rPr lang="es-CO" sz="1200" b="1" dirty="0" smtClean="0"/>
              <a:t>Objetivos Definidos por Rol: </a:t>
            </a:r>
            <a:r>
              <a:rPr lang="es-CO" sz="1200" dirty="0" smtClean="0"/>
              <a:t> Todos los miembros reportan los datos de las actividades con exactitud.</a:t>
            </a:r>
            <a:br>
              <a:rPr lang="es-CO" sz="1200" dirty="0" smtClean="0"/>
            </a:br>
            <a:r>
              <a:rPr lang="es-CO" sz="1200" dirty="0" smtClean="0"/>
              <a:t> El equipo sigue fielmente el TSP y produce un plan de calidad</a:t>
            </a:r>
            <a:br>
              <a:rPr lang="es-CO" sz="1200" dirty="0" smtClean="0"/>
            </a:br>
            <a:r>
              <a:rPr lang="es-CO" sz="1200" dirty="0" smtClean="0"/>
              <a:t> Todo el equipo de inspección son correctamente moderado y reportado</a:t>
            </a:r>
          </a:p>
          <a:p>
            <a:endParaRPr lang="en-US" sz="1200" dirty="0" smtClean="0"/>
          </a:p>
          <a:p>
            <a:pPr lvl="0"/>
            <a:r>
              <a:rPr lang="es-CO" sz="1200" b="1" dirty="0" smtClean="0"/>
              <a:t>Cumplimiento de los objetivos durante el ciclo: </a:t>
            </a:r>
            <a:r>
              <a:rPr lang="es-CO" sz="1200" dirty="0" smtClean="0"/>
              <a:t>El reporte de las actividades esta definido desde el ciclo uno, a través de la herramienta de formularios de Google </a:t>
            </a:r>
            <a:r>
              <a:rPr lang="es-CO" sz="1200" dirty="0" err="1" smtClean="0"/>
              <a:t>Docs</a:t>
            </a:r>
            <a:r>
              <a:rPr lang="es-CO" sz="1200" dirty="0" smtClean="0"/>
              <a:t>.</a:t>
            </a:r>
            <a:endParaRPr lang="en-US" sz="1200" dirty="0" smtClean="0"/>
          </a:p>
          <a:p>
            <a:r>
              <a:rPr lang="es-CO" sz="1200" dirty="0" smtClean="0"/>
              <a:t>Se produjo plan de calidad para el ciclo. </a:t>
            </a:r>
            <a:endParaRPr lang="en-US" sz="1200" dirty="0" smtClean="0"/>
          </a:p>
          <a:p>
            <a:r>
              <a:rPr lang="es-CO" sz="1200" dirty="0" smtClean="0"/>
              <a:t>Se realizo la inspección con dos inspectores que utilizaron una parte del código</a:t>
            </a:r>
            <a:endParaRPr lang="en-US" sz="1200" dirty="0" smtClean="0"/>
          </a:p>
          <a:p>
            <a:r>
              <a:rPr lang="es-CO" sz="1200" b="1" dirty="0" smtClean="0"/>
              <a:t> </a:t>
            </a:r>
            <a:endParaRPr lang="en-US" sz="1200" dirty="0" smtClean="0"/>
          </a:p>
          <a:p>
            <a:pPr lvl="0"/>
            <a:r>
              <a:rPr lang="es-CO" sz="1200" b="1" dirty="0" smtClean="0"/>
              <a:t>Inconvenientes: </a:t>
            </a:r>
            <a:r>
              <a:rPr lang="es-CO" sz="1200" dirty="0" smtClean="0"/>
              <a:t>El reporte de defectos no es el más efectivo por lo que cada vez que se detecto un error no se reporto y se olvido durante el proceso.</a:t>
            </a:r>
            <a:endParaRPr lang="en-US" sz="1200" dirty="0" smtClean="0"/>
          </a:p>
          <a:p>
            <a:r>
              <a:rPr lang="es-CO" sz="1200" dirty="0" smtClean="0"/>
              <a:t>La inspección de código no arrojo información muy clara acerca de los defectos que se podrían esperar del producto.</a:t>
            </a:r>
            <a:endParaRPr lang="en-US" sz="1200" dirty="0" smtClean="0"/>
          </a:p>
          <a:p>
            <a:r>
              <a:rPr lang="es-CO" sz="1200" b="1" dirty="0" smtClean="0"/>
              <a:t> </a:t>
            </a:r>
            <a:endParaRPr lang="en-US" sz="1200" dirty="0" smtClean="0"/>
          </a:p>
          <a:p>
            <a:pPr lvl="0"/>
            <a:r>
              <a:rPr lang="es-CO" sz="1200" b="1" dirty="0" smtClean="0"/>
              <a:t>Aspectos a Mejorar: </a:t>
            </a:r>
            <a:r>
              <a:rPr lang="es-CO" sz="1200" dirty="0" smtClean="0"/>
              <a:t>Planificar las herramientas y ser estándar para el momento de la inspección, por ejemplo tener exactamente la misma lista de chequeo.</a:t>
            </a:r>
            <a:br>
              <a:rPr lang="es-CO" sz="1200" dirty="0" smtClean="0"/>
            </a:br>
            <a:r>
              <a:rPr lang="es-CO" sz="1200" dirty="0" smtClean="0"/>
              <a:t>Tomar más tiempo necesario para preparar la inspección departe del moderador y los inspectores</a:t>
            </a:r>
            <a:br>
              <a:rPr lang="es-CO" sz="1200" dirty="0" smtClean="0"/>
            </a:br>
            <a:r>
              <a:rPr lang="es-CO" sz="1200" dirty="0" smtClean="0"/>
              <a:t>Definir un sistema para que cada vez que se detecte uno sea reportado fácilmente.</a:t>
            </a:r>
          </a:p>
          <a:p>
            <a:endParaRPr lang="es-CO" sz="1200" dirty="0" smtClean="0"/>
          </a:p>
          <a:p>
            <a:pPr lvl="0"/>
            <a:r>
              <a:rPr lang="es-CO" sz="1200" b="1" dirty="0" smtClean="0"/>
              <a:t>¿Qué nos faltó como grupo en este ciclo?: </a:t>
            </a:r>
            <a:r>
              <a:rPr lang="es-CO" sz="1200" dirty="0" smtClean="0"/>
              <a:t>Tener ideas claras de la meta y alcances en tiempo y desarrollo para el proyecto</a:t>
            </a:r>
          </a:p>
          <a:p>
            <a:endParaRPr lang="en-US" sz="1200" dirty="0" smtClean="0"/>
          </a:p>
          <a:p>
            <a:pPr lvl="0"/>
            <a:r>
              <a:rPr lang="es-CO" sz="1200" b="1" dirty="0" smtClean="0"/>
              <a:t>¿Cómo debería ser el proceso en el próximo ciclo?</a:t>
            </a:r>
            <a:r>
              <a:rPr lang="en-US" sz="1200" b="1" dirty="0" smtClean="0"/>
              <a:t>: </a:t>
            </a:r>
            <a:r>
              <a:rPr lang="es-CO" sz="1200" dirty="0" smtClean="0"/>
              <a:t>Tener las tareas un poco más específicas.</a:t>
            </a:r>
          </a:p>
          <a:p>
            <a:endParaRPr lang="en-US" sz="1200" dirty="0" smtClean="0"/>
          </a:p>
          <a:p>
            <a:pPr lvl="0"/>
            <a:r>
              <a:rPr lang="es-CO" sz="1200" b="1" dirty="0" smtClean="0"/>
              <a:t>¿Qué etapas fueron las más difíciles? Porqué?: </a:t>
            </a:r>
            <a:r>
              <a:rPr lang="es-CO" sz="1200" dirty="0" smtClean="0"/>
              <a:t>Desarrollo. Porque es difícil establecer y tratar de seguir fielmente el desarrollo del plan, ya que cada uno tiene una forma de trabajar diferente y los tiempos no son constantes</a:t>
            </a:r>
          </a:p>
          <a:p>
            <a:endParaRPr lang="en-US" sz="1200" dirty="0" smtClean="0"/>
          </a:p>
          <a:p>
            <a:pPr lvl="0"/>
            <a:r>
              <a:rPr lang="es-CO" sz="1200" b="1" dirty="0" smtClean="0"/>
              <a:t>¿Qué no me gustó del ciclo?: </a:t>
            </a:r>
            <a:r>
              <a:rPr lang="es-CO" sz="1200" dirty="0" smtClean="0"/>
              <a:t>La etapa de inspección y </a:t>
            </a:r>
            <a:r>
              <a:rPr lang="es-CO" sz="1200" dirty="0" err="1" smtClean="0"/>
              <a:t>postmortem</a:t>
            </a:r>
            <a:r>
              <a:rPr lang="es-CO" sz="1200" dirty="0" smtClean="0"/>
              <a:t>.</a:t>
            </a:r>
            <a:endParaRPr lang="en-US" sz="1200" dirty="0" smtClean="0"/>
          </a:p>
          <a:p>
            <a:endParaRPr lang="en-US" sz="1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br>
              <a:rPr lang="es-CO" sz="2400" dirty="0" smtClean="0"/>
            </a:br>
            <a:r>
              <a:rPr lang="es-CO" sz="2400" dirty="0" err="1" smtClean="0"/>
              <a:t>lider</a:t>
            </a:r>
            <a:r>
              <a:rPr lang="es-CO" sz="2400" dirty="0" smtClean="0"/>
              <a:t> de desarrollo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8" name="7 CuadroTexto"/>
          <p:cNvSpPr txBox="1"/>
          <p:nvPr/>
        </p:nvSpPr>
        <p:spPr>
          <a:xfrm>
            <a:off x="228600" y="1600200"/>
            <a:ext cx="8534400" cy="5029200"/>
          </a:xfrm>
          <a:prstGeom prst="rect">
            <a:avLst/>
          </a:prstGeom>
          <a:noFill/>
        </p:spPr>
        <p:txBody>
          <a:bodyPr wrap="square" rtlCol="0">
            <a:spAutoFit/>
          </a:bodyPr>
          <a:lstStyle/>
          <a:p>
            <a:pPr lvl="0"/>
            <a:r>
              <a:rPr lang="es-CO" sz="1200" b="1" dirty="0" smtClean="0"/>
              <a:t>Objetivos Definidos por Rol</a:t>
            </a:r>
            <a:endParaRPr lang="en-US" sz="1200" dirty="0" smtClean="0"/>
          </a:p>
          <a:p>
            <a:r>
              <a:rPr lang="es-CO" sz="1200" dirty="0" smtClean="0"/>
              <a:t>Estimar el número de líneas para el ciclo 2</a:t>
            </a:r>
            <a:br>
              <a:rPr lang="es-CO" sz="1200" dirty="0" smtClean="0"/>
            </a:br>
            <a:r>
              <a:rPr lang="es-CO" sz="1200" dirty="0" smtClean="0"/>
              <a:t>Planear junto con el líder de planeación tareas de desarrollo</a:t>
            </a:r>
            <a:br>
              <a:rPr lang="es-CO" sz="1200" dirty="0" smtClean="0"/>
            </a:br>
            <a:r>
              <a:rPr lang="es-CO" sz="1200" dirty="0" smtClean="0"/>
              <a:t>Corrección al diseño (diagrama de clases)</a:t>
            </a:r>
            <a:br>
              <a:rPr lang="es-CO" sz="1200" dirty="0" smtClean="0"/>
            </a:br>
            <a:r>
              <a:rPr lang="es-CO" sz="1200" dirty="0" smtClean="0"/>
              <a:t>Diseño e implementación de pruebas ciclo 2.</a:t>
            </a:r>
          </a:p>
          <a:p>
            <a:endParaRPr lang="en-US" sz="1200" dirty="0" smtClean="0"/>
          </a:p>
          <a:p>
            <a:pPr lvl="0"/>
            <a:r>
              <a:rPr lang="es-CO" sz="1200" b="1" dirty="0" smtClean="0"/>
              <a:t>Cumplimiento de los objetivos durante el ciclo</a:t>
            </a:r>
            <a:endParaRPr lang="en-US" sz="1200" dirty="0" smtClean="0"/>
          </a:p>
          <a:p>
            <a:r>
              <a:rPr lang="es-CO" sz="1200" dirty="0" smtClean="0"/>
              <a:t>Se cumplieron los objetivos para el ciclo </a:t>
            </a:r>
            <a:r>
              <a:rPr lang="es-CO" sz="1200" dirty="0" smtClean="0"/>
              <a:t>dos.</a:t>
            </a:r>
            <a:endParaRPr lang="es-CO" sz="1200" dirty="0" smtClean="0"/>
          </a:p>
          <a:p>
            <a:endParaRPr lang="en-US" sz="1200" dirty="0" smtClean="0"/>
          </a:p>
          <a:p>
            <a:pPr lvl="0"/>
            <a:r>
              <a:rPr lang="es-CO" sz="1200" b="1" dirty="0" smtClean="0"/>
              <a:t>Inconvenientes</a:t>
            </a:r>
            <a:endParaRPr lang="en-US" sz="1200" dirty="0" smtClean="0"/>
          </a:p>
          <a:p>
            <a:r>
              <a:rPr lang="es-CO" sz="1200" dirty="0" smtClean="0"/>
              <a:t>Retraso en el tiempo por disponibilidad de los integrantes.</a:t>
            </a:r>
            <a:endParaRPr lang="es-CO" sz="1200" dirty="0" smtClean="0"/>
          </a:p>
          <a:p>
            <a:endParaRPr lang="en-US" sz="1200" dirty="0" smtClean="0"/>
          </a:p>
          <a:p>
            <a:pPr lvl="0"/>
            <a:r>
              <a:rPr lang="es-CO" sz="1200" b="1" dirty="0" smtClean="0"/>
              <a:t>Aspectos a Mejorar</a:t>
            </a:r>
          </a:p>
          <a:p>
            <a:r>
              <a:rPr lang="es-CO" sz="1200" dirty="0" smtClean="0"/>
              <a:t>Distribución de la carga de trabajo.</a:t>
            </a:r>
          </a:p>
          <a:p>
            <a:endParaRPr lang="es-CO" sz="1200" dirty="0" smtClean="0"/>
          </a:p>
          <a:p>
            <a:pPr lvl="0"/>
            <a:endParaRPr lang="es-CO" sz="1200" b="1" dirty="0" smtClean="0"/>
          </a:p>
          <a:p>
            <a:pPr lvl="0"/>
            <a:r>
              <a:rPr lang="es-CO" sz="1200" b="1" dirty="0" smtClean="0"/>
              <a:t>¿Qué nos faltó como grupo en este ciclo?</a:t>
            </a:r>
          </a:p>
          <a:p>
            <a:r>
              <a:rPr lang="es-CO" sz="1200" dirty="0" smtClean="0"/>
              <a:t>Más cohesión como grupo. </a:t>
            </a:r>
          </a:p>
          <a:p>
            <a:endParaRPr lang="en-US" sz="1200" dirty="0" smtClean="0"/>
          </a:p>
          <a:p>
            <a:pPr lvl="0"/>
            <a:r>
              <a:rPr lang="es-CO" sz="1200" b="1" dirty="0" smtClean="0"/>
              <a:t>¿Cómo debería ser el proceso en el próximo ciclo?</a:t>
            </a:r>
          </a:p>
          <a:p>
            <a:r>
              <a:rPr lang="es-CO" sz="1200" dirty="0" smtClean="0"/>
              <a:t>Repartición más equitativa de trabajo.</a:t>
            </a:r>
            <a:br>
              <a:rPr lang="es-CO" sz="1200" dirty="0" smtClean="0"/>
            </a:br>
            <a:r>
              <a:rPr lang="es-CO" sz="1200" dirty="0" smtClean="0"/>
              <a:t>Más ordenado.</a:t>
            </a:r>
            <a:r>
              <a:rPr lang="es-CO" sz="1200" b="1" dirty="0" smtClean="0"/>
              <a:t> </a:t>
            </a:r>
          </a:p>
          <a:p>
            <a:endParaRPr lang="en-US" sz="1200" dirty="0" smtClean="0"/>
          </a:p>
          <a:p>
            <a:pPr lvl="0"/>
            <a:r>
              <a:rPr lang="es-CO" sz="1200" b="1" dirty="0" smtClean="0"/>
              <a:t>¿Qué etapas fueron las más difíciles? Porqué?</a:t>
            </a:r>
            <a:endParaRPr lang="en-US" sz="1200" dirty="0" smtClean="0"/>
          </a:p>
          <a:p>
            <a:r>
              <a:rPr lang="es-CO" sz="1200" dirty="0" smtClean="0"/>
              <a:t>Planeación. La distribución de las tareas es complicada por la falta de tiempo de los integrantes del grupo.</a:t>
            </a:r>
            <a:r>
              <a:rPr lang="es-CO" sz="1200" b="1" dirty="0" smtClean="0"/>
              <a:t> </a:t>
            </a:r>
            <a:endParaRPr lang="en-US" sz="1200" dirty="0" smtClean="0"/>
          </a:p>
          <a:p>
            <a:pPr lvl="0"/>
            <a:r>
              <a:rPr lang="es-CO" sz="1200" b="1" dirty="0" smtClean="0"/>
              <a:t>¿Qué no me gustó del ciclo?</a:t>
            </a:r>
            <a:endParaRPr lang="en-US" sz="1200" dirty="0" smtClean="0"/>
          </a:p>
          <a:p>
            <a:r>
              <a:rPr lang="es-CO" sz="1200" dirty="0" smtClean="0"/>
              <a:t>Falta de tiempo para realizar el ciclo de una manera más ordenada</a:t>
            </a:r>
            <a:endParaRPr lang="en-US" sz="1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HERRAMIENTAS</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3 Imagen" descr="ingenium-logo.png"/>
          <p:cNvPicPr>
            <a:picLocks noChangeAspect="1"/>
          </p:cNvPicPr>
          <p:nvPr/>
        </p:nvPicPr>
        <p:blipFill>
          <a:blip r:embed="rId7"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3 Imagen" descr="ingenium-logo.png"/>
          <p:cNvPicPr>
            <a:picLocks noChangeAspect="1"/>
          </p:cNvPicPr>
          <p:nvPr/>
        </p:nvPicPr>
        <p:blipFill>
          <a:blip r:embed="rId7"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CONTENIDO</a:t>
            </a:r>
            <a:endParaRPr lang="en-US" sz="2400" dirty="0"/>
          </a:p>
        </p:txBody>
      </p:sp>
      <p:sp>
        <p:nvSpPr>
          <p:cNvPr id="3" name="2 Marcador de contenido"/>
          <p:cNvSpPr>
            <a:spLocks noGrp="1"/>
          </p:cNvSpPr>
          <p:nvPr>
            <p:ph idx="1"/>
          </p:nvPr>
        </p:nvSpPr>
        <p:spPr/>
        <p:txBody>
          <a:bodyPr>
            <a:normAutofit/>
          </a:bodyPr>
          <a:lstStyle/>
          <a:p>
            <a:pPr algn="just"/>
            <a:r>
              <a:rPr lang="es-CO" sz="2000" dirty="0" smtClean="0"/>
              <a:t>Producto</a:t>
            </a:r>
          </a:p>
          <a:p>
            <a:pPr algn="just"/>
            <a:r>
              <a:rPr lang="es-CO" sz="2000" dirty="0" smtClean="0"/>
              <a:t>Reporte del ciclo</a:t>
            </a:r>
          </a:p>
          <a:p>
            <a:pPr lvl="1" algn="just"/>
            <a:r>
              <a:rPr lang="es-CO" sz="1600" dirty="0" smtClean="0"/>
              <a:t>Plan</a:t>
            </a:r>
          </a:p>
          <a:p>
            <a:pPr lvl="1" algn="just"/>
            <a:r>
              <a:rPr lang="es-CO" sz="1600" dirty="0" smtClean="0"/>
              <a:t>Inspección</a:t>
            </a:r>
          </a:p>
          <a:p>
            <a:pPr lvl="1" algn="just"/>
            <a:r>
              <a:rPr lang="es-CO" sz="1600" dirty="0" smtClean="0"/>
              <a:t>Plan de calidad</a:t>
            </a:r>
          </a:p>
          <a:p>
            <a:pPr lvl="1" algn="just"/>
            <a:r>
              <a:rPr lang="es-CO" sz="1600" dirty="0" smtClean="0"/>
              <a:t>Valor ganado</a:t>
            </a:r>
          </a:p>
          <a:p>
            <a:pPr lvl="1" algn="just"/>
            <a:r>
              <a:rPr lang="es-CO" sz="1600" dirty="0" smtClean="0"/>
              <a:t>Objetivos</a:t>
            </a:r>
          </a:p>
          <a:p>
            <a:pPr algn="just"/>
            <a:r>
              <a:rPr lang="es-CO" sz="2000" dirty="0" smtClean="0"/>
              <a:t>Proceso TSP</a:t>
            </a:r>
          </a:p>
          <a:p>
            <a:pPr algn="just"/>
            <a:r>
              <a:rPr lang="es-CO" sz="2000" dirty="0" smtClean="0"/>
              <a:t>Equipo</a:t>
            </a:r>
          </a:p>
          <a:p>
            <a:pPr algn="just"/>
            <a:r>
              <a:rPr lang="es-CO" sz="2000" dirty="0" smtClean="0"/>
              <a:t>Propuestas de mejoramiento</a:t>
            </a:r>
          </a:p>
          <a:p>
            <a:pPr algn="just"/>
            <a:endParaRPr lang="es-CO" sz="2000" dirty="0" smtClean="0"/>
          </a:p>
          <a:p>
            <a:pPr algn="just"/>
            <a:endParaRPr lang="es-CO" sz="2000" dirty="0" smtClean="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cxnSp>
        <p:nvCxnSpPr>
          <p:cNvPr id="8" name="7 Conector recto de flecha"/>
          <p:cNvCxnSpPr/>
          <p:nvPr/>
        </p:nvCxnSpPr>
        <p:spPr>
          <a:xfrm>
            <a:off x="228600" y="5181600"/>
            <a:ext cx="84582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2"/>
          <p:cNvPicPr>
            <a:picLocks noChangeAspect="1" noChangeArrowheads="1"/>
          </p:cNvPicPr>
          <p:nvPr/>
        </p:nvPicPr>
        <p:blipFill>
          <a:blip r:embed="rId3" cstate="print"/>
          <a:srcRect l="23679" t="13178" r="23233" b="9883"/>
          <a:stretch>
            <a:fillRect/>
          </a:stretch>
        </p:blipFill>
        <p:spPr bwMode="auto">
          <a:xfrm>
            <a:off x="228600" y="3657599"/>
            <a:ext cx="1447800" cy="1311397"/>
          </a:xfrm>
          <a:prstGeom prst="rect">
            <a:avLst/>
          </a:prstGeom>
          <a:noFill/>
          <a:ln w="9525">
            <a:noFill/>
            <a:miter lim="800000"/>
            <a:headEnd/>
            <a:tailEnd/>
          </a:ln>
        </p:spPr>
      </p:pic>
      <p:pic>
        <p:nvPicPr>
          <p:cNvPr id="10" name="9 Marcador de contenido"/>
          <p:cNvPicPr>
            <a:picLocks noGrp="1"/>
          </p:cNvPicPr>
          <p:nvPr>
            <p:ph idx="1"/>
          </p:nvPr>
        </p:nvPicPr>
        <p:blipFill>
          <a:blip r:embed="rId4" cstate="print"/>
          <a:srcRect/>
          <a:stretch>
            <a:fillRect/>
          </a:stretch>
        </p:blipFill>
        <p:spPr bwMode="auto">
          <a:xfrm rot="10800000" flipH="1" flipV="1">
            <a:off x="3733800" y="3581400"/>
            <a:ext cx="1524000" cy="1470024"/>
          </a:xfrm>
          <a:prstGeom prst="rect">
            <a:avLst/>
          </a:prstGeom>
          <a:noFill/>
        </p:spPr>
      </p:pic>
      <p:pic>
        <p:nvPicPr>
          <p:cNvPr id="1026" name="Picture 2" descr="C:\Users\Carlos\Desktop\p.png"/>
          <p:cNvPicPr>
            <a:picLocks noChangeAspect="1" noChangeArrowheads="1"/>
          </p:cNvPicPr>
          <p:nvPr/>
        </p:nvPicPr>
        <p:blipFill>
          <a:blip r:embed="rId5" cstate="print"/>
          <a:srcRect/>
          <a:stretch>
            <a:fillRect/>
          </a:stretch>
        </p:blipFill>
        <p:spPr bwMode="auto">
          <a:xfrm>
            <a:off x="7543800" y="3886200"/>
            <a:ext cx="1219200" cy="1219200"/>
          </a:xfrm>
          <a:prstGeom prst="rect">
            <a:avLst/>
          </a:prstGeom>
          <a:noFill/>
        </p:spPr>
      </p:pic>
      <p:sp>
        <p:nvSpPr>
          <p:cNvPr id="12" name="11 CuadroTexto"/>
          <p:cNvSpPr txBox="1"/>
          <p:nvPr/>
        </p:nvSpPr>
        <p:spPr>
          <a:xfrm>
            <a:off x="304800" y="2362200"/>
            <a:ext cx="1377300" cy="1200329"/>
          </a:xfrm>
          <a:prstGeom prst="rect">
            <a:avLst/>
          </a:prstGeom>
          <a:noFill/>
        </p:spPr>
        <p:txBody>
          <a:bodyPr wrap="none" rtlCol="0">
            <a:spAutoFit/>
          </a:bodyPr>
          <a:lstStyle/>
          <a:p>
            <a:r>
              <a:rPr lang="es-CO" b="1" dirty="0" smtClean="0"/>
              <a:t>Ciclo 1</a:t>
            </a:r>
            <a:endParaRPr lang="en-US" b="1" dirty="0" smtClean="0"/>
          </a:p>
          <a:p>
            <a:r>
              <a:rPr lang="es-CO" dirty="0" smtClean="0"/>
              <a:t>Base</a:t>
            </a:r>
          </a:p>
          <a:p>
            <a:r>
              <a:rPr lang="es-CO" dirty="0" smtClean="0"/>
              <a:t>Anotaciones</a:t>
            </a:r>
          </a:p>
          <a:p>
            <a:endParaRPr lang="es-CO" dirty="0" smtClean="0"/>
          </a:p>
        </p:txBody>
      </p:sp>
      <p:sp>
        <p:nvSpPr>
          <p:cNvPr id="14" name="13 CuadroTexto"/>
          <p:cNvSpPr txBox="1"/>
          <p:nvPr/>
        </p:nvSpPr>
        <p:spPr>
          <a:xfrm>
            <a:off x="3733800" y="2209800"/>
            <a:ext cx="1515158" cy="1477328"/>
          </a:xfrm>
          <a:prstGeom prst="rect">
            <a:avLst/>
          </a:prstGeom>
          <a:noFill/>
        </p:spPr>
        <p:txBody>
          <a:bodyPr wrap="none" rtlCol="0">
            <a:spAutoFit/>
          </a:bodyPr>
          <a:lstStyle/>
          <a:p>
            <a:r>
              <a:rPr lang="es-CO" b="1" dirty="0" smtClean="0"/>
              <a:t>Ciclo 2</a:t>
            </a:r>
            <a:endParaRPr lang="en-US" b="1" dirty="0" smtClean="0"/>
          </a:p>
          <a:p>
            <a:r>
              <a:rPr lang="es-CO" dirty="0" smtClean="0"/>
              <a:t>Productividad</a:t>
            </a:r>
          </a:p>
          <a:p>
            <a:r>
              <a:rPr lang="es-CO" dirty="0" smtClean="0"/>
              <a:t>Plan</a:t>
            </a:r>
          </a:p>
          <a:p>
            <a:r>
              <a:rPr lang="es-CO" dirty="0" smtClean="0"/>
              <a:t>Equipo</a:t>
            </a:r>
          </a:p>
          <a:p>
            <a:endParaRPr lang="es-CO" dirty="0" smtClean="0"/>
          </a:p>
        </p:txBody>
      </p:sp>
      <p:sp>
        <p:nvSpPr>
          <p:cNvPr id="15" name="14 CuadroTexto"/>
          <p:cNvSpPr txBox="1"/>
          <p:nvPr/>
        </p:nvSpPr>
        <p:spPr>
          <a:xfrm>
            <a:off x="7696200" y="2514600"/>
            <a:ext cx="1035861" cy="923330"/>
          </a:xfrm>
          <a:prstGeom prst="rect">
            <a:avLst/>
          </a:prstGeom>
          <a:noFill/>
        </p:spPr>
        <p:txBody>
          <a:bodyPr wrap="none" rtlCol="0">
            <a:spAutoFit/>
          </a:bodyPr>
          <a:lstStyle/>
          <a:p>
            <a:r>
              <a:rPr lang="es-CO" b="1" dirty="0" smtClean="0"/>
              <a:t>Ciclo 3</a:t>
            </a:r>
            <a:endParaRPr lang="en-US" b="1" dirty="0" smtClean="0"/>
          </a:p>
          <a:p>
            <a:r>
              <a:rPr lang="es-CO" dirty="0" smtClean="0"/>
              <a:t>Informes</a:t>
            </a:r>
          </a:p>
          <a:p>
            <a:r>
              <a:rPr lang="es-CO" dirty="0" smtClean="0"/>
              <a:t>Plan Q</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Plan</a:t>
            </a:r>
            <a:endParaRPr lang="en-US" sz="2400" dirty="0"/>
          </a:p>
        </p:txBody>
      </p:sp>
      <p:graphicFrame>
        <p:nvGraphicFramePr>
          <p:cNvPr id="5" name="4 Marcador de contenido"/>
          <p:cNvGraphicFramePr>
            <a:graphicFrameLocks noGrp="1"/>
          </p:cNvGraphicFramePr>
          <p:nvPr>
            <p:ph idx="1"/>
          </p:nvPr>
        </p:nvGraphicFramePr>
        <p:xfrm>
          <a:off x="304799" y="2590800"/>
          <a:ext cx="8458201" cy="1905000"/>
        </p:xfrm>
        <a:graphic>
          <a:graphicData uri="http://schemas.openxmlformats.org/drawingml/2006/table">
            <a:tbl>
              <a:tblPr>
                <a:tableStyleId>{E8B1032C-EA38-4F05-BA0D-38AFFFC7BED3}</a:tableStyleId>
              </a:tblPr>
              <a:tblGrid>
                <a:gridCol w="1409009"/>
                <a:gridCol w="881149"/>
                <a:gridCol w="881149"/>
                <a:gridCol w="881149"/>
                <a:gridCol w="881149"/>
                <a:gridCol w="881149"/>
                <a:gridCol w="881149"/>
                <a:gridCol w="881149"/>
                <a:gridCol w="881149"/>
              </a:tblGrid>
              <a:tr h="292746">
                <a:tc>
                  <a:txBody>
                    <a:bodyPr/>
                    <a:lstStyle/>
                    <a:p>
                      <a:pPr algn="ctr" fontAlgn="b"/>
                      <a:endParaRPr lang="en-US" sz="1200" b="0"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1</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2</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err="1">
                          <a:latin typeface="Calibri" pitchFamily="34" charset="0"/>
                        </a:rPr>
                        <a:t>Ciclo</a:t>
                      </a:r>
                      <a:r>
                        <a:rPr lang="en-US" sz="1200" b="1" u="none" strike="noStrike" dirty="0">
                          <a:latin typeface="Calibri" pitchFamily="34" charset="0"/>
                        </a:rPr>
                        <a:t> 3</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algn="ctr" fontAlgn="b"/>
                      <a:r>
                        <a:rPr lang="en-US" sz="1200" b="1" u="none" strike="noStrike" dirty="0">
                          <a:latin typeface="Calibri" pitchFamily="34" charset="0"/>
                        </a:rPr>
                        <a:t>Total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309965">
                <a:tc>
                  <a:txBody>
                    <a:bodyPr/>
                    <a:lstStyle/>
                    <a:p>
                      <a:pPr algn="ctr" fontAlgn="b"/>
                      <a:endParaRPr lang="en-US" sz="1200" b="0"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a:latin typeface="Calibri" pitchFamily="34" charset="0"/>
                        </a:rPr>
                        <a:t>Plan</a:t>
                      </a:r>
                      <a:endParaRPr lang="en-US" sz="1200" b="1" i="0" u="none" strike="noStrike">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a:latin typeface="Calibri" pitchFamily="34" charset="0"/>
                        </a:rPr>
                        <a:t>Real</a:t>
                      </a:r>
                      <a:endParaRPr lang="en-US" sz="1200" b="1" i="0" u="none" strike="noStrike">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Plan</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latin typeface="Calibri" pitchFamily="34" charset="0"/>
                        </a:rPr>
                        <a:t>Real</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47728">
                <a:tc>
                  <a:txBody>
                    <a:bodyPr/>
                    <a:lstStyle/>
                    <a:p>
                      <a:pPr algn="ctr" fontAlgn="b"/>
                      <a:r>
                        <a:rPr lang="en-US" sz="1200" b="1" u="none" strike="noStrike" dirty="0" err="1" smtClean="0">
                          <a:latin typeface="Calibri" pitchFamily="34" charset="0"/>
                        </a:rPr>
                        <a:t>Tiempo</a:t>
                      </a:r>
                      <a:r>
                        <a:rPr lang="en-US" sz="1200" b="1" u="none" strike="noStrike" dirty="0" smtClean="0">
                          <a:latin typeface="Calibri" pitchFamily="34" charset="0"/>
                        </a:rPr>
                        <a:t> (</a:t>
                      </a:r>
                      <a:r>
                        <a:rPr lang="en-US" sz="1200" b="1" u="none" strike="noStrike" dirty="0" err="1" smtClean="0">
                          <a:latin typeface="Calibri" pitchFamily="34" charset="0"/>
                        </a:rPr>
                        <a:t>Horas</a:t>
                      </a:r>
                      <a:r>
                        <a:rPr lang="en-US" sz="1200" b="1" u="none" strike="noStrike" dirty="0" smtClean="0">
                          <a:latin typeface="Calibri" pitchFamily="34" charset="0"/>
                        </a:rPr>
                        <a:t>)</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rgbClr val="000000"/>
                          </a:solidFill>
                          <a:latin typeface="Calibri" pitchFamily="34" charset="0"/>
                        </a:rPr>
                        <a:t>105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59.42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246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a:solidFill>
                            <a:srgbClr val="000000"/>
                          </a:solidFill>
                          <a:latin typeface="Calibri" pitchFamily="34" charset="0"/>
                        </a:rPr>
                        <a:t>113.42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30509">
                <a:tc>
                  <a:txBody>
                    <a:bodyPr/>
                    <a:lstStyle/>
                    <a:p>
                      <a:pPr algn="ctr" fontAlgn="b"/>
                      <a:r>
                        <a:rPr lang="en-US" sz="1200" b="1" u="none" strike="noStrike" dirty="0">
                          <a:latin typeface="Calibri" pitchFamily="34" charset="0"/>
                        </a:rPr>
                        <a:t>Loc</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a:solidFill>
                            <a:srgbClr val="000000"/>
                          </a:solidFill>
                          <a:latin typeface="Calibri" pitchFamily="34" charset="0"/>
                        </a:rPr>
                        <a:t>187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374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555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pitchFamily="34" charset="0"/>
                        </a:rPr>
                        <a:t>374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0000"/>
                          </a:solidFill>
                          <a:latin typeface="Calibri" pitchFamily="34" charset="0"/>
                        </a:rPr>
                        <a:t>635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24052">
                <a:tc>
                  <a:txBody>
                    <a:bodyPr/>
                    <a:lstStyle/>
                    <a:p>
                      <a:pPr algn="ctr" fontAlgn="b"/>
                      <a:r>
                        <a:rPr lang="en-US" sz="1200" b="1" u="none" strike="noStrike" dirty="0" err="1" smtClean="0">
                          <a:latin typeface="Calibri" pitchFamily="34" charset="0"/>
                        </a:rPr>
                        <a:t>Productividad</a:t>
                      </a:r>
                      <a:endParaRPr lang="en-US" sz="1200" b="1" u="none" strike="noStrike" dirty="0" smtClean="0">
                        <a:latin typeface="Calibri" pitchFamily="34" charset="0"/>
                      </a:endParaRPr>
                    </a:p>
                    <a:p>
                      <a:pPr algn="ctr" fontAlgn="b"/>
                      <a:r>
                        <a:rPr lang="es-CO" sz="1200" b="1" u="none" strike="noStrike" dirty="0" smtClean="0">
                          <a:latin typeface="Calibri" pitchFamily="34" charset="0"/>
                        </a:rPr>
                        <a:t>(</a:t>
                      </a:r>
                      <a:r>
                        <a:rPr lang="es-CO" sz="1200" b="1" u="none" strike="noStrike" dirty="0" err="1" smtClean="0">
                          <a:latin typeface="Calibri" pitchFamily="34" charset="0"/>
                        </a:rPr>
                        <a:t>loc</a:t>
                      </a:r>
                      <a:r>
                        <a:rPr lang="es-CO" sz="1200" b="1" u="none" strike="noStrike" dirty="0" smtClean="0">
                          <a:latin typeface="Calibri" pitchFamily="34" charset="0"/>
                        </a:rPr>
                        <a:t>/h)</a:t>
                      </a:r>
                      <a:endParaRPr lang="en-US" sz="1200" b="1" i="0" u="none" strike="noStrike" dirty="0">
                        <a:solidFill>
                          <a:srgbClr val="000000"/>
                        </a:solidFill>
                        <a:latin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smtClean="0">
                          <a:solidFill>
                            <a:srgbClr val="000000"/>
                          </a:solidFill>
                          <a:latin typeface="Calibri" pitchFamily="34" charset="0"/>
                        </a:rPr>
                        <a:t>1.78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1.48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5.27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9.34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pitchFamily="34" charset="0"/>
                        </a:rPr>
                        <a:t>5.34 </a:t>
                      </a:r>
                      <a:endParaRPr lang="en-US" sz="1200" b="0" i="0" u="none" strike="noStrike" dirty="0">
                        <a:solidFill>
                          <a:srgbClr val="000000"/>
                        </a:solidFill>
                        <a:latin typeface="Calibri"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pitchFamily="34" charset="0"/>
                        </a:rPr>
                        <a:t>               3.80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0000"/>
                          </a:solidFill>
                          <a:latin typeface="Calibri" pitchFamily="34" charset="0"/>
                        </a:rPr>
                        <a:t>               5.60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7" name="6 CuadroTexto"/>
          <p:cNvSpPr txBox="1"/>
          <p:nvPr/>
        </p:nvSpPr>
        <p:spPr>
          <a:xfrm>
            <a:off x="1219200" y="5410200"/>
            <a:ext cx="1539780" cy="369332"/>
          </a:xfrm>
          <a:prstGeom prst="rect">
            <a:avLst/>
          </a:prstGeom>
          <a:noFill/>
        </p:spPr>
        <p:txBody>
          <a:bodyPr wrap="none" rtlCol="0">
            <a:spAutoFit/>
          </a:bodyPr>
          <a:lstStyle/>
          <a:p>
            <a:r>
              <a:rPr lang="es-CO" dirty="0" smtClean="0"/>
              <a:t>Detalle Ciclo 2</a:t>
            </a:r>
            <a:endParaRPr lang="en-US" dirty="0"/>
          </a:p>
        </p:txBody>
      </p:sp>
      <p:sp>
        <p:nvSpPr>
          <p:cNvPr id="8" name="7 CuadroTexto"/>
          <p:cNvSpPr txBox="1"/>
          <p:nvPr/>
        </p:nvSpPr>
        <p:spPr>
          <a:xfrm>
            <a:off x="1143000" y="1905000"/>
            <a:ext cx="1464119" cy="369332"/>
          </a:xfrm>
          <a:prstGeom prst="rect">
            <a:avLst/>
          </a:prstGeom>
          <a:noFill/>
        </p:spPr>
        <p:txBody>
          <a:bodyPr wrap="none" rtlCol="0">
            <a:spAutoFit/>
          </a:bodyPr>
          <a:lstStyle/>
          <a:p>
            <a:r>
              <a:rPr lang="es-CO" dirty="0" smtClean="0"/>
              <a:t>Proyecto TSP</a:t>
            </a:r>
            <a:endParaRPr lang="en-US" dirty="0"/>
          </a:p>
        </p:txBody>
      </p:sp>
      <p:graphicFrame>
        <p:nvGraphicFramePr>
          <p:cNvPr id="9" name="8 Tabla"/>
          <p:cNvGraphicFramePr>
            <a:graphicFrameLocks noGrp="1"/>
          </p:cNvGraphicFramePr>
          <p:nvPr/>
        </p:nvGraphicFramePr>
        <p:xfrm>
          <a:off x="3200400" y="5105400"/>
          <a:ext cx="3914775" cy="1295400"/>
        </p:xfrm>
        <a:graphic>
          <a:graphicData uri="http://schemas.openxmlformats.org/drawingml/2006/table">
            <a:tbl>
              <a:tblPr/>
              <a:tblGrid>
                <a:gridCol w="1100921"/>
                <a:gridCol w="844156"/>
                <a:gridCol w="844156"/>
                <a:gridCol w="1125542"/>
              </a:tblGrid>
              <a:tr h="259080">
                <a:tc>
                  <a:txBody>
                    <a:bodyPr/>
                    <a:lstStyle/>
                    <a:p>
                      <a:pPr algn="ctr" fontAlgn="b"/>
                      <a:endParaRPr lang="en-US" sz="1200" b="0" i="0" u="none" strike="noStrike" dirty="0">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1" i="0" u="none" strike="noStrike" dirty="0" err="1">
                          <a:solidFill>
                            <a:srgbClr val="000000"/>
                          </a:solidFill>
                          <a:latin typeface="Calibri"/>
                        </a:rPr>
                        <a:t>Ciclo</a:t>
                      </a:r>
                      <a:r>
                        <a:rPr lang="en-US" sz="1200" b="1" i="0" u="none" strike="noStrike" dirty="0">
                          <a:solidFill>
                            <a:srgbClr val="000000"/>
                          </a:solidFill>
                          <a:latin typeface="Calibri"/>
                        </a:rPr>
                        <a:t>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a:txBody>
                    <a:bodyPr/>
                    <a:lstStyle/>
                    <a:p>
                      <a:pPr algn="ctr" fontAlgn="b"/>
                      <a:endParaRPr lang="en-US" sz="1200" b="0"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59080">
                <a:tc>
                  <a:txBody>
                    <a:bodyPr/>
                    <a:lstStyle/>
                    <a:p>
                      <a:pPr algn="ctr" fontAlgn="b"/>
                      <a:endParaRPr lang="en-US" sz="1200" b="0" i="0" u="none" strike="noStrike">
                        <a:solidFill>
                          <a:srgbClr val="000000"/>
                        </a:solidFill>
                        <a:latin typeface="Calibri"/>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1" i="0" u="none" strike="noStrike" dirty="0">
                          <a:solidFill>
                            <a:srgbClr val="000000"/>
                          </a:solidFill>
                          <a:latin typeface="Calibri"/>
                        </a:rPr>
                        <a:t>Real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1" i="0" u="none" strike="noStrike">
                          <a:solidFill>
                            <a:srgbClr val="000000"/>
                          </a:solidFill>
                          <a:latin typeface="Calibri"/>
                        </a:rPr>
                        <a:t>% Error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9080">
                <a:tc>
                  <a:txBody>
                    <a:bodyPr/>
                    <a:lstStyle/>
                    <a:p>
                      <a:pPr algn="ctr" fontAlgn="b"/>
                      <a:r>
                        <a:rPr lang="en-US" sz="1200" b="1" i="0" u="none" strike="noStrike">
                          <a:solidFill>
                            <a:srgbClr val="000000"/>
                          </a:solidFill>
                          <a:latin typeface="Calibri"/>
                        </a:rPr>
                        <a:t>Tiempo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59.42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16.31%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80">
                <a:tc>
                  <a:txBody>
                    <a:bodyPr/>
                    <a:lstStyle/>
                    <a:p>
                      <a:pPr algn="ctr" fontAlgn="b"/>
                      <a:r>
                        <a:rPr lang="en-US" sz="1200" b="1" i="0" u="none" strike="noStrike">
                          <a:solidFill>
                            <a:srgbClr val="000000"/>
                          </a:solidFill>
                          <a:latin typeface="Calibri"/>
                        </a:rPr>
                        <a:t>Loc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374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555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-48.40%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80">
                <a:tc>
                  <a:txBody>
                    <a:bodyPr/>
                    <a:lstStyle/>
                    <a:p>
                      <a:pPr algn="ctr" fontAlgn="b"/>
                      <a:r>
                        <a:rPr lang="en-US" sz="1200" b="1" i="0" u="none" strike="noStrike">
                          <a:solidFill>
                            <a:srgbClr val="000000"/>
                          </a:solidFill>
                          <a:latin typeface="Calibri"/>
                        </a:rPr>
                        <a:t>Productividad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latin typeface="Calibri"/>
                        </a:rPr>
                        <a:t>               5.27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               9.34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 </a:t>
            </a:r>
            <a:br>
              <a:rPr lang="es-CO" sz="2400" dirty="0" smtClean="0"/>
            </a:br>
            <a:r>
              <a:rPr lang="es-CO" sz="2400" dirty="0" smtClean="0"/>
              <a:t>Inspección</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3200400" y="3276600"/>
          <a:ext cx="5680710" cy="3353562"/>
        </p:xfrm>
        <a:graphic>
          <a:graphicData uri="http://schemas.openxmlformats.org/drawingml/2006/table">
            <a:tbl>
              <a:tblPr/>
              <a:tblGrid>
                <a:gridCol w="640080"/>
                <a:gridCol w="648970"/>
                <a:gridCol w="634365"/>
                <a:gridCol w="631825"/>
                <a:gridCol w="514985"/>
                <a:gridCol w="539750"/>
                <a:gridCol w="540385"/>
                <a:gridCol w="450215"/>
                <a:gridCol w="539750"/>
                <a:gridCol w="540385"/>
              </a:tblGrid>
              <a:tr h="0">
                <a:tc>
                  <a:txBody>
                    <a:bodyPr/>
                    <a:lstStyle/>
                    <a:p>
                      <a:pPr algn="ctr">
                        <a:lnSpc>
                          <a:spcPct val="115000"/>
                        </a:lnSpc>
                        <a:spcAft>
                          <a:spcPts val="0"/>
                        </a:spcAft>
                      </a:pPr>
                      <a:r>
                        <a:rPr lang="es-ES" sz="1000" b="1" dirty="0">
                          <a:solidFill>
                            <a:srgbClr val="000000"/>
                          </a:solidFill>
                          <a:latin typeface="Calibri"/>
                          <a:ea typeface="Arial"/>
                        </a:rPr>
                        <a:t>Número</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ctr">
                        <a:lnSpc>
                          <a:spcPct val="115000"/>
                        </a:lnSpc>
                        <a:spcAft>
                          <a:spcPts val="0"/>
                        </a:spcAft>
                      </a:pPr>
                      <a:r>
                        <a:rPr lang="es-ES" sz="1000" b="1">
                          <a:solidFill>
                            <a:srgbClr val="000000"/>
                          </a:solidFill>
                          <a:latin typeface="Calibri"/>
                          <a:ea typeface="Arial"/>
                        </a:rPr>
                        <a:t>Descripción</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gridSpan="2">
                  <a:txBody>
                    <a:bodyPr/>
                    <a:lstStyle/>
                    <a:p>
                      <a:pPr algn="ctr">
                        <a:lnSpc>
                          <a:spcPct val="115000"/>
                        </a:lnSpc>
                        <a:spcAft>
                          <a:spcPts val="0"/>
                        </a:spcAft>
                      </a:pPr>
                      <a:r>
                        <a:rPr lang="es-CO" sz="1000" b="1" dirty="0">
                          <a:solidFill>
                            <a:srgbClr val="000000"/>
                          </a:solidFill>
                          <a:latin typeface="Calibri"/>
                          <a:ea typeface="Arial"/>
                        </a:rPr>
                        <a:t>Defectos</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4">
                  <a:txBody>
                    <a:bodyPr/>
                    <a:lstStyle/>
                    <a:p>
                      <a:pPr algn="ctr">
                        <a:lnSpc>
                          <a:spcPct val="115000"/>
                        </a:lnSpc>
                        <a:spcAft>
                          <a:spcPts val="0"/>
                        </a:spcAft>
                      </a:pPr>
                      <a:r>
                        <a:rPr lang="es-CO" sz="1000" b="1">
                          <a:solidFill>
                            <a:srgbClr val="000000"/>
                          </a:solidFill>
                          <a:latin typeface="Calibri"/>
                          <a:ea typeface="Arial"/>
                        </a:rPr>
                        <a:t>Ingenieros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ES" sz="1000" b="1">
                          <a:solidFill>
                            <a:srgbClr val="000000"/>
                          </a:solidFill>
                          <a:latin typeface="Calibri"/>
                          <a:ea typeface="Arial"/>
                        </a:rPr>
                        <a:t>Mayor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Menor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WI</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ME</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B</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lnSpc>
                          <a:spcPct val="115000"/>
                        </a:lnSpc>
                        <a:spcAft>
                          <a:spcPts val="0"/>
                        </a:spcAft>
                      </a:pPr>
                      <a:r>
                        <a:rPr lang="es-CO" sz="1000">
                          <a:solidFill>
                            <a:srgbClr val="000000"/>
                          </a:solidFill>
                          <a:latin typeface="Calibri"/>
                          <a:ea typeface="Arial"/>
                        </a:rPr>
                        <a:t>41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La variable puede ser definida de manera local</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84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El parámetro no es validado</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74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Utiliza valores quemados en la lista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153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Se encuentra quemada la ubicación de búsqueda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CO" sz="1000">
                          <a:solidFill>
                            <a:srgbClr val="000000"/>
                          </a:solidFill>
                          <a:latin typeface="Calibri"/>
                          <a:ea typeface="Arial"/>
                        </a:rPr>
                        <a:t>162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spcAft>
                          <a:spcPts val="0"/>
                        </a:spcAft>
                      </a:pPr>
                      <a:r>
                        <a:rPr lang="es-CO" sz="1000">
                          <a:solidFill>
                            <a:srgbClr val="000000"/>
                          </a:solidFill>
                          <a:latin typeface="Calibri"/>
                          <a:ea typeface="Arial"/>
                        </a:rPr>
                        <a:t>Se encuentra quemada la opción de búsqueda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3">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000" b="1">
                          <a:solidFill>
                            <a:srgbClr val="000000"/>
                          </a:solidFill>
                          <a:latin typeface="Calibri"/>
                          <a:ea typeface="Arial"/>
                        </a:rPr>
                        <a:t>Totales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5</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000" b="1">
                          <a:solidFill>
                            <a:srgbClr val="000000"/>
                          </a:solidFill>
                          <a:latin typeface="Calibri"/>
                          <a:ea typeface="Arial"/>
                        </a:rPr>
                        <a:t>Defectos Únicos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dirty="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dirty="0">
                          <a:solidFill>
                            <a:srgbClr val="000000"/>
                          </a:solidFill>
                          <a:latin typeface="Calibri"/>
                          <a:ea typeface="Arial"/>
                        </a:rPr>
                        <a:t>2</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dirty="0">
                          <a:solidFill>
                            <a:srgbClr val="000000"/>
                          </a:solidFill>
                          <a:latin typeface="Calibri"/>
                          <a:ea typeface="Arial"/>
                        </a:rPr>
                        <a:t>1</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a"/>
          <p:cNvGraphicFramePr>
            <a:graphicFrameLocks noGrp="1"/>
          </p:cNvGraphicFramePr>
          <p:nvPr/>
        </p:nvGraphicFramePr>
        <p:xfrm>
          <a:off x="228600" y="1600200"/>
          <a:ext cx="6477000" cy="1317498"/>
        </p:xfrm>
        <a:graphic>
          <a:graphicData uri="http://schemas.openxmlformats.org/drawingml/2006/table">
            <a:tbl>
              <a:tblPr/>
              <a:tblGrid>
                <a:gridCol w="873803"/>
                <a:gridCol w="345397"/>
                <a:gridCol w="579600"/>
                <a:gridCol w="868651"/>
                <a:gridCol w="1009255"/>
                <a:gridCol w="957724"/>
                <a:gridCol w="979072"/>
                <a:gridCol w="863498"/>
              </a:tblGrid>
              <a:tr h="0">
                <a:tc gridSpan="2">
                  <a:txBody>
                    <a:bodyPr/>
                    <a:lstStyle/>
                    <a:p>
                      <a:pPr algn="ctr">
                        <a:lnSpc>
                          <a:spcPct val="115000"/>
                        </a:lnSpc>
                        <a:spcAft>
                          <a:spcPts val="0"/>
                        </a:spcAft>
                      </a:pPr>
                      <a:r>
                        <a:rPr lang="es-ES" sz="1000" b="1" dirty="0">
                          <a:solidFill>
                            <a:srgbClr val="000000"/>
                          </a:solidFill>
                          <a:latin typeface="Calibri"/>
                          <a:ea typeface="Arial"/>
                        </a:rPr>
                        <a:t>Nombre</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2">
                  <a:txBody>
                    <a:bodyPr/>
                    <a:lstStyle/>
                    <a:p>
                      <a:pPr algn="ctr">
                        <a:lnSpc>
                          <a:spcPct val="115000"/>
                        </a:lnSpc>
                        <a:spcAft>
                          <a:spcPts val="0"/>
                        </a:spcAft>
                      </a:pPr>
                      <a:r>
                        <a:rPr lang="es-ES" sz="1000" b="1">
                          <a:solidFill>
                            <a:srgbClr val="000000"/>
                          </a:solidFill>
                          <a:latin typeface="Calibri"/>
                          <a:ea typeface="Arial"/>
                        </a:rPr>
                        <a:t>Defectos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gridSpan="3">
                  <a:txBody>
                    <a:bodyPr/>
                    <a:lstStyle/>
                    <a:p>
                      <a:pPr algn="ctr">
                        <a:lnSpc>
                          <a:spcPct val="115000"/>
                        </a:lnSpc>
                        <a:spcAft>
                          <a:spcPts val="0"/>
                        </a:spcAft>
                      </a:pPr>
                      <a:r>
                        <a:rPr lang="es-CO" sz="1000" b="1">
                          <a:solidFill>
                            <a:srgbClr val="000000"/>
                          </a:solidFill>
                          <a:latin typeface="Calibri"/>
                          <a:ea typeface="Arial"/>
                        </a:rPr>
                        <a:t>Comentarios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ctr">
                        <a:lnSpc>
                          <a:spcPct val="115000"/>
                        </a:lnSpc>
                        <a:spcAft>
                          <a:spcPts val="0"/>
                        </a:spcAft>
                      </a:pPr>
                      <a:r>
                        <a:rPr lang="es-CO" sz="1000" b="1">
                          <a:solidFill>
                            <a:srgbClr val="000000"/>
                          </a:solidFill>
                          <a:latin typeface="Calibri"/>
                          <a:ea typeface="Arial"/>
                        </a:rPr>
                        <a:t>Est.</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gridSpan="2">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b="1">
                          <a:solidFill>
                            <a:srgbClr val="000000"/>
                          </a:solidFill>
                          <a:latin typeface="Calibri"/>
                          <a:ea typeface="Arial"/>
                        </a:rPr>
                        <a:t>Mayor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Menor</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Tamaño</a:t>
                      </a:r>
                      <a:r>
                        <a:rPr lang="es-ES" sz="1000">
                          <a:solidFill>
                            <a:srgbClr val="000000"/>
                          </a:solidFill>
                          <a:latin typeface="Calibri"/>
                          <a:ea typeface="Arial"/>
                        </a:rPr>
                        <a:t>(LOC)</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Tiempo</a:t>
                      </a:r>
                      <a:r>
                        <a:rPr lang="es-ES" sz="1000" i="1">
                          <a:solidFill>
                            <a:srgbClr val="000000"/>
                          </a:solidFill>
                          <a:latin typeface="Calibri"/>
                          <a:ea typeface="Arial"/>
                        </a:rPr>
                        <a:t>(min)</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ES" sz="1000" b="1">
                          <a:solidFill>
                            <a:srgbClr val="000000"/>
                          </a:solidFill>
                          <a:latin typeface="Calibri"/>
                          <a:ea typeface="Arial"/>
                        </a:rPr>
                        <a:t>Rate</a:t>
                      </a:r>
                      <a:r>
                        <a:rPr lang="es-ES" sz="1000">
                          <a:solidFill>
                            <a:srgbClr val="000000"/>
                          </a:solidFill>
                          <a:latin typeface="Calibri"/>
                          <a:ea typeface="Arial"/>
                        </a:rPr>
                        <a:t>(hora)</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s-CO" sz="1000" b="1">
                          <a:solidFill>
                            <a:srgbClr val="000000"/>
                          </a:solidFill>
                          <a:latin typeface="Calibri"/>
                          <a:ea typeface="Arial"/>
                        </a:rPr>
                        <a:t>Yield</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gridSpan="2">
                  <a:txBody>
                    <a:bodyPr/>
                    <a:lstStyle/>
                    <a:p>
                      <a:pPr algn="ctr">
                        <a:lnSpc>
                          <a:spcPct val="115000"/>
                        </a:lnSpc>
                        <a:spcAft>
                          <a:spcPts val="0"/>
                        </a:spcAft>
                      </a:pPr>
                      <a:r>
                        <a:rPr lang="es-ES" sz="1000" dirty="0">
                          <a:solidFill>
                            <a:srgbClr val="000000"/>
                          </a:solidFill>
                          <a:latin typeface="Calibri"/>
                          <a:ea typeface="Arial"/>
                        </a:rPr>
                        <a:t>William </a:t>
                      </a:r>
                      <a:r>
                        <a:rPr lang="es-ES" sz="1000" dirty="0" err="1" smtClean="0">
                          <a:solidFill>
                            <a:srgbClr val="000000"/>
                          </a:solidFill>
                          <a:latin typeface="Calibri"/>
                          <a:ea typeface="Arial"/>
                        </a:rPr>
                        <a:t>Idrobo</a:t>
                      </a:r>
                      <a:r>
                        <a:rPr lang="es-ES" sz="1000" baseline="0" dirty="0" smtClean="0">
                          <a:solidFill>
                            <a:srgbClr val="000000"/>
                          </a:solidFill>
                          <a:latin typeface="Calibri"/>
                          <a:ea typeface="Arial"/>
                        </a:rPr>
                        <a:t> </a:t>
                      </a:r>
                      <a:r>
                        <a:rPr lang="es-ES" sz="1000" b="1" dirty="0" smtClean="0">
                          <a:solidFill>
                            <a:srgbClr val="000000"/>
                          </a:solidFill>
                          <a:latin typeface="Calibri"/>
                          <a:ea typeface="Arial"/>
                        </a:rPr>
                        <a:t>(WI</a:t>
                      </a:r>
                      <a:r>
                        <a:rPr lang="es-ES" sz="1000" b="1" dirty="0">
                          <a:solidFill>
                            <a:srgbClr val="000000"/>
                          </a:solidFill>
                          <a:latin typeface="Calibri"/>
                          <a:ea typeface="Arial"/>
                        </a:rPr>
                        <a:t>)</a:t>
                      </a:r>
                      <a:endParaRPr lang="es-CO" sz="10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8</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60</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000">
                          <a:solidFill>
                            <a:srgbClr val="000000"/>
                          </a:solidFill>
                          <a:latin typeface="Calibri"/>
                          <a:ea typeface="Arial"/>
                        </a:rPr>
                        <a:t>57.1</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algn="ctr">
                        <a:lnSpc>
                          <a:spcPct val="115000"/>
                        </a:lnSpc>
                        <a:spcAft>
                          <a:spcPts val="0"/>
                        </a:spcAft>
                      </a:pPr>
                      <a:r>
                        <a:rPr lang="es-ES" sz="1000">
                          <a:solidFill>
                            <a:srgbClr val="000000"/>
                          </a:solidFill>
                          <a:latin typeface="Calibri"/>
                          <a:ea typeface="Arial"/>
                        </a:rPr>
                        <a:t>Mauricio Erazo </a:t>
                      </a:r>
                      <a:r>
                        <a:rPr lang="es-ES" sz="1000" b="1">
                          <a:solidFill>
                            <a:srgbClr val="000000"/>
                          </a:solidFill>
                          <a:latin typeface="Calibri"/>
                          <a:ea typeface="Arial"/>
                        </a:rPr>
                        <a:t>(ME)</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3</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96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125,22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42.9</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8">
                  <a:txBody>
                    <a:bodyPr/>
                    <a:lstStyle/>
                    <a:p>
                      <a:pPr>
                        <a:lnSpc>
                          <a:spcPct val="115000"/>
                        </a:lnSpc>
                      </a:pPr>
                      <a:endParaRPr lang="es-CO" sz="110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r>
              <a:tr h="0">
                <a:tc>
                  <a:txBody>
                    <a:bodyPr/>
                    <a:lstStyle/>
                    <a:p>
                      <a:pPr algn="ctr">
                        <a:lnSpc>
                          <a:spcPct val="115000"/>
                        </a:lnSpc>
                        <a:spcAft>
                          <a:spcPts val="0"/>
                        </a:spcAft>
                      </a:pPr>
                      <a:r>
                        <a:rPr lang="es-ES" sz="1000" b="1">
                          <a:solidFill>
                            <a:srgbClr val="000000"/>
                          </a:solidFill>
                          <a:latin typeface="Calibri"/>
                          <a:ea typeface="Arial"/>
                        </a:rPr>
                        <a:t>Totales</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gridSpan="2">
                  <a:txBody>
                    <a:bodyPr/>
                    <a:lstStyle/>
                    <a:p>
                      <a:pPr algn="ctr">
                        <a:lnSpc>
                          <a:spcPct val="115000"/>
                        </a:lnSpc>
                        <a:spcAft>
                          <a:spcPts val="0"/>
                        </a:spcAft>
                      </a:pPr>
                      <a:r>
                        <a:rPr lang="es-ES" sz="1000">
                          <a:solidFill>
                            <a:srgbClr val="000000"/>
                          </a:solidFill>
                          <a:latin typeface="Calibri"/>
                          <a:ea typeface="Arial"/>
                        </a:rPr>
                        <a:t>7</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a:lnSpc>
                          <a:spcPct val="115000"/>
                        </a:lnSpc>
                        <a:spcAft>
                          <a:spcPts val="0"/>
                        </a:spcAft>
                      </a:pPr>
                      <a:r>
                        <a:rPr lang="es-ES" sz="1000">
                          <a:solidFill>
                            <a:srgbClr val="000000"/>
                          </a:solidFill>
                          <a:latin typeface="Calibri"/>
                          <a:ea typeface="Arial"/>
                        </a:rPr>
                        <a:t>12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192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106</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solidFill>
                            <a:srgbClr val="000000"/>
                          </a:solidFill>
                          <a:latin typeface="Calibri"/>
                          <a:ea typeface="Arial"/>
                        </a:rPr>
                        <a:t>221,22</a:t>
                      </a:r>
                      <a:endParaRPr lang="es-CO" sz="10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CO" sz="1100" dirty="0">
                        <a:latin typeface="Calibri"/>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CuadroTexto"/>
          <p:cNvSpPr txBox="1"/>
          <p:nvPr/>
        </p:nvSpPr>
        <p:spPr>
          <a:xfrm>
            <a:off x="6781800" y="1600200"/>
            <a:ext cx="1789272" cy="338554"/>
          </a:xfrm>
          <a:prstGeom prst="rect">
            <a:avLst/>
          </a:prstGeom>
          <a:noFill/>
        </p:spPr>
        <p:txBody>
          <a:bodyPr wrap="none" rtlCol="0">
            <a:spAutoFit/>
          </a:bodyPr>
          <a:lstStyle/>
          <a:p>
            <a:r>
              <a:rPr lang="es-CO" sz="1600" dirty="0" smtClean="0"/>
              <a:t>Datos de ingeniero</a:t>
            </a:r>
            <a:endParaRPr lang="en-US" sz="1600" dirty="0"/>
          </a:p>
        </p:txBody>
      </p:sp>
      <p:sp>
        <p:nvSpPr>
          <p:cNvPr id="8" name="7 CuadroTexto"/>
          <p:cNvSpPr txBox="1"/>
          <p:nvPr/>
        </p:nvSpPr>
        <p:spPr>
          <a:xfrm>
            <a:off x="7162800" y="2971800"/>
            <a:ext cx="1633781" cy="338554"/>
          </a:xfrm>
          <a:prstGeom prst="rect">
            <a:avLst/>
          </a:prstGeom>
          <a:noFill/>
        </p:spPr>
        <p:txBody>
          <a:bodyPr wrap="none" rtlCol="0">
            <a:spAutoFit/>
          </a:bodyPr>
          <a:lstStyle/>
          <a:p>
            <a:r>
              <a:rPr lang="es-CO" sz="1600" dirty="0" smtClean="0"/>
              <a:t>Datos de defecto</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Plan de calidad (Plan Q)</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304800" y="2209800"/>
          <a:ext cx="5683250" cy="1747520"/>
        </p:xfrm>
        <a:graphic>
          <a:graphicData uri="http://schemas.openxmlformats.org/drawingml/2006/table">
            <a:tbl>
              <a:tblPr/>
              <a:tblGrid>
                <a:gridCol w="1892935"/>
                <a:gridCol w="1612265"/>
                <a:gridCol w="2178050"/>
              </a:tblGrid>
              <a:tr h="0">
                <a:tc>
                  <a:txBody>
                    <a:bodyPr/>
                    <a:lstStyle/>
                    <a:p>
                      <a:pPr>
                        <a:spcAft>
                          <a:spcPts val="0"/>
                        </a:spcAft>
                      </a:pPr>
                      <a:r>
                        <a:rPr lang="es-ES" sz="1200" b="1" dirty="0">
                          <a:solidFill>
                            <a:srgbClr val="000000"/>
                          </a:solidFill>
                          <a:latin typeface="Calibri"/>
                          <a:ea typeface="Arial"/>
                        </a:rPr>
                        <a:t>Actividad</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inyectados</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dirty="0">
                          <a:solidFill>
                            <a:srgbClr val="000000"/>
                          </a:solidFill>
                          <a:latin typeface="Calibri"/>
                          <a:ea typeface="Arial"/>
                        </a:rPr>
                        <a:t>Defectos removidos</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spcAft>
                          <a:spcPts val="0"/>
                        </a:spcAft>
                      </a:pPr>
                      <a:r>
                        <a:rPr lang="es-ES" sz="1200">
                          <a:solidFill>
                            <a:srgbClr val="000000"/>
                          </a:solidFill>
                          <a:latin typeface="Calibri"/>
                          <a:ea typeface="Arial"/>
                        </a:rPr>
                        <a:t>Planificación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dirty="0">
                          <a:solidFill>
                            <a:srgbClr val="000000"/>
                          </a:solidFill>
                          <a:latin typeface="Calibri"/>
                          <a:ea typeface="Arial"/>
                        </a:rPr>
                        <a:t>Diseño</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6</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Codificación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20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15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Inspección</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30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25</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Pruebas</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7</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dirty="0">
                          <a:solidFill>
                            <a:srgbClr val="000000"/>
                          </a:solidFill>
                          <a:latin typeface="Calibri"/>
                          <a:ea typeface="Arial"/>
                        </a:rPr>
                        <a:t>5</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a:solidFill>
                            <a:srgbClr val="000000"/>
                          </a:solidFill>
                          <a:latin typeface="Calibri"/>
                          <a:ea typeface="Arial"/>
                        </a:rPr>
                        <a:t>Postmortem</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3</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b="1">
                          <a:solidFill>
                            <a:srgbClr val="000000"/>
                          </a:solidFill>
                          <a:latin typeface="Calibri"/>
                          <a:ea typeface="Arial"/>
                        </a:rPr>
                        <a:t>Total</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b="1">
                          <a:solidFill>
                            <a:srgbClr val="000000"/>
                          </a:solidFill>
                          <a:latin typeface="Calibri"/>
                          <a:ea typeface="Arial"/>
                        </a:rPr>
                        <a:t>80</a:t>
                      </a:r>
                      <a:endParaRPr lang="es-CO" sz="120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b="1" dirty="0">
                          <a:solidFill>
                            <a:srgbClr val="000000"/>
                          </a:solidFill>
                          <a:latin typeface="Calibri"/>
                          <a:ea typeface="Arial"/>
                        </a:rPr>
                        <a:t>56</a:t>
                      </a:r>
                      <a:endParaRPr lang="es-CO" sz="1200" dirty="0">
                        <a:solidFill>
                          <a:srgbClr val="000000"/>
                        </a:solidFill>
                        <a:latin typeface="Arial"/>
                        <a:ea typeface="Arial"/>
                      </a:endParaRPr>
                    </a:p>
                  </a:txBody>
                  <a:tcPr marL="53975" marR="36195"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CuadroTexto"/>
          <p:cNvSpPr txBox="1"/>
          <p:nvPr/>
        </p:nvSpPr>
        <p:spPr>
          <a:xfrm>
            <a:off x="304800" y="1752600"/>
            <a:ext cx="2335896" cy="338554"/>
          </a:xfrm>
          <a:prstGeom prst="rect">
            <a:avLst/>
          </a:prstGeom>
          <a:noFill/>
        </p:spPr>
        <p:txBody>
          <a:bodyPr wrap="none" rtlCol="0">
            <a:spAutoFit/>
          </a:bodyPr>
          <a:lstStyle/>
          <a:p>
            <a:r>
              <a:rPr lang="es-CO" sz="1600" dirty="0" smtClean="0"/>
              <a:t>Defectos/KLOC Planeado</a:t>
            </a:r>
            <a:endParaRPr lang="en-US" sz="1600" dirty="0"/>
          </a:p>
        </p:txBody>
      </p:sp>
      <p:graphicFrame>
        <p:nvGraphicFramePr>
          <p:cNvPr id="7" name="6 Tabla"/>
          <p:cNvGraphicFramePr>
            <a:graphicFrameLocks noGrp="1"/>
          </p:cNvGraphicFramePr>
          <p:nvPr/>
        </p:nvGraphicFramePr>
        <p:xfrm>
          <a:off x="2667000" y="4876800"/>
          <a:ext cx="6057265" cy="1747520"/>
        </p:xfrm>
        <a:graphic>
          <a:graphicData uri="http://schemas.openxmlformats.org/drawingml/2006/table">
            <a:tbl>
              <a:tblPr/>
              <a:tblGrid>
                <a:gridCol w="2133600"/>
                <a:gridCol w="1924002"/>
                <a:gridCol w="1999663"/>
              </a:tblGrid>
              <a:tr h="0">
                <a:tc>
                  <a:txBody>
                    <a:bodyPr/>
                    <a:lstStyle/>
                    <a:p>
                      <a:pPr>
                        <a:spcAft>
                          <a:spcPts val="0"/>
                        </a:spcAft>
                      </a:pPr>
                      <a:r>
                        <a:rPr lang="es-ES" sz="1200" b="1" dirty="0">
                          <a:solidFill>
                            <a:srgbClr val="000000"/>
                          </a:solidFill>
                          <a:latin typeface="Calibri"/>
                          <a:ea typeface="Arial"/>
                        </a:rPr>
                        <a:t>Actividad</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inyectados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spcAft>
                          <a:spcPts val="0"/>
                        </a:spcAft>
                      </a:pPr>
                      <a:r>
                        <a:rPr lang="es-ES" sz="1200" b="1">
                          <a:solidFill>
                            <a:srgbClr val="000000"/>
                          </a:solidFill>
                          <a:latin typeface="Calibri"/>
                          <a:ea typeface="Arial"/>
                        </a:rPr>
                        <a:t>Defectos removidos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spcAft>
                          <a:spcPts val="0"/>
                        </a:spcAft>
                      </a:pPr>
                      <a:r>
                        <a:rPr lang="es-CO" sz="1200">
                          <a:solidFill>
                            <a:srgbClr val="000000"/>
                          </a:solidFill>
                          <a:latin typeface="Calibri"/>
                          <a:ea typeface="Arial"/>
                        </a:rPr>
                        <a:t>Planificación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10</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8</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Diseño</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Codificación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Inspección</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4</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solidFill>
                            <a:srgbClr val="000000"/>
                          </a:solidFill>
                          <a:latin typeface="Calibri"/>
                          <a:ea typeface="Arial"/>
                        </a:rPr>
                        <a:t>2</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Pruebas</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10</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dirty="0">
                          <a:solidFill>
                            <a:srgbClr val="000000"/>
                          </a:solidFill>
                          <a:latin typeface="Calibri"/>
                          <a:ea typeface="Arial"/>
                        </a:rPr>
                        <a:t>5</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a:solidFill>
                            <a:srgbClr val="000000"/>
                          </a:solidFill>
                          <a:latin typeface="Calibri"/>
                          <a:ea typeface="Arial"/>
                        </a:rPr>
                        <a:t>Postmortem</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a:solidFill>
                            <a:srgbClr val="000000"/>
                          </a:solidFill>
                          <a:latin typeface="Calibri"/>
                          <a:ea typeface="Arial"/>
                        </a:rPr>
                        <a:t>5</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dirty="0">
                          <a:solidFill>
                            <a:srgbClr val="000000"/>
                          </a:solidFill>
                          <a:latin typeface="Calibri"/>
                          <a:ea typeface="Arial"/>
                        </a:rPr>
                        <a:t>4</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200" b="1">
                          <a:solidFill>
                            <a:srgbClr val="000000"/>
                          </a:solidFill>
                          <a:latin typeface="Calibri"/>
                          <a:ea typeface="Arial"/>
                        </a:rPr>
                        <a:t>Total</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ES" sz="1200" b="1">
                          <a:solidFill>
                            <a:srgbClr val="000000"/>
                          </a:solidFill>
                          <a:latin typeface="Calibri"/>
                          <a:ea typeface="Arial"/>
                        </a:rPr>
                        <a:t>49</a:t>
                      </a:r>
                      <a:endParaRPr lang="es-CO" sz="120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b="1" dirty="0">
                          <a:solidFill>
                            <a:srgbClr val="000000"/>
                          </a:solidFill>
                          <a:latin typeface="Calibri"/>
                          <a:ea typeface="Arial"/>
                        </a:rPr>
                        <a:t>28</a:t>
                      </a:r>
                      <a:endParaRPr lang="es-CO" sz="1200" dirty="0">
                        <a:solidFill>
                          <a:srgbClr val="000000"/>
                        </a:solidFill>
                        <a:latin typeface="Arial"/>
                        <a:ea typeface="Arial"/>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7 CuadroTexto"/>
          <p:cNvSpPr txBox="1"/>
          <p:nvPr/>
        </p:nvSpPr>
        <p:spPr>
          <a:xfrm>
            <a:off x="6400800" y="4419600"/>
            <a:ext cx="1907061" cy="338554"/>
          </a:xfrm>
          <a:prstGeom prst="rect">
            <a:avLst/>
          </a:prstGeom>
          <a:noFill/>
        </p:spPr>
        <p:txBody>
          <a:bodyPr wrap="none" rtlCol="0">
            <a:spAutoFit/>
          </a:bodyPr>
          <a:lstStyle/>
          <a:p>
            <a:r>
              <a:rPr lang="es-CO" sz="1600" dirty="0" smtClean="0"/>
              <a:t>Defectos/KLOC Real</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Valor Ganado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1 Gráfico"/>
          <p:cNvGraphicFramePr/>
          <p:nvPr/>
        </p:nvGraphicFramePr>
        <p:xfrm>
          <a:off x="838200" y="1905000"/>
          <a:ext cx="7543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6" name="5 CuadroTexto"/>
          <p:cNvSpPr txBox="1"/>
          <p:nvPr/>
        </p:nvSpPr>
        <p:spPr>
          <a:xfrm>
            <a:off x="4038600" y="6248400"/>
            <a:ext cx="4469493" cy="369332"/>
          </a:xfrm>
          <a:prstGeom prst="rect">
            <a:avLst/>
          </a:prstGeom>
          <a:noFill/>
        </p:spPr>
        <p:txBody>
          <a:bodyPr wrap="none" rtlCol="0">
            <a:spAutoFit/>
          </a:bodyPr>
          <a:lstStyle/>
          <a:p>
            <a:r>
              <a:rPr lang="es-CO" b="1" dirty="0" smtClean="0"/>
              <a:t>Valor ganado total = 42,71% + 28,86 = 72 %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br>
              <a:rPr lang="es-CO" sz="2400" dirty="0" smtClean="0"/>
            </a:br>
            <a:r>
              <a:rPr lang="es-CO" sz="2400" dirty="0" smtClean="0"/>
              <a:t>Objetivos</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Tabla"/>
          <p:cNvGraphicFramePr>
            <a:graphicFrameLocks noGrp="1"/>
          </p:cNvGraphicFramePr>
          <p:nvPr/>
        </p:nvGraphicFramePr>
        <p:xfrm>
          <a:off x="457200" y="1828800"/>
          <a:ext cx="8382000" cy="4755303"/>
        </p:xfrm>
        <a:graphic>
          <a:graphicData uri="http://schemas.openxmlformats.org/drawingml/2006/table">
            <a:tbl>
              <a:tblPr/>
              <a:tblGrid>
                <a:gridCol w="4953000"/>
                <a:gridCol w="3429000"/>
              </a:tblGrid>
              <a:tr h="181519">
                <a:tc>
                  <a:txBody>
                    <a:bodyPr/>
                    <a:lstStyle/>
                    <a:p>
                      <a:pPr marL="0" marR="0" algn="ctr">
                        <a:spcBef>
                          <a:spcPts val="0"/>
                        </a:spcBef>
                        <a:spcAft>
                          <a:spcPts val="0"/>
                        </a:spcAft>
                      </a:pPr>
                      <a:r>
                        <a:rPr lang="es-CO" sz="1200" b="1" dirty="0">
                          <a:solidFill>
                            <a:srgbClr val="000000"/>
                          </a:solidFill>
                          <a:latin typeface="Calibri" pitchFamily="34" charset="0"/>
                          <a:ea typeface="Arial"/>
                          <a:cs typeface="Calibri" pitchFamily="34" charset="0"/>
                        </a:rPr>
                        <a:t>Objetivo</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8CCE4"/>
                    </a:solidFill>
                  </a:tcPr>
                </a:tc>
                <a:tc>
                  <a:txBody>
                    <a:bodyPr/>
                    <a:lstStyle/>
                    <a:p>
                      <a:pPr marL="0" marR="0" algn="ctr">
                        <a:spcBef>
                          <a:spcPts val="0"/>
                        </a:spcBef>
                        <a:spcAft>
                          <a:spcPts val="0"/>
                        </a:spcAft>
                      </a:pPr>
                      <a:r>
                        <a:rPr lang="es-CO" sz="1200" b="1">
                          <a:solidFill>
                            <a:srgbClr val="000000"/>
                          </a:solidFill>
                          <a:latin typeface="Calibri" pitchFamily="34" charset="0"/>
                          <a:ea typeface="Arial"/>
                          <a:cs typeface="Calibri" pitchFamily="34" charset="0"/>
                        </a:rPr>
                        <a:t>Resultado</a:t>
                      </a:r>
                      <a:endParaRPr lang="en-US" sz="120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8CCE4"/>
                    </a:solidFill>
                  </a:tcPr>
                </a:tc>
              </a:tr>
              <a:tr h="520027">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O1: Producir un producto de Buena Calidad</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M1: </a:t>
                      </a:r>
                      <a:r>
                        <a:rPr lang="es-CO" sz="1200" dirty="0">
                          <a:solidFill>
                            <a:srgbClr val="000000"/>
                          </a:solidFill>
                          <a:latin typeface="Calibri" pitchFamily="34" charset="0"/>
                          <a:ea typeface="Arial"/>
                          <a:cs typeface="Calibri" pitchFamily="34" charset="0"/>
                        </a:rPr>
                        <a:t>Porcentaje de defectos encontrados mayor a 75%</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M1:No cumplido</a:t>
                      </a:r>
                      <a:r>
                        <a:rPr lang="es-CO" sz="1200" baseline="0" dirty="0" smtClean="0">
                          <a:solidFill>
                            <a:srgbClr val="000000"/>
                          </a:solidFill>
                          <a:latin typeface="Calibri" pitchFamily="34" charset="0"/>
                          <a:ea typeface="Arial"/>
                          <a:cs typeface="Calibri" pitchFamily="34" charset="0"/>
                        </a:rPr>
                        <a:t>, se encontró el 61,25% errores planeados.</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9504">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O2: Realizar un proyecto bien administrado y productivo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M2: </a:t>
                      </a:r>
                      <a:r>
                        <a:rPr lang="es-CO" sz="1200" dirty="0">
                          <a:solidFill>
                            <a:srgbClr val="000000"/>
                          </a:solidFill>
                          <a:latin typeface="Calibri" pitchFamily="34" charset="0"/>
                          <a:ea typeface="Arial"/>
                          <a:cs typeface="Calibri" pitchFamily="34" charset="0"/>
                        </a:rPr>
                        <a:t>Porcentaje de error máximo permitido en la estimación de tamaño del producto menor a 30%</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M3: </a:t>
                      </a:r>
                      <a:r>
                        <a:rPr lang="es-CO" sz="1200" dirty="0">
                          <a:solidFill>
                            <a:srgbClr val="000000"/>
                          </a:solidFill>
                          <a:latin typeface="Calibri" pitchFamily="34" charset="0"/>
                          <a:ea typeface="Arial"/>
                          <a:cs typeface="Calibri" pitchFamily="34" charset="0"/>
                        </a:rPr>
                        <a:t>Porcentaje de error máximo permitido en la estimación de cantidad de horas menor a 30%</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M2: No cumplido error</a:t>
                      </a:r>
                      <a:r>
                        <a:rPr lang="es-CO" sz="1200" baseline="0" dirty="0" smtClean="0">
                          <a:solidFill>
                            <a:srgbClr val="000000"/>
                          </a:solidFill>
                          <a:latin typeface="Calibri" pitchFamily="34" charset="0"/>
                          <a:ea typeface="Arial"/>
                          <a:cs typeface="Calibri" pitchFamily="34" charset="0"/>
                        </a:rPr>
                        <a:t> de estimación de tamaño 48%</a:t>
                      </a:r>
                    </a:p>
                    <a:p>
                      <a:pPr marL="0" marR="0">
                        <a:spcBef>
                          <a:spcPts val="0"/>
                        </a:spcBef>
                        <a:spcAft>
                          <a:spcPts val="0"/>
                        </a:spcAft>
                      </a:pPr>
                      <a:r>
                        <a:rPr lang="es-CO" sz="1200" baseline="0" dirty="0" smtClean="0">
                          <a:solidFill>
                            <a:srgbClr val="000000"/>
                          </a:solidFill>
                          <a:latin typeface="Calibri" pitchFamily="34" charset="0"/>
                          <a:ea typeface="Arial"/>
                          <a:cs typeface="Calibri" pitchFamily="34" charset="0"/>
                        </a:rPr>
                        <a:t>M3: Cumplido, Error de estimación de tiempo 16%</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3818">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O3: Ser un miembro efectivo y cooperativo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O4: Hacer el trabajo personal de manera disciplinada consistentemente</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M4: </a:t>
                      </a:r>
                      <a:r>
                        <a:rPr lang="es-CO" sz="1200" dirty="0">
                          <a:solidFill>
                            <a:srgbClr val="000000"/>
                          </a:solidFill>
                          <a:latin typeface="Calibri" pitchFamily="34" charset="0"/>
                          <a:ea typeface="Arial"/>
                          <a:cs typeface="Calibri" pitchFamily="34" charset="0"/>
                        </a:rPr>
                        <a:t>Promedio  de evaluación dentro del grupo superior a 4</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M4:</a:t>
                      </a:r>
                      <a:r>
                        <a:rPr lang="es-CO" sz="1200" baseline="0" dirty="0" smtClean="0">
                          <a:solidFill>
                            <a:srgbClr val="000000"/>
                          </a:solidFill>
                          <a:latin typeface="Calibri" pitchFamily="34" charset="0"/>
                          <a:ea typeface="Arial"/>
                          <a:cs typeface="Calibri" pitchFamily="34" charset="0"/>
                        </a:rPr>
                        <a:t> Cumplido, Todos los integrantes con nota superior a 4</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714">
                <a:tc>
                  <a:txBody>
                    <a:bodyPr/>
                    <a:lstStyle/>
                    <a:p>
                      <a:pPr marL="0" marR="0" algn="just">
                        <a:spcBef>
                          <a:spcPts val="0"/>
                        </a:spcBef>
                        <a:spcAft>
                          <a:spcPts val="0"/>
                        </a:spcAft>
                      </a:pPr>
                      <a:r>
                        <a:rPr lang="es-CO" sz="1200" dirty="0">
                          <a:solidFill>
                            <a:srgbClr val="000000"/>
                          </a:solidFill>
                          <a:latin typeface="Calibri" pitchFamily="34" charset="0"/>
                          <a:ea typeface="Arial"/>
                          <a:cs typeface="Calibri" pitchFamily="34" charset="0"/>
                        </a:rPr>
                        <a:t>O5: Planear y hacer seguimiento al trabajo personal</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M5: </a:t>
                      </a:r>
                      <a:r>
                        <a:rPr lang="es-CO" sz="1200" dirty="0">
                          <a:solidFill>
                            <a:srgbClr val="000000"/>
                          </a:solidFill>
                          <a:latin typeface="Calibri" pitchFamily="34" charset="0"/>
                          <a:ea typeface="Arial"/>
                          <a:cs typeface="Calibri" pitchFamily="34" charset="0"/>
                        </a:rPr>
                        <a:t>Registrar al menos el  90% de las actividades </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M6: </a:t>
                      </a:r>
                      <a:r>
                        <a:rPr lang="es-CO" sz="1200" dirty="0">
                          <a:solidFill>
                            <a:srgbClr val="000000"/>
                          </a:solidFill>
                          <a:latin typeface="Calibri" pitchFamily="34" charset="0"/>
                          <a:ea typeface="Arial"/>
                          <a:cs typeface="Calibri" pitchFamily="34" charset="0"/>
                        </a:rPr>
                        <a:t>Porcentaje de tareas planeadas y completadas mayor a 80%</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M5:Cumplido, 100% de las actividades registradas</a:t>
                      </a:r>
                    </a:p>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M6: Cumplido, </a:t>
                      </a:r>
                      <a:r>
                        <a:rPr lang="es-CO" sz="1200" dirty="0" smtClean="0">
                          <a:solidFill>
                            <a:srgbClr val="000000"/>
                          </a:solidFill>
                          <a:latin typeface="Calibri" pitchFamily="34" charset="0"/>
                          <a:ea typeface="Arial"/>
                          <a:cs typeface="Calibri" pitchFamily="34" charset="0"/>
                        </a:rPr>
                        <a:t>100% </a:t>
                      </a:r>
                      <a:r>
                        <a:rPr lang="es-CO" sz="1200" dirty="0" smtClean="0">
                          <a:solidFill>
                            <a:srgbClr val="000000"/>
                          </a:solidFill>
                          <a:latin typeface="Calibri" pitchFamily="34" charset="0"/>
                          <a:ea typeface="Arial"/>
                          <a:cs typeface="Calibri" pitchFamily="34" charset="0"/>
                        </a:rPr>
                        <a:t>de las actividades completadas</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3818">
                <a:tc>
                  <a:txBody>
                    <a:bodyPr/>
                    <a:lstStyle/>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O6: </a:t>
                      </a:r>
                      <a:r>
                        <a:rPr lang="es-CO" sz="1200" dirty="0">
                          <a:solidFill>
                            <a:srgbClr val="000000"/>
                          </a:solidFill>
                          <a:latin typeface="Calibri" pitchFamily="34" charset="0"/>
                          <a:ea typeface="Arial"/>
                          <a:cs typeface="Calibri" pitchFamily="34" charset="0"/>
                        </a:rPr>
                        <a:t>Cumplir los requerimientos definidos en el ciclo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M7 </a:t>
                      </a:r>
                      <a:r>
                        <a:rPr lang="es-CO" sz="1200" dirty="0">
                          <a:solidFill>
                            <a:srgbClr val="000000"/>
                          </a:solidFill>
                          <a:latin typeface="Calibri" pitchFamily="34" charset="0"/>
                          <a:ea typeface="Arial"/>
                          <a:cs typeface="Calibri" pitchFamily="34" charset="0"/>
                        </a:rPr>
                        <a:t>Finalizar a tiempo</a:t>
                      </a:r>
                      <a:endParaRPr lang="en-US" sz="1200" dirty="0">
                        <a:solidFill>
                          <a:srgbClr val="000000"/>
                        </a:solidFill>
                        <a:latin typeface="Calibri" pitchFamily="34" charset="0"/>
                        <a:ea typeface="Arial"/>
                        <a:cs typeface="Calibri" pitchFamily="34" charset="0"/>
                      </a:endParaRPr>
                    </a:p>
                    <a:p>
                      <a:pPr marL="0" marR="0" algn="just">
                        <a:spcBef>
                          <a:spcPts val="0"/>
                        </a:spcBef>
                        <a:spcAft>
                          <a:spcPts val="0"/>
                        </a:spcAft>
                      </a:pPr>
                      <a:r>
                        <a:rPr lang="es-CO" sz="1200" dirty="0" smtClean="0">
                          <a:solidFill>
                            <a:srgbClr val="000000"/>
                          </a:solidFill>
                          <a:latin typeface="Calibri" pitchFamily="34" charset="0"/>
                          <a:ea typeface="Arial"/>
                          <a:cs typeface="Calibri" pitchFamily="34" charset="0"/>
                        </a:rPr>
                        <a:t>M8 </a:t>
                      </a:r>
                      <a:r>
                        <a:rPr lang="es-CO" sz="1200" dirty="0">
                          <a:solidFill>
                            <a:srgbClr val="000000"/>
                          </a:solidFill>
                          <a:latin typeface="Calibri" pitchFamily="34" charset="0"/>
                          <a:ea typeface="Arial"/>
                          <a:cs typeface="Calibri" pitchFamily="34" charset="0"/>
                        </a:rPr>
                        <a:t>Implementar el 80% de los requerimientos</a:t>
                      </a:r>
                      <a:endParaRPr lang="en-US"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s-CO" sz="1200" dirty="0" smtClean="0">
                          <a:solidFill>
                            <a:srgbClr val="000000"/>
                          </a:solidFill>
                          <a:latin typeface="Calibri" pitchFamily="34" charset="0"/>
                          <a:ea typeface="Arial"/>
                          <a:cs typeface="Calibri" pitchFamily="34" charset="0"/>
                        </a:rPr>
                        <a:t>M7:Cumplido,</a:t>
                      </a:r>
                      <a:r>
                        <a:rPr lang="es-CO" sz="1200" baseline="0" dirty="0" smtClean="0">
                          <a:solidFill>
                            <a:srgbClr val="000000"/>
                          </a:solidFill>
                          <a:latin typeface="Calibri" pitchFamily="34" charset="0"/>
                          <a:ea typeface="Arial"/>
                          <a:cs typeface="Calibri" pitchFamily="34" charset="0"/>
                        </a:rPr>
                        <a:t> finalizado a tiempo</a:t>
                      </a:r>
                    </a:p>
                    <a:p>
                      <a:pPr marL="0" marR="0">
                        <a:spcBef>
                          <a:spcPts val="0"/>
                        </a:spcBef>
                        <a:spcAft>
                          <a:spcPts val="0"/>
                        </a:spcAft>
                      </a:pPr>
                      <a:r>
                        <a:rPr lang="es-CO" sz="1200" baseline="0" dirty="0" smtClean="0">
                          <a:solidFill>
                            <a:srgbClr val="000000"/>
                          </a:solidFill>
                          <a:latin typeface="Calibri" pitchFamily="34" charset="0"/>
                          <a:ea typeface="Arial"/>
                          <a:cs typeface="Calibri" pitchFamily="34" charset="0"/>
                        </a:rPr>
                        <a:t>M8: Cumplido, 100% de requerimientos implementados</a:t>
                      </a:r>
                      <a:endParaRPr lang="es-CO" sz="1200" dirty="0">
                        <a:solidFill>
                          <a:srgbClr val="000000"/>
                        </a:solidFill>
                        <a:latin typeface="Calibri" pitchFamily="34" charset="0"/>
                        <a:ea typeface="Arial"/>
                        <a:cs typeface="Calibri" pitchFamily="34" charset="0"/>
                      </a:endParaRPr>
                    </a:p>
                  </a:txBody>
                  <a:tcPr marL="44839" marR="44839" marT="14771" marB="1477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PROCESO DE TSP</a:t>
            </a:r>
            <a:endParaRPr lang="en-US" sz="2400" dirty="0"/>
          </a:p>
        </p:txBody>
      </p:sp>
      <p:sp>
        <p:nvSpPr>
          <p:cNvPr id="3" name="2 Marcador de contenido"/>
          <p:cNvSpPr>
            <a:spLocks noGrp="1"/>
          </p:cNvSpPr>
          <p:nvPr>
            <p:ph idx="1"/>
          </p:nvPr>
        </p:nvSpPr>
        <p:spPr>
          <a:xfrm>
            <a:off x="5181600" y="1775191"/>
            <a:ext cx="3505200" cy="4625609"/>
          </a:xfrm>
        </p:spPr>
        <p:txBody>
          <a:bodyPr>
            <a:normAutofit/>
          </a:bodyPr>
          <a:lstStyle/>
          <a:p>
            <a:pPr algn="just"/>
            <a:r>
              <a:rPr lang="es-CO" sz="1800" dirty="0" smtClean="0"/>
              <a:t>Artefactos generados</a:t>
            </a:r>
          </a:p>
          <a:p>
            <a:pPr algn="just"/>
            <a:r>
              <a:rPr lang="es-CO" sz="1800" dirty="0" smtClean="0"/>
              <a:t>Ciclo 1</a:t>
            </a:r>
          </a:p>
          <a:p>
            <a:pPr lvl="1" algn="just"/>
            <a:r>
              <a:rPr lang="es-CO" sz="1400" dirty="0" smtClean="0"/>
              <a:t>Documento de lanzamiento</a:t>
            </a:r>
          </a:p>
          <a:p>
            <a:pPr lvl="1" algn="just"/>
            <a:r>
              <a:rPr lang="es-CO" sz="1400" dirty="0" smtClean="0"/>
              <a:t>Plan general del proyecto</a:t>
            </a:r>
          </a:p>
          <a:p>
            <a:pPr lvl="1" algn="just"/>
            <a:r>
              <a:rPr lang="es-CO" sz="1400" dirty="0" smtClean="0"/>
              <a:t>Plan detallado ciclo 1</a:t>
            </a:r>
          </a:p>
          <a:p>
            <a:pPr lvl="1" algn="just"/>
            <a:r>
              <a:rPr lang="es-CO" sz="1400" dirty="0" smtClean="0"/>
              <a:t>Plan de calidad</a:t>
            </a:r>
          </a:p>
          <a:p>
            <a:pPr lvl="1" algn="just"/>
            <a:r>
              <a:rPr lang="es-CO" sz="1400" dirty="0" smtClean="0"/>
              <a:t>Prototipos</a:t>
            </a:r>
          </a:p>
          <a:p>
            <a:pPr lvl="1" algn="just"/>
            <a:r>
              <a:rPr lang="es-CO" sz="1400" dirty="0" err="1" smtClean="0"/>
              <a:t>Postmortem</a:t>
            </a:r>
            <a:endParaRPr lang="es-CO" sz="1400" dirty="0" smtClean="0"/>
          </a:p>
          <a:p>
            <a:pPr algn="just"/>
            <a:r>
              <a:rPr lang="es-CO" sz="1800" dirty="0" smtClean="0"/>
              <a:t>Ciclo 2</a:t>
            </a:r>
          </a:p>
          <a:p>
            <a:pPr lvl="1" algn="just"/>
            <a:r>
              <a:rPr lang="es-CO" sz="1400" dirty="0" smtClean="0"/>
              <a:t>Documento ciclo 2 (Estrategia)</a:t>
            </a:r>
          </a:p>
          <a:p>
            <a:pPr lvl="1" algn="just"/>
            <a:r>
              <a:rPr lang="es-CO" sz="1400" dirty="0" smtClean="0"/>
              <a:t>Plan detallado ciclo 2</a:t>
            </a:r>
          </a:p>
          <a:p>
            <a:pPr lvl="1" algn="just"/>
            <a:r>
              <a:rPr lang="es-CO" sz="1400" dirty="0" smtClean="0"/>
              <a:t>Plan de calidad</a:t>
            </a:r>
          </a:p>
          <a:p>
            <a:pPr lvl="1" algn="just"/>
            <a:r>
              <a:rPr lang="es-CO" sz="1400" dirty="0" smtClean="0"/>
              <a:t>Prototipos</a:t>
            </a:r>
          </a:p>
          <a:p>
            <a:pPr lvl="1" algn="just"/>
            <a:r>
              <a:rPr lang="es-CO" sz="1400" dirty="0" smtClean="0"/>
              <a:t>Inspecciones</a:t>
            </a:r>
          </a:p>
          <a:p>
            <a:pPr lvl="1" algn="just"/>
            <a:r>
              <a:rPr lang="es-CO" sz="1400" dirty="0" err="1" smtClean="0"/>
              <a:t>Postmortem</a:t>
            </a:r>
            <a:endParaRPr lang="es-CO" sz="1400" dirty="0" smtClean="0"/>
          </a:p>
          <a:p>
            <a:pPr lvl="1" algn="just"/>
            <a:endParaRPr lang="es-CO" sz="1400" dirty="0" smtClean="0"/>
          </a:p>
          <a:p>
            <a:pPr lvl="1" algn="just"/>
            <a:endParaRPr lang="en-US" sz="1400" dirty="0" smtClean="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457200" y="2411253"/>
            <a:ext cx="4294441" cy="3075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1183</TotalTime>
  <Words>847</Words>
  <Application>Microsoft Office PowerPoint</Application>
  <PresentationFormat>Presentación en pantalla (4:3)</PresentationFormat>
  <Paragraphs>429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Módulo</vt:lpstr>
      <vt:lpstr>POST MORTEM </vt:lpstr>
      <vt:lpstr>CONTENIDO</vt:lpstr>
      <vt:lpstr>PRODUCTO</vt:lpstr>
      <vt:lpstr>REPORTE DEL CICLO Plan</vt:lpstr>
      <vt:lpstr>REPORTE DEL CICLO  Inspección</vt:lpstr>
      <vt:lpstr>REPORTE DEL CICLO Plan de calidad (Plan Q)</vt:lpstr>
      <vt:lpstr>REPORTE DEL CICLO Valor Ganado</vt:lpstr>
      <vt:lpstr>REPORTE DEL CICLO Objetivos</vt:lpstr>
      <vt:lpstr>PROCESO DE TSP</vt:lpstr>
      <vt:lpstr>EQUIPO</vt:lpstr>
      <vt:lpstr>EQUIPO lider del grupo</vt:lpstr>
      <vt:lpstr>EQUIPO lider de planeación</vt:lpstr>
      <vt:lpstr>EQUIPO lider de soporte</vt:lpstr>
      <vt:lpstr>EQUIPO lider de calidad y proceso</vt:lpstr>
      <vt:lpstr>EQUIPO lider de desarrollo</vt:lpstr>
      <vt:lpstr>HERRAMIENTAS</vt:lpstr>
      <vt:lpstr>PROPUESTA  DE MEJORAMIENTO</vt:lpstr>
      <vt:lpstr>PROPUESTA  DE MEJORAMIENTO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MORTEM</dc:title>
  <dc:creator>Carlos</dc:creator>
  <cp:lastModifiedBy>Carlos</cp:lastModifiedBy>
  <cp:revision>85</cp:revision>
  <dcterms:created xsi:type="dcterms:W3CDTF">2011-03-16T03:38:16Z</dcterms:created>
  <dcterms:modified xsi:type="dcterms:W3CDTF">2011-03-23T14:54:00Z</dcterms:modified>
</cp:coreProperties>
</file>