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92" r:id="rId5"/>
    <p:sldId id="275" r:id="rId6"/>
    <p:sldId id="263" r:id="rId7"/>
    <p:sldId id="295" r:id="rId8"/>
    <p:sldId id="294" r:id="rId9"/>
    <p:sldId id="293" r:id="rId10"/>
    <p:sldId id="283" r:id="rId11"/>
    <p:sldId id="281" r:id="rId12"/>
    <p:sldId id="286" r:id="rId13"/>
    <p:sldId id="287" r:id="rId14"/>
    <p:sldId id="288" r:id="rId15"/>
    <p:sldId id="278" r:id="rId16"/>
    <p:sldId id="285" r:id="rId17"/>
    <p:sldId id="289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autoTitleDeleted val="1"/>
    <c:plotArea>
      <c:layout/>
      <c:lineChart>
        <c:grouping val="standard"/>
        <c:ser>
          <c:idx val="0"/>
          <c:order val="0"/>
          <c:tx>
            <c:v>Planeado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resumen!$I$13:$I$33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7.1183333333333404E-2</c:v>
                </c:pt>
                <c:pt idx="2">
                  <c:v>0.1423666666666667</c:v>
                </c:pt>
                <c:pt idx="3">
                  <c:v>0.21355000000000016</c:v>
                </c:pt>
                <c:pt idx="4">
                  <c:v>0.28473333333333323</c:v>
                </c:pt>
                <c:pt idx="5">
                  <c:v>0.35591666666666716</c:v>
                </c:pt>
                <c:pt idx="6">
                  <c:v>0.42710000000000026</c:v>
                </c:pt>
                <c:pt idx="7">
                  <c:v>0.42710000000000026</c:v>
                </c:pt>
                <c:pt idx="8">
                  <c:v>0.50433577235772353</c:v>
                </c:pt>
                <c:pt idx="9">
                  <c:v>0.50433577235772353</c:v>
                </c:pt>
                <c:pt idx="10">
                  <c:v>0.62831951219512272</c:v>
                </c:pt>
                <c:pt idx="11">
                  <c:v>0.68523008130081331</c:v>
                </c:pt>
                <c:pt idx="12">
                  <c:v>0.69742520325203294</c:v>
                </c:pt>
                <c:pt idx="13">
                  <c:v>0.71571788617886234</c:v>
                </c:pt>
                <c:pt idx="14">
                  <c:v>0.71571788617886234</c:v>
                </c:pt>
                <c:pt idx="15">
                  <c:v>0.7441731707317073</c:v>
                </c:pt>
                <c:pt idx="16">
                  <c:v>0.7441731707317073</c:v>
                </c:pt>
                <c:pt idx="17">
                  <c:v>0.81734390243902488</c:v>
                </c:pt>
                <c:pt idx="18">
                  <c:v>0.95758780487804851</c:v>
                </c:pt>
                <c:pt idx="19">
                  <c:v>0.97791300813008153</c:v>
                </c:pt>
                <c:pt idx="20">
                  <c:v>1</c:v>
                </c:pt>
              </c:numCache>
            </c:numRef>
          </c:val>
        </c:ser>
        <c:ser>
          <c:idx val="1"/>
          <c:order val="1"/>
          <c:tx>
            <c:v>Real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resumen!$K$13:$K$33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7.1183333333333404E-2</c:v>
                </c:pt>
                <c:pt idx="2">
                  <c:v>0.1423666666666667</c:v>
                </c:pt>
                <c:pt idx="3">
                  <c:v>0.21355000000000016</c:v>
                </c:pt>
                <c:pt idx="4">
                  <c:v>0.28473333333333323</c:v>
                </c:pt>
                <c:pt idx="5">
                  <c:v>0.35591666666666716</c:v>
                </c:pt>
                <c:pt idx="6">
                  <c:v>0.42710000000000026</c:v>
                </c:pt>
                <c:pt idx="7">
                  <c:v>0.42710000000000026</c:v>
                </c:pt>
                <c:pt idx="8">
                  <c:v>0.45555528455284577</c:v>
                </c:pt>
                <c:pt idx="9">
                  <c:v>0.45555528455284577</c:v>
                </c:pt>
                <c:pt idx="10">
                  <c:v>0.58563658536585328</c:v>
                </c:pt>
                <c:pt idx="11">
                  <c:v>0.61002682926829321</c:v>
                </c:pt>
                <c:pt idx="12">
                  <c:v>0.66896991869918854</c:v>
                </c:pt>
                <c:pt idx="13">
                  <c:v>0.71571788617886234</c:v>
                </c:pt>
                <c:pt idx="14">
                  <c:v>0.71571788617886234</c:v>
                </c:pt>
                <c:pt idx="15">
                  <c:v>0.71571788617886234</c:v>
                </c:pt>
                <c:pt idx="16">
                  <c:v>0.7462056910569107</c:v>
                </c:pt>
                <c:pt idx="17">
                  <c:v>0.90677479674796757</c:v>
                </c:pt>
                <c:pt idx="18">
                  <c:v>0.93319756097560957</c:v>
                </c:pt>
                <c:pt idx="19">
                  <c:v>0.96978292682926837</c:v>
                </c:pt>
                <c:pt idx="20">
                  <c:v>1</c:v>
                </c:pt>
              </c:numCache>
            </c:numRef>
          </c:val>
        </c:ser>
        <c:marker val="1"/>
        <c:axId val="66529920"/>
        <c:axId val="66552192"/>
      </c:lineChart>
      <c:catAx>
        <c:axId val="6652992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66552192"/>
        <c:crosses val="autoZero"/>
        <c:auto val="1"/>
        <c:lblAlgn val="ctr"/>
        <c:lblOffset val="100"/>
      </c:catAx>
      <c:valAx>
        <c:axId val="665521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6652992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lang="en-US"/>
            </a:pPr>
            <a:endParaRPr lang="es-CO"/>
          </a:p>
        </c:txPr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style val="34"/>
  <c:chart>
    <c:title>
      <c:tx>
        <c:rich>
          <a:bodyPr/>
          <a:lstStyle/>
          <a:p>
            <a:pPr>
              <a:defRPr lang="en-US"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4.5999999999999996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5</c:v>
                </c:pt>
                <c:pt idx="2">
                  <c:v>4.8</c:v>
                </c:pt>
                <c:pt idx="3">
                  <c:v>4.5999999999999996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4.5999999999999996</c:v>
                </c:pt>
                <c:pt idx="5">
                  <c:v>4.8</c:v>
                </c:pt>
              </c:numCache>
            </c:numRef>
          </c:val>
        </c:ser>
        <c:axId val="67279488"/>
        <c:axId val="67293952"/>
      </c:barChart>
      <c:catAx>
        <c:axId val="67279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67293952"/>
        <c:crosses val="autoZero"/>
        <c:auto val="1"/>
        <c:lblAlgn val="ctr"/>
        <c:lblOffset val="100"/>
      </c:catAx>
      <c:valAx>
        <c:axId val="67293952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672794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s-CO"/>
        </a:p>
      </c:txPr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el proceso de calidad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del equipo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4118" y="1387792"/>
          <a:ext cx="1981051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 dejar mejor el proceso de calidad</a:t>
          </a:r>
        </a:p>
      </dsp:txBody>
      <dsp:txXfrm>
        <a:off x="4118" y="1387792"/>
        <a:ext cx="1981051" cy="1850390"/>
      </dsp:txXfrm>
    </dsp:sp>
    <dsp:sp modelId="{12C09DCA-0C10-48D0-8766-4808AA9061E1}">
      <dsp:nvSpPr>
        <dsp:cNvPr id="0" name=""/>
        <dsp:cNvSpPr/>
      </dsp:nvSpPr>
      <dsp:spPr>
        <a:xfrm>
          <a:off x="2084222" y="1387792"/>
          <a:ext cx="1981051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deben ajustar los horarios de del equipo</a:t>
          </a:r>
          <a:endParaRPr lang="en-US" sz="1800" kern="1200" dirty="0"/>
        </a:p>
      </dsp:txBody>
      <dsp:txXfrm>
        <a:off x="2084222" y="1387792"/>
        <a:ext cx="1981051" cy="1850390"/>
      </dsp:txXfrm>
    </dsp:sp>
    <dsp:sp modelId="{042A50B7-8882-4B38-9503-8850A051F634}">
      <dsp:nvSpPr>
        <dsp:cNvPr id="0" name=""/>
        <dsp:cNvSpPr/>
      </dsp:nvSpPr>
      <dsp:spPr>
        <a:xfrm>
          <a:off x="4164326" y="1387792"/>
          <a:ext cx="1981051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Realizar la distribución de la carga de trabajo junto a todo el equipo</a:t>
          </a:r>
          <a:endParaRPr lang="en-US" sz="1800" kern="1200" dirty="0"/>
        </a:p>
      </dsp:txBody>
      <dsp:txXfrm>
        <a:off x="4164326" y="1387792"/>
        <a:ext cx="1981051" cy="1850390"/>
      </dsp:txXfrm>
    </dsp:sp>
    <dsp:sp modelId="{CD51EEBA-09BF-47BE-A858-BF3B2C14C858}">
      <dsp:nvSpPr>
        <dsp:cNvPr id="0" name=""/>
        <dsp:cNvSpPr/>
      </dsp:nvSpPr>
      <dsp:spPr>
        <a:xfrm>
          <a:off x="6244430" y="1387792"/>
          <a:ext cx="1981051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Dedicar mas tiempo a la planeación para tener una ejecución mas ordenada</a:t>
          </a:r>
          <a:endParaRPr lang="en-US" sz="1800" kern="1200" dirty="0"/>
        </a:p>
      </dsp:txBody>
      <dsp:txXfrm>
        <a:off x="6244430" y="1387792"/>
        <a:ext cx="1981051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362200" y="1752567"/>
          <a:ext cx="6629400" cy="2895633"/>
        </p:xfrm>
        <a:graphic>
          <a:graphicData uri="http://schemas.openxmlformats.org/drawingml/2006/table">
            <a:tbl>
              <a:tblPr/>
              <a:tblGrid>
                <a:gridCol w="3917372"/>
                <a:gridCol w="2712028"/>
              </a:tblGrid>
              <a:tr h="212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9439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Garantizar que se cumplieran las actividades planeadas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Se debe cumplir el 100% de las actividades planeadas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Se realizó el 100% de las actividades planeadas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2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Garantizar que se registrará toda la información necesaria para realizar las evaluaciones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Se debe registrar el 100% de las actividades desarrolladas.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Se registro 100% del trabajo desarrollado, incluidas interrupciones y actividades de misceláneos.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03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Mantener el equipo trabajando juntos y con un buen ambiente de trabajo.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No se incumplirá alguna las reglas establecidas por el grupo.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Se cumplió el 100% de las reglas planteadas por el grupo </a:t>
                      </a:r>
                      <a:endParaRPr lang="es-E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Flecha curvada hacia la derecha"/>
          <p:cNvSpPr/>
          <p:nvPr/>
        </p:nvSpPr>
        <p:spPr>
          <a:xfrm>
            <a:off x="457200" y="3962400"/>
            <a:ext cx="1524000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38400" y="5322094"/>
            <a:ext cx="685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Aspectos a mejorar:</a:t>
            </a:r>
            <a:endParaRPr lang="en-US" sz="1400" dirty="0" smtClean="0"/>
          </a:p>
          <a:p>
            <a:r>
              <a:rPr lang="es-CO" sz="1400" dirty="0" smtClean="0"/>
              <a:t>Se debe integrar más al grupo para la toma de decisiones y la divulgación de las mismas</a:t>
            </a:r>
            <a:endParaRPr lang="en-US" sz="1400" dirty="0" smtClean="0"/>
          </a:p>
          <a:p>
            <a:r>
              <a:rPr lang="es-CO" sz="1400" dirty="0" smtClean="0"/>
              <a:t>Se debe hacer la negociación de las actividades y una distribución más consiente.</a:t>
            </a:r>
            <a:endParaRPr lang="en-US" sz="1400" dirty="0" smtClean="0"/>
          </a:p>
          <a:p>
            <a:r>
              <a:rPr lang="es-CO" sz="1400" dirty="0" smtClean="0"/>
              <a:t>Se deben reforzar las reglas que apoyan los aspectos positivos.</a:t>
            </a: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Obj1. Aplicar al ciclo 3 mejoras de acuerdo a la retroalimentación del primer ciclo</a:t>
            </a:r>
          </a:p>
          <a:p>
            <a:r>
              <a:rPr lang="es-CO" sz="1200" dirty="0" smtClean="0"/>
              <a:t>	M1: El desfase de tiempo  estimado del ciclo 3 debe ser menor al 30%</a:t>
            </a:r>
          </a:p>
          <a:p>
            <a:r>
              <a:rPr lang="es-CO" sz="1200" dirty="0" smtClean="0"/>
              <a:t>	M2: El desfase de tiempo  estimado por fase debe ser menor al 30%</a:t>
            </a:r>
          </a:p>
          <a:p>
            <a:r>
              <a:rPr lang="es-CO" sz="1200" dirty="0" smtClean="0"/>
              <a:t>Obj2. Realizar seguimiento para el cumplimiento  de actividades</a:t>
            </a:r>
          </a:p>
          <a:p>
            <a:r>
              <a:rPr lang="es-CO" sz="1200" dirty="0" smtClean="0"/>
              <a:t>	M1: Todos los integrantes deberán entregar sus asignaciones máximo con un día de retraso de la fecha  de entrega 	planeada.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pPr lvl="0"/>
            <a:r>
              <a:rPr lang="es-CO" sz="1200" dirty="0" smtClean="0"/>
              <a:t>Obj1: No se cumplió ya que fue del 37%</a:t>
            </a:r>
          </a:p>
          <a:p>
            <a:pPr lvl="0"/>
            <a:r>
              <a:rPr lang="es-CO" sz="1200" dirty="0" smtClean="0"/>
              <a:t>Obj2: Se cumplió exitosamente</a:t>
            </a:r>
          </a:p>
          <a:p>
            <a:pPr lvl="0"/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 </a:t>
            </a:r>
            <a:r>
              <a:rPr lang="es-CO" sz="1200" dirty="0" smtClean="0"/>
              <a:t>Disponibilidad de los integrantes, registro de actividades por el formulario general.</a:t>
            </a:r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Seguimiento del registro de actividades, y consultar disponibilidad de tiempos de cada integrante.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Todos los integrantes  mostraron un alto  interés y acompañamiento a los demás integrantes..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Retroalimentación debido al análisis que se debía hacer del ciclo anterior y encontrar los puntos que se deben mejorar de acuerdo a eso.</a:t>
            </a:r>
          </a:p>
          <a:p>
            <a:pPr lvl="0"/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Colaboración por parte de los integrantes, y  seguridad en el desarrollo de las actividades debido a un diseño más estable.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2466975"/>
            <a:ext cx="64865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09600" y="1752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s-CO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76500"/>
            <a:ext cx="64484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s-CO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2476500"/>
            <a:ext cx="6438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Rol: </a:t>
            </a:r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al menos el 80% de los posibles inconvenientes que se pueden presentar en el uso de las distintas plataformas y herramientas seleccionadas.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  <a:r>
              <a:rPr lang="es-CO" sz="1200" dirty="0" smtClean="0"/>
              <a:t>Se logro resolver el 90% de los imprevistos relacionados a las herramientas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</a:t>
            </a:r>
            <a:r>
              <a:rPr lang="es-CO" sz="1200" dirty="0" smtClean="0"/>
              <a:t>Han existido algunos inconvenientes con el uso del repositorio en algunos de los miembros del equipo los cuales se han solucionado satisfactoriamente.</a:t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r>
              <a:rPr lang="es-CO" sz="1200" dirty="0" smtClean="0"/>
              <a:t> (Google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)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En este ciclo el trabajo en equipo se desarrollo de una manera optima.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La realimentación del ciclo 2 ya que aquí se debía definir los detalles del ultimo ciclo, es decir, desarrollo, pruebas y entregables que se debían completar en este ciclo.</a:t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La duración del ciclo. Este, y todos los ciclos anteriores, han tenido una restricción de tiempo la cual resulta bastante limitante para el aprendizaje de nuevas herramientas , </a:t>
            </a:r>
            <a:r>
              <a:rPr lang="es-CO" sz="1200" dirty="0" err="1" smtClean="0"/>
              <a:t>asi</a:t>
            </a:r>
            <a:r>
              <a:rPr lang="es-CO" sz="1200" dirty="0" smtClean="0"/>
              <a:t> como </a:t>
            </a:r>
            <a:r>
              <a:rPr lang="es-CO" sz="1200" dirty="0" err="1" smtClean="0"/>
              <a:t>tambien</a:t>
            </a:r>
            <a:r>
              <a:rPr lang="es-CO" sz="1200" dirty="0" smtClean="0"/>
              <a:t> lo es para poder realizar una evaluación exhaustiva del ciclo, el equipo y el producto.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4800" y="1981200"/>
            <a:ext cx="8534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CO" sz="1200" b="1" dirty="0" smtClean="0"/>
              <a:t>Objetivos: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O1 </a:t>
            </a:r>
            <a:r>
              <a:rPr lang="es-CO" sz="1200" dirty="0" smtClean="0"/>
              <a:t>Todos los miembros reportan los datos de las actividades con exactitud.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M1: Reportar el 100%  de las tareas realizadas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O2 </a:t>
            </a:r>
            <a:r>
              <a:rPr lang="es-CO" sz="1200" dirty="0" smtClean="0"/>
              <a:t>El equipo sigue el </a:t>
            </a:r>
            <a:r>
              <a:rPr lang="es-CO" sz="1200" dirty="0" err="1" smtClean="0"/>
              <a:t>TSPi</a:t>
            </a:r>
            <a:r>
              <a:rPr lang="es-CO" sz="1200" dirty="0" smtClean="0"/>
              <a:t> y produce un plan de cualidad.</a:t>
            </a:r>
          </a:p>
          <a:p>
            <a:pPr marL="457200" lvl="2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M2:Cumplir con las reglas , horarios y tareas en mas del 90%  y producir el plan de calidad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O3</a:t>
            </a:r>
            <a:r>
              <a:rPr lang="es-CO" sz="1200" dirty="0" smtClean="0"/>
              <a:t>Todo el equipo de inspección son correctamente moderado y reportado.</a:t>
            </a:r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M3:Reportar el 70% de los defectos en codificación y que el resultado sea confiable.</a:t>
            </a:r>
            <a:r>
              <a:rPr lang="es-CO" sz="1200" b="1" dirty="0" smtClean="0"/>
              <a:t> </a:t>
            </a:r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endParaRPr lang="es-CO" sz="1200" dirty="0" smtClean="0"/>
          </a:p>
          <a:p>
            <a:pPr lvl="0">
              <a:lnSpc>
                <a:spcPct val="150000"/>
              </a:lnSpc>
            </a:pPr>
            <a:r>
              <a:rPr lang="es-CO" sz="1200" b="1" dirty="0" smtClean="0"/>
              <a:t>Resultados: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R1 </a:t>
            </a:r>
            <a:r>
              <a:rPr lang="es-CO" sz="1200" dirty="0" smtClean="0"/>
              <a:t>Se reportaron el 100% de las tareas realizadas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R2 </a:t>
            </a:r>
            <a:r>
              <a:rPr lang="es-CO" sz="1200" dirty="0" smtClean="0"/>
              <a:t>Se produjo el plan de calidad y se cumplieron con las tareas , reglas y horarios en mas de 90 %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R3 </a:t>
            </a:r>
            <a:r>
              <a:rPr lang="es-CO" sz="1200" dirty="0" smtClean="0"/>
              <a:t>Se reporto mas de l 70 %  de los defectos planeado para la inspección, pero el reporte no es confiable porque las coincidencias de defectos entre los inspectores no alcanzo el 70%</a:t>
            </a:r>
          </a:p>
          <a:p>
            <a:pPr lvl="0"/>
            <a:endParaRPr lang="es-CO" sz="1200" b="1" dirty="0" smtClean="0"/>
          </a:p>
          <a:p>
            <a:pPr lvl="0"/>
            <a:r>
              <a:rPr lang="en-US" sz="1200" b="1" dirty="0" smtClean="0"/>
              <a:t>	</a:t>
            </a:r>
            <a:endParaRPr lang="es-CO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8600" y="16764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Producir un producto dentro del tiempo establecido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Implementar el 100% de los requerimientos</a:t>
            </a:r>
            <a:endParaRPr lang="es-CO" sz="1200" dirty="0" smtClean="0"/>
          </a:p>
          <a:p>
            <a:r>
              <a:rPr lang="es-CO" sz="1200" dirty="0" smtClean="0"/>
              <a:t>Obj2.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Estimar de una manera acertada.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Tener una estimación que no supere el 20% de desfase]</a:t>
            </a:r>
            <a:endParaRPr lang="es-CO" sz="1200" dirty="0" smtClean="0"/>
          </a:p>
          <a:p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Obj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3. Asignar labores de desarrollo de una manera equitativa</a:t>
            </a:r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Cada integrante debería realizar 155,6 con un 20% de margen de error. [124,48 - 186,72]</a:t>
            </a:r>
          </a:p>
          <a:p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r>
              <a:rPr lang="es-CO" sz="1200" dirty="0" smtClean="0"/>
              <a:t>Obj1: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Objetivo Cumplido. 100% de los requerimientos implementados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Obj2: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LOC Planeadas: 934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LOC Reales: 1140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Porcentaje: 22,05%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muy cerca de cumplirse. No se cumplió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Obj3: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Erik: 260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Sandra: 212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Carlos: 155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David: 127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Mauricio: 152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Más de lo esperado:  Erik, Sandra, 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no cumplido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</a:p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Resultados por Rol</a:t>
            </a:r>
          </a:p>
          <a:p>
            <a:pPr algn="just"/>
            <a:r>
              <a:rPr lang="es-CO" sz="2000" dirty="0" smtClean="0"/>
              <a:t>Resultado del Proceso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1 Gráfico"/>
          <p:cNvGraphicFramePr/>
          <p:nvPr/>
        </p:nvGraphicFramePr>
        <p:xfrm>
          <a:off x="152400" y="1752600"/>
          <a:ext cx="8839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 vs Real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458198" cy="1905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76072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</a:tblGrid>
              <a:tr h="29274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u="none" strike="noStrike" dirty="0">
                          <a:latin typeface="Calibri" pitchFamily="34" charset="0"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u="none" strike="noStrike" dirty="0">
                          <a:latin typeface="Calibri" pitchFamily="34" charset="0"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u="none" strike="noStrike" dirty="0">
                          <a:latin typeface="Calibri" pitchFamily="34" charset="0"/>
                        </a:rPr>
                        <a:t>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9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 smtClean="0">
                          <a:latin typeface="Calibri" pitchFamily="34" charset="0"/>
                        </a:rPr>
                        <a:t>Error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>
                          <a:latin typeface="Calibri" pitchFamily="34" charset="0"/>
                        </a:rPr>
                        <a:t>Tiempo</a:t>
                      </a:r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 (</a:t>
                      </a:r>
                      <a:r>
                        <a:rPr lang="en-US" sz="1200" u="none" strike="noStrike" dirty="0" err="1" smtClean="0">
                          <a:latin typeface="Calibri" pitchFamily="34" charset="0"/>
                        </a:rPr>
                        <a:t>Horas</a:t>
                      </a:r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105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59.42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</a:rPr>
                        <a:t>44.43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246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157.85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35.83%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Loc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</a:rPr>
                        <a:t>187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374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592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</a:rPr>
                        <a:t>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935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1140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</a:rPr>
                        <a:t>21.93%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>
                          <a:latin typeface="Calibri" pitchFamily="34" charset="0"/>
                        </a:rPr>
                        <a:t>Productividad</a:t>
                      </a:r>
                      <a:endParaRPr lang="en-US" sz="1200" u="none" strike="noStrike" dirty="0" smtClean="0">
                        <a:latin typeface="Calibri" pitchFamily="34" charset="0"/>
                      </a:endParaRPr>
                    </a:p>
                    <a:p>
                      <a:pPr algn="ctr" fontAlgn="b"/>
                      <a:r>
                        <a:rPr lang="es-CO" sz="1200" u="none" strike="noStrike" dirty="0" smtClean="0">
                          <a:latin typeface="Calibri" pitchFamily="34" charset="0"/>
                        </a:rPr>
                        <a:t>(</a:t>
                      </a:r>
                      <a:r>
                        <a:rPr lang="es-CO" sz="1200" u="none" strike="noStrike" dirty="0" err="1" smtClean="0">
                          <a:latin typeface="Calibri" pitchFamily="34" charset="0"/>
                        </a:rPr>
                        <a:t>loc</a:t>
                      </a:r>
                      <a:r>
                        <a:rPr lang="es-CO" sz="1200" u="none" strike="noStrike" dirty="0" smtClean="0">
                          <a:latin typeface="Calibri" pitchFamily="34" charset="0"/>
                        </a:rPr>
                        <a:t>/h)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1.78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1.50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5.27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9.96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5.34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10.51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3.80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latin typeface="Calibri" pitchFamily="34" charset="0"/>
                        </a:rPr>
                        <a:t>7.22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21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70%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Cumplido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</a:t>
                      </a:r>
                      <a:r>
                        <a:rPr lang="es-CO" sz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92% de defectos encontrados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20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37%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No cumplido, Error de estimación de tiempo 24%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" y="4953000"/>
          <a:ext cx="8458201" cy="1618560"/>
        </p:xfrm>
        <a:graphic>
          <a:graphicData uri="http://schemas.openxmlformats.org/drawingml/2006/table">
            <a:tbl>
              <a:tblPr/>
              <a:tblGrid>
                <a:gridCol w="2819401"/>
                <a:gridCol w="914400"/>
                <a:gridCol w="762000"/>
                <a:gridCol w="838200"/>
                <a:gridCol w="838200"/>
                <a:gridCol w="838200"/>
                <a:gridCol w="762000"/>
                <a:gridCol w="685800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87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2 Gráfico"/>
          <p:cNvGraphicFramePr/>
          <p:nvPr/>
        </p:nvGraphicFramePr>
        <p:xfrm>
          <a:off x="304800" y="1600200"/>
          <a:ext cx="8610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3" name="12 Marcador de contenido" descr="Software_Box_Icon_by_cemagraphi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5875" b="24708"/>
          <a:stretch>
            <a:fillRect/>
          </a:stretch>
        </p:blipFill>
        <p:spPr>
          <a:xfrm>
            <a:off x="1752600" y="2438400"/>
            <a:ext cx="5638800" cy="4103760"/>
          </a:xfrm>
        </p:spPr>
      </p:pic>
      <p:pic>
        <p:nvPicPr>
          <p:cNvPr id="16" name="15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668214" y="3656386"/>
            <a:ext cx="2288078" cy="766506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4190999" y="2895600"/>
            <a:ext cx="868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 smtClean="0">
                <a:solidFill>
                  <a:srgbClr val="F0AD00">
                    <a:satMod val="150000"/>
                  </a:srgbClr>
                </a:solidFill>
                <a:ea typeface="+mj-ea"/>
                <a:cs typeface="+mj-cs"/>
              </a:rPr>
              <a:t>TSP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Evolución del 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3276600" cy="267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505200"/>
            <a:ext cx="52147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erecha"/>
          <p:cNvSpPr/>
          <p:nvPr/>
        </p:nvSpPr>
        <p:spPr>
          <a:xfrm rot="2133576">
            <a:off x="3528666" y="2285111"/>
            <a:ext cx="2362200" cy="838200"/>
          </a:xfrm>
          <a:prstGeom prst="rightArrow">
            <a:avLst>
              <a:gd name="adj1" fmla="val 37510"/>
              <a:gd name="adj2" fmla="val 858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28600" y="44196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1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848600" y="31242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2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Evolución del 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6887" y="2743200"/>
            <a:ext cx="57247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18577"/>
            <a:ext cx="5257800" cy="36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5562600" y="23622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3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1142</TotalTime>
  <Words>737</Words>
  <Application>Microsoft Office PowerPoint</Application>
  <PresentationFormat>Presentación en pantalla (4:3)</PresentationFormat>
  <Paragraphs>227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Módulo</vt:lpstr>
      <vt:lpstr>POST MORTEM </vt:lpstr>
      <vt:lpstr>CONTENIDO</vt:lpstr>
      <vt:lpstr>REPORTE DEL CICLO Valor Ganado</vt:lpstr>
      <vt:lpstr>REPORTE DEL CICLO Plan vs Real</vt:lpstr>
      <vt:lpstr>REPORTE DEL CICLO Objetivos</vt:lpstr>
      <vt:lpstr>EQUIPO</vt:lpstr>
      <vt:lpstr>PRODUCTO</vt:lpstr>
      <vt:lpstr>Evolución del Producto</vt:lpstr>
      <vt:lpstr>Evolución del Producto</vt:lpstr>
      <vt:lpstr>EQUIPO lider del grupo</vt:lpstr>
      <vt:lpstr>EQUIPO lider de planeación</vt:lpstr>
      <vt:lpstr>EQUIPO  Progreso en el ajuste de datos</vt:lpstr>
      <vt:lpstr>EQUIPO Progreso en el ajuste de datos</vt:lpstr>
      <vt:lpstr>EQUIPO  Progreso en el ajuste de datos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Erik</cp:lastModifiedBy>
  <cp:revision>91</cp:revision>
  <dcterms:created xsi:type="dcterms:W3CDTF">2011-03-16T03:38:16Z</dcterms:created>
  <dcterms:modified xsi:type="dcterms:W3CDTF">2011-03-30T07:09:17Z</dcterms:modified>
</cp:coreProperties>
</file>