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876" r:id="rId1"/>
  </p:sldMasterIdLst>
  <p:notesMasterIdLst>
    <p:notesMasterId r:id="rId25"/>
  </p:notesMasterIdLst>
  <p:sldIdLst>
    <p:sldId id="410" r:id="rId2"/>
    <p:sldId id="396" r:id="rId3"/>
    <p:sldId id="288" r:id="rId4"/>
    <p:sldId id="423" r:id="rId5"/>
    <p:sldId id="411" r:id="rId6"/>
    <p:sldId id="422" r:id="rId7"/>
    <p:sldId id="412" r:id="rId8"/>
    <p:sldId id="417" r:id="rId9"/>
    <p:sldId id="413" r:id="rId10"/>
    <p:sldId id="418" r:id="rId11"/>
    <p:sldId id="414" r:id="rId12"/>
    <p:sldId id="419" r:id="rId13"/>
    <p:sldId id="415" r:id="rId14"/>
    <p:sldId id="420" r:id="rId15"/>
    <p:sldId id="416" r:id="rId16"/>
    <p:sldId id="421" r:id="rId17"/>
    <p:sldId id="424" r:id="rId18"/>
    <p:sldId id="425" r:id="rId19"/>
    <p:sldId id="428" r:id="rId20"/>
    <p:sldId id="429" r:id="rId21"/>
    <p:sldId id="426" r:id="rId22"/>
    <p:sldId id="427" r:id="rId23"/>
    <p:sldId id="317" r:id="rId2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6666FF"/>
    <a:srgbClr val="3333FF"/>
    <a:srgbClr val="FCB536"/>
    <a:srgbClr val="96CFDE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8551" autoAdjust="0"/>
  </p:normalViewPr>
  <p:slideViewPr>
    <p:cSldViewPr>
      <p:cViewPr>
        <p:scale>
          <a:sx n="70" d="100"/>
          <a:sy n="70" d="100"/>
        </p:scale>
        <p:origin x="-151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\Desktop\6IM_Seguimiento%20Plan%20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enix\Desktop\task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radarChart>
        <c:radarStyle val="marker"/>
        <c:ser>
          <c:idx val="0"/>
          <c:order val="0"/>
          <c:marker>
            <c:symbol val="none"/>
          </c:marker>
          <c:dLbls>
            <c:txPr>
              <a:bodyPr/>
              <a:lstStyle/>
              <a:p>
                <a:pPr>
                  <a:defRPr lang="es-CO" sz="1600" b="1"/>
                </a:pPr>
                <a:endParaRPr lang="en-US"/>
              </a:p>
            </c:txPr>
            <c:showVal val="1"/>
          </c:dLbls>
          <c:cat>
            <c:strRef>
              <c:f>Hoja1!$G$3:$G$9</c:f>
              <c:strCache>
                <c:ptCount val="7"/>
                <c:pt idx="0">
                  <c:v>CM</c:v>
                </c:pt>
                <c:pt idx="1">
                  <c:v>MA</c:v>
                </c:pt>
                <c:pt idx="2">
                  <c:v>PMC</c:v>
                </c:pt>
                <c:pt idx="3">
                  <c:v>PP</c:v>
                </c:pt>
                <c:pt idx="4">
                  <c:v>PPQA</c:v>
                </c:pt>
                <c:pt idx="5">
                  <c:v>REQM</c:v>
                </c:pt>
                <c:pt idx="6">
                  <c:v>SAM</c:v>
                </c:pt>
              </c:strCache>
            </c:strRef>
          </c:cat>
          <c:val>
            <c:numRef>
              <c:f>Hoja1!$H$3:$H$9</c:f>
              <c:numCache>
                <c:formatCode>0.00;[Red]0.00</c:formatCode>
                <c:ptCount val="7"/>
                <c:pt idx="0">
                  <c:v>5.63</c:v>
                </c:pt>
                <c:pt idx="1">
                  <c:v>5.0999999999999996</c:v>
                </c:pt>
                <c:pt idx="2">
                  <c:v>3.4499999999999997</c:v>
                </c:pt>
                <c:pt idx="3">
                  <c:v>6.42</c:v>
                </c:pt>
                <c:pt idx="4">
                  <c:v>4.1399999999999997</c:v>
                </c:pt>
                <c:pt idx="5">
                  <c:v>6</c:v>
                </c:pt>
                <c:pt idx="6">
                  <c:v>0</c:v>
                </c:pt>
              </c:numCache>
            </c:numRef>
          </c:val>
        </c:ser>
        <c:dLbls>
          <c:showVal val="1"/>
        </c:dLbls>
        <c:axId val="72259456"/>
        <c:axId val="72260992"/>
      </c:radarChart>
      <c:catAx>
        <c:axId val="72259456"/>
        <c:scaling>
          <c:orientation val="minMax"/>
        </c:scaling>
        <c:axPos val="b"/>
        <c:majorGridlines/>
        <c:majorTickMark val="none"/>
        <c:tickLblPos val="nextTo"/>
        <c:txPr>
          <a:bodyPr/>
          <a:lstStyle/>
          <a:p>
            <a:pPr>
              <a:defRPr lang="es-CO" sz="1400" b="1"/>
            </a:pPr>
            <a:endParaRPr lang="en-US"/>
          </a:p>
        </c:txPr>
        <c:crossAx val="72260992"/>
        <c:crosses val="autoZero"/>
        <c:auto val="1"/>
        <c:lblAlgn val="ctr"/>
        <c:lblOffset val="100"/>
      </c:catAx>
      <c:valAx>
        <c:axId val="72260992"/>
        <c:scaling>
          <c:orientation val="minMax"/>
          <c:max val="10"/>
        </c:scaling>
        <c:axPos val="l"/>
        <c:majorGridlines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65000"/>
                </a:schemeClr>
              </a:solidFill>
            </a:ln>
          </c:spPr>
        </c:minorGridlines>
        <c:numFmt formatCode="0.00;[Red]0.00" sourceLinked="1"/>
        <c:tickLblPos val="nextTo"/>
        <c:txPr>
          <a:bodyPr/>
          <a:lstStyle/>
          <a:p>
            <a:pPr>
              <a:defRPr lang="es-CO" sz="600">
                <a:solidFill>
                  <a:schemeClr val="bg1"/>
                </a:solidFill>
              </a:defRPr>
            </a:pPr>
            <a:endParaRPr lang="en-US"/>
          </a:p>
        </c:txPr>
        <c:crossAx val="72259456"/>
        <c:crosses val="autoZero"/>
        <c:crossBetween val="between"/>
        <c:majorUnit val="2"/>
        <c:minorUnit val="1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s-CO"/>
              <a:t>Planeado vs Real</a:t>
            </a:r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Hoja2!$B$16</c:f>
              <c:strCache>
                <c:ptCount val="1"/>
                <c:pt idx="0">
                  <c:v>Plan</c:v>
                </c:pt>
              </c:strCache>
            </c:strRef>
          </c:tx>
          <c:cat>
            <c:strRef>
              <c:f>Hoja2!$A$17:$A$24</c:f>
              <c:strCache>
                <c:ptCount val="8"/>
                <c:pt idx="0">
                  <c:v>BPEL</c:v>
                </c:pt>
                <c:pt idx="1">
                  <c:v>CRM</c:v>
                </c:pt>
                <c:pt idx="2">
                  <c:v>PROCESO</c:v>
                </c:pt>
                <c:pt idx="3">
                  <c:v>LEGADOS</c:v>
                </c:pt>
                <c:pt idx="4">
                  <c:v>OSB</c:v>
                </c:pt>
                <c:pt idx="5">
                  <c:v>PORTAL</c:v>
                </c:pt>
                <c:pt idx="6">
                  <c:v>PRODUCTO</c:v>
                </c:pt>
                <c:pt idx="7">
                  <c:v>SEGUIMIENTO</c:v>
                </c:pt>
              </c:strCache>
            </c:strRef>
          </c:cat>
          <c:val>
            <c:numRef>
              <c:f>Hoja2!$B$17:$B$24</c:f>
              <c:numCache>
                <c:formatCode>General</c:formatCode>
                <c:ptCount val="8"/>
                <c:pt idx="0">
                  <c:v>50</c:v>
                </c:pt>
                <c:pt idx="1">
                  <c:v>45</c:v>
                </c:pt>
                <c:pt idx="2">
                  <c:v>53</c:v>
                </c:pt>
                <c:pt idx="3">
                  <c:v>22</c:v>
                </c:pt>
                <c:pt idx="4">
                  <c:v>15</c:v>
                </c:pt>
                <c:pt idx="5">
                  <c:v>10</c:v>
                </c:pt>
                <c:pt idx="6">
                  <c:v>32</c:v>
                </c:pt>
                <c:pt idx="7">
                  <c:v>96</c:v>
                </c:pt>
              </c:numCache>
            </c:numRef>
          </c:val>
        </c:ser>
        <c:ser>
          <c:idx val="1"/>
          <c:order val="1"/>
          <c:tx>
            <c:strRef>
              <c:f>Hoja2!$C$16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Hoja2!$A$17:$A$24</c:f>
              <c:strCache>
                <c:ptCount val="8"/>
                <c:pt idx="0">
                  <c:v>BPEL</c:v>
                </c:pt>
                <c:pt idx="1">
                  <c:v>CRM</c:v>
                </c:pt>
                <c:pt idx="2">
                  <c:v>PROCESO</c:v>
                </c:pt>
                <c:pt idx="3">
                  <c:v>LEGADOS</c:v>
                </c:pt>
                <c:pt idx="4">
                  <c:v>OSB</c:v>
                </c:pt>
                <c:pt idx="5">
                  <c:v>PORTAL</c:v>
                </c:pt>
                <c:pt idx="6">
                  <c:v>PRODUCTO</c:v>
                </c:pt>
                <c:pt idx="7">
                  <c:v>SEGUIMIENTO</c:v>
                </c:pt>
              </c:strCache>
            </c:strRef>
          </c:cat>
          <c:val>
            <c:numRef>
              <c:f>Hoja2!$C$17:$C$24</c:f>
              <c:numCache>
                <c:formatCode>General</c:formatCode>
                <c:ptCount val="8"/>
                <c:pt idx="0">
                  <c:v>47.080000000000005</c:v>
                </c:pt>
                <c:pt idx="1">
                  <c:v>31.5</c:v>
                </c:pt>
                <c:pt idx="2">
                  <c:v>50.42</c:v>
                </c:pt>
                <c:pt idx="3">
                  <c:v>11.350000000000026</c:v>
                </c:pt>
                <c:pt idx="4">
                  <c:v>15.13</c:v>
                </c:pt>
                <c:pt idx="5">
                  <c:v>15</c:v>
                </c:pt>
                <c:pt idx="6">
                  <c:v>12</c:v>
                </c:pt>
                <c:pt idx="7">
                  <c:v>96</c:v>
                </c:pt>
              </c:numCache>
            </c:numRef>
          </c:val>
        </c:ser>
        <c:axId val="43886080"/>
        <c:axId val="43887616"/>
      </c:barChart>
      <c:catAx>
        <c:axId val="43886080"/>
        <c:scaling>
          <c:orientation val="minMax"/>
        </c:scaling>
        <c:axPos val="l"/>
        <c:majorTickMark val="none"/>
        <c:tickLblPos val="nextTo"/>
        <c:crossAx val="43887616"/>
        <c:crosses val="autoZero"/>
        <c:auto val="1"/>
        <c:lblAlgn val="ctr"/>
        <c:lblOffset val="100"/>
      </c:catAx>
      <c:valAx>
        <c:axId val="43887616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crossAx val="4388608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txPr>
    <a:bodyPr/>
    <a:lstStyle/>
    <a:p>
      <a:pPr>
        <a:defRPr sz="1050" b="1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Estimacion!$B$1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Estimacion!$A$4:$A$11</c:f>
              <c:strCache>
                <c:ptCount val="8"/>
                <c:pt idx="0">
                  <c:v>Documentacion</c:v>
                </c:pt>
                <c:pt idx="1">
                  <c:v>Implementacion</c:v>
                </c:pt>
                <c:pt idx="2">
                  <c:v>Legado</c:v>
                </c:pt>
                <c:pt idx="3">
                  <c:v>OSB</c:v>
                </c:pt>
                <c:pt idx="4">
                  <c:v>Planeacion</c:v>
                </c:pt>
                <c:pt idx="5">
                  <c:v>Presentacion</c:v>
                </c:pt>
                <c:pt idx="7">
                  <c:v>Total</c:v>
                </c:pt>
              </c:strCache>
            </c:strRef>
          </c:cat>
          <c:val>
            <c:numRef>
              <c:f>Estimacion!$B$4:$B$11</c:f>
              <c:numCache>
                <c:formatCode>0.00</c:formatCode>
                <c:ptCount val="8"/>
                <c:pt idx="0">
                  <c:v>61.27</c:v>
                </c:pt>
                <c:pt idx="1">
                  <c:v>8.620000000000001</c:v>
                </c:pt>
                <c:pt idx="2">
                  <c:v>17.07</c:v>
                </c:pt>
                <c:pt idx="3">
                  <c:v>32.51</c:v>
                </c:pt>
                <c:pt idx="4">
                  <c:v>115.80000000000001</c:v>
                </c:pt>
                <c:pt idx="5">
                  <c:v>30</c:v>
                </c:pt>
                <c:pt idx="7" formatCode="General">
                  <c:v>305.27</c:v>
                </c:pt>
              </c:numCache>
            </c:numRef>
          </c:val>
        </c:ser>
        <c:ser>
          <c:idx val="1"/>
          <c:order val="1"/>
          <c:tx>
            <c:strRef>
              <c:f>Estimacion!$C$1</c:f>
              <c:strCache>
                <c:ptCount val="1"/>
                <c:pt idx="0">
                  <c:v>Planeado</c:v>
                </c:pt>
              </c:strCache>
            </c:strRef>
          </c:tx>
          <c:cat>
            <c:strRef>
              <c:f>Estimacion!$A$4:$A$11</c:f>
              <c:strCache>
                <c:ptCount val="8"/>
                <c:pt idx="0">
                  <c:v>Documentacion</c:v>
                </c:pt>
                <c:pt idx="1">
                  <c:v>Implementacion</c:v>
                </c:pt>
                <c:pt idx="2">
                  <c:v>Legado</c:v>
                </c:pt>
                <c:pt idx="3">
                  <c:v>OSB</c:v>
                </c:pt>
                <c:pt idx="4">
                  <c:v>Planeacion</c:v>
                </c:pt>
                <c:pt idx="5">
                  <c:v>Presentacion</c:v>
                </c:pt>
                <c:pt idx="7">
                  <c:v>Total</c:v>
                </c:pt>
              </c:strCache>
            </c:strRef>
          </c:cat>
          <c:val>
            <c:numRef>
              <c:f>Estimacion!$C$4:$C$11</c:f>
              <c:numCache>
                <c:formatCode>0.00</c:formatCode>
                <c:ptCount val="8"/>
                <c:pt idx="0">
                  <c:v>172</c:v>
                </c:pt>
                <c:pt idx="1">
                  <c:v>80</c:v>
                </c:pt>
                <c:pt idx="2">
                  <c:v>38</c:v>
                </c:pt>
                <c:pt idx="3">
                  <c:v>62</c:v>
                </c:pt>
                <c:pt idx="4">
                  <c:v>94</c:v>
                </c:pt>
                <c:pt idx="5">
                  <c:v>22</c:v>
                </c:pt>
                <c:pt idx="7" formatCode="General">
                  <c:v>500</c:v>
                </c:pt>
              </c:numCache>
            </c:numRef>
          </c:val>
        </c:ser>
        <c:axId val="43954944"/>
        <c:axId val="43956480"/>
      </c:barChart>
      <c:catAx>
        <c:axId val="43954944"/>
        <c:scaling>
          <c:orientation val="minMax"/>
        </c:scaling>
        <c:axPos val="b"/>
        <c:tickLblPos val="nextTo"/>
        <c:crossAx val="43956480"/>
        <c:crosses val="autoZero"/>
        <c:auto val="1"/>
        <c:lblAlgn val="ctr"/>
        <c:lblOffset val="100"/>
      </c:catAx>
      <c:valAx>
        <c:axId val="43956480"/>
        <c:scaling>
          <c:orientation val="minMax"/>
        </c:scaling>
        <c:axPos val="l"/>
        <c:majorGridlines/>
        <c:numFmt formatCode="0.00" sourceLinked="1"/>
        <c:tickLblPos val="nextTo"/>
        <c:crossAx val="43954944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050" b="1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Se han creado plantillas para los </a:t>
          </a:r>
          <a:r>
            <a:rPr lang="es-CO" sz="1800" b="1" dirty="0" err="1" smtClean="0"/>
            <a:t>docuemntos</a:t>
          </a:r>
          <a:r>
            <a:rPr lang="es-CO" sz="1800" b="1" dirty="0" smtClean="0"/>
            <a:t> generados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smtClean="0"/>
            <a:t>Se debe considerar el uso de una herramienta de gestion de contenidos (CMS)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892508D4-DFB3-4EC0-AE01-BA5286A0D0D1}">
      <dgm:prSet custT="1"/>
      <dgm:spPr/>
      <dgm:t>
        <a:bodyPr/>
        <a:lstStyle/>
        <a:p>
          <a:r>
            <a:rPr lang="es-CO" sz="1800" b="1" dirty="0" smtClean="0"/>
            <a:t>Se ha definido un estandar de nombramiento para los diferentes artefactos que se generan.</a:t>
          </a:r>
        </a:p>
      </dgm:t>
    </dgm:pt>
    <dgm:pt modelId="{08F5EC9A-FB5C-4547-B2AD-79222CB0B709}" type="parTrans" cxnId="{9AB41B08-2EA6-4BAA-A2A6-6F8A9F79F4F0}">
      <dgm:prSet/>
      <dgm:spPr/>
      <dgm:t>
        <a:bodyPr/>
        <a:lstStyle/>
        <a:p>
          <a:endParaRPr lang="es-CO"/>
        </a:p>
      </dgm:t>
    </dgm:pt>
    <dgm:pt modelId="{9279A39A-285E-407D-8EAD-455FBF7D8481}" type="sibTrans" cxnId="{9AB41B08-2EA6-4BAA-A2A6-6F8A9F79F4F0}">
      <dgm:prSet/>
      <dgm:spPr/>
      <dgm:t>
        <a:bodyPr/>
        <a:lstStyle/>
        <a:p>
          <a:endParaRPr lang="es-CO"/>
        </a:p>
      </dgm:t>
    </dgm:pt>
    <dgm:pt modelId="{4D9FD5B5-7546-41D2-9593-15D589A86114}">
      <dgm:prSet custT="1"/>
      <dgm:spPr/>
      <dgm:t>
        <a:bodyPr/>
        <a:lstStyle/>
        <a:p>
          <a:r>
            <a:rPr lang="es-CO" sz="1800" b="1" dirty="0" smtClean="0"/>
            <a:t>Se hace uso de una herramienta de control de versiones (SVN)</a:t>
          </a:r>
        </a:p>
      </dgm:t>
    </dgm:pt>
    <dgm:pt modelId="{8B395D15-B4C7-468F-859E-8C8E7F139610}" type="parTrans" cxnId="{D5FECA03-6A47-49EC-AE67-80A51DD8BBE5}">
      <dgm:prSet/>
      <dgm:spPr/>
      <dgm:t>
        <a:bodyPr/>
        <a:lstStyle/>
        <a:p>
          <a:endParaRPr lang="es-CO"/>
        </a:p>
      </dgm:t>
    </dgm:pt>
    <dgm:pt modelId="{949F1C6C-B488-411E-819C-BD562B6FBE28}" type="sibTrans" cxnId="{D5FECA03-6A47-49EC-AE67-80A51DD8BBE5}">
      <dgm:prSet/>
      <dgm:spPr/>
      <dgm:t>
        <a:bodyPr/>
        <a:lstStyle/>
        <a:p>
          <a:endParaRPr lang="es-CO"/>
        </a:p>
      </dgm:t>
    </dgm:pt>
    <dgm:pt modelId="{51473D1F-8228-4B98-884D-C456543E4E3A}">
      <dgm:prSet custT="1"/>
      <dgm:spPr/>
      <dgm:t>
        <a:bodyPr/>
        <a:lstStyle/>
        <a:p>
          <a:r>
            <a:rPr lang="es-CO" sz="1800" b="1" dirty="0" smtClean="0"/>
            <a:t>Se hace uso de una herramienta de control de incidencias (Google Issue Tracker)</a:t>
          </a:r>
        </a:p>
      </dgm:t>
    </dgm:pt>
    <dgm:pt modelId="{564452A6-6B5E-476D-9E2E-37225C600743}" type="parTrans" cxnId="{55172EAF-E689-4F2B-B6BB-884E51ED8B5E}">
      <dgm:prSet/>
      <dgm:spPr/>
      <dgm:t>
        <a:bodyPr/>
        <a:lstStyle/>
        <a:p>
          <a:endParaRPr lang="es-CO"/>
        </a:p>
      </dgm:t>
    </dgm:pt>
    <dgm:pt modelId="{988761B8-2B44-4624-8B87-6904B2780A39}" type="sibTrans" cxnId="{55172EAF-E689-4F2B-B6BB-884E51ED8B5E}">
      <dgm:prSet/>
      <dgm:spPr/>
      <dgm:t>
        <a:bodyPr/>
        <a:lstStyle/>
        <a:p>
          <a:endParaRPr lang="es-CO"/>
        </a:p>
      </dgm:t>
    </dgm:pt>
    <dgm:pt modelId="{B16D669A-D709-4651-A617-F35C2A37C66E}">
      <dgm:prSet custT="1"/>
      <dgm:spPr/>
      <dgm:t>
        <a:bodyPr/>
        <a:lstStyle/>
        <a:p>
          <a:r>
            <a:rPr lang="es-CO" sz="1800" b="1" dirty="0" err="1" smtClean="0"/>
            <a:t>Se deben ajustar los documentos antiguos al esquema actual de nombramiento</a:t>
          </a:r>
        </a:p>
      </dgm:t>
    </dgm:pt>
    <dgm:pt modelId="{BA6AF40D-4CCD-4D0C-80F8-DD0527E8CA07}" type="parTrans" cxnId="{4D37D031-0D4E-4F3B-9FF8-1458F5FA5AE7}">
      <dgm:prSet/>
      <dgm:spPr/>
      <dgm:t>
        <a:bodyPr/>
        <a:lstStyle/>
        <a:p>
          <a:endParaRPr lang="es-CO"/>
        </a:p>
      </dgm:t>
    </dgm:pt>
    <dgm:pt modelId="{ECACE288-339F-4C1C-97E1-BDD4B86A44E4}" type="sibTrans" cxnId="{4D37D031-0D4E-4F3B-9FF8-1458F5FA5AE7}">
      <dgm:prSet/>
      <dgm:spPr/>
      <dgm:t>
        <a:bodyPr/>
        <a:lstStyle/>
        <a:p>
          <a:endParaRPr lang="es-CO"/>
        </a:p>
      </dgm:t>
    </dgm:pt>
    <dgm:pt modelId="{B2013C0D-06F9-48EE-856A-9A147CBAFFE2}">
      <dgm:prSet custT="1"/>
      <dgm:spPr/>
      <dgm:t>
        <a:bodyPr/>
        <a:lstStyle/>
        <a:p>
          <a:r>
            <a:rPr lang="es-CO" sz="1800" b="1" dirty="0" err="1" smtClean="0"/>
            <a:t>Se debe hacer un uso mas extensivo de la herramienta de gestion de incidencias</a:t>
          </a:r>
        </a:p>
      </dgm:t>
    </dgm:pt>
    <dgm:pt modelId="{FB0AE5D1-779C-4A34-A8F1-EC234A962000}" type="parTrans" cxnId="{33F9EBD5-949E-4B54-BE73-BD2202361678}">
      <dgm:prSet/>
      <dgm:spPr/>
      <dgm:t>
        <a:bodyPr/>
        <a:lstStyle/>
        <a:p>
          <a:endParaRPr lang="es-CO"/>
        </a:p>
      </dgm:t>
    </dgm:pt>
    <dgm:pt modelId="{501418D5-F2D7-4EAC-8CDC-258A1E85DA17}" type="sibTrans" cxnId="{33F9EBD5-949E-4B54-BE73-BD2202361678}">
      <dgm:prSet/>
      <dgm:spPr/>
      <dgm:t>
        <a:bodyPr/>
        <a:lstStyle/>
        <a:p>
          <a:endParaRPr lang="es-CO"/>
        </a:p>
      </dgm:t>
    </dgm:pt>
    <dgm:pt modelId="{B53C0D34-D2DD-4806-A5AF-2929FA45BE42}">
      <dgm:prSet custT="1"/>
      <dgm:spPr/>
      <dgm:t>
        <a:bodyPr/>
        <a:lstStyle/>
        <a:p>
          <a:r>
            <a:rPr lang="es-CO" sz="1800" b="1" dirty="0" err="1" smtClean="0"/>
            <a:t>Se debeb procurar que todos los documentos sean gestionados  y que no quede ninguno de ellos por fuera de la administracion</a:t>
          </a:r>
        </a:p>
      </dgm:t>
    </dgm:pt>
    <dgm:pt modelId="{97A3E1A3-68FA-49ED-AD94-E21AF149467F}" type="parTrans" cxnId="{F7A783EB-4003-411C-B337-AD27A7B8AD44}">
      <dgm:prSet/>
      <dgm:spPr/>
      <dgm:t>
        <a:bodyPr/>
        <a:lstStyle/>
        <a:p>
          <a:endParaRPr lang="es-CO"/>
        </a:p>
      </dgm:t>
    </dgm:pt>
    <dgm:pt modelId="{C7431E28-1939-446F-B3AF-CD1F529E4405}" type="sibTrans" cxnId="{F7A783EB-4003-411C-B337-AD27A7B8AD44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99652C5B-DDA0-49BB-AA43-EF20BE8CF387}" type="presOf" srcId="{51473D1F-8228-4B98-884D-C456543E4E3A}" destId="{E8E576D6-597B-4821-A173-1777BE1476F6}" srcOrd="0" destOrd="3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379CB66E-FD43-4732-AE31-F98C33DFD0F7}" type="presOf" srcId="{4D9FD5B5-7546-41D2-9593-15D589A86114}" destId="{E8E576D6-597B-4821-A173-1777BE1476F6}" srcOrd="0" destOrd="2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4D37D031-0D4E-4F3B-9FF8-1458F5FA5AE7}" srcId="{9427C338-2390-43E9-B670-88704BC3FCAF}" destId="{B16D669A-D709-4651-A617-F35C2A37C66E}" srcOrd="1" destOrd="0" parTransId="{BA6AF40D-4CCD-4D0C-80F8-DD0527E8CA07}" sibTransId="{ECACE288-339F-4C1C-97E1-BDD4B86A44E4}"/>
    <dgm:cxn modelId="{AD318AE5-3EEB-4BC2-8460-ED07B3C1046E}" type="presOf" srcId="{8C6EF109-6F99-4651-A261-4915BC5CC981}" destId="{34B1339A-F3B8-4F22-AA82-8D6433C303C1}" srcOrd="1" destOrd="0" presId="urn:microsoft.com/office/officeart/2005/8/layout/list1"/>
    <dgm:cxn modelId="{AB9BC470-E758-4DB0-B665-FD7CE5AAE8CA}" type="presOf" srcId="{FA538A78-681F-42EB-9C42-E0EF7D0AF93B}" destId="{29DFD650-908F-4CF9-9C6D-B7E0CC5435EB}" srcOrd="0" destOrd="0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F7A783EB-4003-411C-B337-AD27A7B8AD44}" srcId="{9427C338-2390-43E9-B670-88704BC3FCAF}" destId="{B53C0D34-D2DD-4806-A5AF-2929FA45BE42}" srcOrd="3" destOrd="0" parTransId="{97A3E1A3-68FA-49ED-AD94-E21AF149467F}" sibTransId="{C7431E28-1939-446F-B3AF-CD1F529E4405}"/>
    <dgm:cxn modelId="{774F3E86-21C5-40A8-A99C-6ECA6E9F8AB9}" type="presOf" srcId="{B53C0D34-D2DD-4806-A5AF-2929FA45BE42}" destId="{B21CF1F3-1020-4A1D-B57E-6504670931D3}" srcOrd="0" destOrd="3" presId="urn:microsoft.com/office/officeart/2005/8/layout/list1"/>
    <dgm:cxn modelId="{686CDFAC-1D2A-449F-9DE5-0D1DBEF9BD02}" type="presOf" srcId="{9427C338-2390-43E9-B670-88704BC3FCAF}" destId="{78919F4B-C06A-4178-B6EA-0A106D3706E2}" srcOrd="0" destOrd="0" presId="urn:microsoft.com/office/officeart/2005/8/layout/list1"/>
    <dgm:cxn modelId="{DBBE0FA8-C70D-4BC0-80E8-7E970E9EB872}" type="presOf" srcId="{B2013C0D-06F9-48EE-856A-9A147CBAFFE2}" destId="{B21CF1F3-1020-4A1D-B57E-6504670931D3}" srcOrd="0" destOrd="2" presId="urn:microsoft.com/office/officeart/2005/8/layout/list1"/>
    <dgm:cxn modelId="{34AB7B86-2393-420E-973D-CC0F0739AC85}" type="presOf" srcId="{B16D669A-D709-4651-A617-F35C2A37C66E}" destId="{B21CF1F3-1020-4A1D-B57E-6504670931D3}" srcOrd="0" destOrd="1" presId="urn:microsoft.com/office/officeart/2005/8/layout/list1"/>
    <dgm:cxn modelId="{65D1CDB8-9CC6-4805-924B-4029D9162798}" type="presOf" srcId="{9427C338-2390-43E9-B670-88704BC3FCAF}" destId="{81CDE131-1CFF-4FDA-BBA7-E3413A46E7BA}" srcOrd="1" destOrd="0" presId="urn:microsoft.com/office/officeart/2005/8/layout/list1"/>
    <dgm:cxn modelId="{3E4E4D8F-A6C3-422F-BE04-247D9A71B61D}" type="presOf" srcId="{612F47E2-3BCB-45D0-B337-E2317CEEB6B2}" destId="{E8E576D6-597B-4821-A173-1777BE1476F6}" srcOrd="0" destOrd="0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33F9EBD5-949E-4B54-BE73-BD2202361678}" srcId="{9427C338-2390-43E9-B670-88704BC3FCAF}" destId="{B2013C0D-06F9-48EE-856A-9A147CBAFFE2}" srcOrd="2" destOrd="0" parTransId="{FB0AE5D1-779C-4A34-A8F1-EC234A962000}" sibTransId="{501418D5-F2D7-4EAC-8CDC-258A1E85DA17}"/>
    <dgm:cxn modelId="{55172EAF-E689-4F2B-B6BB-884E51ED8B5E}" srcId="{8C6EF109-6F99-4651-A261-4915BC5CC981}" destId="{51473D1F-8228-4B98-884D-C456543E4E3A}" srcOrd="3" destOrd="0" parTransId="{564452A6-6B5E-476D-9E2E-37225C600743}" sibTransId="{988761B8-2B44-4624-8B87-6904B2780A39}"/>
    <dgm:cxn modelId="{5239A514-197D-4861-9F82-A703E8190125}" type="presOf" srcId="{8C6EF109-6F99-4651-A261-4915BC5CC981}" destId="{CB1CCE5C-8255-46AB-BD0E-E8FE36031F04}" srcOrd="0" destOrd="0" presId="urn:microsoft.com/office/officeart/2005/8/layout/list1"/>
    <dgm:cxn modelId="{2A9E1082-CB11-487B-A5F3-C1CD09A9BE1A}" type="presOf" srcId="{892508D4-DFB3-4EC0-AE01-BA5286A0D0D1}" destId="{E8E576D6-597B-4821-A173-1777BE1476F6}" srcOrd="0" destOrd="1" presId="urn:microsoft.com/office/officeart/2005/8/layout/list1"/>
    <dgm:cxn modelId="{9AB41B08-2EA6-4BAA-A2A6-6F8A9F79F4F0}" srcId="{8C6EF109-6F99-4651-A261-4915BC5CC981}" destId="{892508D4-DFB3-4EC0-AE01-BA5286A0D0D1}" srcOrd="1" destOrd="0" parTransId="{08F5EC9A-FB5C-4547-B2AD-79222CB0B709}" sibTransId="{9279A39A-285E-407D-8EAD-455FBF7D8481}"/>
    <dgm:cxn modelId="{2569D1E0-9521-4CBE-A079-638D13B7EE34}" type="presOf" srcId="{7594DE6E-FCE9-4A3F-8662-4EE44C0E19FA}" destId="{B21CF1F3-1020-4A1D-B57E-6504670931D3}" srcOrd="0" destOrd="0" presId="urn:microsoft.com/office/officeart/2005/8/layout/list1"/>
    <dgm:cxn modelId="{D5FECA03-6A47-49EC-AE67-80A51DD8BBE5}" srcId="{8C6EF109-6F99-4651-A261-4915BC5CC981}" destId="{4D9FD5B5-7546-41D2-9593-15D589A86114}" srcOrd="2" destOrd="0" parTransId="{8B395D15-B4C7-468F-859E-8C8E7F139610}" sibTransId="{949F1C6C-B488-411E-819C-BD562B6FBE28}"/>
    <dgm:cxn modelId="{FA42F934-8329-4C6F-9076-6877D8B9D035}" type="presParOf" srcId="{29DFD650-908F-4CF9-9C6D-B7E0CC5435EB}" destId="{950841F4-292F-4AD2-AC19-717D30EFD2B8}" srcOrd="0" destOrd="0" presId="urn:microsoft.com/office/officeart/2005/8/layout/list1"/>
    <dgm:cxn modelId="{90CD1B2C-941E-407C-A88F-BCC7148CC203}" type="presParOf" srcId="{950841F4-292F-4AD2-AC19-717D30EFD2B8}" destId="{CB1CCE5C-8255-46AB-BD0E-E8FE36031F04}" srcOrd="0" destOrd="0" presId="urn:microsoft.com/office/officeart/2005/8/layout/list1"/>
    <dgm:cxn modelId="{4150E487-7D05-4F75-9F02-C3F5D89D34F7}" type="presParOf" srcId="{950841F4-292F-4AD2-AC19-717D30EFD2B8}" destId="{34B1339A-F3B8-4F22-AA82-8D6433C303C1}" srcOrd="1" destOrd="0" presId="urn:microsoft.com/office/officeart/2005/8/layout/list1"/>
    <dgm:cxn modelId="{C97F3AE0-E104-480E-B0C6-E7AF74E95A53}" type="presParOf" srcId="{29DFD650-908F-4CF9-9C6D-B7E0CC5435EB}" destId="{412348C7-66D0-4C8A-8DA8-38D289327DA8}" srcOrd="1" destOrd="0" presId="urn:microsoft.com/office/officeart/2005/8/layout/list1"/>
    <dgm:cxn modelId="{E12B4AF1-48F1-4D1C-9EB7-95636F30A806}" type="presParOf" srcId="{29DFD650-908F-4CF9-9C6D-B7E0CC5435EB}" destId="{E8E576D6-597B-4821-A173-1777BE1476F6}" srcOrd="2" destOrd="0" presId="urn:microsoft.com/office/officeart/2005/8/layout/list1"/>
    <dgm:cxn modelId="{92F5C05A-EABD-47B0-BDB1-C213A6EA9CB4}" type="presParOf" srcId="{29DFD650-908F-4CF9-9C6D-B7E0CC5435EB}" destId="{5BD930DC-6341-4AAC-9734-563DF6C49971}" srcOrd="3" destOrd="0" presId="urn:microsoft.com/office/officeart/2005/8/layout/list1"/>
    <dgm:cxn modelId="{2D619589-30A9-4516-B22A-CE015001ED5F}" type="presParOf" srcId="{29DFD650-908F-4CF9-9C6D-B7E0CC5435EB}" destId="{815F3298-335C-4DF2-817D-00CD831DA4EA}" srcOrd="4" destOrd="0" presId="urn:microsoft.com/office/officeart/2005/8/layout/list1"/>
    <dgm:cxn modelId="{AAE4AB5A-574B-45FE-BEE4-DA897E352B68}" type="presParOf" srcId="{815F3298-335C-4DF2-817D-00CD831DA4EA}" destId="{78919F4B-C06A-4178-B6EA-0A106D3706E2}" srcOrd="0" destOrd="0" presId="urn:microsoft.com/office/officeart/2005/8/layout/list1"/>
    <dgm:cxn modelId="{04F27CF3-C686-4481-8B56-B64DA0F7F35F}" type="presParOf" srcId="{815F3298-335C-4DF2-817D-00CD831DA4EA}" destId="{81CDE131-1CFF-4FDA-BBA7-E3413A46E7BA}" srcOrd="1" destOrd="0" presId="urn:microsoft.com/office/officeart/2005/8/layout/list1"/>
    <dgm:cxn modelId="{CA2E88F2-C9D1-4DAC-BD48-76DF41CCAF3C}" type="presParOf" srcId="{29DFD650-908F-4CF9-9C6D-B7E0CC5435EB}" destId="{5C94BE66-958A-4FA4-B068-0541C7127E1E}" srcOrd="5" destOrd="0" presId="urn:microsoft.com/office/officeart/2005/8/layout/list1"/>
    <dgm:cxn modelId="{DDC1038C-2336-4C4F-B5E5-8729048BD5E1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600" b="1" dirty="0" smtClean="0"/>
            <a:t>Hallazgos</a:t>
          </a:r>
          <a:endParaRPr lang="es-CO" sz="16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6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6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600" b="1" dirty="0" smtClean="0"/>
            <a:t>No se encuentra documentado el proceso para la identificación de objetivos, sus indicadores asociados y el seguimiento que se les realizará.</a:t>
          </a:r>
          <a:endParaRPr lang="es-CO" sz="16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6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600" b="1"/>
        </a:p>
      </dgm:t>
    </dgm:pt>
    <dgm:pt modelId="{3D8580EB-FA7E-4E43-B58A-C08955288141}">
      <dgm:prSet phldrT="[Texto]" custT="1"/>
      <dgm:spPr/>
      <dgm:t>
        <a:bodyPr/>
        <a:lstStyle/>
        <a:p>
          <a:r>
            <a:rPr lang="es-CO" sz="1600" b="1" dirty="0" smtClean="0"/>
            <a:t>Los objetivos organizaciones no son obtenidos  acorde con el conocimiento y entendimiento de la capacidad de la organización, ni la información externa "Benchmarking" empleada para establecer metas comparables a las de la industria.</a:t>
          </a:r>
        </a:p>
      </dgm:t>
    </dgm:pt>
    <dgm:pt modelId="{9CA22F93-6D90-4CFB-B810-BF307F406B3D}" type="parTrans" cxnId="{A77ACBFB-95C9-4078-9743-620AF08FA660}">
      <dgm:prSet/>
      <dgm:spPr/>
      <dgm:t>
        <a:bodyPr/>
        <a:lstStyle/>
        <a:p>
          <a:endParaRPr lang="es-CO" sz="1600"/>
        </a:p>
      </dgm:t>
    </dgm:pt>
    <dgm:pt modelId="{38D052CC-FBD2-4DEC-8526-9985209522A6}" type="sibTrans" cxnId="{A77ACBFB-95C9-4078-9743-620AF08FA660}">
      <dgm:prSet/>
      <dgm:spPr/>
      <dgm:t>
        <a:bodyPr/>
        <a:lstStyle/>
        <a:p>
          <a:endParaRPr lang="es-CO" sz="1600"/>
        </a:p>
      </dgm:t>
    </dgm:pt>
    <dgm:pt modelId="{F26717D6-A19F-48A2-9386-DC377749FA2E}">
      <dgm:prSet phldrT="[Texto]" custT="1"/>
      <dgm:spPr/>
      <dgm:t>
        <a:bodyPr/>
        <a:lstStyle/>
        <a:p>
          <a:r>
            <a:rPr lang="es-CO" sz="1600" b="1" dirty="0" smtClean="0"/>
            <a:t>En ciclo 3 se realizaron actividades de seguimiento, en periodos semanales. Sin embargo no está institucionalizado.</a:t>
          </a:r>
        </a:p>
      </dgm:t>
    </dgm:pt>
    <dgm:pt modelId="{2C0875C8-1458-4DFC-B795-BBFFE5B27B15}" type="parTrans" cxnId="{CF69467A-2B08-4A76-90F7-D72DDE4B1300}">
      <dgm:prSet/>
      <dgm:spPr/>
      <dgm:t>
        <a:bodyPr/>
        <a:lstStyle/>
        <a:p>
          <a:endParaRPr lang="es-CO" sz="1600"/>
        </a:p>
      </dgm:t>
    </dgm:pt>
    <dgm:pt modelId="{10501CB3-F1AB-4728-AD02-3C1A1DACA463}" type="sibTrans" cxnId="{CF69467A-2B08-4A76-90F7-D72DDE4B1300}">
      <dgm:prSet/>
      <dgm:spPr/>
      <dgm:t>
        <a:bodyPr/>
        <a:lstStyle/>
        <a:p>
          <a:endParaRPr lang="es-CO" sz="1600"/>
        </a:p>
      </dgm:t>
    </dgm:pt>
    <dgm:pt modelId="{C6694F2B-AA5A-4364-8C71-DEF79778996E}">
      <dgm:prSet phldrT="[Texto]" custT="1"/>
      <dgm:spPr/>
      <dgm:t>
        <a:bodyPr/>
        <a:lstStyle/>
        <a:p>
          <a:r>
            <a:rPr lang="es-CO" sz="1600" b="1" dirty="0" smtClean="0"/>
            <a:t>Recomendaciones</a:t>
          </a:r>
          <a:endParaRPr lang="es-CO" sz="1600" dirty="0"/>
        </a:p>
      </dgm:t>
    </dgm:pt>
    <dgm:pt modelId="{74A6EEDC-98BC-4A3F-939D-420E6BBDFFEE}" type="parTrans" cxnId="{73DE93AB-709C-4249-8EF6-48A239B84F85}">
      <dgm:prSet/>
      <dgm:spPr/>
      <dgm:t>
        <a:bodyPr/>
        <a:lstStyle/>
        <a:p>
          <a:endParaRPr lang="es-CO" sz="1600"/>
        </a:p>
      </dgm:t>
    </dgm:pt>
    <dgm:pt modelId="{4A83DF26-21AF-4FFD-AC8B-A1B496882E07}" type="sibTrans" cxnId="{73DE93AB-709C-4249-8EF6-48A239B84F85}">
      <dgm:prSet/>
      <dgm:spPr/>
      <dgm:t>
        <a:bodyPr/>
        <a:lstStyle/>
        <a:p>
          <a:endParaRPr lang="es-CO" sz="1600"/>
        </a:p>
      </dgm:t>
    </dgm:pt>
    <dgm:pt modelId="{D8FABD2B-EBE2-4FD1-BCA2-E96F02E3ADD5}">
      <dgm:prSet phldrT="[Texto]" custT="1"/>
      <dgm:spPr/>
      <dgm:t>
        <a:bodyPr/>
        <a:lstStyle/>
        <a:p>
          <a:r>
            <a:rPr lang="es-CO" sz="1600" b="1" dirty="0" smtClean="0"/>
            <a:t>Documentar el plan estratégico organizacional, describiendo objetivos e  indicadores. </a:t>
          </a:r>
          <a:endParaRPr lang="es-CO" sz="1600" b="1" dirty="0"/>
        </a:p>
      </dgm:t>
    </dgm:pt>
    <dgm:pt modelId="{E28EA134-8414-405B-B818-81126A22413B}" type="parTrans" cxnId="{5CB24975-2D24-4A9D-BACE-F9A63777F978}">
      <dgm:prSet/>
      <dgm:spPr/>
      <dgm:t>
        <a:bodyPr/>
        <a:lstStyle/>
        <a:p>
          <a:endParaRPr lang="es-CO" sz="1600"/>
        </a:p>
      </dgm:t>
    </dgm:pt>
    <dgm:pt modelId="{04D6447C-A8AC-41AE-B7D1-A66D766FBC10}" type="sibTrans" cxnId="{5CB24975-2D24-4A9D-BACE-F9A63777F978}">
      <dgm:prSet/>
      <dgm:spPr/>
      <dgm:t>
        <a:bodyPr/>
        <a:lstStyle/>
        <a:p>
          <a:endParaRPr lang="es-CO" sz="1600"/>
        </a:p>
      </dgm:t>
    </dgm:pt>
    <dgm:pt modelId="{3A4039FE-B7C6-4365-950B-7C4352D9EF47}">
      <dgm:prSet custT="1"/>
      <dgm:spPr/>
      <dgm:t>
        <a:bodyPr/>
        <a:lstStyle/>
        <a:p>
          <a:r>
            <a:rPr lang="es-CO" sz="1600" b="1" dirty="0" smtClean="0"/>
            <a:t>Realizar un análisis detallada con el cliente que permita identificar los topes de medida para cada objetivo</a:t>
          </a:r>
          <a:r>
            <a:rPr lang="es-CO" sz="1600" b="1" smtClean="0"/>
            <a:t>. </a:t>
          </a:r>
          <a:endParaRPr lang="es-CO" sz="1600" b="1" dirty="0"/>
        </a:p>
      </dgm:t>
    </dgm:pt>
    <dgm:pt modelId="{66230871-0AE8-45AC-AD02-AA31B5D7EA4F}" type="parTrans" cxnId="{021D9A4B-2942-4ECB-8C89-A78C15066824}">
      <dgm:prSet/>
      <dgm:spPr/>
      <dgm:t>
        <a:bodyPr/>
        <a:lstStyle/>
        <a:p>
          <a:endParaRPr lang="es-CO" sz="1600"/>
        </a:p>
      </dgm:t>
    </dgm:pt>
    <dgm:pt modelId="{C29E72C1-744C-43CA-8E78-EF4776112F30}" type="sibTrans" cxnId="{021D9A4B-2942-4ECB-8C89-A78C15066824}">
      <dgm:prSet/>
      <dgm:spPr/>
      <dgm:t>
        <a:bodyPr/>
        <a:lstStyle/>
        <a:p>
          <a:endParaRPr lang="es-CO" sz="1600"/>
        </a:p>
      </dgm:t>
    </dgm:pt>
    <dgm:pt modelId="{05A23539-56F5-4B98-A59C-1C8D8A6AD733}">
      <dgm:prSet custT="1"/>
      <dgm:spPr/>
      <dgm:t>
        <a:bodyPr/>
        <a:lstStyle/>
        <a:p>
          <a:r>
            <a:rPr lang="es-CO" sz="1600" b="1" dirty="0" smtClean="0"/>
            <a:t>Identificar la información que quiere ser recolectada por la organización, crear una guía que permita la extracción de los indicadores y definir formatos que permitan la recolección.</a:t>
          </a:r>
          <a:endParaRPr lang="es-CO" sz="1600" b="1" dirty="0"/>
        </a:p>
      </dgm:t>
    </dgm:pt>
    <dgm:pt modelId="{86942BA4-15D4-4155-BDFA-58AB0B48B195}" type="parTrans" cxnId="{84025622-7A92-4B5C-A65B-CAA39AF5D81A}">
      <dgm:prSet/>
      <dgm:spPr/>
      <dgm:t>
        <a:bodyPr/>
        <a:lstStyle/>
        <a:p>
          <a:endParaRPr lang="es-CO" sz="1600"/>
        </a:p>
      </dgm:t>
    </dgm:pt>
    <dgm:pt modelId="{DF2513B3-4076-4331-A813-A674B38F15EA}" type="sibTrans" cxnId="{84025622-7A92-4B5C-A65B-CAA39AF5D81A}">
      <dgm:prSet/>
      <dgm:spPr/>
      <dgm:t>
        <a:bodyPr/>
        <a:lstStyle/>
        <a:p>
          <a:endParaRPr lang="es-CO" sz="1600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75C482CE-2259-4F48-8D9D-8B8868DE3B6E}" type="pres">
      <dgm:prSet presAssocID="{C6694F2B-AA5A-4364-8C71-DEF79778996E}" presName="parentLin" presStyleCnt="0"/>
      <dgm:spPr/>
    </dgm:pt>
    <dgm:pt modelId="{76AB34B1-1F76-44A2-ACBA-DE414B2D5421}" type="pres">
      <dgm:prSet presAssocID="{C6694F2B-AA5A-4364-8C71-DEF79778996E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A9FFCBAC-BE49-41B4-8D2C-711E864259E8}" type="pres">
      <dgm:prSet presAssocID="{C6694F2B-AA5A-4364-8C71-DEF79778996E}" presName="parentText" presStyleLbl="node1" presStyleIdx="1" presStyleCnt="2" custScaleY="646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965082E-797D-4836-BE88-69BEFF247E92}" type="pres">
      <dgm:prSet presAssocID="{C6694F2B-AA5A-4364-8C71-DEF79778996E}" presName="negativeSpace" presStyleCnt="0"/>
      <dgm:spPr/>
    </dgm:pt>
    <dgm:pt modelId="{A9281589-CC5F-4B80-9032-A0D739376AD8}" type="pres">
      <dgm:prSet presAssocID="{C6694F2B-AA5A-4364-8C71-DEF79778996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FC001C1-A15B-4A6D-B0E8-EE7F8FC39ED6}" type="presOf" srcId="{C6694F2B-AA5A-4364-8C71-DEF79778996E}" destId="{76AB34B1-1F76-44A2-ACBA-DE414B2D5421}" srcOrd="0" destOrd="0" presId="urn:microsoft.com/office/officeart/2005/8/layout/list1"/>
    <dgm:cxn modelId="{28230EED-2C84-47A0-9C99-5443A04516F1}" type="presOf" srcId="{612F47E2-3BCB-45D0-B337-E2317CEEB6B2}" destId="{E8E576D6-597B-4821-A173-1777BE1476F6}" srcOrd="0" destOrd="0" presId="urn:microsoft.com/office/officeart/2005/8/layout/list1"/>
    <dgm:cxn modelId="{38CA56E9-EC3F-4FA5-87E3-D0D204A23D5B}" type="presOf" srcId="{FA538A78-681F-42EB-9C42-E0EF7D0AF93B}" destId="{29DFD650-908F-4CF9-9C6D-B7E0CC5435EB}" srcOrd="0" destOrd="0" presId="urn:microsoft.com/office/officeart/2005/8/layout/list1"/>
    <dgm:cxn modelId="{84025622-7A92-4B5C-A65B-CAA39AF5D81A}" srcId="{C6694F2B-AA5A-4364-8C71-DEF79778996E}" destId="{05A23539-56F5-4B98-A59C-1C8D8A6AD733}" srcOrd="2" destOrd="0" parTransId="{86942BA4-15D4-4155-BDFA-58AB0B48B195}" sibTransId="{DF2513B3-4076-4331-A813-A674B38F15EA}"/>
    <dgm:cxn modelId="{1F17F937-F58B-4D4C-8F6F-72E9232CF976}" type="presOf" srcId="{05A23539-56F5-4B98-A59C-1C8D8A6AD733}" destId="{A9281589-CC5F-4B80-9032-A0D739376AD8}" srcOrd="0" destOrd="2" presId="urn:microsoft.com/office/officeart/2005/8/layout/list1"/>
    <dgm:cxn modelId="{2653138B-4F5E-4414-B38A-3E3FEE841CBD}" type="presOf" srcId="{C6694F2B-AA5A-4364-8C71-DEF79778996E}" destId="{A9FFCBAC-BE49-41B4-8D2C-711E864259E8}" srcOrd="1" destOrd="0" presId="urn:microsoft.com/office/officeart/2005/8/layout/list1"/>
    <dgm:cxn modelId="{A77ACBFB-95C9-4078-9743-620AF08FA660}" srcId="{8C6EF109-6F99-4651-A261-4915BC5CC981}" destId="{3D8580EB-FA7E-4E43-B58A-C08955288141}" srcOrd="1" destOrd="0" parTransId="{9CA22F93-6D90-4CFB-B810-BF307F406B3D}" sibTransId="{38D052CC-FBD2-4DEC-8526-9985209522A6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73DE93AB-709C-4249-8EF6-48A239B84F85}" srcId="{FA538A78-681F-42EB-9C42-E0EF7D0AF93B}" destId="{C6694F2B-AA5A-4364-8C71-DEF79778996E}" srcOrd="1" destOrd="0" parTransId="{74A6EEDC-98BC-4A3F-939D-420E6BBDFFEE}" sibTransId="{4A83DF26-21AF-4FFD-AC8B-A1B496882E07}"/>
    <dgm:cxn modelId="{1E93B05C-9AE7-468E-A73A-021637F379A2}" type="presOf" srcId="{D8FABD2B-EBE2-4FD1-BCA2-E96F02E3ADD5}" destId="{A9281589-CC5F-4B80-9032-A0D739376AD8}" srcOrd="0" destOrd="0" presId="urn:microsoft.com/office/officeart/2005/8/layout/list1"/>
    <dgm:cxn modelId="{9D768832-874B-4102-B8D0-E67AD9F0328E}" type="presOf" srcId="{3A4039FE-B7C6-4365-950B-7C4352D9EF47}" destId="{A9281589-CC5F-4B80-9032-A0D739376AD8}" srcOrd="0" destOrd="1" presId="urn:microsoft.com/office/officeart/2005/8/layout/list1"/>
    <dgm:cxn modelId="{6BCE54F6-E4DF-4CF8-A48F-B94BDAB48811}" type="presOf" srcId="{3D8580EB-FA7E-4E43-B58A-C08955288141}" destId="{E8E576D6-597B-4821-A173-1777BE1476F6}" srcOrd="0" destOrd="1" presId="urn:microsoft.com/office/officeart/2005/8/layout/list1"/>
    <dgm:cxn modelId="{EB767A8D-9C7D-43DB-A9B2-973A4714BDD4}" type="presOf" srcId="{8C6EF109-6F99-4651-A261-4915BC5CC981}" destId="{34B1339A-F3B8-4F22-AA82-8D6433C303C1}" srcOrd="1" destOrd="0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5CB24975-2D24-4A9D-BACE-F9A63777F978}" srcId="{C6694F2B-AA5A-4364-8C71-DEF79778996E}" destId="{D8FABD2B-EBE2-4FD1-BCA2-E96F02E3ADD5}" srcOrd="0" destOrd="0" parTransId="{E28EA134-8414-405B-B818-81126A22413B}" sibTransId="{04D6447C-A8AC-41AE-B7D1-A66D766FBC10}"/>
    <dgm:cxn modelId="{A9FC55B5-8898-438A-A9DF-44D16ADC4F62}" type="presOf" srcId="{F26717D6-A19F-48A2-9386-DC377749FA2E}" destId="{E8E576D6-597B-4821-A173-1777BE1476F6}" srcOrd="0" destOrd="2" presId="urn:microsoft.com/office/officeart/2005/8/layout/list1"/>
    <dgm:cxn modelId="{021D9A4B-2942-4ECB-8C89-A78C15066824}" srcId="{C6694F2B-AA5A-4364-8C71-DEF79778996E}" destId="{3A4039FE-B7C6-4365-950B-7C4352D9EF47}" srcOrd="1" destOrd="0" parTransId="{66230871-0AE8-45AC-AD02-AA31B5D7EA4F}" sibTransId="{C29E72C1-744C-43CA-8E78-EF4776112F30}"/>
    <dgm:cxn modelId="{47F72D9B-4A87-4433-AFCC-237598889DD0}" type="presOf" srcId="{8C6EF109-6F99-4651-A261-4915BC5CC981}" destId="{CB1CCE5C-8255-46AB-BD0E-E8FE36031F04}" srcOrd="0" destOrd="0" presId="urn:microsoft.com/office/officeart/2005/8/layout/list1"/>
    <dgm:cxn modelId="{CF69467A-2B08-4A76-90F7-D72DDE4B1300}" srcId="{8C6EF109-6F99-4651-A261-4915BC5CC981}" destId="{F26717D6-A19F-48A2-9386-DC377749FA2E}" srcOrd="2" destOrd="0" parTransId="{2C0875C8-1458-4DFC-B795-BBFFE5B27B15}" sibTransId="{10501CB3-F1AB-4728-AD02-3C1A1DACA463}"/>
    <dgm:cxn modelId="{E2B3EFDF-8BA0-4BC1-87B0-0D58478F084E}" type="presParOf" srcId="{29DFD650-908F-4CF9-9C6D-B7E0CC5435EB}" destId="{950841F4-292F-4AD2-AC19-717D30EFD2B8}" srcOrd="0" destOrd="0" presId="urn:microsoft.com/office/officeart/2005/8/layout/list1"/>
    <dgm:cxn modelId="{B1D3DC04-F929-4154-85A4-85AAF40C9C95}" type="presParOf" srcId="{950841F4-292F-4AD2-AC19-717D30EFD2B8}" destId="{CB1CCE5C-8255-46AB-BD0E-E8FE36031F04}" srcOrd="0" destOrd="0" presId="urn:microsoft.com/office/officeart/2005/8/layout/list1"/>
    <dgm:cxn modelId="{9ACC5ECC-FE9E-4AA2-BBE8-D04AAC613C8E}" type="presParOf" srcId="{950841F4-292F-4AD2-AC19-717D30EFD2B8}" destId="{34B1339A-F3B8-4F22-AA82-8D6433C303C1}" srcOrd="1" destOrd="0" presId="urn:microsoft.com/office/officeart/2005/8/layout/list1"/>
    <dgm:cxn modelId="{4DAFB492-222F-403B-9EA6-73C6353F433B}" type="presParOf" srcId="{29DFD650-908F-4CF9-9C6D-B7E0CC5435EB}" destId="{412348C7-66D0-4C8A-8DA8-38D289327DA8}" srcOrd="1" destOrd="0" presId="urn:microsoft.com/office/officeart/2005/8/layout/list1"/>
    <dgm:cxn modelId="{41E40386-3C97-4568-A8DF-9F2301D6014D}" type="presParOf" srcId="{29DFD650-908F-4CF9-9C6D-B7E0CC5435EB}" destId="{E8E576D6-597B-4821-A173-1777BE1476F6}" srcOrd="2" destOrd="0" presId="urn:microsoft.com/office/officeart/2005/8/layout/list1"/>
    <dgm:cxn modelId="{0E970504-D47B-47EC-9B05-7897A572DE08}" type="presParOf" srcId="{29DFD650-908F-4CF9-9C6D-B7E0CC5435EB}" destId="{5BD930DC-6341-4AAC-9734-563DF6C49971}" srcOrd="3" destOrd="0" presId="urn:microsoft.com/office/officeart/2005/8/layout/list1"/>
    <dgm:cxn modelId="{938303BC-0726-41A6-9AC3-5BA7393EFD02}" type="presParOf" srcId="{29DFD650-908F-4CF9-9C6D-B7E0CC5435EB}" destId="{75C482CE-2259-4F48-8D9D-8B8868DE3B6E}" srcOrd="4" destOrd="0" presId="urn:microsoft.com/office/officeart/2005/8/layout/list1"/>
    <dgm:cxn modelId="{DE939705-9184-4215-A23D-8B92552ECB6F}" type="presParOf" srcId="{75C482CE-2259-4F48-8D9D-8B8868DE3B6E}" destId="{76AB34B1-1F76-44A2-ACBA-DE414B2D5421}" srcOrd="0" destOrd="0" presId="urn:microsoft.com/office/officeart/2005/8/layout/list1"/>
    <dgm:cxn modelId="{8BB01712-08E1-4F88-A716-07C43EAAA940}" type="presParOf" srcId="{75C482CE-2259-4F48-8D9D-8B8868DE3B6E}" destId="{A9FFCBAC-BE49-41B4-8D2C-711E864259E8}" srcOrd="1" destOrd="0" presId="urn:microsoft.com/office/officeart/2005/8/layout/list1"/>
    <dgm:cxn modelId="{AB445BBB-A0D9-4C29-B406-B45E4CFFC36D}" type="presParOf" srcId="{29DFD650-908F-4CF9-9C6D-B7E0CC5435EB}" destId="{8965082E-797D-4836-BE88-69BEFF247E92}" srcOrd="5" destOrd="0" presId="urn:microsoft.com/office/officeart/2005/8/layout/list1"/>
    <dgm:cxn modelId="{20299DFF-BC63-49AF-9A08-36ED858608F5}" type="presParOf" srcId="{29DFD650-908F-4CF9-9C6D-B7E0CC5435EB}" destId="{A9281589-CC5F-4B80-9032-A0D739376AD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No se monitorean actualmente los compromisos con las fechas de terminación de cada tarea. Solamente se revisan las tareas terminadas.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A71F28F-794A-46C9-B365-D3506F9D1816}">
      <dgm:prSet custT="1"/>
      <dgm:spPr/>
      <dgm:t>
        <a:bodyPr/>
        <a:lstStyle/>
        <a:p>
          <a:r>
            <a:rPr lang="es-CO" sz="1800" b="1" dirty="0"/>
            <a:t>No se tiene un proceso definido donde se involucre e informe a los stakeholders involucrados sobre el proyecto.</a:t>
          </a:r>
        </a:p>
      </dgm:t>
    </dgm:pt>
    <dgm:pt modelId="{B42F84AC-9317-41E7-8C47-727A75E034B4}" type="parTrans" cxnId="{AAF4749E-F163-4AE6-892C-5E10504B4B60}">
      <dgm:prSet/>
      <dgm:spPr/>
      <dgm:t>
        <a:bodyPr/>
        <a:lstStyle/>
        <a:p>
          <a:endParaRPr lang="es-CO"/>
        </a:p>
      </dgm:t>
    </dgm:pt>
    <dgm:pt modelId="{D82F6319-99C5-4F28-B50A-54B4AE269252}" type="sibTrans" cxnId="{AAF4749E-F163-4AE6-892C-5E10504B4B60}">
      <dgm:prSet/>
      <dgm:spPr/>
      <dgm:t>
        <a:bodyPr/>
        <a:lstStyle/>
        <a:p>
          <a:endParaRPr lang="es-CO"/>
        </a:p>
      </dgm:t>
    </dgm:pt>
    <dgm:pt modelId="{920BE214-F044-4BC3-AC70-BC8C39C0278F}">
      <dgm:prSet custT="1"/>
      <dgm:spPr/>
      <dgm:t>
        <a:bodyPr/>
        <a:lstStyle/>
        <a:p>
          <a:r>
            <a:rPr lang="es-CO" sz="1800" b="1" dirty="0"/>
            <a:t>Se hace uso de las siguiente herramientas: dotproject y google issue tracker para incidentes. No se usa herramientas para el seguimiento del costo del proyecto. DotProject se limita su uso para el registro de horas.</a:t>
          </a:r>
        </a:p>
      </dgm:t>
    </dgm:pt>
    <dgm:pt modelId="{541BF212-356F-46B7-B83B-0496CA4D3604}" type="parTrans" cxnId="{D13FE6A8-B8BE-4751-99F9-9687E483B920}">
      <dgm:prSet/>
      <dgm:spPr/>
      <dgm:t>
        <a:bodyPr/>
        <a:lstStyle/>
        <a:p>
          <a:endParaRPr lang="es-CO"/>
        </a:p>
      </dgm:t>
    </dgm:pt>
    <dgm:pt modelId="{D11FEA68-2B48-46AC-981E-E174C185DA6D}" type="sibTrans" cxnId="{D13FE6A8-B8BE-4751-99F9-9687E483B920}">
      <dgm:prSet/>
      <dgm:spPr/>
      <dgm:t>
        <a:bodyPr/>
        <a:lstStyle/>
        <a:p>
          <a:endParaRPr lang="es-CO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smtClean="0"/>
            <a:t>Definir el proceso de seguimiento del proyecto donde se involucre los </a:t>
          </a:r>
          <a:r>
            <a:rPr lang="es-CO" sz="1800" b="1" dirty="0" err="1" smtClean="0"/>
            <a:t>stakeholders</a:t>
          </a:r>
          <a:r>
            <a:rPr lang="es-CO" sz="1800" b="1" dirty="0" smtClean="0"/>
            <a:t> relevantes con el objetivo de informar los resultados de los seguimientos al proyecto, al plan, a los incidentes.</a:t>
          </a:r>
          <a:endParaRPr lang="es-CO" sz="1800" b="1" dirty="0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5C37620-4CE6-4CCF-967D-5D2B41285F9D}">
      <dgm:prSet custT="1"/>
      <dgm:spPr/>
      <dgm:t>
        <a:bodyPr/>
        <a:lstStyle/>
        <a:p>
          <a:r>
            <a:rPr lang="es-CO" sz="1800" b="1" dirty="0"/>
            <a:t>Ajustar el proceso de seguimiento de riesgos para ajustar la probabilidad de ocurrencia y el impacto de acuerdo a la materialización  y experiencia recogida en ciclos anteriores.</a:t>
          </a:r>
        </a:p>
      </dgm:t>
    </dgm:pt>
    <dgm:pt modelId="{8C7CC631-7B0C-4F07-B7A8-D2CB9F46D062}" type="parTrans" cxnId="{A829BF08-14C9-40D3-8441-E0F771798D8E}">
      <dgm:prSet/>
      <dgm:spPr/>
      <dgm:t>
        <a:bodyPr/>
        <a:lstStyle/>
        <a:p>
          <a:endParaRPr lang="es-CO"/>
        </a:p>
      </dgm:t>
    </dgm:pt>
    <dgm:pt modelId="{FF30E96F-D55E-4806-AEA9-CE14E94D8EC9}" type="sibTrans" cxnId="{A829BF08-14C9-40D3-8441-E0F771798D8E}">
      <dgm:prSet/>
      <dgm:spPr/>
      <dgm:t>
        <a:bodyPr/>
        <a:lstStyle/>
        <a:p>
          <a:endParaRPr lang="es-CO"/>
        </a:p>
      </dgm:t>
    </dgm:pt>
    <dgm:pt modelId="{7EA49BC2-2398-4F0E-A910-22832F853C09}">
      <dgm:prSet custT="1"/>
      <dgm:spPr/>
      <dgm:t>
        <a:bodyPr/>
        <a:lstStyle/>
        <a:p>
          <a:r>
            <a:rPr lang="es-CO" sz="1800" b="1" dirty="0"/>
            <a:t>Ajustar el proceso de seguimiento al plan para incorporar revisión de compromisos con fechas de cierre de actividades.</a:t>
          </a:r>
        </a:p>
      </dgm:t>
    </dgm:pt>
    <dgm:pt modelId="{E5946C31-603D-40F8-82ED-E00D6A9209D9}" type="parTrans" cxnId="{E702FCD0-B6F8-42B5-BA5B-0579D1814E2A}">
      <dgm:prSet/>
      <dgm:spPr/>
      <dgm:t>
        <a:bodyPr/>
        <a:lstStyle/>
        <a:p>
          <a:endParaRPr lang="es-CO"/>
        </a:p>
      </dgm:t>
    </dgm:pt>
    <dgm:pt modelId="{11CA6DBA-47BF-4F59-9744-987884BD9AC9}" type="sibTrans" cxnId="{E702FCD0-B6F8-42B5-BA5B-0579D1814E2A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9480ED6-154A-4D17-BA58-34A3F0597284}" type="presOf" srcId="{8C6EF109-6F99-4651-A261-4915BC5CC981}" destId="{34B1339A-F3B8-4F22-AA82-8D6433C303C1}" srcOrd="1" destOrd="0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72CD52E6-C9BD-4A7D-84B7-DD84EC7F15AB}" type="presOf" srcId="{BDFFFE05-DA3F-40D7-8DAD-27DFCD93F115}" destId="{E8E576D6-597B-4821-A173-1777BE1476F6}" srcOrd="0" destOrd="0" presId="urn:microsoft.com/office/officeart/2005/8/layout/list1"/>
    <dgm:cxn modelId="{EB500CB6-F68B-472B-A55F-C50D7FC8E68E}" type="presOf" srcId="{B5C37620-4CE6-4CCF-967D-5D2B41285F9D}" destId="{B21CF1F3-1020-4A1D-B57E-6504670931D3}" srcOrd="0" destOrd="1" presId="urn:microsoft.com/office/officeart/2005/8/layout/list1"/>
    <dgm:cxn modelId="{A21F98DB-3072-4BF5-835A-3236E67F0252}" type="presOf" srcId="{7594DE6E-FCE9-4A3F-8662-4EE44C0E19FA}" destId="{B21CF1F3-1020-4A1D-B57E-6504670931D3}" srcOrd="0" destOrd="0" presId="urn:microsoft.com/office/officeart/2005/8/layout/list1"/>
    <dgm:cxn modelId="{A829BF08-14C9-40D3-8441-E0F771798D8E}" srcId="{9427C338-2390-43E9-B670-88704BC3FCAF}" destId="{B5C37620-4CE6-4CCF-967D-5D2B41285F9D}" srcOrd="1" destOrd="0" parTransId="{8C7CC631-7B0C-4F07-B7A8-D2CB9F46D062}" sibTransId="{FF30E96F-D55E-4806-AEA9-CE14E94D8EC9}"/>
    <dgm:cxn modelId="{E6BCE4B7-F2B1-4EF2-ACCD-3C8F7E5B65F8}" type="presOf" srcId="{FA538A78-681F-42EB-9C42-E0EF7D0AF93B}" destId="{29DFD650-908F-4CF9-9C6D-B7E0CC5435EB}" srcOrd="0" destOrd="0" presId="urn:microsoft.com/office/officeart/2005/8/layout/list1"/>
    <dgm:cxn modelId="{D13FE6A8-B8BE-4751-99F9-9687E483B920}" srcId="{8C6EF109-6F99-4651-A261-4915BC5CC981}" destId="{920BE214-F044-4BC3-AC70-BC8C39C0278F}" srcOrd="2" destOrd="0" parTransId="{541BF212-356F-46B7-B83B-0496CA4D3604}" sibTransId="{D11FEA68-2B48-46AC-981E-E174C185DA6D}"/>
    <dgm:cxn modelId="{EADC9D88-CBE2-4253-A81E-2D7C99B2CAFF}" type="presOf" srcId="{9427C338-2390-43E9-B670-88704BC3FCAF}" destId="{78919F4B-C06A-4178-B6EA-0A106D3706E2}" srcOrd="0" destOrd="0" presId="urn:microsoft.com/office/officeart/2005/8/layout/list1"/>
    <dgm:cxn modelId="{2C9CA705-3E7D-482C-9063-D6E049352A16}" type="presOf" srcId="{7EA49BC2-2398-4F0E-A910-22832F853C09}" destId="{B21CF1F3-1020-4A1D-B57E-6504670931D3}" srcOrd="0" destOrd="2" presId="urn:microsoft.com/office/officeart/2005/8/layout/list1"/>
    <dgm:cxn modelId="{F06FE893-A875-45E7-9D07-3D979FF8A57C}" type="presOf" srcId="{8C6EF109-6F99-4651-A261-4915BC5CC981}" destId="{CB1CCE5C-8255-46AB-BD0E-E8FE36031F04}" srcOrd="0" destOrd="0" presId="urn:microsoft.com/office/officeart/2005/8/layout/list1"/>
    <dgm:cxn modelId="{E702FCD0-B6F8-42B5-BA5B-0579D1814E2A}" srcId="{9427C338-2390-43E9-B670-88704BC3FCAF}" destId="{7EA49BC2-2398-4F0E-A910-22832F853C09}" srcOrd="2" destOrd="0" parTransId="{E5946C31-603D-40F8-82ED-E00D6A9209D9}" sibTransId="{11CA6DBA-47BF-4F59-9744-987884BD9AC9}"/>
    <dgm:cxn modelId="{AAF4749E-F163-4AE6-892C-5E10504B4B60}" srcId="{8C6EF109-6F99-4651-A261-4915BC5CC981}" destId="{7A71F28F-794A-46C9-B365-D3506F9D1816}" srcOrd="1" destOrd="0" parTransId="{B42F84AC-9317-41E7-8C47-727A75E034B4}" sibTransId="{D82F6319-99C5-4F28-B50A-54B4AE269252}"/>
    <dgm:cxn modelId="{F0D9A230-9182-4C66-82B4-F0458B22BABF}" srcId="{8C6EF109-6F99-4651-A261-4915BC5CC981}" destId="{BDFFFE05-DA3F-40D7-8DAD-27DFCD93F115}" srcOrd="0" destOrd="0" parTransId="{8DEBB384-BEBE-408E-8653-18C7F670662D}" sibTransId="{7B80EFB4-38AC-46BA-B493-01077C7E7D35}"/>
    <dgm:cxn modelId="{7F68782E-AE83-4A58-BAE5-5A3E2E6956A9}" type="presOf" srcId="{920BE214-F044-4BC3-AC70-BC8C39C0278F}" destId="{E8E576D6-597B-4821-A173-1777BE1476F6}" srcOrd="0" destOrd="2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0D9C5208-C455-4DF8-90F6-4CFCAEB8619F}" type="presOf" srcId="{7A71F28F-794A-46C9-B365-D3506F9D1816}" destId="{E8E576D6-597B-4821-A173-1777BE1476F6}" srcOrd="0" destOrd="1" presId="urn:microsoft.com/office/officeart/2005/8/layout/list1"/>
    <dgm:cxn modelId="{4ACE65F1-3C0A-4925-A592-8E68A52AF338}" type="presOf" srcId="{9427C338-2390-43E9-B670-88704BC3FCAF}" destId="{81CDE131-1CFF-4FDA-BBA7-E3413A46E7BA}" srcOrd="1" destOrd="0" presId="urn:microsoft.com/office/officeart/2005/8/layout/list1"/>
    <dgm:cxn modelId="{F499CCD2-FFF4-45B4-B539-BFB07A359E2F}" type="presParOf" srcId="{29DFD650-908F-4CF9-9C6D-B7E0CC5435EB}" destId="{950841F4-292F-4AD2-AC19-717D30EFD2B8}" srcOrd="0" destOrd="0" presId="urn:microsoft.com/office/officeart/2005/8/layout/list1"/>
    <dgm:cxn modelId="{22B731AA-3C1F-4996-9C1D-C497B9FB76CF}" type="presParOf" srcId="{950841F4-292F-4AD2-AC19-717D30EFD2B8}" destId="{CB1CCE5C-8255-46AB-BD0E-E8FE36031F04}" srcOrd="0" destOrd="0" presId="urn:microsoft.com/office/officeart/2005/8/layout/list1"/>
    <dgm:cxn modelId="{04494EDE-0F3D-4264-9132-C684B88CE91F}" type="presParOf" srcId="{950841F4-292F-4AD2-AC19-717D30EFD2B8}" destId="{34B1339A-F3B8-4F22-AA82-8D6433C303C1}" srcOrd="1" destOrd="0" presId="urn:microsoft.com/office/officeart/2005/8/layout/list1"/>
    <dgm:cxn modelId="{BD319784-8F37-487F-AD8B-56D239AF9DCB}" type="presParOf" srcId="{29DFD650-908F-4CF9-9C6D-B7E0CC5435EB}" destId="{412348C7-66D0-4C8A-8DA8-38D289327DA8}" srcOrd="1" destOrd="0" presId="urn:microsoft.com/office/officeart/2005/8/layout/list1"/>
    <dgm:cxn modelId="{C5F0902D-E345-49A5-BC73-0791CBC9B06D}" type="presParOf" srcId="{29DFD650-908F-4CF9-9C6D-B7E0CC5435EB}" destId="{E8E576D6-597B-4821-A173-1777BE1476F6}" srcOrd="2" destOrd="0" presId="urn:microsoft.com/office/officeart/2005/8/layout/list1"/>
    <dgm:cxn modelId="{FFCA1020-3C3B-4AA9-8200-30DCAE286F08}" type="presParOf" srcId="{29DFD650-908F-4CF9-9C6D-B7E0CC5435EB}" destId="{5BD930DC-6341-4AAC-9734-563DF6C49971}" srcOrd="3" destOrd="0" presId="urn:microsoft.com/office/officeart/2005/8/layout/list1"/>
    <dgm:cxn modelId="{14B98EFA-94F4-4B16-AC00-CB49C041F332}" type="presParOf" srcId="{29DFD650-908F-4CF9-9C6D-B7E0CC5435EB}" destId="{815F3298-335C-4DF2-817D-00CD831DA4EA}" srcOrd="4" destOrd="0" presId="urn:microsoft.com/office/officeart/2005/8/layout/list1"/>
    <dgm:cxn modelId="{493308BA-20C4-42B6-BE28-6D1C175A94E7}" type="presParOf" srcId="{815F3298-335C-4DF2-817D-00CD831DA4EA}" destId="{78919F4B-C06A-4178-B6EA-0A106D3706E2}" srcOrd="0" destOrd="0" presId="urn:microsoft.com/office/officeart/2005/8/layout/list1"/>
    <dgm:cxn modelId="{D6796604-0583-4B8B-B158-E9495959B0CC}" type="presParOf" srcId="{815F3298-335C-4DF2-817D-00CD831DA4EA}" destId="{81CDE131-1CFF-4FDA-BBA7-E3413A46E7BA}" srcOrd="1" destOrd="0" presId="urn:microsoft.com/office/officeart/2005/8/layout/list1"/>
    <dgm:cxn modelId="{E4CE91A5-4B67-401F-9143-0C30FB207F10}" type="presParOf" srcId="{29DFD650-908F-4CF9-9C6D-B7E0CC5435EB}" destId="{5C94BE66-958A-4FA4-B068-0541C7127E1E}" srcOrd="5" destOrd="0" presId="urn:microsoft.com/office/officeart/2005/8/layout/list1"/>
    <dgm:cxn modelId="{094E9AE5-88A1-420D-9EB0-60EE0A1DF117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smtClean="0"/>
            <a:t>No existe un proceso definido para la creación del plan, además se debe planificar su desarrollo, realizar monitoreo del mismo y su evaluación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smtClean="0"/>
            <a:t>Se debe definir un proceso para la planificación, para lo cual se debe establecer la manera de medición, evaluación y seguimiento de este proceso.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E1D2B918-20C1-4584-B493-49F1614C4559}">
      <dgm:prSet custT="1"/>
      <dgm:spPr/>
      <dgm:t>
        <a:bodyPr/>
        <a:lstStyle/>
        <a:p>
          <a:r>
            <a:rPr lang="es-CO" sz="1800" b="1" dirty="0"/>
            <a:t>Plan de recursos y administración de datos no se realizan dentro del proyecto, no se consideran necesarias pero deberían apoyar la planificación.</a:t>
          </a:r>
        </a:p>
      </dgm:t>
    </dgm:pt>
    <dgm:pt modelId="{9C687A9E-CF74-41A9-A48E-315FFD9D507A}" type="parTrans" cxnId="{9666121D-C7F2-41BA-922F-437E73AD1C32}">
      <dgm:prSet/>
      <dgm:spPr/>
      <dgm:t>
        <a:bodyPr/>
        <a:lstStyle/>
        <a:p>
          <a:endParaRPr lang="es-CO"/>
        </a:p>
      </dgm:t>
    </dgm:pt>
    <dgm:pt modelId="{BACAE55F-7709-4416-AF80-88125C05D746}" type="sibTrans" cxnId="{9666121D-C7F2-41BA-922F-437E73AD1C32}">
      <dgm:prSet/>
      <dgm:spPr/>
      <dgm:t>
        <a:bodyPr/>
        <a:lstStyle/>
        <a:p>
          <a:endParaRPr lang="es-CO"/>
        </a:p>
      </dgm:t>
    </dgm:pt>
    <dgm:pt modelId="{627EEBC8-8935-4B8B-8CF9-CD34B54C03F5}">
      <dgm:prSet custT="1"/>
      <dgm:spPr/>
      <dgm:t>
        <a:bodyPr/>
        <a:lstStyle/>
        <a:p>
          <a:r>
            <a:rPr lang="es-CO" sz="1800" b="1" dirty="0"/>
            <a:t>Plan de necesidades de conocimiento y habilidades.</a:t>
          </a:r>
        </a:p>
      </dgm:t>
    </dgm:pt>
    <dgm:pt modelId="{40E38007-7B30-4675-A286-53A348D6C98D}" type="parTrans" cxnId="{0BBF0F6F-0739-47AE-9FB0-E5DB86940E4A}">
      <dgm:prSet/>
      <dgm:spPr/>
      <dgm:t>
        <a:bodyPr/>
        <a:lstStyle/>
        <a:p>
          <a:endParaRPr lang="es-CO"/>
        </a:p>
      </dgm:t>
    </dgm:pt>
    <dgm:pt modelId="{882D3019-CF97-4C88-B229-DA2FED6D6649}" type="sibTrans" cxnId="{0BBF0F6F-0739-47AE-9FB0-E5DB86940E4A}">
      <dgm:prSet/>
      <dgm:spPr/>
      <dgm:t>
        <a:bodyPr/>
        <a:lstStyle/>
        <a:p>
          <a:endParaRPr lang="es-CO"/>
        </a:p>
      </dgm:t>
    </dgm:pt>
    <dgm:pt modelId="{39A70236-1F3A-4948-B7A0-DDB4BC23F4A3}">
      <dgm:prSet phldrT="[Texto]" custT="1"/>
      <dgm:spPr/>
      <dgm:t>
        <a:bodyPr/>
        <a:lstStyle/>
        <a:p>
          <a:r>
            <a:rPr lang="es-CO" sz="1800" b="1" dirty="0" err="1" smtClean="0"/>
            <a:t>Se debe considerar la planificación de recursos, preparación de datos y la preparación del personal que lo requiera durante el proyecto, se debe considerar una metodología para cada caso. </a:t>
          </a:r>
        </a:p>
      </dgm:t>
    </dgm:pt>
    <dgm:pt modelId="{4CF77D96-E3E3-4910-9D4C-BE99FEA3CA01}" type="parTrans" cxnId="{C7A352BE-DC0F-408E-993B-CEBA62B281D9}">
      <dgm:prSet/>
      <dgm:spPr/>
      <dgm:t>
        <a:bodyPr/>
        <a:lstStyle/>
        <a:p>
          <a:endParaRPr lang="es-CO"/>
        </a:p>
      </dgm:t>
    </dgm:pt>
    <dgm:pt modelId="{3AB983E5-B300-48BD-BFB3-3F362E0C53AA}" type="sibTrans" cxnId="{C7A352BE-DC0F-408E-993B-CEBA62B281D9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494B34D4-F3CE-4307-B03F-F2D3E692B934}" type="presOf" srcId="{612F47E2-3BCB-45D0-B337-E2317CEEB6B2}" destId="{E8E576D6-597B-4821-A173-1777BE1476F6}" srcOrd="0" destOrd="0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24B29068-02E5-4DC7-9849-5683AF800826}" type="presOf" srcId="{39A70236-1F3A-4948-B7A0-DDB4BC23F4A3}" destId="{B21CF1F3-1020-4A1D-B57E-6504670931D3}" srcOrd="0" destOrd="1" presId="urn:microsoft.com/office/officeart/2005/8/layout/list1"/>
    <dgm:cxn modelId="{C7A352BE-DC0F-408E-993B-CEBA62B281D9}" srcId="{9427C338-2390-43E9-B670-88704BC3FCAF}" destId="{39A70236-1F3A-4948-B7A0-DDB4BC23F4A3}" srcOrd="1" destOrd="0" parTransId="{4CF77D96-E3E3-4910-9D4C-BE99FEA3CA01}" sibTransId="{3AB983E5-B300-48BD-BFB3-3F362E0C53AA}"/>
    <dgm:cxn modelId="{44171558-53DF-46E9-9F20-0E826B613F51}" type="presOf" srcId="{8C6EF109-6F99-4651-A261-4915BC5CC981}" destId="{34B1339A-F3B8-4F22-AA82-8D6433C303C1}" srcOrd="1" destOrd="0" presId="urn:microsoft.com/office/officeart/2005/8/layout/list1"/>
    <dgm:cxn modelId="{0BBF0F6F-0739-47AE-9FB0-E5DB86940E4A}" srcId="{8C6EF109-6F99-4651-A261-4915BC5CC981}" destId="{627EEBC8-8935-4B8B-8CF9-CD34B54C03F5}" srcOrd="2" destOrd="0" parTransId="{40E38007-7B30-4675-A286-53A348D6C98D}" sibTransId="{882D3019-CF97-4C88-B229-DA2FED6D6649}"/>
    <dgm:cxn modelId="{5A02697A-471F-4E2C-ABD8-F0F727E75F92}" type="presOf" srcId="{E1D2B918-20C1-4584-B493-49F1614C4559}" destId="{E8E576D6-597B-4821-A173-1777BE1476F6}" srcOrd="0" destOrd="1" presId="urn:microsoft.com/office/officeart/2005/8/layout/list1"/>
    <dgm:cxn modelId="{E0F41591-26C3-4785-B2F9-B003F9020614}" type="presOf" srcId="{7594DE6E-FCE9-4A3F-8662-4EE44C0E19FA}" destId="{B21CF1F3-1020-4A1D-B57E-6504670931D3}" srcOrd="0" destOrd="0" presId="urn:microsoft.com/office/officeart/2005/8/layout/list1"/>
    <dgm:cxn modelId="{40754FD7-3841-4C29-9815-DDAA3B5CAAC3}" type="presOf" srcId="{FA538A78-681F-42EB-9C42-E0EF7D0AF93B}" destId="{29DFD650-908F-4CF9-9C6D-B7E0CC5435EB}" srcOrd="0" destOrd="0" presId="urn:microsoft.com/office/officeart/2005/8/layout/list1"/>
    <dgm:cxn modelId="{9666121D-C7F2-41BA-922F-437E73AD1C32}" srcId="{8C6EF109-6F99-4651-A261-4915BC5CC981}" destId="{E1D2B918-20C1-4584-B493-49F1614C4559}" srcOrd="1" destOrd="0" parTransId="{9C687A9E-CF74-41A9-A48E-315FFD9D507A}" sibTransId="{BACAE55F-7709-4416-AF80-88125C05D746}"/>
    <dgm:cxn modelId="{3B4386F6-86F0-4E90-80A4-45A90DB8235F}" type="presOf" srcId="{9427C338-2390-43E9-B670-88704BC3FCAF}" destId="{81CDE131-1CFF-4FDA-BBA7-E3413A46E7BA}" srcOrd="1" destOrd="0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4867D6FF-2F9A-431F-83C4-05359CAD711F}" type="presOf" srcId="{9427C338-2390-43E9-B670-88704BC3FCAF}" destId="{78919F4B-C06A-4178-B6EA-0A106D3706E2}" srcOrd="0" destOrd="0" presId="urn:microsoft.com/office/officeart/2005/8/layout/list1"/>
    <dgm:cxn modelId="{3DCE121E-5683-49A8-8F3F-C7BD49BC647A}" type="presOf" srcId="{8C6EF109-6F99-4651-A261-4915BC5CC981}" destId="{CB1CCE5C-8255-46AB-BD0E-E8FE36031F04}" srcOrd="0" destOrd="0" presId="urn:microsoft.com/office/officeart/2005/8/layout/list1"/>
    <dgm:cxn modelId="{11A9CB7A-4DB0-4429-9DDA-49FE1E644151}" type="presOf" srcId="{627EEBC8-8935-4B8B-8CF9-CD34B54C03F5}" destId="{E8E576D6-597B-4821-A173-1777BE1476F6}" srcOrd="0" destOrd="2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28FEF91D-2CE1-4EFE-8589-66EEB16599FF}" type="presParOf" srcId="{29DFD650-908F-4CF9-9C6D-B7E0CC5435EB}" destId="{950841F4-292F-4AD2-AC19-717D30EFD2B8}" srcOrd="0" destOrd="0" presId="urn:microsoft.com/office/officeart/2005/8/layout/list1"/>
    <dgm:cxn modelId="{6801AECC-06D8-4F5A-80BC-DDEB7B18C6A6}" type="presParOf" srcId="{950841F4-292F-4AD2-AC19-717D30EFD2B8}" destId="{CB1CCE5C-8255-46AB-BD0E-E8FE36031F04}" srcOrd="0" destOrd="0" presId="urn:microsoft.com/office/officeart/2005/8/layout/list1"/>
    <dgm:cxn modelId="{E8D32447-0F49-42E1-A2DC-68448887FEF7}" type="presParOf" srcId="{950841F4-292F-4AD2-AC19-717D30EFD2B8}" destId="{34B1339A-F3B8-4F22-AA82-8D6433C303C1}" srcOrd="1" destOrd="0" presId="urn:microsoft.com/office/officeart/2005/8/layout/list1"/>
    <dgm:cxn modelId="{A61D142E-FB57-4644-BA4F-11152A6FB93D}" type="presParOf" srcId="{29DFD650-908F-4CF9-9C6D-B7E0CC5435EB}" destId="{412348C7-66D0-4C8A-8DA8-38D289327DA8}" srcOrd="1" destOrd="0" presId="urn:microsoft.com/office/officeart/2005/8/layout/list1"/>
    <dgm:cxn modelId="{2653DDA7-66C3-43F6-99F0-3D22A77E4FB0}" type="presParOf" srcId="{29DFD650-908F-4CF9-9C6D-B7E0CC5435EB}" destId="{E8E576D6-597B-4821-A173-1777BE1476F6}" srcOrd="2" destOrd="0" presId="urn:microsoft.com/office/officeart/2005/8/layout/list1"/>
    <dgm:cxn modelId="{15B62BF0-D2B7-4506-8E3F-CD03E365B26B}" type="presParOf" srcId="{29DFD650-908F-4CF9-9C6D-B7E0CC5435EB}" destId="{5BD930DC-6341-4AAC-9734-563DF6C49971}" srcOrd="3" destOrd="0" presId="urn:microsoft.com/office/officeart/2005/8/layout/list1"/>
    <dgm:cxn modelId="{FFDA2080-A83B-4DE5-A44C-667DDDF234F2}" type="presParOf" srcId="{29DFD650-908F-4CF9-9C6D-B7E0CC5435EB}" destId="{815F3298-335C-4DF2-817D-00CD831DA4EA}" srcOrd="4" destOrd="0" presId="urn:microsoft.com/office/officeart/2005/8/layout/list1"/>
    <dgm:cxn modelId="{22CFA346-5051-4DE9-B93A-4BAA99FB0AD8}" type="presParOf" srcId="{815F3298-335C-4DF2-817D-00CD831DA4EA}" destId="{78919F4B-C06A-4178-B6EA-0A106D3706E2}" srcOrd="0" destOrd="0" presId="urn:microsoft.com/office/officeart/2005/8/layout/list1"/>
    <dgm:cxn modelId="{F1D67D0B-0238-4588-A1C3-A50542370297}" type="presParOf" srcId="{815F3298-335C-4DF2-817D-00CD831DA4EA}" destId="{81CDE131-1CFF-4FDA-BBA7-E3413A46E7BA}" srcOrd="1" destOrd="0" presId="urn:microsoft.com/office/officeart/2005/8/layout/list1"/>
    <dgm:cxn modelId="{87B6B316-F1DB-4E95-AE92-C7D7DF7BB812}" type="presParOf" srcId="{29DFD650-908F-4CF9-9C6D-B7E0CC5435EB}" destId="{5C94BE66-958A-4FA4-B068-0541C7127E1E}" srcOrd="5" destOrd="0" presId="urn:microsoft.com/office/officeart/2005/8/layout/list1"/>
    <dgm:cxn modelId="{7E2DF947-68C9-44CD-A0BC-75173169C4BC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600" dirty="0" smtClean="0"/>
            <a:t>Actividades donde se analiza los resultados del ciclo a nivel de proceso y producto, además se proponen mejoras al proceso de desarrollo al finalizar cada ciclo.</a:t>
          </a:r>
          <a:endParaRPr lang="es-CO" sz="16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600" dirty="0" smtClean="0"/>
            <a:t>Definir el proceso de control de calidad que incluya actividades de revisiones, pruebas etc. Sobre las entregas realizadas.</a:t>
          </a:r>
          <a:endParaRPr lang="es-CO" sz="16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A74E1AE4-CA5C-4C35-806C-3944A6831C62}">
      <dgm:prSet custT="1"/>
      <dgm:spPr/>
      <dgm:t>
        <a:bodyPr/>
        <a:lstStyle/>
        <a:p>
          <a:r>
            <a:rPr lang="es-CO" sz="1600" b="0" dirty="0"/>
            <a:t>Definición y revisión entregables asociados a un artefacto de </a:t>
          </a:r>
          <a:r>
            <a:rPr lang="es-CO" sz="1600" b="0" dirty="0" smtClean="0"/>
            <a:t>software</a:t>
          </a:r>
          <a:endParaRPr lang="es-CO" sz="1600" b="0" dirty="0"/>
        </a:p>
      </dgm:t>
    </dgm:pt>
    <dgm:pt modelId="{E09DAD38-CB95-4CFF-8E25-2A210AEBFC63}" type="parTrans" cxnId="{763D4C36-B351-4EB7-A761-EA91CEFCFF71}">
      <dgm:prSet/>
      <dgm:spPr/>
      <dgm:t>
        <a:bodyPr/>
        <a:lstStyle/>
        <a:p>
          <a:endParaRPr lang="es-CO"/>
        </a:p>
      </dgm:t>
    </dgm:pt>
    <dgm:pt modelId="{F95AE21D-985A-4A7A-B602-FB6BEC9051A5}" type="sibTrans" cxnId="{763D4C36-B351-4EB7-A761-EA91CEFCFF71}">
      <dgm:prSet/>
      <dgm:spPr/>
      <dgm:t>
        <a:bodyPr/>
        <a:lstStyle/>
        <a:p>
          <a:endParaRPr lang="es-CO"/>
        </a:p>
      </dgm:t>
    </dgm:pt>
    <dgm:pt modelId="{F26379D2-39DA-4576-838E-4752F8F48F24}">
      <dgm:prSet custT="1"/>
      <dgm:spPr/>
      <dgm:t>
        <a:bodyPr/>
        <a:lstStyle/>
        <a:p>
          <a:r>
            <a:rPr lang="es-CO" sz="1600" dirty="0" smtClean="0"/>
            <a:t>Proceso definido para las actividades de seguimiento en el control de calidad de las entregas de artefactos</a:t>
          </a:r>
          <a:r>
            <a:rPr lang="es-CO" sz="1600" b="0" dirty="0" smtClean="0"/>
            <a:t>(documentación, casos de prueba).</a:t>
          </a:r>
          <a:endParaRPr lang="es-CO" sz="1600" b="1" dirty="0"/>
        </a:p>
      </dgm:t>
    </dgm:pt>
    <dgm:pt modelId="{C754C11B-C871-4C48-B6B1-2323D731EAE2}" type="parTrans" cxnId="{3C532F46-E74C-46C5-AD17-3352C42AED9E}">
      <dgm:prSet/>
      <dgm:spPr/>
      <dgm:t>
        <a:bodyPr/>
        <a:lstStyle/>
        <a:p>
          <a:endParaRPr lang="es-CO"/>
        </a:p>
      </dgm:t>
    </dgm:pt>
    <dgm:pt modelId="{0A62B2E8-8910-45A0-B683-43BACBBB63D9}" type="sibTrans" cxnId="{3C532F46-E74C-46C5-AD17-3352C42AED9E}">
      <dgm:prSet/>
      <dgm:spPr/>
      <dgm:t>
        <a:bodyPr/>
        <a:lstStyle/>
        <a:p>
          <a:endParaRPr lang="es-CO"/>
        </a:p>
      </dgm:t>
    </dgm:pt>
    <dgm:pt modelId="{3E574312-AF67-4ED0-BC04-EEEBFCB4E853}">
      <dgm:prSet custT="1"/>
      <dgm:spPr/>
      <dgm:t>
        <a:bodyPr/>
        <a:lstStyle/>
        <a:p>
          <a:r>
            <a:rPr lang="es-CO" sz="1600" dirty="0" smtClean="0"/>
            <a:t>Planificación dentro del plan de trabajo las actividades de seguimiento con fechas específicas y responsable de la realización.</a:t>
          </a:r>
          <a:endParaRPr lang="es-CO" sz="1600" b="1" dirty="0"/>
        </a:p>
      </dgm:t>
    </dgm:pt>
    <dgm:pt modelId="{78C3247E-6E90-498E-B554-149F9A479734}" type="parTrans" cxnId="{D289D92A-59E1-45A2-B2DE-F15548E7BF09}">
      <dgm:prSet/>
      <dgm:spPr/>
      <dgm:t>
        <a:bodyPr/>
        <a:lstStyle/>
        <a:p>
          <a:endParaRPr lang="es-CO"/>
        </a:p>
      </dgm:t>
    </dgm:pt>
    <dgm:pt modelId="{FEAD36BB-C296-4B89-BCD7-F71599D845C3}" type="sibTrans" cxnId="{D289D92A-59E1-45A2-B2DE-F15548E7BF09}">
      <dgm:prSet/>
      <dgm:spPr/>
      <dgm:t>
        <a:bodyPr/>
        <a:lstStyle/>
        <a:p>
          <a:endParaRPr lang="es-CO"/>
        </a:p>
      </dgm:t>
    </dgm:pt>
    <dgm:pt modelId="{8C68AD91-05F8-4374-9B65-4767241A03BB}">
      <dgm:prSet custT="1"/>
      <dgm:spPr/>
      <dgm:t>
        <a:bodyPr/>
        <a:lstStyle/>
        <a:p>
          <a:r>
            <a:rPr lang="es-CO" sz="1600" dirty="0" smtClean="0"/>
            <a:t>Al iniciar cada ciclo se debe definir metas en cuanto a la calidad, tener estimaciones de los posibles defectos que se esperan y establecer el resultado al final del ciclo. </a:t>
          </a:r>
          <a:endParaRPr lang="en-US" sz="1600" dirty="0"/>
        </a:p>
      </dgm:t>
    </dgm:pt>
    <dgm:pt modelId="{14E5B228-0EE9-4F60-9FEE-11CE1BA0F288}" type="parTrans" cxnId="{73B726C7-CC88-4E3D-89B5-85809DD7059E}">
      <dgm:prSet/>
      <dgm:spPr/>
      <dgm:t>
        <a:bodyPr/>
        <a:lstStyle/>
        <a:p>
          <a:endParaRPr lang="en-US"/>
        </a:p>
      </dgm:t>
    </dgm:pt>
    <dgm:pt modelId="{B0FEC248-A14A-44F2-BC93-89251E9D4B54}" type="sibTrans" cxnId="{73B726C7-CC88-4E3D-89B5-85809DD7059E}">
      <dgm:prSet/>
      <dgm:spPr/>
      <dgm:t>
        <a:bodyPr/>
        <a:lstStyle/>
        <a:p>
          <a:endParaRPr lang="en-US"/>
        </a:p>
      </dgm:t>
    </dgm:pt>
    <dgm:pt modelId="{E61FBFE1-6E5A-4486-A9CA-319393F22283}">
      <dgm:prSet custT="1"/>
      <dgm:spPr/>
      <dgm:t>
        <a:bodyPr/>
        <a:lstStyle/>
        <a:p>
          <a:r>
            <a:rPr lang="es-CO" sz="1600" dirty="0" smtClean="0"/>
            <a:t>Establecer pautas y puntos para las evaluaciones objetivas durante y al finalizar cada ciclo para los procesos.</a:t>
          </a:r>
          <a:endParaRPr lang="en-US" sz="1600" dirty="0"/>
        </a:p>
      </dgm:t>
    </dgm:pt>
    <dgm:pt modelId="{198D40FA-A36F-4103-BE89-3DECC13527CE}" type="parTrans" cxnId="{6A70911A-3822-4AFF-B86E-4F17AF38666D}">
      <dgm:prSet/>
      <dgm:spPr/>
      <dgm:t>
        <a:bodyPr/>
        <a:lstStyle/>
        <a:p>
          <a:endParaRPr lang="en-US"/>
        </a:p>
      </dgm:t>
    </dgm:pt>
    <dgm:pt modelId="{DB53BA18-5F1F-4CC7-9AD1-F00F0110A327}" type="sibTrans" cxnId="{6A70911A-3822-4AFF-B86E-4F17AF38666D}">
      <dgm:prSet/>
      <dgm:spPr/>
      <dgm:t>
        <a:bodyPr/>
        <a:lstStyle/>
        <a:p>
          <a:endParaRPr lang="en-US"/>
        </a:p>
      </dgm:t>
    </dgm:pt>
    <dgm:pt modelId="{433073DB-CDAB-4DD9-8895-1154C52BB099}">
      <dgm:prSet custT="1"/>
      <dgm:spPr/>
      <dgm:t>
        <a:bodyPr/>
        <a:lstStyle/>
        <a:p>
          <a:r>
            <a:rPr lang="es-CO" sz="1600" smtClean="0"/>
            <a:t>Ausencia de actividades de revisión de pares, testing etc. sobre los artefactos.</a:t>
          </a:r>
          <a:endParaRPr lang="en-US" sz="1600" dirty="0"/>
        </a:p>
      </dgm:t>
    </dgm:pt>
    <dgm:pt modelId="{325D4FE9-C4F0-4852-91BC-E9F5A7819DAD}" type="sibTrans" cxnId="{4F5BBE4B-2B30-4C4E-B2CC-321EE0011837}">
      <dgm:prSet/>
      <dgm:spPr/>
      <dgm:t>
        <a:bodyPr/>
        <a:lstStyle/>
        <a:p>
          <a:endParaRPr lang="en-US"/>
        </a:p>
      </dgm:t>
    </dgm:pt>
    <dgm:pt modelId="{887E8934-F9BE-4C32-8FC6-EBBD15AFAEDE}" type="parTrans" cxnId="{4F5BBE4B-2B30-4C4E-B2CC-321EE0011837}">
      <dgm:prSet/>
      <dgm:spPr/>
      <dgm:t>
        <a:bodyPr/>
        <a:lstStyle/>
        <a:p>
          <a:endParaRPr lang="en-US"/>
        </a:p>
      </dgm:t>
    </dgm:pt>
    <dgm:pt modelId="{4B1ED3D8-A0CE-4E40-9E40-D75250FF3BB3}">
      <dgm:prSet custT="1"/>
      <dgm:spPr/>
      <dgm:t>
        <a:bodyPr/>
        <a:lstStyle/>
        <a:p>
          <a:r>
            <a:rPr lang="es-CO" sz="1600" dirty="0" smtClean="0"/>
            <a:t>Ausencia de actividades de revisión de pares, </a:t>
          </a:r>
          <a:r>
            <a:rPr lang="es-CO" sz="1600" dirty="0" err="1" smtClean="0"/>
            <a:t>testing</a:t>
          </a:r>
          <a:r>
            <a:rPr lang="es-CO" sz="1600" dirty="0" smtClean="0"/>
            <a:t> etc. sobre los artefactos.</a:t>
          </a:r>
          <a:endParaRPr lang="es-CO" sz="1600" b="1" dirty="0"/>
        </a:p>
      </dgm:t>
    </dgm:pt>
    <dgm:pt modelId="{BE5529BD-4109-408A-8CB6-2F4493C9257B}" type="parTrans" cxnId="{2F02F74F-03C0-411F-9828-CCFA0DED6500}">
      <dgm:prSet/>
      <dgm:spPr/>
      <dgm:t>
        <a:bodyPr/>
        <a:lstStyle/>
        <a:p>
          <a:endParaRPr lang="en-US"/>
        </a:p>
      </dgm:t>
    </dgm:pt>
    <dgm:pt modelId="{24922359-0294-4A6B-BB10-1743F5E7CBC6}" type="sibTrans" cxnId="{2F02F74F-03C0-411F-9828-CCFA0DED6500}">
      <dgm:prSet/>
      <dgm:spPr/>
      <dgm:t>
        <a:bodyPr/>
        <a:lstStyle/>
        <a:p>
          <a:endParaRPr lang="en-US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C532F46-E74C-46C5-AD17-3352C42AED9E}" srcId="{8C6EF109-6F99-4651-A261-4915BC5CC981}" destId="{F26379D2-39DA-4576-838E-4752F8F48F24}" srcOrd="3" destOrd="0" parTransId="{C754C11B-C871-4C48-B6B1-2323D731EAE2}" sibTransId="{0A62B2E8-8910-45A0-B683-43BACBBB63D9}"/>
    <dgm:cxn modelId="{1BE3116E-A628-4009-BA69-1CAD48E65004}" type="presOf" srcId="{A74E1AE4-CA5C-4C35-806C-3944A6831C62}" destId="{E8E576D6-597B-4821-A173-1777BE1476F6}" srcOrd="0" destOrd="2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D289D92A-59E1-45A2-B2DE-F15548E7BF09}" srcId="{8C6EF109-6F99-4651-A261-4915BC5CC981}" destId="{3E574312-AF67-4ED0-BC04-EEEBFCB4E853}" srcOrd="4" destOrd="0" parTransId="{78C3247E-6E90-498E-B554-149F9A479734}" sibTransId="{FEAD36BB-C296-4B89-BCD7-F71599D845C3}"/>
    <dgm:cxn modelId="{C40355B9-9E5D-45C4-BF7C-3732817F7133}" type="presOf" srcId="{8C6EF109-6F99-4651-A261-4915BC5CC981}" destId="{CB1CCE5C-8255-46AB-BD0E-E8FE36031F04}" srcOrd="0" destOrd="0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C2D3C8CE-04BA-4B05-99F6-9A8EBE619298}" type="presOf" srcId="{7594DE6E-FCE9-4A3F-8662-4EE44C0E19FA}" destId="{B21CF1F3-1020-4A1D-B57E-6504670931D3}" srcOrd="0" destOrd="0" presId="urn:microsoft.com/office/officeart/2005/8/layout/list1"/>
    <dgm:cxn modelId="{5BD564ED-4365-4B07-8568-C56AB87A2877}" type="presOf" srcId="{F26379D2-39DA-4576-838E-4752F8F48F24}" destId="{E8E576D6-597B-4821-A173-1777BE1476F6}" srcOrd="0" destOrd="3" presId="urn:microsoft.com/office/officeart/2005/8/layout/list1"/>
    <dgm:cxn modelId="{B88124CF-7295-423D-ACE6-4F6BD6C86B2A}" type="presOf" srcId="{9427C338-2390-43E9-B670-88704BC3FCAF}" destId="{78919F4B-C06A-4178-B6EA-0A106D3706E2}" srcOrd="0" destOrd="0" presId="urn:microsoft.com/office/officeart/2005/8/layout/list1"/>
    <dgm:cxn modelId="{73B726C7-CC88-4E3D-89B5-85809DD7059E}" srcId="{9427C338-2390-43E9-B670-88704BC3FCAF}" destId="{8C68AD91-05F8-4374-9B65-4767241A03BB}" srcOrd="1" destOrd="0" parTransId="{14E5B228-0EE9-4F60-9FEE-11CE1BA0F288}" sibTransId="{B0FEC248-A14A-44F2-BC93-89251E9D4B54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2F02F74F-03C0-411F-9828-CCFA0DED6500}" srcId="{8C6EF109-6F99-4651-A261-4915BC5CC981}" destId="{4B1ED3D8-A0CE-4E40-9E40-D75250FF3BB3}" srcOrd="5" destOrd="0" parTransId="{BE5529BD-4109-408A-8CB6-2F4493C9257B}" sibTransId="{24922359-0294-4A6B-BB10-1743F5E7CBC6}"/>
    <dgm:cxn modelId="{0AEF0A83-C044-4283-9D0F-80C9C849EB73}" type="presOf" srcId="{612F47E2-3BCB-45D0-B337-E2317CEEB6B2}" destId="{E8E576D6-597B-4821-A173-1777BE1476F6}" srcOrd="0" destOrd="0" presId="urn:microsoft.com/office/officeart/2005/8/layout/list1"/>
    <dgm:cxn modelId="{80A7CFC3-0133-4FFC-9EF1-18844B35EB4C}" type="presOf" srcId="{3E574312-AF67-4ED0-BC04-EEEBFCB4E853}" destId="{E8E576D6-597B-4821-A173-1777BE1476F6}" srcOrd="0" destOrd="4" presId="urn:microsoft.com/office/officeart/2005/8/layout/list1"/>
    <dgm:cxn modelId="{6A70911A-3822-4AFF-B86E-4F17AF38666D}" srcId="{9427C338-2390-43E9-B670-88704BC3FCAF}" destId="{E61FBFE1-6E5A-4486-A9CA-319393F22283}" srcOrd="2" destOrd="0" parTransId="{198D40FA-A36F-4103-BE89-3DECC13527CE}" sibTransId="{DB53BA18-5F1F-4CC7-9AD1-F00F0110A327}"/>
    <dgm:cxn modelId="{BD44C059-CC79-454B-87CA-118C29802544}" type="presOf" srcId="{FA538A78-681F-42EB-9C42-E0EF7D0AF93B}" destId="{29DFD650-908F-4CF9-9C6D-B7E0CC5435EB}" srcOrd="0" destOrd="0" presId="urn:microsoft.com/office/officeart/2005/8/layout/list1"/>
    <dgm:cxn modelId="{1A1F4A4A-299F-4E5F-878C-F06C5F514604}" type="presOf" srcId="{4B1ED3D8-A0CE-4E40-9E40-D75250FF3BB3}" destId="{E8E576D6-597B-4821-A173-1777BE1476F6}" srcOrd="0" destOrd="5" presId="urn:microsoft.com/office/officeart/2005/8/layout/list1"/>
    <dgm:cxn modelId="{707FF8BF-2BA2-4991-82F2-70CA0FD087C6}" type="presOf" srcId="{8C68AD91-05F8-4374-9B65-4767241A03BB}" destId="{B21CF1F3-1020-4A1D-B57E-6504670931D3}" srcOrd="0" destOrd="1" presId="urn:microsoft.com/office/officeart/2005/8/layout/list1"/>
    <dgm:cxn modelId="{763D4C36-B351-4EB7-A761-EA91CEFCFF71}" srcId="{8C6EF109-6F99-4651-A261-4915BC5CC981}" destId="{A74E1AE4-CA5C-4C35-806C-3944A6831C62}" srcOrd="2" destOrd="0" parTransId="{E09DAD38-CB95-4CFF-8E25-2A210AEBFC63}" sibTransId="{F95AE21D-985A-4A7A-B602-FB6BEC9051A5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74654D0E-8D05-40B6-8556-115E89E34D2D}" type="presOf" srcId="{9427C338-2390-43E9-B670-88704BC3FCAF}" destId="{81CDE131-1CFF-4FDA-BBA7-E3413A46E7BA}" srcOrd="1" destOrd="0" presId="urn:microsoft.com/office/officeart/2005/8/layout/list1"/>
    <dgm:cxn modelId="{F023C730-EFFA-403B-8F58-A60448445178}" type="presOf" srcId="{433073DB-CDAB-4DD9-8895-1154C52BB099}" destId="{E8E576D6-597B-4821-A173-1777BE1476F6}" srcOrd="0" destOrd="1" presId="urn:microsoft.com/office/officeart/2005/8/layout/list1"/>
    <dgm:cxn modelId="{FC1C0366-4ACD-4D7F-81C2-21A77848E27B}" type="presOf" srcId="{8C6EF109-6F99-4651-A261-4915BC5CC981}" destId="{34B1339A-F3B8-4F22-AA82-8D6433C303C1}" srcOrd="1" destOrd="0" presId="urn:microsoft.com/office/officeart/2005/8/layout/list1"/>
    <dgm:cxn modelId="{9635A738-2456-43DA-ACB5-E18E0C044DEF}" type="presOf" srcId="{E61FBFE1-6E5A-4486-A9CA-319393F22283}" destId="{B21CF1F3-1020-4A1D-B57E-6504670931D3}" srcOrd="0" destOrd="2" presId="urn:microsoft.com/office/officeart/2005/8/layout/list1"/>
    <dgm:cxn modelId="{4F5BBE4B-2B30-4C4E-B2CC-321EE0011837}" srcId="{8C6EF109-6F99-4651-A261-4915BC5CC981}" destId="{433073DB-CDAB-4DD9-8895-1154C52BB099}" srcOrd="1" destOrd="0" parTransId="{887E8934-F9BE-4C32-8FC6-EBBD15AFAEDE}" sibTransId="{325D4FE9-C4F0-4852-91BC-E9F5A7819DAD}"/>
    <dgm:cxn modelId="{D5E4B76C-1BED-4516-B2E2-05B851660557}" type="presParOf" srcId="{29DFD650-908F-4CF9-9C6D-B7E0CC5435EB}" destId="{950841F4-292F-4AD2-AC19-717D30EFD2B8}" srcOrd="0" destOrd="0" presId="urn:microsoft.com/office/officeart/2005/8/layout/list1"/>
    <dgm:cxn modelId="{1E4364B7-9E89-4E93-BAE3-F3800658779F}" type="presParOf" srcId="{950841F4-292F-4AD2-AC19-717D30EFD2B8}" destId="{CB1CCE5C-8255-46AB-BD0E-E8FE36031F04}" srcOrd="0" destOrd="0" presId="urn:microsoft.com/office/officeart/2005/8/layout/list1"/>
    <dgm:cxn modelId="{76A5FEC5-EE26-4D64-B1C7-BADEA91303E8}" type="presParOf" srcId="{950841F4-292F-4AD2-AC19-717D30EFD2B8}" destId="{34B1339A-F3B8-4F22-AA82-8D6433C303C1}" srcOrd="1" destOrd="0" presId="urn:microsoft.com/office/officeart/2005/8/layout/list1"/>
    <dgm:cxn modelId="{9730581B-EB5A-4B52-87A9-089798D8B507}" type="presParOf" srcId="{29DFD650-908F-4CF9-9C6D-B7E0CC5435EB}" destId="{412348C7-66D0-4C8A-8DA8-38D289327DA8}" srcOrd="1" destOrd="0" presId="urn:microsoft.com/office/officeart/2005/8/layout/list1"/>
    <dgm:cxn modelId="{F6A26BA3-6A04-4A75-A530-45A35E297EBC}" type="presParOf" srcId="{29DFD650-908F-4CF9-9C6D-B7E0CC5435EB}" destId="{E8E576D6-597B-4821-A173-1777BE1476F6}" srcOrd="2" destOrd="0" presId="urn:microsoft.com/office/officeart/2005/8/layout/list1"/>
    <dgm:cxn modelId="{E9A252FE-1918-42F1-B2C4-F5D0F8E15CE1}" type="presParOf" srcId="{29DFD650-908F-4CF9-9C6D-B7E0CC5435EB}" destId="{5BD930DC-6341-4AAC-9734-563DF6C49971}" srcOrd="3" destOrd="0" presId="urn:microsoft.com/office/officeart/2005/8/layout/list1"/>
    <dgm:cxn modelId="{3AF0ACB1-4F24-4AEC-87A7-B6B1FAB9AD22}" type="presParOf" srcId="{29DFD650-908F-4CF9-9C6D-B7E0CC5435EB}" destId="{815F3298-335C-4DF2-817D-00CD831DA4EA}" srcOrd="4" destOrd="0" presId="urn:microsoft.com/office/officeart/2005/8/layout/list1"/>
    <dgm:cxn modelId="{B71E2303-05BA-4E26-B449-C3641AAD65D2}" type="presParOf" srcId="{815F3298-335C-4DF2-817D-00CD831DA4EA}" destId="{78919F4B-C06A-4178-B6EA-0A106D3706E2}" srcOrd="0" destOrd="0" presId="urn:microsoft.com/office/officeart/2005/8/layout/list1"/>
    <dgm:cxn modelId="{725E7066-0F1C-44CC-9DA0-6675F2AC64CF}" type="presParOf" srcId="{815F3298-335C-4DF2-817D-00CD831DA4EA}" destId="{81CDE131-1CFF-4FDA-BBA7-E3413A46E7BA}" srcOrd="1" destOrd="0" presId="urn:microsoft.com/office/officeart/2005/8/layout/list1"/>
    <dgm:cxn modelId="{4A3C0A89-779E-4E77-8DE4-463D2CC8E351}" type="presParOf" srcId="{29DFD650-908F-4CF9-9C6D-B7E0CC5435EB}" destId="{5C94BE66-958A-4FA4-B068-0541C7127E1E}" srcOrd="5" destOrd="0" presId="urn:microsoft.com/office/officeart/2005/8/layout/list1"/>
    <dgm:cxn modelId="{E3211052-59FB-4B35-AD97-99DB2331B20A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Los requerimientos fueron dados directamente por el cliente por medio de diferentes artefactos que fueron generados unilateralmente y sobre los cuales no existe ninguna posibilidad de negociación.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smtClean="0"/>
            <a:t>Definir el proceso de captura de requerimientos con acompañamiento del cliente.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01C369F4-C393-40CA-A482-D15F8C2E7882}">
      <dgm:prSet custT="1"/>
      <dgm:spPr/>
      <dgm:t>
        <a:bodyPr/>
        <a:lstStyle/>
        <a:p>
          <a:r>
            <a:rPr lang="es-CO" sz="1800" b="1" dirty="0"/>
            <a:t>Documentar por ambas partes los cambios realizados tanto sobre los requerimientos como sobre la estructura de la aplicación.</a:t>
          </a:r>
        </a:p>
      </dgm:t>
    </dgm:pt>
    <dgm:pt modelId="{87A8209C-5CF4-4DBE-A813-3F528F5CAE29}" type="parTrans" cxnId="{365D45F2-3458-442A-9A7D-7AB8026BE871}">
      <dgm:prSet/>
      <dgm:spPr/>
      <dgm:t>
        <a:bodyPr/>
        <a:lstStyle/>
        <a:p>
          <a:endParaRPr lang="es-CO"/>
        </a:p>
      </dgm:t>
    </dgm:pt>
    <dgm:pt modelId="{7028949C-3A50-4044-A692-8A6608EB4936}" type="sibTrans" cxnId="{365D45F2-3458-442A-9A7D-7AB8026BE871}">
      <dgm:prSet/>
      <dgm:spPr/>
      <dgm:t>
        <a:bodyPr/>
        <a:lstStyle/>
        <a:p>
          <a:endParaRPr lang="es-CO"/>
        </a:p>
      </dgm:t>
    </dgm:pt>
    <dgm:pt modelId="{D0FF4FA6-02BB-42B5-869B-3C3E21C1B22B}">
      <dgm:prSet custT="1"/>
      <dgm:spPr/>
      <dgm:t>
        <a:bodyPr/>
        <a:lstStyle/>
        <a:p>
          <a:r>
            <a:rPr lang="es-CO" sz="1800" b="1" dirty="0"/>
            <a:t>Realizar entregas periódicas del producto generado para garantizar que este alineado con los requerimientos solicitados por el cliente.</a:t>
          </a:r>
        </a:p>
      </dgm:t>
    </dgm:pt>
    <dgm:pt modelId="{6E8A1D45-72EB-4C6B-B395-DD8487F383E9}" type="parTrans" cxnId="{0F7C8CD2-3DB2-4009-82F9-EFDACBC8AC9B}">
      <dgm:prSet/>
      <dgm:spPr/>
      <dgm:t>
        <a:bodyPr/>
        <a:lstStyle/>
        <a:p>
          <a:endParaRPr lang="es-CO"/>
        </a:p>
      </dgm:t>
    </dgm:pt>
    <dgm:pt modelId="{74B1BB82-285D-46F5-94CB-BE3148047DD2}" type="sibTrans" cxnId="{0F7C8CD2-3DB2-4009-82F9-EFDACBC8AC9B}">
      <dgm:prSet/>
      <dgm:spPr/>
      <dgm:t>
        <a:bodyPr/>
        <a:lstStyle/>
        <a:p>
          <a:endParaRPr lang="es-CO"/>
        </a:p>
      </dgm:t>
    </dgm:pt>
    <dgm:pt modelId="{B73FFBC7-AF7E-4BB0-A9AA-B47B4B72C9F2}">
      <dgm:prSet phldrT="[Texto]" custT="1"/>
      <dgm:spPr/>
      <dgm:t>
        <a:bodyPr/>
        <a:lstStyle/>
        <a:p>
          <a:r>
            <a:rPr lang="es-CO" sz="1800" b="1" dirty="0" smtClean="0"/>
            <a:t>El cliente genero cambios unilaterales en la implementación de algunas de las funcionalidades lo cual afectaba la estimación de los diferentes proyectos y no se aviso a tiempo de dichos cambios.</a:t>
          </a:r>
        </a:p>
      </dgm:t>
    </dgm:pt>
    <dgm:pt modelId="{2BB7423B-1E83-471D-9509-EC6483438B55}" type="parTrans" cxnId="{81C6EB5B-0FB5-4720-A8F2-00EBB1D122E9}">
      <dgm:prSet/>
      <dgm:spPr/>
      <dgm:t>
        <a:bodyPr/>
        <a:lstStyle/>
        <a:p>
          <a:endParaRPr lang="es-CO"/>
        </a:p>
      </dgm:t>
    </dgm:pt>
    <dgm:pt modelId="{BBF2A678-6479-4AE0-A3C9-39ED8721B87B}" type="sibTrans" cxnId="{81C6EB5B-0FB5-4720-A8F2-00EBB1D122E9}">
      <dgm:prSet/>
      <dgm:spPr/>
      <dgm:t>
        <a:bodyPr/>
        <a:lstStyle/>
        <a:p>
          <a:endParaRPr lang="es-CO"/>
        </a:p>
      </dgm:t>
    </dgm:pt>
    <dgm:pt modelId="{993C9367-856A-4ED3-880E-1719BAACA9D5}">
      <dgm:prSet phldrT="[Texto]" custT="1"/>
      <dgm:spPr/>
      <dgm:t>
        <a:bodyPr/>
        <a:lstStyle/>
        <a:p>
          <a:r>
            <a:rPr lang="es-CO" sz="1800" b="1" dirty="0" smtClean="0"/>
            <a:t>El grupo realiza una descomposición de los requerimientos y asigna responsabilidades individuales sobre las diferentes capas de la aplicación por medio de la reunión de lanzamiento al inicio de cada ciclo.</a:t>
          </a:r>
        </a:p>
      </dgm:t>
    </dgm:pt>
    <dgm:pt modelId="{458D2250-2B2B-4A10-A24A-D509028D4EF4}" type="parTrans" cxnId="{6073F993-6EE7-4301-AD9F-2F36DAD8B003}">
      <dgm:prSet/>
      <dgm:spPr/>
      <dgm:t>
        <a:bodyPr/>
        <a:lstStyle/>
        <a:p>
          <a:endParaRPr lang="es-CO"/>
        </a:p>
      </dgm:t>
    </dgm:pt>
    <dgm:pt modelId="{4B2F8809-46C1-408F-8216-86BBE5A459FB}" type="sibTrans" cxnId="{6073F993-6EE7-4301-AD9F-2F36DAD8B003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BFF2C2F5-1333-41CB-854D-4B58239C1900}" type="presOf" srcId="{FA538A78-681F-42EB-9C42-E0EF7D0AF93B}" destId="{29DFD650-908F-4CF9-9C6D-B7E0CC5435EB}" srcOrd="0" destOrd="0" presId="urn:microsoft.com/office/officeart/2005/8/layout/list1"/>
    <dgm:cxn modelId="{DF035AF4-9429-4770-A9FD-83500EDF44AB}" type="presOf" srcId="{612F47E2-3BCB-45D0-B337-E2317CEEB6B2}" destId="{E8E576D6-597B-4821-A173-1777BE1476F6}" srcOrd="0" destOrd="0" presId="urn:microsoft.com/office/officeart/2005/8/layout/list1"/>
    <dgm:cxn modelId="{6073F993-6EE7-4301-AD9F-2F36DAD8B003}" srcId="{8C6EF109-6F99-4651-A261-4915BC5CC981}" destId="{993C9367-856A-4ED3-880E-1719BAACA9D5}" srcOrd="2" destOrd="0" parTransId="{458D2250-2B2B-4A10-A24A-D509028D4EF4}" sibTransId="{4B2F8809-46C1-408F-8216-86BBE5A459FB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05067589-F56F-406C-812D-E677195C5273}" type="presOf" srcId="{9427C338-2390-43E9-B670-88704BC3FCAF}" destId="{81CDE131-1CFF-4FDA-BBA7-E3413A46E7BA}" srcOrd="1" destOrd="0" presId="urn:microsoft.com/office/officeart/2005/8/layout/list1"/>
    <dgm:cxn modelId="{0F7C8CD2-3DB2-4009-82F9-EFDACBC8AC9B}" srcId="{9427C338-2390-43E9-B670-88704BC3FCAF}" destId="{D0FF4FA6-02BB-42B5-869B-3C3E21C1B22B}" srcOrd="2" destOrd="0" parTransId="{6E8A1D45-72EB-4C6B-B395-DD8487F383E9}" sibTransId="{74B1BB82-285D-46F5-94CB-BE3148047DD2}"/>
    <dgm:cxn modelId="{365D45F2-3458-442A-9A7D-7AB8026BE871}" srcId="{9427C338-2390-43E9-B670-88704BC3FCAF}" destId="{01C369F4-C393-40CA-A482-D15F8C2E7882}" srcOrd="1" destOrd="0" parTransId="{87A8209C-5CF4-4DBE-A813-3F528F5CAE29}" sibTransId="{7028949C-3A50-4044-A692-8A6608EB4936}"/>
    <dgm:cxn modelId="{3ECD9089-2670-426A-8260-312A24EB9D1D}" type="presOf" srcId="{8C6EF109-6F99-4651-A261-4915BC5CC981}" destId="{CB1CCE5C-8255-46AB-BD0E-E8FE36031F04}" srcOrd="0" destOrd="0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BB06B484-3B7E-4C49-88CB-6EA7AF4A78B8}" type="presOf" srcId="{01C369F4-C393-40CA-A482-D15F8C2E7882}" destId="{B21CF1F3-1020-4A1D-B57E-6504670931D3}" srcOrd="0" destOrd="1" presId="urn:microsoft.com/office/officeart/2005/8/layout/list1"/>
    <dgm:cxn modelId="{E013BE6D-6514-4C66-BED7-B8727967DBCF}" type="presOf" srcId="{D0FF4FA6-02BB-42B5-869B-3C3E21C1B22B}" destId="{B21CF1F3-1020-4A1D-B57E-6504670931D3}" srcOrd="0" destOrd="2" presId="urn:microsoft.com/office/officeart/2005/8/layout/list1"/>
    <dgm:cxn modelId="{81C6EB5B-0FB5-4720-A8F2-00EBB1D122E9}" srcId="{8C6EF109-6F99-4651-A261-4915BC5CC981}" destId="{B73FFBC7-AF7E-4BB0-A9AA-B47B4B72C9F2}" srcOrd="1" destOrd="0" parTransId="{2BB7423B-1E83-471D-9509-EC6483438B55}" sibTransId="{BBF2A678-6479-4AE0-A3C9-39ED8721B87B}"/>
    <dgm:cxn modelId="{7B065633-884D-430C-BCE2-4BE286417036}" type="presOf" srcId="{7594DE6E-FCE9-4A3F-8662-4EE44C0E19FA}" destId="{B21CF1F3-1020-4A1D-B57E-6504670931D3}" srcOrd="0" destOrd="0" presId="urn:microsoft.com/office/officeart/2005/8/layout/list1"/>
    <dgm:cxn modelId="{27C89688-641E-481D-95B1-CF8A9D32528E}" type="presOf" srcId="{8C6EF109-6F99-4651-A261-4915BC5CC981}" destId="{34B1339A-F3B8-4F22-AA82-8D6433C303C1}" srcOrd="1" destOrd="0" presId="urn:microsoft.com/office/officeart/2005/8/layout/list1"/>
    <dgm:cxn modelId="{D8E35C40-AFA0-44E6-A0D6-2D63EC84C5A0}" type="presOf" srcId="{B73FFBC7-AF7E-4BB0-A9AA-B47B4B72C9F2}" destId="{E8E576D6-597B-4821-A173-1777BE1476F6}" srcOrd="0" destOrd="1" presId="urn:microsoft.com/office/officeart/2005/8/layout/list1"/>
    <dgm:cxn modelId="{835309D5-6DDA-4F11-BC26-19A77E329F82}" type="presOf" srcId="{9427C338-2390-43E9-B670-88704BC3FCAF}" destId="{78919F4B-C06A-4178-B6EA-0A106D3706E2}" srcOrd="0" destOrd="0" presId="urn:microsoft.com/office/officeart/2005/8/layout/list1"/>
    <dgm:cxn modelId="{AEA5BCEC-E9D1-40E8-AADD-53600934221B}" type="presOf" srcId="{993C9367-856A-4ED3-880E-1719BAACA9D5}" destId="{E8E576D6-597B-4821-A173-1777BE1476F6}" srcOrd="0" destOrd="2" presId="urn:microsoft.com/office/officeart/2005/8/layout/list1"/>
    <dgm:cxn modelId="{7415534C-9871-4097-A37E-F6F3E85F9086}" type="presParOf" srcId="{29DFD650-908F-4CF9-9C6D-B7E0CC5435EB}" destId="{950841F4-292F-4AD2-AC19-717D30EFD2B8}" srcOrd="0" destOrd="0" presId="urn:microsoft.com/office/officeart/2005/8/layout/list1"/>
    <dgm:cxn modelId="{C7D7587A-5B05-4978-BCD7-680D698B94F1}" type="presParOf" srcId="{950841F4-292F-4AD2-AC19-717D30EFD2B8}" destId="{CB1CCE5C-8255-46AB-BD0E-E8FE36031F04}" srcOrd="0" destOrd="0" presId="urn:microsoft.com/office/officeart/2005/8/layout/list1"/>
    <dgm:cxn modelId="{D4A3BA15-60EB-4D73-A57A-C19E81C1E35D}" type="presParOf" srcId="{950841F4-292F-4AD2-AC19-717D30EFD2B8}" destId="{34B1339A-F3B8-4F22-AA82-8D6433C303C1}" srcOrd="1" destOrd="0" presId="urn:microsoft.com/office/officeart/2005/8/layout/list1"/>
    <dgm:cxn modelId="{C6988343-2E61-43AD-9975-576B147461A9}" type="presParOf" srcId="{29DFD650-908F-4CF9-9C6D-B7E0CC5435EB}" destId="{412348C7-66D0-4C8A-8DA8-38D289327DA8}" srcOrd="1" destOrd="0" presId="urn:microsoft.com/office/officeart/2005/8/layout/list1"/>
    <dgm:cxn modelId="{3E890FEF-A0B3-401E-9AFE-E5EE901AE0E5}" type="presParOf" srcId="{29DFD650-908F-4CF9-9C6D-B7E0CC5435EB}" destId="{E8E576D6-597B-4821-A173-1777BE1476F6}" srcOrd="2" destOrd="0" presId="urn:microsoft.com/office/officeart/2005/8/layout/list1"/>
    <dgm:cxn modelId="{893B781A-339F-4151-8C98-FD9A2DF9EA4A}" type="presParOf" srcId="{29DFD650-908F-4CF9-9C6D-B7E0CC5435EB}" destId="{5BD930DC-6341-4AAC-9734-563DF6C49971}" srcOrd="3" destOrd="0" presId="urn:microsoft.com/office/officeart/2005/8/layout/list1"/>
    <dgm:cxn modelId="{A9142C06-5491-4D08-BBCB-6E2CE9943658}" type="presParOf" srcId="{29DFD650-908F-4CF9-9C6D-B7E0CC5435EB}" destId="{815F3298-335C-4DF2-817D-00CD831DA4EA}" srcOrd="4" destOrd="0" presId="urn:microsoft.com/office/officeart/2005/8/layout/list1"/>
    <dgm:cxn modelId="{83EA81E5-759C-4E28-A073-D67501784B59}" type="presParOf" srcId="{815F3298-335C-4DF2-817D-00CD831DA4EA}" destId="{78919F4B-C06A-4178-B6EA-0A106D3706E2}" srcOrd="0" destOrd="0" presId="urn:microsoft.com/office/officeart/2005/8/layout/list1"/>
    <dgm:cxn modelId="{8676C1EF-023E-4691-A66D-4642327CD54D}" type="presParOf" srcId="{815F3298-335C-4DF2-817D-00CD831DA4EA}" destId="{81CDE131-1CFF-4FDA-BBA7-E3413A46E7BA}" srcOrd="1" destOrd="0" presId="urn:microsoft.com/office/officeart/2005/8/layout/list1"/>
    <dgm:cxn modelId="{ADFF4141-C1A0-4828-99E7-B3D605AF2EEF}" type="presParOf" srcId="{29DFD650-908F-4CF9-9C6D-B7E0CC5435EB}" destId="{5C94BE66-958A-4FA4-B068-0541C7127E1E}" srcOrd="5" destOrd="0" presId="urn:microsoft.com/office/officeart/2005/8/layout/list1"/>
    <dgm:cxn modelId="{93828CBC-1692-4C91-9BE9-5D2509A01A05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115065"/>
          <a:ext cx="8424936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74904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Se han creado plantillas para los </a:t>
          </a:r>
          <a:r>
            <a:rPr lang="es-CO" sz="1800" b="1" kern="1200" dirty="0" err="1" smtClean="0"/>
            <a:t>docuemntos</a:t>
          </a:r>
          <a:r>
            <a:rPr lang="es-CO" sz="1800" b="1" kern="1200" dirty="0" smtClean="0"/>
            <a:t> generados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Se ha definido un estandar de nombramiento para los diferentes artefactos que se generan.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Se hace uso de una herramienta de control de versiones (SVN)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Se hace uso de una herramienta de control de incidencias (Google Issue Tracker)</a:t>
          </a:r>
        </a:p>
      </dsp:txBody>
      <dsp:txXfrm>
        <a:off x="0" y="115065"/>
        <a:ext cx="8424936" cy="2154600"/>
      </dsp:txXfrm>
    </dsp:sp>
    <dsp:sp modelId="{34B1339A-F3B8-4F22-AA82-8D6433C303C1}">
      <dsp:nvSpPr>
        <dsp:cNvPr id="0" name=""/>
        <dsp:cNvSpPr/>
      </dsp:nvSpPr>
      <dsp:spPr>
        <a:xfrm>
          <a:off x="421246" y="19441"/>
          <a:ext cx="5897455" cy="361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19441"/>
        <a:ext cx="5897455" cy="361303"/>
      </dsp:txXfrm>
    </dsp:sp>
    <dsp:sp modelId="{B21CF1F3-1020-4A1D-B57E-6504670931D3}">
      <dsp:nvSpPr>
        <dsp:cNvPr id="0" name=""/>
        <dsp:cNvSpPr/>
      </dsp:nvSpPr>
      <dsp:spPr>
        <a:xfrm>
          <a:off x="0" y="2428226"/>
          <a:ext cx="8424936" cy="266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74904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smtClean="0"/>
            <a:t>Se debe considerar el uso de una herramienta de gestion de contenidos (CMS)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Se deben ajustar los documentos antiguos al esquema actual de nombramiento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Se debe hacer un uso mas extensivo de la herramienta de gestion de incidencias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Se debeb procurar que todos los documentos sean gestionados  y que no quede ninguno de ellos por fuera de la administracion</a:t>
          </a:r>
        </a:p>
      </dsp:txBody>
      <dsp:txXfrm>
        <a:off x="0" y="2428226"/>
        <a:ext cx="8424936" cy="2664900"/>
      </dsp:txXfrm>
    </dsp:sp>
    <dsp:sp modelId="{81CDE131-1CFF-4FDA-BBA7-E3413A46E7BA}">
      <dsp:nvSpPr>
        <dsp:cNvPr id="0" name=""/>
        <dsp:cNvSpPr/>
      </dsp:nvSpPr>
      <dsp:spPr>
        <a:xfrm>
          <a:off x="421246" y="2366865"/>
          <a:ext cx="5897455" cy="32704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366865"/>
        <a:ext cx="5897455" cy="32704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150931"/>
          <a:ext cx="8424936" cy="2463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479044" rIns="6538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No se encuentra documentado el proceso para la identificación de objetivos, sus indicadores asociados y el seguimiento que se les realizará.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Los objetivos organizaciones no son obtenidos  acorde con el conocimiento y entendimiento de la capacidad de la organización, ni la información externa "Benchmarking" empleada para establecer metas comparables a las de la industria.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En ciclo 3 se realizaron actividades de seguimiento, en periodos semanales. Sin embargo no está institucionalizado.</a:t>
          </a:r>
        </a:p>
      </dsp:txBody>
      <dsp:txXfrm>
        <a:off x="0" y="150931"/>
        <a:ext cx="8424936" cy="2463299"/>
      </dsp:txXfrm>
    </dsp:sp>
    <dsp:sp modelId="{34B1339A-F3B8-4F22-AA82-8D6433C303C1}">
      <dsp:nvSpPr>
        <dsp:cNvPr id="0" name=""/>
        <dsp:cNvSpPr/>
      </dsp:nvSpPr>
      <dsp:spPr>
        <a:xfrm>
          <a:off x="421246" y="28745"/>
          <a:ext cx="5897455" cy="4616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Hallazgos</a:t>
          </a:r>
          <a:endParaRPr lang="es-CO" sz="1600" b="1" kern="1200" dirty="0"/>
        </a:p>
      </dsp:txBody>
      <dsp:txXfrm>
        <a:off x="421246" y="28745"/>
        <a:ext cx="5897455" cy="461665"/>
      </dsp:txXfrm>
    </dsp:sp>
    <dsp:sp modelId="{A9281589-CC5F-4B80-9032-A0D739376AD8}">
      <dsp:nvSpPr>
        <dsp:cNvPr id="0" name=""/>
        <dsp:cNvSpPr/>
      </dsp:nvSpPr>
      <dsp:spPr>
        <a:xfrm>
          <a:off x="0" y="2837872"/>
          <a:ext cx="8424936" cy="224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479044" rIns="6538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Documentar el plan estratégico organizacional, describiendo objetivos e  indicadores. 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Realizar un análisis detallada con el cliente que permita identificar los topes de medida para cada objetivo</a:t>
          </a:r>
          <a:r>
            <a:rPr lang="es-CO" sz="1600" b="1" kern="1200" smtClean="0"/>
            <a:t>. 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Identificar la información que quiere ser recolectada por la organización, crear una guía que permita la extracción de los indicadores y definir formatos que permitan la recolección.</a:t>
          </a:r>
          <a:endParaRPr lang="es-CO" sz="1600" b="1" kern="1200" dirty="0"/>
        </a:p>
      </dsp:txBody>
      <dsp:txXfrm>
        <a:off x="0" y="2837872"/>
        <a:ext cx="8424936" cy="2245950"/>
      </dsp:txXfrm>
    </dsp:sp>
    <dsp:sp modelId="{A9FFCBAC-BE49-41B4-8D2C-711E864259E8}">
      <dsp:nvSpPr>
        <dsp:cNvPr id="0" name=""/>
        <dsp:cNvSpPr/>
      </dsp:nvSpPr>
      <dsp:spPr>
        <a:xfrm>
          <a:off x="421246" y="2738431"/>
          <a:ext cx="5897455" cy="438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Recomendaciones</a:t>
          </a:r>
          <a:endParaRPr lang="es-CO" sz="1600" kern="1200" dirty="0"/>
        </a:p>
      </dsp:txBody>
      <dsp:txXfrm>
        <a:off x="421246" y="2738431"/>
        <a:ext cx="5897455" cy="4389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96684"/>
          <a:ext cx="8424936" cy="231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No se monitorean actualmente los compromisos con las fechas de terminación de cada tarea. Solamente se revisan las tareas terminadas.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No se tiene un proceso definido donde se involucre e informe a los stakeholders involucrados sobre el proyecto.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Se hace uso de las siguiente herramientas: dotproject y google issue tracker para incidentes. No se usa herramientas para el seguimiento del costo del proyecto. DotProject se limita su uso para el registro de horas.</a:t>
          </a:r>
        </a:p>
      </dsp:txBody>
      <dsp:txXfrm>
        <a:off x="0" y="96684"/>
        <a:ext cx="8424936" cy="2315250"/>
      </dsp:txXfrm>
    </dsp:sp>
    <dsp:sp modelId="{34B1339A-F3B8-4F22-AA82-8D6433C303C1}">
      <dsp:nvSpPr>
        <dsp:cNvPr id="0" name=""/>
        <dsp:cNvSpPr/>
      </dsp:nvSpPr>
      <dsp:spPr>
        <a:xfrm>
          <a:off x="421246" y="16998"/>
          <a:ext cx="5897455" cy="3010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16998"/>
        <a:ext cx="5897455" cy="301086"/>
      </dsp:txXfrm>
    </dsp:sp>
    <dsp:sp modelId="{B21CF1F3-1020-4A1D-B57E-6504670931D3}">
      <dsp:nvSpPr>
        <dsp:cNvPr id="0" name=""/>
        <dsp:cNvSpPr/>
      </dsp:nvSpPr>
      <dsp:spPr>
        <a:xfrm>
          <a:off x="0" y="2544069"/>
          <a:ext cx="8424936" cy="255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Definir el proceso de seguimiento del proyecto donde se involucre los </a:t>
          </a:r>
          <a:r>
            <a:rPr lang="es-CO" sz="1800" b="1" kern="1200" dirty="0" err="1" smtClean="0"/>
            <a:t>stakeholders</a:t>
          </a:r>
          <a:r>
            <a:rPr lang="es-CO" sz="1800" b="1" kern="1200" dirty="0" smtClean="0"/>
            <a:t> relevantes con el objetivo de informar los resultados de los seguimientos al proyecto, al plan, a los incidentes.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Ajustar el proceso de seguimiento de riesgos para ajustar la probabilidad de ocurrencia y el impacto de acuerdo a la materialización  y experiencia recogida en ciclos anteriores.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Ajustar el proceso de seguimiento al plan para incorporar revisión de compromisos con fechas de cierre de actividades.</a:t>
          </a:r>
        </a:p>
      </dsp:txBody>
      <dsp:txXfrm>
        <a:off x="0" y="2544069"/>
        <a:ext cx="8424936" cy="2551500"/>
      </dsp:txXfrm>
    </dsp:sp>
    <dsp:sp modelId="{81CDE131-1CFF-4FDA-BBA7-E3413A46E7BA}">
      <dsp:nvSpPr>
        <dsp:cNvPr id="0" name=""/>
        <dsp:cNvSpPr/>
      </dsp:nvSpPr>
      <dsp:spPr>
        <a:xfrm>
          <a:off x="421246" y="2492934"/>
          <a:ext cx="5897455" cy="2725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492934"/>
        <a:ext cx="5897455" cy="27253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161985"/>
          <a:ext cx="8424936" cy="229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562356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smtClean="0"/>
            <a:t>No existe un proceso definido para la creación del plan, además se debe planificar su desarrollo, realizar monitoreo del mismo y su evaluación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Plan de recursos y administración de datos no se realizan dentro del proyecto, no se consideran necesarias pero deberían apoyar la planificación.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Plan de necesidades de conocimiento y habilidades.</a:t>
          </a:r>
        </a:p>
      </dsp:txBody>
      <dsp:txXfrm>
        <a:off x="0" y="161985"/>
        <a:ext cx="8424936" cy="2296350"/>
      </dsp:txXfrm>
    </dsp:sp>
    <dsp:sp modelId="{34B1339A-F3B8-4F22-AA82-8D6433C303C1}">
      <dsp:nvSpPr>
        <dsp:cNvPr id="0" name=""/>
        <dsp:cNvSpPr/>
      </dsp:nvSpPr>
      <dsp:spPr>
        <a:xfrm>
          <a:off x="421246" y="18549"/>
          <a:ext cx="5897455" cy="5419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18549"/>
        <a:ext cx="5897455" cy="541955"/>
      </dsp:txXfrm>
    </dsp:sp>
    <dsp:sp modelId="{B21CF1F3-1020-4A1D-B57E-6504670931D3}">
      <dsp:nvSpPr>
        <dsp:cNvPr id="0" name=""/>
        <dsp:cNvSpPr/>
      </dsp:nvSpPr>
      <dsp:spPr>
        <a:xfrm>
          <a:off x="0" y="2696177"/>
          <a:ext cx="8424936" cy="2253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562356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smtClean="0"/>
            <a:t>Se debe definir un proceso para la planificación, para lo cual se debe establecer la manera de medición, evaluación y seguimiento de este proceso.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Se debe considerar la planificación de recursos, preparación de datos y la preparación del personal que lo requiera durante el proyecto, se debe considerar una metodología para cada caso. </a:t>
          </a:r>
        </a:p>
      </dsp:txBody>
      <dsp:txXfrm>
        <a:off x="0" y="2696177"/>
        <a:ext cx="8424936" cy="2253825"/>
      </dsp:txXfrm>
    </dsp:sp>
    <dsp:sp modelId="{81CDE131-1CFF-4FDA-BBA7-E3413A46E7BA}">
      <dsp:nvSpPr>
        <dsp:cNvPr id="0" name=""/>
        <dsp:cNvSpPr/>
      </dsp:nvSpPr>
      <dsp:spPr>
        <a:xfrm>
          <a:off x="421246" y="2604135"/>
          <a:ext cx="5897455" cy="4905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604135"/>
        <a:ext cx="5897455" cy="49056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125002"/>
          <a:ext cx="8424936" cy="282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479044" rIns="6538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/>
            <a:t>Actividades donde se analiza los resultados del ciclo a nivel de proceso y producto, además se proponen mejoras al proceso de desarrollo al finalizar cada ciclo.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smtClean="0"/>
            <a:t>Ausencia de actividades de revisión de pares, testing etc. sobre los artefactos.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0" kern="1200" dirty="0"/>
            <a:t>Definición y revisión entregables asociados a un artefacto de </a:t>
          </a:r>
          <a:r>
            <a:rPr lang="es-CO" sz="1600" b="0" kern="1200" dirty="0" smtClean="0"/>
            <a:t>software</a:t>
          </a:r>
          <a:endParaRPr lang="es-CO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/>
            <a:t>Proceso definido para las actividades de seguimiento en el control de calidad de las entregas de artefactos</a:t>
          </a:r>
          <a:r>
            <a:rPr lang="es-CO" sz="1600" b="0" kern="1200" dirty="0" smtClean="0"/>
            <a:t>(documentación, casos de prueba).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/>
            <a:t>Planificación dentro del plan de trabajo las actividades de seguimiento con fechas específicas y responsable de la realización.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/>
            <a:t>Ausencia de actividades de revisión de pares, </a:t>
          </a:r>
          <a:r>
            <a:rPr lang="es-CO" sz="1600" kern="1200" dirty="0" err="1" smtClean="0"/>
            <a:t>testing</a:t>
          </a:r>
          <a:r>
            <a:rPr lang="es-CO" sz="1600" kern="1200" dirty="0" smtClean="0"/>
            <a:t> etc. sobre los artefactos.</a:t>
          </a:r>
          <a:endParaRPr lang="es-CO" sz="1600" b="1" kern="1200" dirty="0"/>
        </a:p>
      </dsp:txBody>
      <dsp:txXfrm>
        <a:off x="0" y="125002"/>
        <a:ext cx="8424936" cy="2825550"/>
      </dsp:txXfrm>
    </dsp:sp>
    <dsp:sp modelId="{34B1339A-F3B8-4F22-AA82-8D6433C303C1}">
      <dsp:nvSpPr>
        <dsp:cNvPr id="0" name=""/>
        <dsp:cNvSpPr/>
      </dsp:nvSpPr>
      <dsp:spPr>
        <a:xfrm>
          <a:off x="421246" y="2817"/>
          <a:ext cx="5897455" cy="4616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2817"/>
        <a:ext cx="5897455" cy="461665"/>
      </dsp:txXfrm>
    </dsp:sp>
    <dsp:sp modelId="{B21CF1F3-1020-4A1D-B57E-6504670931D3}">
      <dsp:nvSpPr>
        <dsp:cNvPr id="0" name=""/>
        <dsp:cNvSpPr/>
      </dsp:nvSpPr>
      <dsp:spPr>
        <a:xfrm>
          <a:off x="0" y="3153158"/>
          <a:ext cx="8424936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479044" rIns="6538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/>
            <a:t>Definir el proceso de control de calidad que incluya actividades de revisiones, pruebas etc. Sobre las entregas realizadas.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/>
            <a:t>Al iniciar cada ciclo se debe definir metas en cuanto a la calidad, tener estimaciones de los posibles defectos que se esperan y establecer el resultado al final del ciclo.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kern="1200" dirty="0" smtClean="0"/>
            <a:t>Establecer pautas y puntos para las evaluaciones objetivas durante y al finalizar cada ciclo para los procesos.</a:t>
          </a:r>
          <a:endParaRPr lang="en-US" sz="1600" kern="1200" dirty="0"/>
        </a:p>
      </dsp:txBody>
      <dsp:txXfrm>
        <a:off x="0" y="3153158"/>
        <a:ext cx="8424936" cy="2028600"/>
      </dsp:txXfrm>
    </dsp:sp>
    <dsp:sp modelId="{81CDE131-1CFF-4FDA-BBA7-E3413A46E7BA}">
      <dsp:nvSpPr>
        <dsp:cNvPr id="0" name=""/>
        <dsp:cNvSpPr/>
      </dsp:nvSpPr>
      <dsp:spPr>
        <a:xfrm>
          <a:off x="421246" y="3074752"/>
          <a:ext cx="5897455" cy="4178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3074752"/>
        <a:ext cx="5897455" cy="417886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99267"/>
          <a:ext cx="8424936" cy="283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54076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Los requerimientos fueron dados directamente por el cliente por medio de diferentes artefactos que fueron generados unilateralmente y sobre los cuales no existe ninguna posibilidad de negociación.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El cliente genero cambios unilaterales en la implementación de algunas de las funcionalidades lo cual afectaba la estimación de los diferentes proyectos y no se aviso a tiempo de dichos cambios.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El grupo realiza una descomposición de los requerimientos y asigna responsabilidades individuales sobre las diferentes capas de la aplicación por medio de la reunión de lanzamiento al inicio de cada ciclo.</a:t>
          </a:r>
        </a:p>
      </dsp:txBody>
      <dsp:txXfrm>
        <a:off x="0" y="99267"/>
        <a:ext cx="8424936" cy="2838150"/>
      </dsp:txXfrm>
    </dsp:sp>
    <dsp:sp modelId="{34B1339A-F3B8-4F22-AA82-8D6433C303C1}">
      <dsp:nvSpPr>
        <dsp:cNvPr id="0" name=""/>
        <dsp:cNvSpPr/>
      </dsp:nvSpPr>
      <dsp:spPr>
        <a:xfrm>
          <a:off x="421246" y="8956"/>
          <a:ext cx="5897455" cy="3412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8956"/>
        <a:ext cx="5897455" cy="341231"/>
      </dsp:txXfrm>
    </dsp:sp>
    <dsp:sp modelId="{B21CF1F3-1020-4A1D-B57E-6504670931D3}">
      <dsp:nvSpPr>
        <dsp:cNvPr id="0" name=""/>
        <dsp:cNvSpPr/>
      </dsp:nvSpPr>
      <dsp:spPr>
        <a:xfrm>
          <a:off x="0" y="3087169"/>
          <a:ext cx="8424936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54076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Definir el proceso de captura de requerimientos con acompañamiento del cliente.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Documentar por ambas partes los cambios realizados tanto sobre los requerimientos como sobre la estructura de la aplicación.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Realizar entregas periódicas del producto generado para garantizar que este alineado con los requerimientos solicitados por el cliente.</a:t>
          </a:r>
        </a:p>
      </dsp:txBody>
      <dsp:txXfrm>
        <a:off x="0" y="3087169"/>
        <a:ext cx="8424936" cy="2088450"/>
      </dsp:txXfrm>
    </dsp:sp>
    <dsp:sp modelId="{81CDE131-1CFF-4FDA-BBA7-E3413A46E7BA}">
      <dsp:nvSpPr>
        <dsp:cNvPr id="0" name=""/>
        <dsp:cNvSpPr/>
      </dsp:nvSpPr>
      <dsp:spPr>
        <a:xfrm>
          <a:off x="421246" y="3029217"/>
          <a:ext cx="5897455" cy="3088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3029217"/>
        <a:ext cx="5897455" cy="308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30/11/2011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7617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23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30/11/2011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30/11/2011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30/11/2011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30/11/2011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30/11/2011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30/11/2011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30/11/2011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30/11/2011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30/11/2011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30/11/2011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30/11/2011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30/11/2011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de Procesos de 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PMC </a:t>
            </a:r>
            <a:r>
              <a:rPr lang="en-US" sz="2000" b="1" cap="small" dirty="0" smtClean="0"/>
              <a:t>Project Monitoring and Control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PP Project </a:t>
            </a:r>
            <a:r>
              <a:rPr lang="es-CO" sz="2000" b="1" cap="small" dirty="0" err="1" smtClean="0"/>
              <a:t>Plannig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55576" y="1340768"/>
          <a:ext cx="7632849" cy="5445216"/>
        </p:xfrm>
        <a:graphic>
          <a:graphicData uri="http://schemas.openxmlformats.org/drawingml/2006/table">
            <a:tbl>
              <a:tblPr/>
              <a:tblGrid>
                <a:gridCol w="5392410"/>
                <a:gridCol w="551251"/>
                <a:gridCol w="551251"/>
                <a:gridCol w="586686"/>
                <a:gridCol w="551251"/>
              </a:tblGrid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Project Planning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Estimate the Scope of the Project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Establish Estimates of Work Product and Task Attributes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Define Project Life Cycle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Determine Estimates of Effort and Cost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Establish the Budget and Schedule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Identify Project Risks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2.3    Plan for Data Management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2.4    Plan for Project Resources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2.5    Plan for Needed Knowledge and Skills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2.6    Plan Stakeholder Involvement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2.7    Establish the Project Plan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3.1    Review Plans that Affect the Project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3.2    Reconcile Work and Resource Levels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3.3    Obtain Plan Commitment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Establish an Organizational Policy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Plan the Process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Provide Resources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Assign Responsibility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Train People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Manage Configurations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Identify and Involve Relevant Stakeholders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Monitor and Control the Process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Objectively Evaluate Adherence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Review Status with Higher Level Management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Establish a Defined Process (*)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Collect Improvement Information (*)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6,42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1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PP Project </a:t>
            </a:r>
            <a:r>
              <a:rPr lang="es-CO" sz="2000" b="1" cap="small" dirty="0" err="1" smtClean="0"/>
              <a:t>Plannig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sz="2000" b="1" cap="small" dirty="0" smtClean="0"/>
              <a:t>PPQA Proc. and Prod. Quality Assurance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070420" y="1844824"/>
          <a:ext cx="7003161" cy="4416552"/>
        </p:xfrm>
        <a:graphic>
          <a:graphicData uri="http://schemas.openxmlformats.org/drawingml/2006/table">
            <a:tbl>
              <a:tblPr/>
              <a:tblGrid>
                <a:gridCol w="4852364"/>
                <a:gridCol w="649024"/>
                <a:gridCol w="484065"/>
                <a:gridCol w="602152"/>
                <a:gridCol w="415556"/>
              </a:tblGrid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Process and Product Quality Assurance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Objectively Evaluate Processes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Objectively Evaluate Work Products and Services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Communicate &amp; Ensure Resolution of Noncompliances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Establish Records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4.14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sz="2000" b="1" cap="small" dirty="0" smtClean="0"/>
              <a:t>PPQA Proc. and Prod. Quality Assurance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REQM </a:t>
            </a:r>
            <a:r>
              <a:rPr lang="es-CO" sz="2000" b="1" cap="small" dirty="0" err="1" smtClean="0"/>
              <a:t>Requirements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367643" y="1988840"/>
          <a:ext cx="6408714" cy="3995928"/>
        </p:xfrm>
        <a:graphic>
          <a:graphicData uri="http://schemas.openxmlformats.org/drawingml/2006/table">
            <a:tbl>
              <a:tblPr/>
              <a:tblGrid>
                <a:gridCol w="4509834"/>
                <a:gridCol w="474720"/>
                <a:gridCol w="474720"/>
                <a:gridCol w="474720"/>
                <a:gridCol w="474720"/>
              </a:tblGrid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Requirements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Obtain an Understanding of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Obtain Commitment to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Manage Requirements Changes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Maintain Bi-directional Traceability of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1.5    Identify inconsistencies between project work &amp; req.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REQM </a:t>
            </a:r>
            <a:r>
              <a:rPr lang="es-CO" sz="2000" b="1" cap="small" dirty="0" err="1" smtClean="0"/>
              <a:t>Requirements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y Evidencias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Ciclo 2 y Ciclo 3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7 Grupo"/>
          <p:cNvGrpSpPr>
            <a:grpSpLocks noChangeAspect="1"/>
          </p:cNvGrpSpPr>
          <p:nvPr/>
        </p:nvGrpSpPr>
        <p:grpSpPr>
          <a:xfrm>
            <a:off x="3975146" y="1412776"/>
            <a:ext cx="4693521" cy="2808312"/>
            <a:chOff x="1195412" y="1857364"/>
            <a:chExt cx="6877050" cy="41148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95412" y="1857364"/>
              <a:ext cx="6877050" cy="411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Left Arrow Callout 8"/>
            <p:cNvSpPr/>
            <p:nvPr/>
          </p:nvSpPr>
          <p:spPr>
            <a:xfrm>
              <a:off x="4643438" y="3143248"/>
              <a:ext cx="2428892" cy="500066"/>
            </a:xfrm>
            <a:prstGeom prst="leftArrowCallout">
              <a:avLst>
                <a:gd name="adj1" fmla="val 39084"/>
                <a:gd name="adj2" fmla="val 19542"/>
                <a:gd name="adj3" fmla="val 57750"/>
                <a:gd name="adj4" fmla="val 93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Linea Base </a:t>
              </a:r>
              <a:r>
                <a:rPr lang="en-US" sz="1200" b="1" dirty="0" err="1" smtClean="0"/>
                <a:t>ciclo</a:t>
              </a:r>
              <a:r>
                <a:rPr lang="en-US" sz="1200" b="1" dirty="0" smtClean="0"/>
                <a:t> 3</a:t>
              </a:r>
              <a:endParaRPr lang="en-US" sz="1200" b="1" dirty="0"/>
            </a:p>
          </p:txBody>
        </p:sp>
        <p:sp>
          <p:nvSpPr>
            <p:cNvPr id="11" name="Left Arrow Callout 9"/>
            <p:cNvSpPr/>
            <p:nvPr/>
          </p:nvSpPr>
          <p:spPr>
            <a:xfrm>
              <a:off x="4643438" y="3857628"/>
              <a:ext cx="2428892" cy="500066"/>
            </a:xfrm>
            <a:prstGeom prst="leftArrowCallout">
              <a:avLst>
                <a:gd name="adj1" fmla="val 39084"/>
                <a:gd name="adj2" fmla="val 19542"/>
                <a:gd name="adj3" fmla="val 57750"/>
                <a:gd name="adj4" fmla="val 93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Linea Base </a:t>
              </a:r>
              <a:r>
                <a:rPr lang="en-US" sz="1200" b="1" dirty="0" err="1" smtClean="0"/>
                <a:t>ciclo</a:t>
              </a:r>
              <a:r>
                <a:rPr lang="en-US" sz="1200" b="1" dirty="0" smtClean="0"/>
                <a:t> 4</a:t>
              </a:r>
              <a:endParaRPr lang="en-US" sz="1200" b="1" dirty="0"/>
            </a:p>
          </p:txBody>
        </p:sp>
      </p:grpSp>
      <p:sp>
        <p:nvSpPr>
          <p:cNvPr id="12" name="11 CuadroTexto"/>
          <p:cNvSpPr txBox="1"/>
          <p:nvPr/>
        </p:nvSpPr>
        <p:spPr>
          <a:xfrm>
            <a:off x="539552" y="249289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Definición de estándar de nombramiento y uso de líneas base</a:t>
            </a:r>
            <a:endParaRPr lang="es-CO" sz="1600" b="1" dirty="0"/>
          </a:p>
        </p:txBody>
      </p:sp>
      <p:pic>
        <p:nvPicPr>
          <p:cNvPr id="1027" name="Picture 3" descr="C:\Users\Erik\Desktop\repositorioingeniu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156111"/>
            <a:ext cx="6408712" cy="37018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12 Gráfico"/>
          <p:cNvGraphicFramePr/>
          <p:nvPr/>
        </p:nvGraphicFramePr>
        <p:xfrm>
          <a:off x="2879304" y="3329608"/>
          <a:ext cx="6264696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16 Gráfico"/>
          <p:cNvGraphicFramePr/>
          <p:nvPr/>
        </p:nvGraphicFramePr>
        <p:xfrm>
          <a:off x="323528" y="1484784"/>
          <a:ext cx="5612130" cy="232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539552" y="2492896"/>
          <a:ext cx="3240000" cy="2794000"/>
        </p:xfrm>
        <a:graphic>
          <a:graphicData uri="http://schemas.openxmlformats.org/drawingml/2006/table">
            <a:tbl>
              <a:tblPr/>
              <a:tblGrid>
                <a:gridCol w="1620000"/>
                <a:gridCol w="1620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Proceso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% Diferencia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BPEL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33,33%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CRM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0,00%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Documentación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-64,38%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Implementación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-89,23%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Legado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-55,08%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OSB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-47,56%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Planeación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23,19%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Presentación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36,36%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-38,95%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5076056" y="1916832"/>
          <a:ext cx="3240000" cy="2794000"/>
        </p:xfrm>
        <a:graphic>
          <a:graphicData uri="http://schemas.openxmlformats.org/drawingml/2006/table">
            <a:tbl>
              <a:tblPr/>
              <a:tblGrid>
                <a:gridCol w="1620000"/>
                <a:gridCol w="1620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Grupo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% Diferencia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BPEL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5,8%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CRM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30,0%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PROCESO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4,9%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LEGADOS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48,4%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OSB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-0,9%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PORTAL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-50,0%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PRODUCTO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62,5%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SEGUIMIENTO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0,0%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Total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11,6%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1187624" y="20608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Ciclo 2</a:t>
            </a:r>
            <a:endParaRPr lang="es-CO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868144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Ciclo 3</a:t>
            </a:r>
            <a:endParaRPr lang="es-CO" b="1" dirty="0"/>
          </a:p>
        </p:txBody>
      </p:sp>
      <p:sp>
        <p:nvSpPr>
          <p:cNvPr id="14" name="13 Triángulo isósceles"/>
          <p:cNvSpPr/>
          <p:nvPr/>
        </p:nvSpPr>
        <p:spPr>
          <a:xfrm>
            <a:off x="3995936" y="5445224"/>
            <a:ext cx="1008112" cy="93610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/>
        </p:nvSpPr>
        <p:spPr>
          <a:xfrm rot="21218710">
            <a:off x="539552" y="5301208"/>
            <a:ext cx="7920880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de Procesos de 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052736"/>
            <a:ext cx="4721866" cy="4269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467544" y="3861048"/>
          <a:ext cx="8100000" cy="1676400"/>
        </p:xfrm>
        <a:graphic>
          <a:graphicData uri="http://schemas.openxmlformats.org/drawingml/2006/table">
            <a:tbl>
              <a:tblPr/>
              <a:tblGrid>
                <a:gridCol w="1620000"/>
                <a:gridCol w="1620000"/>
                <a:gridCol w="1620000"/>
                <a:gridCol w="1620000"/>
                <a:gridCol w="1620000"/>
              </a:tblGrid>
              <a:tr h="25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Capa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Componente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Alta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Media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Baja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BPEL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Actividad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9,00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4,60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4,00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CRM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Servicio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10,00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8,00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6,00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LEGADO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Operación Web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3,89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1,82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0,51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OSB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Servicio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4,00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2,57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1,17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PORTAL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Pantalla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10,00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8,00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7,00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395536" y="314096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Proxy de Estimación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Evidencias de Seguimiento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C:\Users\davper\Desktop\proceso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1628800"/>
            <a:ext cx="3979877" cy="2088232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8" name="7 CuadroTexto"/>
          <p:cNvSpPr txBox="1"/>
          <p:nvPr/>
        </p:nvSpPr>
        <p:spPr>
          <a:xfrm>
            <a:off x="251520" y="1700808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Para el ciclo 3 se realizó seguimiento semanal de:</a:t>
            </a:r>
          </a:p>
          <a:p>
            <a:pPr>
              <a:buFont typeface="Arial" pitchFamily="34" charset="0"/>
              <a:buChar char="•"/>
            </a:pPr>
            <a:r>
              <a:rPr lang="es-CO" b="1" dirty="0" smtClean="0"/>
              <a:t>  Riesgos</a:t>
            </a:r>
          </a:p>
          <a:p>
            <a:pPr>
              <a:buFont typeface="Arial" pitchFamily="34" charset="0"/>
              <a:buChar char="•"/>
            </a:pPr>
            <a:r>
              <a:rPr lang="es-CO" b="1" dirty="0" smtClean="0"/>
              <a:t>  Calidad</a:t>
            </a:r>
          </a:p>
          <a:p>
            <a:pPr>
              <a:buFont typeface="Arial" pitchFamily="34" charset="0"/>
              <a:buChar char="•"/>
            </a:pPr>
            <a:r>
              <a:rPr lang="es-CO" b="1" dirty="0" smtClean="0"/>
              <a:t>  Proceso</a:t>
            </a:r>
          </a:p>
          <a:p>
            <a:endParaRPr lang="es-CO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 l="9150" t="12390" r="54822" b="12011"/>
          <a:stretch>
            <a:fillRect/>
          </a:stretch>
        </p:blipFill>
        <p:spPr bwMode="auto">
          <a:xfrm>
            <a:off x="6411477" y="1052736"/>
            <a:ext cx="2553011" cy="322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/>
          <a:srcRect l="9838" t="17600" r="55316" b="11710"/>
          <a:stretch>
            <a:fillRect/>
          </a:stretch>
        </p:blipFill>
        <p:spPr bwMode="auto">
          <a:xfrm>
            <a:off x="3995936" y="3789040"/>
            <a:ext cx="2376264" cy="289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Users\Erik\Desktop\Project_Management_Page-23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176" y="4464496"/>
            <a:ext cx="2373420" cy="2420888"/>
          </a:xfrm>
          <a:prstGeom prst="rect">
            <a:avLst/>
          </a:prstGeom>
          <a:noFill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8" cstate="print"/>
          <a:srcRect l="10428" t="18582" r="55316" b="8764"/>
          <a:stretch>
            <a:fillRect/>
          </a:stretch>
        </p:blipFill>
        <p:spPr bwMode="auto">
          <a:xfrm>
            <a:off x="1043608" y="3565567"/>
            <a:ext cx="2376264" cy="303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" descr="C:\Users\Erik\Desktop\ist2_5852288-business-man-balance-risk-tightrope-from-above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31"/>
          <a:stretch>
            <a:fillRect/>
          </a:stretch>
        </p:blipFill>
        <p:spPr bwMode="auto">
          <a:xfrm>
            <a:off x="1" y="4838604"/>
            <a:ext cx="2195736" cy="2019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Plan de Mejoramiento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" name="Picture 1" descr="C:\Users\Erik\Desktop\mpj04358800000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554" y="4725144"/>
            <a:ext cx="2843446" cy="2132856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51520" y="1503943"/>
            <a:ext cx="8388424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Emplear los </a:t>
            </a:r>
            <a:r>
              <a:rPr kumimoji="0" lang="es-CO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proxys</a:t>
            </a: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obtenidos durante el ciclo 1,</a:t>
            </a:r>
            <a:r>
              <a:rPr kumimoji="0" lang="es-CO" sz="1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2 y 3 </a:t>
            </a: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para realizar una mejor estimación de los ciclos posteriores necesarios para la implementación de los proyectos faltantes.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Realizar socialización del conocimiento obtenido por los integrantes del grupo durante los 3 ciclos, de manera que se pueda contar con un mayor apoyo en el momento en que se encuentren dificultades.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La individualización de tareas por capas demostró ser una técnica efectiva de asignación de responsabilidades, pero existen capas más complejas que otras y en las cuales posiblemente sea necesario asignar más de una persona, tal es el caso de OSB y BPEL.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Aplicar multas a los integrantes que no registren tareas a medida que las van desarrollando, o para aquellos que durante el transcurso de una semana dada no presenten valor ganado en sus tareas a no ser que haya una causa externa que haya impedido su avance.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En la planificación del próximo ciclo no se incluirán tareas con tiempos mayores a ocho horas, y con responsabilidades ambiguas, para evitar actividades difíciles de controlar.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CO" sz="2400" b="1" dirty="0" smtClean="0">
                <a:solidFill>
                  <a:schemeClr val="tx1"/>
                </a:solidFill>
              </a:rPr>
              <a:t>Diagnostico de CMMI 2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Mejoras y evidencias c2 y c3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Mejora Recolección de información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Evidencias seguimiento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Plan de mejoramiento</a:t>
            </a:r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1 Gráfico"/>
          <p:cNvGraphicFramePr/>
          <p:nvPr/>
        </p:nvGraphicFramePr>
        <p:xfrm>
          <a:off x="1347788" y="1365547"/>
          <a:ext cx="6448425" cy="5492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475657" y="1772816"/>
          <a:ext cx="6192687" cy="4536504"/>
        </p:xfrm>
        <a:graphic>
          <a:graphicData uri="http://schemas.openxmlformats.org/drawingml/2006/table">
            <a:tbl>
              <a:tblPr/>
              <a:tblGrid>
                <a:gridCol w="4357819"/>
                <a:gridCol w="458717"/>
                <a:gridCol w="458717"/>
                <a:gridCol w="458717"/>
                <a:gridCol w="458717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Configuration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Identify Configuration Items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Establish a Configuration Management System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Create or Release Baselines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Track Change Requests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Control Configuration Items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3.1    Establish Configuration Management Records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3.2    Perform Configuration Audits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5,63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MA </a:t>
            </a:r>
            <a:r>
              <a:rPr lang="es-CO" sz="2000" b="1" cap="small" dirty="0" err="1" smtClean="0"/>
              <a:t>Measurement</a:t>
            </a:r>
            <a:r>
              <a:rPr lang="es-CO" sz="2000" b="1" cap="small" dirty="0" smtClean="0"/>
              <a:t> and </a:t>
            </a:r>
            <a:r>
              <a:rPr lang="es-CO" sz="2000" b="1" cap="small" dirty="0" err="1" smtClean="0"/>
              <a:t>Analysis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403648" y="1460020"/>
          <a:ext cx="6336705" cy="5065324"/>
        </p:xfrm>
        <a:graphic>
          <a:graphicData uri="http://schemas.openxmlformats.org/drawingml/2006/table">
            <a:tbl>
              <a:tblPr/>
              <a:tblGrid>
                <a:gridCol w="4154063"/>
                <a:gridCol w="492855"/>
                <a:gridCol w="563263"/>
                <a:gridCol w="563263"/>
                <a:gridCol w="563261"/>
              </a:tblGrid>
              <a:tr h="1956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CMMI-2 -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Measurement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and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Analysis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1.1   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Establish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Measurement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Objectives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1.2    Specify Measures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1.3    Specify Data Collection and Storage Procedures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1.4    Specify Analysis Procedures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2.1    Collect Measurement Data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2.2    Analyze Measurement Data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2.3    Store Data and Results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2.3    Communicate Results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280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002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5,10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MA </a:t>
            </a:r>
            <a:r>
              <a:rPr lang="es-CO" sz="2000" b="1" cap="small" dirty="0" err="1" smtClean="0"/>
              <a:t>Measurement</a:t>
            </a:r>
            <a:r>
              <a:rPr lang="es-CO" sz="2000" b="1" cap="small" dirty="0" smtClean="0"/>
              <a:t> and </a:t>
            </a:r>
            <a:r>
              <a:rPr lang="es-CO" sz="2000" b="1" cap="small" dirty="0" err="1" smtClean="0"/>
              <a:t>Analysis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10 Diagrama"/>
          <p:cNvGraphicFramePr/>
          <p:nvPr/>
        </p:nvGraphicFramePr>
        <p:xfrm>
          <a:off x="323528" y="1412776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PMC </a:t>
            </a:r>
            <a:r>
              <a:rPr lang="en-US" sz="2000" b="1" cap="small" dirty="0" smtClean="0"/>
              <a:t>Project Monitoring and Control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187625" y="1484784"/>
          <a:ext cx="6768750" cy="5047488"/>
        </p:xfrm>
        <a:graphic>
          <a:graphicData uri="http://schemas.openxmlformats.org/drawingml/2006/table">
            <a:tbl>
              <a:tblPr/>
              <a:tblGrid>
                <a:gridCol w="4320479"/>
                <a:gridCol w="576064"/>
                <a:gridCol w="576064"/>
                <a:gridCol w="648072"/>
                <a:gridCol w="64807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Project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Monitoring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 and Control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Monitor Project Planning Parameters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Monitor Commitments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Monitor Project Risks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Monitor Data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1.5    Monitor Stakeholder Involvement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477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1.6    Conduct Progress Reviews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1.7    Conduct Milestone Reviews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59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Analyze Issues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Take Correction Action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2.3    Manage Corrective Action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52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3,45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3003</TotalTime>
  <Words>2394</Words>
  <Application>Microsoft Office PowerPoint</Application>
  <PresentationFormat>Presentación en pantalla (4:3)</PresentationFormat>
  <Paragraphs>635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Usuario</cp:lastModifiedBy>
  <cp:revision>340</cp:revision>
  <dcterms:created xsi:type="dcterms:W3CDTF">2011-05-09T02:38:24Z</dcterms:created>
  <dcterms:modified xsi:type="dcterms:W3CDTF">2011-11-30T05:09:57Z</dcterms:modified>
</cp:coreProperties>
</file>