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</p:sldMasterIdLst>
  <p:notesMasterIdLst>
    <p:notesMasterId r:id="rId85"/>
  </p:notesMasterIdLst>
  <p:handoutMasterIdLst>
    <p:handoutMasterId r:id="rId86"/>
  </p:handout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51" r:id="rId83"/>
    <p:sldId id="352" r:id="rId84"/>
  </p:sldIdLst>
  <p:sldSz cx="9906000" cy="6858000" type="A4"/>
  <p:notesSz cx="7315200" cy="9601200"/>
  <p:kinsoku lang="ja-JP" invalStChars="" invalEndChars="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B61"/>
    <a:srgbClr val="FF5008"/>
    <a:srgbClr val="C0FEF9"/>
    <a:srgbClr val="00FF00"/>
    <a:srgbClr val="CF0E30"/>
    <a:srgbClr val="CC0066"/>
    <a:srgbClr val="990033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6" y="-13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92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12" y="4570135"/>
            <a:ext cx="5368977" cy="3556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7121" tIns="33560" rIns="67121" bIns="33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</a:p>
        </p:txBody>
      </p:sp>
      <p:sp>
        <p:nvSpPr>
          <p:cNvPr id="9421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8388" y="727075"/>
            <a:ext cx="5178425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5222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4325" algn="l" defTabSz="5222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28650" algn="l" defTabSz="5222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42975" algn="l" defTabSz="5222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57300" algn="l" defTabSz="5222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>
            <a:off x="0" y="4664075"/>
            <a:ext cx="9913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-4763" y="4953000"/>
            <a:ext cx="9910763" cy="1911350"/>
            <a:chOff x="-3765" y="4832896"/>
            <a:chExt cx="9147765" cy="2032192"/>
          </a:xfrm>
        </p:grpSpPr>
        <p:sp>
          <p:nvSpPr>
            <p:cNvPr id="6" name="5 Forma libre"/>
            <p:cNvSpPr>
              <a:spLocks/>
            </p:cNvSpPr>
            <p:nvPr/>
          </p:nvSpPr>
          <p:spPr bwMode="auto">
            <a:xfrm>
              <a:off x="1687173" y="4832896"/>
              <a:ext cx="7456827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35798" y="5135025"/>
              <a:ext cx="9108202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D0294E7-9670-4244-91A1-F701BFB5A2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17318-53CC-4096-9423-5C6C490B0F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2C7BF-8BAF-4310-A9E9-46A56B750A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F342-56D5-48EF-9EF0-DA9D7E712C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heurón"/>
          <p:cNvSpPr/>
          <p:nvPr/>
        </p:nvSpPr>
        <p:spPr>
          <a:xfrm>
            <a:off x="3940175" y="3005138"/>
            <a:ext cx="198438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4 Cheurón"/>
          <p:cNvSpPr/>
          <p:nvPr/>
        </p:nvSpPr>
        <p:spPr>
          <a:xfrm>
            <a:off x="3738563" y="3005138"/>
            <a:ext cx="1968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645918-1D50-49D0-91C0-3B8EB8DDE27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850E02-0A6B-4062-A309-70189B482F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65D74A-CB44-4FC6-A48E-7DEBCEF8AC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38D815-5DDD-45A9-9E79-768A3BC7DB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1BB89-59E6-4C8F-8BB9-CC8B0FA091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C1F543-8DC4-49F0-A69B-7EF9F5044D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/>
          </p:cNvSpPr>
          <p:nvPr/>
        </p:nvSpPr>
        <p:spPr bwMode="auto">
          <a:xfrm>
            <a:off x="776288" y="5002213"/>
            <a:ext cx="4117975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5 Forma libre"/>
          <p:cNvSpPr>
            <a:spLocks/>
          </p:cNvSpPr>
          <p:nvPr/>
        </p:nvSpPr>
        <p:spPr bwMode="auto">
          <a:xfrm>
            <a:off x="-58738" y="5784850"/>
            <a:ext cx="41195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Triángulo rectángulo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heurón"/>
          <p:cNvSpPr/>
          <p:nvPr/>
        </p:nvSpPr>
        <p:spPr>
          <a:xfrm>
            <a:off x="9386888" y="4987925"/>
            <a:ext cx="1968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9 Cheurón"/>
          <p:cNvSpPr/>
          <p:nvPr/>
        </p:nvSpPr>
        <p:spPr>
          <a:xfrm>
            <a:off x="9183688" y="4987925"/>
            <a:ext cx="19843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29BCDDB-BF2A-4D3C-80E5-98DF1EFD53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76288" y="5002213"/>
            <a:ext cx="4117975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8738" y="5784850"/>
            <a:ext cx="41195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57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95300" y="1481138"/>
            <a:ext cx="8915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CO"/>
              <a:t>10/12/2010</a:t>
            </a:r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1A45608-FE4F-47DE-A146-579449F038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7" r:id="rId2"/>
    <p:sldLayoutId id="2147483912" r:id="rId3"/>
    <p:sldLayoutId id="2147483913" r:id="rId4"/>
    <p:sldLayoutId id="2147483914" r:id="rId5"/>
    <p:sldLayoutId id="2147483915" r:id="rId6"/>
    <p:sldLayoutId id="2147483908" r:id="rId7"/>
    <p:sldLayoutId id="2147483916" r:id="rId8"/>
    <p:sldLayoutId id="2147483917" r:id="rId9"/>
    <p:sldLayoutId id="2147483909" r:id="rId10"/>
    <p:sldLayoutId id="21474839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1825"/>
            <a:ext cx="7772400" cy="3051175"/>
          </a:xfrm>
        </p:spPr>
        <p:txBody>
          <a:bodyPr>
            <a:normAutofit lnSpcReduction="10000"/>
          </a:bodyPr>
          <a:lstStyle/>
          <a:p>
            <a:pPr marL="365760" indent="-256032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4800" dirty="0" smtClean="0"/>
              <a:t>ISO 9001:2000</a:t>
            </a:r>
          </a:p>
          <a:p>
            <a:pPr marL="365760" indent="-256032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4800" dirty="0" smtClean="0"/>
              <a:t>Visión global, Introducción y Antecedentes</a:t>
            </a:r>
          </a:p>
        </p:txBody>
      </p:sp>
      <p:sp>
        <p:nvSpPr>
          <p:cNvPr id="1024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72678D-7FBE-4FC8-A47F-19B9FF5A282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5" name="5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4745038" y="6408738"/>
            <a:ext cx="363696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60400" y="2057400"/>
            <a:ext cx="8420100" cy="4114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s-ES_tradnl" smtClean="0"/>
              <a:t>Calidad</a:t>
            </a:r>
          </a:p>
          <a:p>
            <a:pPr lvl="1" algn="just" eaLnBrk="1" hangingPunct="1">
              <a:spcBef>
                <a:spcPct val="30000"/>
              </a:spcBef>
              <a:buSzPct val="85000"/>
            </a:pPr>
            <a:r>
              <a:rPr lang="es-ES_tradnl" smtClean="0"/>
              <a:t>la capacidad de un conjunto de características inherentes de un producto, sistema o proceso  para cumplir los requisitos de los clientes y de otras partes interesadas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5715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Definiciones Clave:  </a:t>
            </a:r>
            <a:r>
              <a:rPr lang="es-ES_tradnl" smtClean="0">
                <a:solidFill>
                  <a:schemeClr val="tx1"/>
                </a:solidFill>
              </a:rPr>
              <a:t>Calidad</a:t>
            </a:r>
          </a:p>
        </p:txBody>
      </p:sp>
      <p:sp>
        <p:nvSpPr>
          <p:cNvPr id="19462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5E28A44-058B-4A3F-A49E-5278F8B4C17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9463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endParaRPr lang="es-ES_tradnl" smtClean="0"/>
          </a:p>
          <a:p>
            <a:pPr algn="just" eaLnBrk="1" hangingPunct="1"/>
            <a:endParaRPr lang="es-ES_tradnl" smtClean="0"/>
          </a:p>
          <a:p>
            <a:pPr algn="just" eaLnBrk="1" hangingPunct="1"/>
            <a:r>
              <a:rPr lang="es-ES_tradnl" smtClean="0"/>
              <a:t>Planificación de la calidad</a:t>
            </a:r>
          </a:p>
          <a:p>
            <a:pPr lvl="1" algn="just" eaLnBrk="1" hangingPunct="1">
              <a:buSzPct val="85000"/>
            </a:pPr>
            <a:r>
              <a:rPr lang="es-ES_tradnl" smtClean="0"/>
              <a:t>parte de la gestión de calidad enfocada a    fijar los objetivos de calidad y especificar  los procesos operativos necesarios y los recursos relacionados para cumplir con los objetivos de calidad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595282" y="304800"/>
            <a:ext cx="8786874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900" dirty="0" smtClean="0"/>
              <a:t>Definiciones Clave: </a:t>
            </a:r>
            <a:r>
              <a:rPr lang="es-ES_tradnl" sz="3900" dirty="0" smtClean="0">
                <a:solidFill>
                  <a:schemeClr val="tx1"/>
                </a:solidFill>
              </a:rPr>
              <a:t>Planificación de la Calidad</a:t>
            </a:r>
          </a:p>
        </p:txBody>
      </p:sp>
      <p:sp>
        <p:nvSpPr>
          <p:cNvPr id="20486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8C6EFA-ECA7-48F7-B05E-A41102AB6E8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0487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772400" cy="2743200"/>
          </a:xfrm>
        </p:spPr>
        <p:txBody>
          <a:bodyPr/>
          <a:lstStyle/>
          <a:p>
            <a:pPr eaLnBrk="1" hangingPunct="1"/>
            <a:r>
              <a:rPr lang="es-ES_tradnl" smtClean="0"/>
              <a:t>Diseño y Desarrollo</a:t>
            </a:r>
          </a:p>
          <a:p>
            <a:pPr lvl="1" algn="just" eaLnBrk="1" hangingPunct="1">
              <a:buSzPct val="85000"/>
            </a:pPr>
            <a:r>
              <a:rPr lang="es-ES_tradnl" smtClean="0"/>
              <a:t>conjunto de procesos que transforma los requisitos en  características específicas y en la especificación del proceso de realización del producto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3914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Definiciones Clave:  </a:t>
            </a:r>
            <a:r>
              <a:rPr lang="es-ES_tradnl" smtClean="0">
                <a:solidFill>
                  <a:schemeClr val="tx1"/>
                </a:solidFill>
              </a:rPr>
              <a:t>Diseño</a:t>
            </a:r>
          </a:p>
        </p:txBody>
      </p:sp>
      <p:sp>
        <p:nvSpPr>
          <p:cNvPr id="21510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48B7FD-1B3B-47B2-810A-AB28BA4684B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511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60400" y="1905000"/>
            <a:ext cx="8255000" cy="4114800"/>
          </a:xfrm>
        </p:spPr>
        <p:txBody>
          <a:bodyPr/>
          <a:lstStyle/>
          <a:p>
            <a:pPr algn="just" eaLnBrk="1" hangingPunct="1"/>
            <a:r>
              <a:rPr lang="es-ES_tradnl" smtClean="0"/>
              <a:t>Producto</a:t>
            </a:r>
          </a:p>
          <a:p>
            <a:pPr lvl="1" algn="just" eaLnBrk="1" hangingPunct="1">
              <a:buSzPct val="85000"/>
            </a:pPr>
            <a:r>
              <a:rPr lang="es-ES_tradnl" smtClean="0"/>
              <a:t>El resultado de un proceso</a:t>
            </a:r>
          </a:p>
          <a:p>
            <a:pPr algn="just" eaLnBrk="1" hangingPunct="1">
              <a:buFont typeface="Wingdings" pitchFamily="2" charset="2"/>
              <a:buNone/>
            </a:pPr>
            <a:endParaRPr lang="es-ES_tradnl" sz="22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2200" smtClean="0"/>
              <a:t>   Hay cuatro categorías genéricas de productos aceptadas (p.e. para un coche)</a:t>
            </a:r>
          </a:p>
          <a:p>
            <a:pPr lvl="1" algn="just" eaLnBrk="1" hangingPunct="1">
              <a:buSzPct val="85000"/>
            </a:pPr>
            <a:r>
              <a:rPr lang="es-ES_tradnl" sz="2200" smtClean="0"/>
              <a:t>hardware (neumáticos)</a:t>
            </a:r>
          </a:p>
          <a:p>
            <a:pPr lvl="1" algn="just" eaLnBrk="1" hangingPunct="1">
              <a:buSzPct val="85000"/>
            </a:pPr>
            <a:r>
              <a:rPr lang="es-ES_tradnl" sz="2200" smtClean="0"/>
              <a:t>software (gestión de motor)</a:t>
            </a:r>
          </a:p>
          <a:p>
            <a:pPr lvl="1" algn="just" eaLnBrk="1" hangingPunct="1">
              <a:buSzPct val="85000"/>
            </a:pPr>
            <a:r>
              <a:rPr lang="es-ES_tradnl" sz="2200" smtClean="0"/>
              <a:t>servicios (garantía)</a:t>
            </a:r>
          </a:p>
          <a:p>
            <a:pPr lvl="1" algn="just" eaLnBrk="1" hangingPunct="1">
              <a:buSzPct val="85000"/>
            </a:pPr>
            <a:r>
              <a:rPr lang="es-ES_tradnl" sz="2200" smtClean="0"/>
              <a:t>materiales procesados (combustible, refrigerante)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530350" y="76200"/>
            <a:ext cx="8451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Definiciones Clave: </a:t>
            </a:r>
            <a:r>
              <a:rPr lang="es-ES_tradnl" smtClean="0">
                <a:solidFill>
                  <a:schemeClr val="tx1"/>
                </a:solidFill>
              </a:rPr>
              <a:t>Producto</a:t>
            </a:r>
          </a:p>
        </p:txBody>
      </p:sp>
      <p:sp>
        <p:nvSpPr>
          <p:cNvPr id="22534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1B8234D-AC9C-4A48-8460-202D5A164C8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2535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8477250" cy="4114800"/>
          </a:xfrm>
        </p:spPr>
        <p:txBody>
          <a:bodyPr/>
          <a:lstStyle/>
          <a:p>
            <a:pPr algn="just" eaLnBrk="1" hangingPunct="1"/>
            <a:r>
              <a:rPr lang="es-ES_tradnl" sz="3100" smtClean="0"/>
              <a:t>Acción Correctora - </a:t>
            </a:r>
            <a:r>
              <a:rPr lang="es-ES_tradnl" sz="3100" b="1" i="1" smtClean="0"/>
              <a:t>evitar repeticiones</a:t>
            </a:r>
            <a:endParaRPr lang="es-ES_tradnl" smtClean="0"/>
          </a:p>
          <a:p>
            <a:pPr marL="819150" lvl="1" algn="just" eaLnBrk="1" hangingPunct="1">
              <a:buSzPct val="85000"/>
            </a:pPr>
            <a:r>
              <a:rPr lang="es-ES_tradnl" smtClean="0"/>
              <a:t>acción tomada para eliminar la causa de una no conformidad </a:t>
            </a:r>
            <a:r>
              <a:rPr lang="es-ES_tradnl" i="1" smtClean="0"/>
              <a:t>detectada </a:t>
            </a:r>
            <a:r>
              <a:rPr lang="es-ES_tradnl" smtClean="0"/>
              <a:t>u otra situación indeseable</a:t>
            </a:r>
          </a:p>
          <a:p>
            <a:pPr marL="819150" lvl="1" algn="just" eaLnBrk="1" hangingPunct="1">
              <a:buSzPct val="85000"/>
            </a:pPr>
            <a:endParaRPr lang="es-ES_tradnl" smtClean="0"/>
          </a:p>
          <a:p>
            <a:pPr algn="just" eaLnBrk="1" hangingPunct="1"/>
            <a:r>
              <a:rPr lang="es-ES_tradnl" sz="3100" smtClean="0"/>
              <a:t>Acción Preventiva - </a:t>
            </a:r>
            <a:r>
              <a:rPr lang="es-ES_tradnl" sz="3100" b="1" i="1" smtClean="0"/>
              <a:t>evitar acontecimientos</a:t>
            </a:r>
            <a:endParaRPr lang="es-ES_tradnl" smtClean="0"/>
          </a:p>
          <a:p>
            <a:pPr marL="819150" lvl="1" algn="just" eaLnBrk="1" hangingPunct="1">
              <a:buSzPct val="85000"/>
            </a:pPr>
            <a:r>
              <a:rPr lang="es-ES_tradnl" smtClean="0"/>
              <a:t>acción tomada para eliminar la causa de una no conformidad </a:t>
            </a:r>
            <a:r>
              <a:rPr lang="es-ES_tradnl" i="1" smtClean="0"/>
              <a:t>potencial</a:t>
            </a:r>
            <a:r>
              <a:rPr lang="es-ES_tradnl" smtClean="0"/>
              <a:t> u otra situación potencialmente indeseable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328738" y="42863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Definiciones Clave: </a:t>
            </a:r>
            <a:r>
              <a:rPr lang="es-ES_tradnl" smtClean="0">
                <a:solidFill>
                  <a:schemeClr val="tx1"/>
                </a:solidFill>
              </a:rPr>
              <a:t>AC/AP</a:t>
            </a:r>
          </a:p>
        </p:txBody>
      </p:sp>
      <p:sp>
        <p:nvSpPr>
          <p:cNvPr id="23558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E07E34F-2FDE-4FBE-B7BD-34EE7293B84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3559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6962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_tradnl" smtClean="0"/>
              <a:t>Procedimiento</a:t>
            </a:r>
          </a:p>
          <a:p>
            <a:pPr lvl="1" algn="just" eaLnBrk="1" hangingPunct="1">
              <a:lnSpc>
                <a:spcPct val="90000"/>
              </a:lnSpc>
              <a:buSzPct val="85000"/>
            </a:pPr>
            <a:r>
              <a:rPr lang="es-ES_tradnl" smtClean="0"/>
              <a:t>El modo especificado de realizar una actividad o proceso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smtClean="0"/>
              <a:t>Documento</a:t>
            </a:r>
          </a:p>
          <a:p>
            <a:pPr lvl="1" algn="just" eaLnBrk="1" hangingPunct="1">
              <a:lnSpc>
                <a:spcPct val="90000"/>
              </a:lnSpc>
              <a:buSzPct val="85000"/>
            </a:pPr>
            <a:r>
              <a:rPr lang="es-ES_tradnl" smtClean="0"/>
              <a:t>Información y su medio de soporte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smtClean="0"/>
              <a:t>Registro</a:t>
            </a:r>
          </a:p>
          <a:p>
            <a:pPr lvl="1" algn="just" eaLnBrk="1" hangingPunct="1">
              <a:lnSpc>
                <a:spcPct val="90000"/>
              </a:lnSpc>
              <a:buSzPct val="85000"/>
            </a:pPr>
            <a:r>
              <a:rPr lang="es-ES_tradnl" smtClean="0"/>
              <a:t>documento que manifiesta los resultados obtenidos o que proporciona evidencias de las actividades realizadas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900" smtClean="0"/>
              <a:t>Definiciones Clave: </a:t>
            </a:r>
            <a:r>
              <a:rPr lang="es-ES_tradnl" sz="3300" smtClean="0">
                <a:solidFill>
                  <a:schemeClr val="tx1"/>
                </a:solidFill>
              </a:rPr>
              <a:t>Documentación</a:t>
            </a:r>
          </a:p>
        </p:txBody>
      </p:sp>
      <p:sp>
        <p:nvSpPr>
          <p:cNvPr id="24582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29AAE1-7460-4FE5-992D-5CFA8A73366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83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_tradnl" smtClean="0"/>
              <a:t>Proceso</a:t>
            </a:r>
          </a:p>
          <a:p>
            <a:pPr lvl="1" algn="just" eaLnBrk="1" hangingPunct="1">
              <a:buSzPct val="85000"/>
            </a:pPr>
            <a:r>
              <a:rPr lang="es-ES_tradnl" smtClean="0"/>
              <a:t>sistema de actividades que utilizan recursos para transformar entradas en salidas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Definiciones Clave:  </a:t>
            </a:r>
            <a:r>
              <a:rPr lang="es-ES_tradnl" smtClean="0">
                <a:solidFill>
                  <a:schemeClr val="tx1"/>
                </a:solidFill>
              </a:rPr>
              <a:t>Proceso</a:t>
            </a:r>
          </a:p>
        </p:txBody>
      </p:sp>
      <p:sp>
        <p:nvSpPr>
          <p:cNvPr id="25606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94FE389-18E8-46E1-A600-2F3340125A8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5607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642350" cy="4114800"/>
          </a:xfrm>
        </p:spPr>
        <p:txBody>
          <a:bodyPr/>
          <a:lstStyle/>
          <a:p>
            <a:pPr algn="just" eaLnBrk="1" hangingPunct="1">
              <a:buClr>
                <a:srgbClr val="FFFF00"/>
              </a:buClr>
            </a:pPr>
            <a:r>
              <a:rPr lang="es-ES_tradnl" sz="3000" smtClean="0"/>
              <a:t>Un principio de gestión de la calidad es una regla o creencia profunda y fundamental, para dirigir y hacer funcionar una organización, enfocada a una mejora continua de la ejecución a largo plazo, centrándose en los clientes al mismo tiempo que trata las necesidades de todos las otras partes interesadas.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52538" y="214290"/>
            <a:ext cx="79248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900" dirty="0" smtClean="0"/>
              <a:t>Principio de Gestión de la Calidad</a:t>
            </a:r>
          </a:p>
        </p:txBody>
      </p:sp>
      <p:sp>
        <p:nvSpPr>
          <p:cNvPr id="26630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2E5AD6-DBA7-4BF3-9B56-9A266AB4EB8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6631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50" y="1524000"/>
            <a:ext cx="95059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5400" smtClean="0"/>
              <a:t>GESTION DE LA CALIDAD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590800"/>
            <a:ext cx="7010400" cy="1333500"/>
          </a:xfrm>
        </p:spPr>
        <p:txBody>
          <a:bodyPr/>
          <a:lstStyle/>
          <a:p>
            <a:pPr marL="342900" marR="0" indent="-342900" eaLnBrk="1" hangingPunct="1">
              <a:lnSpc>
                <a:spcPct val="90000"/>
              </a:lnSpc>
            </a:pPr>
            <a:r>
              <a:rPr lang="es-ES_tradnl" sz="4400" b="1" smtClean="0"/>
              <a:t>8 PRINCIPIOS FUNDAMENTALES</a:t>
            </a:r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3381375" y="4143375"/>
            <a:ext cx="2787650" cy="550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000" b="1">
                <a:latin typeface="Arial" charset="0"/>
              </a:rPr>
              <a:t>ISO 9000:2000</a:t>
            </a:r>
          </a:p>
        </p:txBody>
      </p:sp>
      <p:sp>
        <p:nvSpPr>
          <p:cNvPr id="27653" name="1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2A660C7-913A-49F8-AB54-148DB3DB58F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Especialización en Construcción de Software - II Semestre 2010</a:t>
            </a:r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5775"/>
            <a:ext cx="8896350" cy="45624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ES_tradnl" b="1" smtClean="0"/>
              <a:t>Principio 1:  Organización centrada en el cliente</a:t>
            </a:r>
            <a:r>
              <a:rPr lang="es-ES_tradnl" smtClean="0"/>
              <a:t/>
            </a:r>
            <a:br>
              <a:rPr lang="es-ES_tradnl" smtClean="0"/>
            </a:br>
            <a:r>
              <a:rPr lang="es-ES_tradnl" smtClean="0"/>
              <a:t/>
            </a:r>
            <a:br>
              <a:rPr lang="es-ES_tradnl" smtClean="0"/>
            </a:br>
            <a:r>
              <a:rPr lang="es-ES_tradnl" b="1" smtClean="0"/>
              <a:t>Las Organizaciones dependen de sus clientes y en consecuencia deben comprender las actuales y futuras necesidades de éstos, satisfacer los requisitos de los clientes y procurar ir más alla incluso de las expectativas de los clientes</a:t>
            </a:r>
            <a:r>
              <a:rPr lang="es-ES_tradnl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	</a:t>
            </a:r>
            <a:endParaRPr lang="es-ES_tradnl" sz="2000" b="1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68" y="304800"/>
            <a:ext cx="8929750" cy="119537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dirty="0" smtClean="0"/>
              <a:t>Los 8 Principios Fundamentales de la Gestión de Calidad</a:t>
            </a:r>
          </a:p>
        </p:txBody>
      </p:sp>
      <p:sp>
        <p:nvSpPr>
          <p:cNvPr id="2867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D70BEFA-3F54-4D87-B347-86353B9DBB4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867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686800" cy="3810000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dirty="0" smtClean="0"/>
              <a:t>Demasiado orientada a la fabricación.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dirty="0" smtClean="0"/>
              <a:t>Demasiada burocracia y papeles en las empresas.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dirty="0" smtClean="0"/>
              <a:t>Falta de claridad y simplificación en la norma.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dirty="0" smtClean="0"/>
              <a:t>Difícil compatibilidad con otras normas y modelos.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dirty="0" smtClean="0"/>
              <a:t>No conecta bien con las prácticas y procesos empresariales.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b="0" dirty="0" smtClean="0">
                <a:latin typeface="Book Antiqua" pitchFamily="18" charset="0"/>
              </a:rPr>
              <a:t>“RECLAMACIONES” A ISO 9001:94</a:t>
            </a:r>
          </a:p>
        </p:txBody>
      </p:sp>
      <p:sp>
        <p:nvSpPr>
          <p:cNvPr id="1126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9167813" y="6215063"/>
            <a:ext cx="39687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5C758AA-0453-4909-BC3E-CFDB24FAC47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26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812925"/>
            <a:ext cx="8820150" cy="44354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ES_tradnl" b="1" smtClean="0"/>
              <a:t>Principio 2:  Liderazgo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s-ES_tradnl" b="1" smtClean="0"/>
              <a:t>	Los líderes establecen unidad de propósitos, dirección y el ambiente interno de la organización. Ellos crean el entorno en el que el personal puede implicarse totalmente en el logro de los objetivos de la Organización.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s-ES_tradnl" b="1" smtClean="0"/>
              <a:t/>
            </a:r>
            <a:br>
              <a:rPr lang="es-ES_tradnl" b="1" smtClean="0"/>
            </a:br>
            <a:endParaRPr lang="es-ES_tradnl" sz="2000" b="1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57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dirty="0" smtClean="0"/>
              <a:t>Los 8 Principios Fundamentales de la Gestión de Calidad</a:t>
            </a:r>
          </a:p>
        </p:txBody>
      </p:sp>
      <p:sp>
        <p:nvSpPr>
          <p:cNvPr id="2970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623B88-B881-4E83-8F06-D1914A460F0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70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933450" y="1736725"/>
            <a:ext cx="8772525" cy="45624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ES_tradnl" b="1" smtClean="0"/>
              <a:t>Principio 3: Compromiso de las personas.</a:t>
            </a:r>
            <a:endParaRPr lang="es-ES_tradnl" smtClean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s-ES_tradnl" smtClean="0"/>
              <a:t/>
            </a:r>
            <a:br>
              <a:rPr lang="es-ES_tradnl" smtClean="0"/>
            </a:br>
            <a:r>
              <a:rPr lang="es-ES_tradnl" b="1" smtClean="0"/>
              <a:t>El personal a todos los niveles son la esencia de una organización y su total compromiso e involucración permite que sus capacidades puedan ser utilizadas para el máximo beneficio de la Organización. </a:t>
            </a:r>
            <a:endParaRPr lang="es-ES_tradnl" smtClean="0"/>
          </a:p>
          <a:p>
            <a:pPr marL="0" indent="0" eaLnBrk="1" hangingPunct="1">
              <a:buFont typeface="Wingdings" pitchFamily="2" charset="2"/>
              <a:buNone/>
            </a:pPr>
            <a:endParaRPr lang="es-ES_tradnl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33463" y="304800"/>
            <a:ext cx="84201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smtClean="0"/>
              <a:t>Los 8 Principios Fundamentales de la Gestión de Calidad</a:t>
            </a:r>
          </a:p>
        </p:txBody>
      </p:sp>
      <p:sp>
        <p:nvSpPr>
          <p:cNvPr id="3072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CE8C5BB-7FBC-4DC1-B2DC-CE207944FB7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072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992313"/>
            <a:ext cx="8486775" cy="349408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ES_tradnl" b="1" smtClean="0"/>
              <a:t>Principio 4:  Enfoque basado en los procesos</a:t>
            </a:r>
            <a:r>
              <a:rPr lang="es-ES_tradnl" sz="3000" b="1" smtClean="0"/>
              <a:t/>
            </a:r>
            <a:br>
              <a:rPr lang="es-ES_tradnl" sz="3000" b="1" smtClean="0"/>
            </a:br>
            <a:endParaRPr lang="es-ES_tradnl" sz="3000" b="1" smtClean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s-ES_tradnl" b="1" smtClean="0"/>
              <a:t>Los resultados deseados se alcanzan más eficazmente cuando los recursos y actividades relaccionadas se gestionan como un proceso. </a:t>
            </a:r>
            <a:r>
              <a:rPr lang="es-ES_tradnl" smtClean="0"/>
              <a:t/>
            </a:r>
            <a:br>
              <a:rPr lang="es-ES_tradnl" smtClean="0"/>
            </a:br>
            <a:endParaRPr lang="es-ES_tradnl" sz="2000" b="1" smtClean="0"/>
          </a:p>
          <a:p>
            <a:pPr marL="0" indent="0" algn="just" eaLnBrk="1" hangingPunct="1">
              <a:buFont typeface="Wingdings" pitchFamily="2" charset="2"/>
              <a:buNone/>
            </a:pPr>
            <a:endParaRPr lang="es-ES_tradnl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s-ES_tradnl" sz="2000" b="1" smtClean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228600"/>
            <a:ext cx="8382000" cy="14589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/>
              <a:t>Los 8 Principios Fundamentales de la Gestión de Calidad</a:t>
            </a:r>
          </a:p>
        </p:txBody>
      </p:sp>
      <p:sp>
        <p:nvSpPr>
          <p:cNvPr id="3174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1B761A7-B243-4F80-BC49-09583DFFDBC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174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46275"/>
            <a:ext cx="9067800" cy="45624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ES_tradnl" b="1" smtClean="0"/>
              <a:t>Principio 5 : Enfoque para la Gestión del Sistema</a:t>
            </a:r>
            <a:endParaRPr lang="es-ES_tradnl" sz="3000" b="1" smtClean="0"/>
          </a:p>
          <a:p>
            <a:pPr marL="0" indent="0" eaLnBrk="1" hangingPunct="1">
              <a:buFont typeface="Wingdings" pitchFamily="2" charset="2"/>
              <a:buNone/>
            </a:pPr>
            <a:endParaRPr lang="es-ES_tradnl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s-ES_tradnl" b="1" smtClean="0"/>
              <a:t>Identificar , entender y gestionar un sistema de procesos interrelaccionados  hacia un objetivo dado, contribuye a mejorar la eficacia y eficiencia de las Organizaciones.</a:t>
            </a:r>
            <a:r>
              <a:rPr lang="es-ES_tradnl" smtClean="0"/>
              <a:t/>
            </a:r>
            <a:br>
              <a:rPr lang="es-ES_tradnl" smtClean="0"/>
            </a:br>
            <a:r>
              <a:rPr lang="es-ES_tradnl" smtClean="0"/>
              <a:t/>
            </a:r>
            <a:br>
              <a:rPr lang="es-ES_tradnl" smtClean="0"/>
            </a:br>
            <a:endParaRPr lang="es-ES_tradnl" sz="2000" b="1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057275" y="228600"/>
            <a:ext cx="8153400" cy="14589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/>
              <a:t>Los 8 Principios Fundamentales de la Gestión de Calidad</a:t>
            </a:r>
          </a:p>
        </p:txBody>
      </p:sp>
      <p:sp>
        <p:nvSpPr>
          <p:cNvPr id="3277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7035DD-D948-4003-B0B0-3D7791D2938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2773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9144000" cy="4111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b="1" smtClean="0"/>
              <a:t>Principio 6: Mejora continua</a:t>
            </a:r>
            <a:endParaRPr lang="es-ES_tradnl" sz="3000" b="1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	</a:t>
            </a:r>
            <a:br>
              <a:rPr lang="es-ES_tradnl" smtClean="0"/>
            </a:br>
            <a:r>
              <a:rPr lang="es-ES_tradnl" b="1" smtClean="0"/>
              <a:t>Un objetivo permanente de una Organización debe ser mejorar continuamente. </a:t>
            </a:r>
            <a:endParaRPr lang="es-ES_tradnl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/>
            </a:r>
            <a:br>
              <a:rPr lang="es-ES_tradnl" smtClean="0"/>
            </a:br>
            <a:endParaRPr lang="es-ES_tradnl" sz="2000" b="1" smtClean="0"/>
          </a:p>
          <a:p>
            <a:pPr eaLnBrk="1" hangingPunct="1">
              <a:buFont typeface="Wingdings" pitchFamily="2" charset="2"/>
              <a:buNone/>
            </a:pPr>
            <a:endParaRPr lang="es-ES_tradnl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sz="2000" b="1" smtClean="0"/>
              <a:t>                                                                                                                              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57275" y="457200"/>
            <a:ext cx="8305800" cy="10017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smtClean="0"/>
              <a:t>Los 8 Principios Fundamentales de la Gestión de Calidad</a:t>
            </a:r>
          </a:p>
        </p:txBody>
      </p:sp>
      <p:sp>
        <p:nvSpPr>
          <p:cNvPr id="3379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128E4E-F6DA-4953-8797-FCE6BA630D8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379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908175"/>
            <a:ext cx="8801100" cy="456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b="1" smtClean="0"/>
              <a:t>Principio 7 : Enfoque objetivo para la Toma de 			decisiones</a:t>
            </a:r>
            <a:endParaRPr lang="es-ES_tradnl" sz="3000" b="1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	</a:t>
            </a:r>
            <a:r>
              <a:rPr lang="es-ES_tradnl" b="1" smtClean="0"/>
              <a:t>Las decisiones eficaces están basadas en el lógico o intuitivo análisis de datos y de información.</a:t>
            </a:r>
            <a:br>
              <a:rPr lang="es-ES_tradnl" b="1" smtClean="0"/>
            </a:br>
            <a:r>
              <a:rPr lang="es-ES_tradnl" b="1" smtClean="0"/>
              <a:t/>
            </a:r>
            <a:br>
              <a:rPr lang="es-ES_tradnl" b="1" smtClean="0"/>
            </a:br>
            <a:endParaRPr lang="es-ES_tradnl" smtClean="0"/>
          </a:p>
          <a:p>
            <a:pPr eaLnBrk="1" hangingPunct="1">
              <a:buFont typeface="Wingdings" pitchFamily="2" charset="2"/>
              <a:buNone/>
            </a:pPr>
            <a:endParaRPr lang="es-ES_tradnl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sz="2000" b="1" smtClean="0"/>
              <a:t>                                                                                                                          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80975"/>
            <a:ext cx="8382000" cy="15351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dirty="0" smtClean="0"/>
              <a:t>Los 8 Principios Fundamentales de la Gestión de Calidad</a:t>
            </a:r>
          </a:p>
        </p:txBody>
      </p:sp>
      <p:sp>
        <p:nvSpPr>
          <p:cNvPr id="3482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A8F31D-8BDD-4E9F-882D-A9E8B3EB186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482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12925"/>
            <a:ext cx="8972550" cy="456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b="1" smtClean="0"/>
              <a:t>Principio 8 : Relaciones con el suministrador</a:t>
            </a:r>
            <a:br>
              <a:rPr lang="es-ES_tradnl" b="1" smtClean="0"/>
            </a:br>
            <a:r>
              <a:rPr lang="es-ES_tradnl" b="1" smtClean="0"/>
              <a:t>			mutuamente beneficiosas</a:t>
            </a:r>
            <a:endParaRPr lang="es-ES_tradnl" sz="3000" b="1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sz="3000" b="1" smtClean="0"/>
              <a:t/>
            </a:r>
            <a:br>
              <a:rPr lang="es-ES_tradnl" sz="3000" b="1" smtClean="0"/>
            </a:br>
            <a:r>
              <a:rPr lang="es-ES_tradnl" b="1" smtClean="0"/>
              <a:t>Una relación mutuamente beneficiosa entre una Organización y sus suministradores aumenta la capacidad de ambos para crear valor.</a:t>
            </a:r>
          </a:p>
          <a:p>
            <a:pPr eaLnBrk="1" hangingPunct="1">
              <a:buFont typeface="Wingdings" pitchFamily="2" charset="2"/>
              <a:buNone/>
            </a:pPr>
            <a:endParaRPr lang="es-ES_tradnl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293688"/>
            <a:ext cx="8305800" cy="1306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dirty="0" smtClean="0"/>
              <a:t>Los 8 Principios Fundamentales de la Gestión de Calidad</a:t>
            </a:r>
          </a:p>
        </p:txBody>
      </p:sp>
      <p:sp>
        <p:nvSpPr>
          <p:cNvPr id="3584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F9420E-3235-4F89-A32A-DDDDCB7E7EC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584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7924800" y="2324100"/>
            <a:ext cx="1949450" cy="3413125"/>
          </a:xfrm>
          <a:prstGeom prst="star16">
            <a:avLst>
              <a:gd name="adj" fmla="val 37500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2286000" y="2979738"/>
            <a:ext cx="3352800" cy="2103437"/>
          </a:xfrm>
          <a:prstGeom prst="octagon">
            <a:avLst>
              <a:gd name="adj" fmla="val 24801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  <a:p>
            <a:pPr algn="ctr" defTabSz="762000" eaLnBrk="1" hangingPunct="1">
              <a:defRPr/>
            </a:pPr>
            <a:endParaRPr lang="es-ES_tradnl" sz="1200" b="1">
              <a:solidFill>
                <a:srgbClr val="FAFD00"/>
              </a:solidFill>
              <a:latin typeface="Arial" pitchFamily="34" charset="0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>
          <a:xfrm>
            <a:off x="1185863" y="180975"/>
            <a:ext cx="8116887" cy="9223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4000" smtClean="0"/>
              <a:t>MODELO BÁSICO DE PROCESO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432050" y="3159125"/>
            <a:ext cx="30607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es-ES_tradnl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PLANIFICACION</a:t>
            </a:r>
          </a:p>
          <a:p>
            <a:pPr algn="ctr" defTabSz="762000">
              <a:defRPr/>
            </a:pPr>
            <a:r>
              <a:rPr lang="es-ES_tradnl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ORGANIZACION</a:t>
            </a:r>
          </a:p>
          <a:p>
            <a:pPr algn="ctr" defTabSz="762000">
              <a:defRPr/>
            </a:pPr>
            <a:r>
              <a:rPr lang="es-ES_tradnl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Y DESARROLLO </a:t>
            </a:r>
          </a:p>
          <a:p>
            <a:pPr algn="ctr" defTabSz="762000">
              <a:defRPr/>
            </a:pPr>
            <a:r>
              <a:rPr lang="es-ES_tradnl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 LA ACTIVIDAD</a:t>
            </a: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4119563" y="5089525"/>
            <a:ext cx="3460750" cy="173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800" b="1">
                <a:latin typeface="Arial" charset="0"/>
              </a:rPr>
              <a:t>Recursos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Materiales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Personas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Información/Formación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Etc.</a:t>
            </a: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4097338" y="1012825"/>
            <a:ext cx="2374900" cy="203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800" b="1">
                <a:latin typeface="Arial" charset="0"/>
              </a:rPr>
              <a:t>Controles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Procedimientos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Especificación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Legislación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Objetivos</a:t>
            </a:r>
          </a:p>
          <a:p>
            <a:pPr defTabSz="762000">
              <a:buFontTx/>
              <a:buChar char="•"/>
            </a:pPr>
            <a:r>
              <a:rPr lang="es-ES_tradnl" sz="2000" b="1">
                <a:latin typeface="Arial" charset="0"/>
              </a:rPr>
              <a:t>Etc.</a:t>
            </a:r>
          </a:p>
        </p:txBody>
      </p:sp>
      <p:sp>
        <p:nvSpPr>
          <p:cNvPr id="2057" name="AutoShape 8"/>
          <p:cNvSpPr>
            <a:spLocks noChangeArrowheads="1"/>
          </p:cNvSpPr>
          <p:nvPr/>
        </p:nvSpPr>
        <p:spPr bwMode="auto">
          <a:xfrm rot="-5400000">
            <a:off x="3238500" y="5734050"/>
            <a:ext cx="1314450" cy="209550"/>
          </a:xfrm>
          <a:prstGeom prst="rightArrow">
            <a:avLst>
              <a:gd name="adj1" fmla="val 50000"/>
              <a:gd name="adj2" fmla="val 314885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133350" y="3705225"/>
            <a:ext cx="2095500" cy="666750"/>
          </a:xfrm>
          <a:prstGeom prst="rightArrow">
            <a:avLst>
              <a:gd name="adj1" fmla="val 50000"/>
              <a:gd name="adj2" fmla="val 15776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9" name="AutoShape 10"/>
          <p:cNvSpPr>
            <a:spLocks noChangeArrowheads="1"/>
          </p:cNvSpPr>
          <p:nvPr/>
        </p:nvSpPr>
        <p:spPr bwMode="auto">
          <a:xfrm>
            <a:off x="5867400" y="3697288"/>
            <a:ext cx="2095500" cy="666750"/>
          </a:xfrm>
          <a:prstGeom prst="rightArrow">
            <a:avLst>
              <a:gd name="adj1" fmla="val 50000"/>
              <a:gd name="adj2" fmla="val 15776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482600" y="2743200"/>
            <a:ext cx="2205038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sz="2000" b="1">
                <a:latin typeface="Arial" charset="0"/>
              </a:rPr>
              <a:t>CLIENTE</a:t>
            </a:r>
          </a:p>
          <a:p>
            <a:pPr algn="ctr" defTabSz="762000"/>
            <a:r>
              <a:rPr lang="es-ES_tradnl" sz="2000" b="1">
                <a:latin typeface="Arial" charset="0"/>
              </a:rPr>
              <a:t>Datos de Partida</a:t>
            </a:r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733425" y="4513263"/>
            <a:ext cx="11826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800" b="1">
                <a:latin typeface="Arial" charset="0"/>
              </a:rPr>
              <a:t>(INPUTS)</a:t>
            </a:r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5678488" y="2900363"/>
            <a:ext cx="18415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>
                <a:latin typeface="Arial" charset="0"/>
              </a:rPr>
              <a:t>Resultados</a:t>
            </a:r>
          </a:p>
          <a:p>
            <a:pPr algn="ctr" defTabSz="762000"/>
            <a:r>
              <a:rPr lang="es-ES_tradnl" b="1">
                <a:latin typeface="Arial" charset="0"/>
              </a:rPr>
              <a:t>deseados</a:t>
            </a:r>
          </a:p>
        </p:txBody>
      </p:sp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5757863" y="4340225"/>
            <a:ext cx="14398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800" b="1">
                <a:latin typeface="Arial" charset="0"/>
              </a:rPr>
              <a:t>(OUTPUTS)</a:t>
            </a:r>
          </a:p>
        </p:txBody>
      </p:sp>
      <p:graphicFrame>
        <p:nvGraphicFramePr>
          <p:cNvPr id="1026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77213" y="4000500"/>
          <a:ext cx="1728787" cy="1060450"/>
        </p:xfrm>
        <a:graphic>
          <a:graphicData uri="http://schemas.openxmlformats.org/presentationml/2006/ole">
            <p:oleObj spid="_x0000_s1026" name="Clip" r:id="rId4" imgW="1726920" imgH="1058760" progId="MS_ClipArt_Gallery.2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7839075" y="3429000"/>
            <a:ext cx="2066925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es-ES_tradnl" sz="1600" b="1">
                <a:latin typeface="Arial" charset="0"/>
              </a:rPr>
              <a:t>SATISFACCIÓN DEL CLIENTE</a:t>
            </a: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 rot="16200000" flipH="1">
            <a:off x="3238500" y="2095500"/>
            <a:ext cx="1314450" cy="209550"/>
          </a:xfrm>
          <a:prstGeom prst="rightArrow">
            <a:avLst>
              <a:gd name="adj1" fmla="val 50000"/>
              <a:gd name="adj2" fmla="val 314885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2" name="18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06DDA0B-2A15-4BD6-8C45-6291DABF238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43" name="19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1093788" y="5564188"/>
            <a:ext cx="4987925" cy="547687"/>
          </a:xfrm>
          <a:prstGeom prst="cube">
            <a:avLst>
              <a:gd name="adj" fmla="val 248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093788" y="2773363"/>
            <a:ext cx="4987925" cy="547687"/>
          </a:xfrm>
          <a:prstGeom prst="cube">
            <a:avLst>
              <a:gd name="adj" fmla="val 248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093788" y="1911350"/>
            <a:ext cx="4987925" cy="547688"/>
          </a:xfrm>
          <a:prstGeom prst="cube">
            <a:avLst>
              <a:gd name="adj" fmla="val 248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169988" y="1958975"/>
            <a:ext cx="4495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>
                <a:solidFill>
                  <a:schemeClr val="tx2"/>
                </a:solidFill>
              </a:rPr>
              <a:t>Responsabilidad de la Dirección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143000" y="2820988"/>
            <a:ext cx="426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>
                <a:solidFill>
                  <a:schemeClr val="tx2"/>
                </a:solidFill>
              </a:rPr>
              <a:t>Gestión de los Recursos</a:t>
            </a:r>
          </a:p>
        </p:txBody>
      </p:sp>
      <p:grpSp>
        <p:nvGrpSpPr>
          <p:cNvPr id="36871" name="Group 19"/>
          <p:cNvGrpSpPr>
            <a:grpSpLocks/>
          </p:cNvGrpSpPr>
          <p:nvPr/>
        </p:nvGrpSpPr>
        <p:grpSpPr bwMode="auto">
          <a:xfrm>
            <a:off x="1093788" y="3430588"/>
            <a:ext cx="5029200" cy="1676400"/>
            <a:chOff x="698" y="2247"/>
            <a:chExt cx="3168" cy="1056"/>
          </a:xfrm>
        </p:grpSpPr>
        <p:sp>
          <p:nvSpPr>
            <p:cNvPr id="38935" name="AutoShape 7"/>
            <p:cNvSpPr>
              <a:spLocks noChangeArrowheads="1"/>
            </p:cNvSpPr>
            <p:nvPr/>
          </p:nvSpPr>
          <p:spPr bwMode="auto">
            <a:xfrm>
              <a:off x="698" y="2247"/>
              <a:ext cx="3168" cy="1056"/>
            </a:xfrm>
            <a:prstGeom prst="cube">
              <a:avLst>
                <a:gd name="adj" fmla="val 24833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8936" name="Freeform 8"/>
            <p:cNvSpPr>
              <a:spLocks/>
            </p:cNvSpPr>
            <p:nvPr/>
          </p:nvSpPr>
          <p:spPr bwMode="auto">
            <a:xfrm>
              <a:off x="1500" y="2994"/>
              <a:ext cx="1297" cy="289"/>
            </a:xfrm>
            <a:custGeom>
              <a:avLst/>
              <a:gdLst>
                <a:gd name="T0" fmla="*/ 972 w 1297"/>
                <a:gd name="T1" fmla="*/ 0 h 289"/>
                <a:gd name="T2" fmla="*/ 0 w 1297"/>
                <a:gd name="T3" fmla="*/ 0 h 289"/>
                <a:gd name="T4" fmla="*/ 324 w 1297"/>
                <a:gd name="T5" fmla="*/ 144 h 289"/>
                <a:gd name="T6" fmla="*/ 0 w 1297"/>
                <a:gd name="T7" fmla="*/ 288 h 289"/>
                <a:gd name="T8" fmla="*/ 972 w 1297"/>
                <a:gd name="T9" fmla="*/ 288 h 289"/>
                <a:gd name="T10" fmla="*/ 1296 w 1297"/>
                <a:gd name="T11" fmla="*/ 144 h 289"/>
                <a:gd name="T12" fmla="*/ 972 w 1297"/>
                <a:gd name="T13" fmla="*/ 0 h 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7"/>
                <a:gd name="T22" fmla="*/ 0 h 289"/>
                <a:gd name="T23" fmla="*/ 1297 w 1297"/>
                <a:gd name="T24" fmla="*/ 289 h 2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7" h="289">
                  <a:moveTo>
                    <a:pt x="972" y="0"/>
                  </a:moveTo>
                  <a:lnTo>
                    <a:pt x="0" y="0"/>
                  </a:lnTo>
                  <a:lnTo>
                    <a:pt x="324" y="144"/>
                  </a:lnTo>
                  <a:lnTo>
                    <a:pt x="0" y="288"/>
                  </a:lnTo>
                  <a:lnTo>
                    <a:pt x="972" y="288"/>
                  </a:lnTo>
                  <a:lnTo>
                    <a:pt x="1296" y="144"/>
                  </a:lnTo>
                  <a:lnTo>
                    <a:pt x="972" y="0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38937" name="Freeform 9"/>
            <p:cNvSpPr>
              <a:spLocks/>
            </p:cNvSpPr>
            <p:nvPr/>
          </p:nvSpPr>
          <p:spPr bwMode="auto">
            <a:xfrm>
              <a:off x="1497" y="2910"/>
              <a:ext cx="1297" cy="289"/>
            </a:xfrm>
            <a:custGeom>
              <a:avLst/>
              <a:gdLst>
                <a:gd name="T0" fmla="*/ 972 w 1297"/>
                <a:gd name="T1" fmla="*/ 0 h 289"/>
                <a:gd name="T2" fmla="*/ 0 w 1297"/>
                <a:gd name="T3" fmla="*/ 0 h 289"/>
                <a:gd name="T4" fmla="*/ 324 w 1297"/>
                <a:gd name="T5" fmla="*/ 144 h 289"/>
                <a:gd name="T6" fmla="*/ 0 w 1297"/>
                <a:gd name="T7" fmla="*/ 288 h 289"/>
                <a:gd name="T8" fmla="*/ 972 w 1297"/>
                <a:gd name="T9" fmla="*/ 288 h 289"/>
                <a:gd name="T10" fmla="*/ 1296 w 1297"/>
                <a:gd name="T11" fmla="*/ 144 h 289"/>
                <a:gd name="T12" fmla="*/ 972 w 1297"/>
                <a:gd name="T13" fmla="*/ 0 h 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7"/>
                <a:gd name="T22" fmla="*/ 0 h 289"/>
                <a:gd name="T23" fmla="*/ 1297 w 1297"/>
                <a:gd name="T24" fmla="*/ 289 h 2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7" h="289">
                  <a:moveTo>
                    <a:pt x="972" y="0"/>
                  </a:moveTo>
                  <a:lnTo>
                    <a:pt x="0" y="0"/>
                  </a:lnTo>
                  <a:lnTo>
                    <a:pt x="324" y="144"/>
                  </a:lnTo>
                  <a:lnTo>
                    <a:pt x="0" y="288"/>
                  </a:lnTo>
                  <a:lnTo>
                    <a:pt x="972" y="288"/>
                  </a:lnTo>
                  <a:lnTo>
                    <a:pt x="1296" y="144"/>
                  </a:lnTo>
                  <a:lnTo>
                    <a:pt x="972" y="0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38938" name="Rectangle 10"/>
            <p:cNvSpPr>
              <a:spLocks noChangeArrowheads="1"/>
            </p:cNvSpPr>
            <p:nvPr/>
          </p:nvSpPr>
          <p:spPr bwMode="auto">
            <a:xfrm>
              <a:off x="734" y="2439"/>
              <a:ext cx="2758" cy="2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b="1" dirty="0">
                  <a:solidFill>
                    <a:schemeClr val="tx2"/>
                  </a:solidFill>
                </a:rPr>
                <a:t>Elaboración del producto</a:t>
              </a:r>
            </a:p>
          </p:txBody>
        </p:sp>
        <p:sp>
          <p:nvSpPr>
            <p:cNvPr id="38939" name="Freeform 11"/>
            <p:cNvSpPr>
              <a:spLocks/>
            </p:cNvSpPr>
            <p:nvPr/>
          </p:nvSpPr>
          <p:spPr bwMode="auto">
            <a:xfrm>
              <a:off x="1514" y="2823"/>
              <a:ext cx="1297" cy="289"/>
            </a:xfrm>
            <a:custGeom>
              <a:avLst/>
              <a:gdLst>
                <a:gd name="T0" fmla="*/ 972 w 1297"/>
                <a:gd name="T1" fmla="*/ 0 h 289"/>
                <a:gd name="T2" fmla="*/ 0 w 1297"/>
                <a:gd name="T3" fmla="*/ 0 h 289"/>
                <a:gd name="T4" fmla="*/ 324 w 1297"/>
                <a:gd name="T5" fmla="*/ 144 h 289"/>
                <a:gd name="T6" fmla="*/ 0 w 1297"/>
                <a:gd name="T7" fmla="*/ 288 h 289"/>
                <a:gd name="T8" fmla="*/ 972 w 1297"/>
                <a:gd name="T9" fmla="*/ 288 h 289"/>
                <a:gd name="T10" fmla="*/ 1296 w 1297"/>
                <a:gd name="T11" fmla="*/ 144 h 289"/>
                <a:gd name="T12" fmla="*/ 972 w 1297"/>
                <a:gd name="T13" fmla="*/ 0 h 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7"/>
                <a:gd name="T22" fmla="*/ 0 h 289"/>
                <a:gd name="T23" fmla="*/ 1297 w 1297"/>
                <a:gd name="T24" fmla="*/ 289 h 2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7" h="289">
                  <a:moveTo>
                    <a:pt x="972" y="0"/>
                  </a:moveTo>
                  <a:lnTo>
                    <a:pt x="0" y="0"/>
                  </a:lnTo>
                  <a:lnTo>
                    <a:pt x="324" y="144"/>
                  </a:lnTo>
                  <a:lnTo>
                    <a:pt x="0" y="288"/>
                  </a:lnTo>
                  <a:lnTo>
                    <a:pt x="972" y="288"/>
                  </a:lnTo>
                  <a:lnTo>
                    <a:pt x="1296" y="144"/>
                  </a:lnTo>
                  <a:lnTo>
                    <a:pt x="972" y="0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38940" name="Rectangle 12"/>
            <p:cNvSpPr>
              <a:spLocks noChangeArrowheads="1"/>
            </p:cNvSpPr>
            <p:nvPr/>
          </p:nvSpPr>
          <p:spPr bwMode="auto">
            <a:xfrm>
              <a:off x="1872" y="2882"/>
              <a:ext cx="890" cy="2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s-ES_tradnl" sz="1800" b="1" dirty="0"/>
                <a:t>PROCESOS</a:t>
              </a:r>
            </a:p>
          </p:txBody>
        </p:sp>
        <p:grpSp>
          <p:nvGrpSpPr>
            <p:cNvPr id="36894" name="Group 15"/>
            <p:cNvGrpSpPr>
              <a:grpSpLocks/>
            </p:cNvGrpSpPr>
            <p:nvPr/>
          </p:nvGrpSpPr>
          <p:grpSpPr bwMode="auto">
            <a:xfrm>
              <a:off x="698" y="2775"/>
              <a:ext cx="838" cy="384"/>
              <a:chOff x="698" y="2775"/>
              <a:chExt cx="838" cy="384"/>
            </a:xfrm>
          </p:grpSpPr>
          <p:sp>
            <p:nvSpPr>
              <p:cNvPr id="38945" name="Oval 13"/>
              <p:cNvSpPr>
                <a:spLocks noChangeArrowheads="1"/>
              </p:cNvSpPr>
              <p:nvPr/>
            </p:nvSpPr>
            <p:spPr bwMode="auto">
              <a:xfrm>
                <a:off x="698" y="2775"/>
                <a:ext cx="833" cy="38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8946" name="Rectangle 14"/>
              <p:cNvSpPr>
                <a:spLocks noChangeArrowheads="1"/>
              </p:cNvSpPr>
              <p:nvPr/>
            </p:nvSpPr>
            <p:spPr bwMode="auto">
              <a:xfrm>
                <a:off x="792" y="2927"/>
                <a:ext cx="744" cy="2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s-ES_tradnl" sz="1600" b="1">
                    <a:solidFill>
                      <a:schemeClr val="accent1"/>
                    </a:solidFill>
                  </a:rPr>
                  <a:t>ENTRADA</a:t>
                </a:r>
              </a:p>
            </p:txBody>
          </p:sp>
        </p:grpSp>
        <p:grpSp>
          <p:nvGrpSpPr>
            <p:cNvPr id="36895" name="Group 18"/>
            <p:cNvGrpSpPr>
              <a:grpSpLocks/>
            </p:cNvGrpSpPr>
            <p:nvPr/>
          </p:nvGrpSpPr>
          <p:grpSpPr bwMode="auto">
            <a:xfrm>
              <a:off x="2858" y="2775"/>
              <a:ext cx="780" cy="384"/>
              <a:chOff x="2858" y="2775"/>
              <a:chExt cx="780" cy="384"/>
            </a:xfrm>
          </p:grpSpPr>
          <p:sp>
            <p:nvSpPr>
              <p:cNvPr id="38943" name="Oval 16"/>
              <p:cNvSpPr>
                <a:spLocks noChangeArrowheads="1"/>
              </p:cNvSpPr>
              <p:nvPr/>
            </p:nvSpPr>
            <p:spPr bwMode="auto">
              <a:xfrm>
                <a:off x="2858" y="2775"/>
                <a:ext cx="720" cy="38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38944" name="Rectangle 17"/>
              <p:cNvSpPr>
                <a:spLocks noChangeArrowheads="1"/>
              </p:cNvSpPr>
              <p:nvPr/>
            </p:nvSpPr>
            <p:spPr bwMode="auto">
              <a:xfrm>
                <a:off x="3042" y="2882"/>
                <a:ext cx="596" cy="2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s-ES_tradnl" sz="1600" b="1" dirty="0">
                    <a:solidFill>
                      <a:schemeClr val="accent1"/>
                    </a:solidFill>
                  </a:rPr>
                  <a:t>SALIDA</a:t>
                </a:r>
              </a:p>
            </p:txBody>
          </p:sp>
        </p:grpSp>
      </p:grp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1166813" y="5611813"/>
            <a:ext cx="38528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s-ES_tradnl" b="1">
                <a:solidFill>
                  <a:schemeClr val="tx2"/>
                </a:solidFill>
              </a:rPr>
              <a:t>Medición, Análisis y Mejora</a:t>
            </a:r>
          </a:p>
        </p:txBody>
      </p:sp>
      <p:sp>
        <p:nvSpPr>
          <p:cNvPr id="38921" name="AutoShape 21"/>
          <p:cNvSpPr>
            <a:spLocks noChangeArrowheads="1"/>
          </p:cNvSpPr>
          <p:nvPr/>
        </p:nvSpPr>
        <p:spPr bwMode="auto">
          <a:xfrm>
            <a:off x="1093788" y="1144588"/>
            <a:ext cx="4987925" cy="547687"/>
          </a:xfrm>
          <a:prstGeom prst="cube">
            <a:avLst>
              <a:gd name="adj" fmla="val 248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6874" name="Rectangle 22"/>
          <p:cNvSpPr>
            <a:spLocks noChangeArrowheads="1"/>
          </p:cNvSpPr>
          <p:nvPr/>
        </p:nvSpPr>
        <p:spPr bwMode="auto">
          <a:xfrm>
            <a:off x="1193800" y="1192213"/>
            <a:ext cx="4403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>
                <a:solidFill>
                  <a:schemeClr val="tx2"/>
                </a:solidFill>
              </a:rPr>
              <a:t>Sistemas de Gestión de Calidad</a:t>
            </a:r>
          </a:p>
        </p:txBody>
      </p:sp>
      <p:sp>
        <p:nvSpPr>
          <p:cNvPr id="38923" name="Rectangle 23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500062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bg1"/>
                </a:solidFill>
              </a:rPr>
              <a:t>ISO 9001 : 2000</a:t>
            </a:r>
          </a:p>
        </p:txBody>
      </p:sp>
      <p:sp>
        <p:nvSpPr>
          <p:cNvPr id="38924" name="Rectangle 24"/>
          <p:cNvSpPr>
            <a:spLocks noChangeArrowheads="1"/>
          </p:cNvSpPr>
          <p:nvPr/>
        </p:nvSpPr>
        <p:spPr bwMode="auto">
          <a:xfrm>
            <a:off x="7739063" y="1285875"/>
            <a:ext cx="1373187" cy="45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s-ES_tradnl" dirty="0">
                <a:latin typeface="Century Schoolbook" pitchFamily="18" charset="0"/>
              </a:rPr>
              <a:t>Sección 4</a:t>
            </a:r>
          </a:p>
        </p:txBody>
      </p:sp>
      <p:sp>
        <p:nvSpPr>
          <p:cNvPr id="38925" name="Rectangle 25"/>
          <p:cNvSpPr>
            <a:spLocks noChangeArrowheads="1"/>
          </p:cNvSpPr>
          <p:nvPr/>
        </p:nvSpPr>
        <p:spPr bwMode="auto">
          <a:xfrm>
            <a:off x="7739063" y="2071688"/>
            <a:ext cx="1373187" cy="45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s-ES_tradnl" dirty="0">
                <a:latin typeface="Century Schoolbook" pitchFamily="18" charset="0"/>
              </a:rPr>
              <a:t>Sección 5</a:t>
            </a:r>
          </a:p>
        </p:txBody>
      </p:sp>
      <p:sp>
        <p:nvSpPr>
          <p:cNvPr id="38926" name="Rectangle 26"/>
          <p:cNvSpPr>
            <a:spLocks noChangeArrowheads="1"/>
          </p:cNvSpPr>
          <p:nvPr/>
        </p:nvSpPr>
        <p:spPr bwMode="auto">
          <a:xfrm>
            <a:off x="7624763" y="2957513"/>
            <a:ext cx="1373187" cy="45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s-ES_tradnl" dirty="0"/>
              <a:t>Sección 6</a:t>
            </a:r>
          </a:p>
        </p:txBody>
      </p:sp>
      <p:sp>
        <p:nvSpPr>
          <p:cNvPr id="38927" name="Rectangle 27"/>
          <p:cNvSpPr>
            <a:spLocks noChangeArrowheads="1"/>
          </p:cNvSpPr>
          <p:nvPr/>
        </p:nvSpPr>
        <p:spPr bwMode="auto">
          <a:xfrm>
            <a:off x="7596188" y="4071938"/>
            <a:ext cx="1373187" cy="45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s-ES_tradnl" dirty="0">
                <a:latin typeface="Century Schoolbook" pitchFamily="18" charset="0"/>
              </a:rPr>
              <a:t>Sección 7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7667625" y="5643563"/>
            <a:ext cx="1373188" cy="45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s-ES_tradnl">
                <a:latin typeface="Century Schoolbook" pitchFamily="18" charset="0"/>
              </a:rPr>
              <a:t>Sección 8</a:t>
            </a:r>
          </a:p>
        </p:txBody>
      </p:sp>
      <p:pic>
        <p:nvPicPr>
          <p:cNvPr id="36881" name="Picture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8875" y="1214438"/>
            <a:ext cx="13589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82" name="Picture 3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0313" y="2071688"/>
            <a:ext cx="13589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83" name="Picture 3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6513" y="2933700"/>
            <a:ext cx="13589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84" name="Picture 33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6513" y="4154488"/>
            <a:ext cx="13589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85" name="Picture 34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86513" y="5724525"/>
            <a:ext cx="13589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86" name="3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0EC5DC3-C338-496A-8D85-3A64CB11CBE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87" name="3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1598613" y="963613"/>
            <a:ext cx="6718300" cy="5483225"/>
          </a:xfrm>
          <a:prstGeom prst="ellipse">
            <a:avLst/>
          </a:prstGeom>
          <a:noFill/>
          <a:ln w="50800">
            <a:solidFill>
              <a:srgbClr val="618FF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7910513" y="4989513"/>
            <a:ext cx="482600" cy="0"/>
          </a:xfrm>
          <a:prstGeom prst="line">
            <a:avLst/>
          </a:prstGeom>
          <a:noFill/>
          <a:ln w="76200">
            <a:solidFill>
              <a:srgbClr val="FAFD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7696200" y="4667250"/>
            <a:ext cx="1085850" cy="552450"/>
          </a:xfrm>
          <a:prstGeom prst="roundRect">
            <a:avLst>
              <a:gd name="adj" fmla="val 12315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3429000" y="4514850"/>
            <a:ext cx="3381375" cy="914400"/>
          </a:xfrm>
          <a:prstGeom prst="roundRect">
            <a:avLst>
              <a:gd name="adj" fmla="val 1231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5359400" y="2532063"/>
            <a:ext cx="2597150" cy="566737"/>
          </a:xfrm>
          <a:prstGeom prst="roundRect">
            <a:avLst>
              <a:gd name="adj" fmla="val 1231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2000250" y="2525713"/>
            <a:ext cx="2095500" cy="655637"/>
          </a:xfrm>
          <a:prstGeom prst="roundRect">
            <a:avLst>
              <a:gd name="adj" fmla="val 12315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3810000" y="1314450"/>
            <a:ext cx="2362200" cy="742950"/>
          </a:xfrm>
          <a:prstGeom prst="roundRect">
            <a:avLst>
              <a:gd name="adj" fmla="val 12315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1946275" y="26988"/>
            <a:ext cx="6053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es-ES_tradnl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ook Antiqua" pitchFamily="18" charset="0"/>
              </a:rPr>
              <a:t>MEJORA CONTINUA DEL SISTEMA DE GESTION DE CALIDAD </a:t>
            </a:r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2124075" y="2565400"/>
            <a:ext cx="1844675" cy="577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es-ES_tradnl" sz="1600" b="1" dirty="0">
                <a:solidFill>
                  <a:schemeClr val="tx2"/>
                </a:solidFill>
                <a:latin typeface="Arial" pitchFamily="34" charset="0"/>
              </a:rPr>
              <a:t>GESTION DE</a:t>
            </a:r>
          </a:p>
          <a:p>
            <a:pPr algn="ctr" defTabSz="762000">
              <a:defRPr/>
            </a:pPr>
            <a:r>
              <a:rPr lang="es-ES_tradnl" sz="1600" b="1" dirty="0">
                <a:solidFill>
                  <a:schemeClr val="tx2"/>
                </a:solidFill>
                <a:latin typeface="Arial" pitchFamily="34" charset="0"/>
              </a:rPr>
              <a:t>LOS RECURSOS</a:t>
            </a:r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3813175" y="1443038"/>
            <a:ext cx="2409825" cy="577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es-ES_tradnl" sz="1600" b="1" dirty="0">
                <a:solidFill>
                  <a:schemeClr val="tx2"/>
                </a:solidFill>
                <a:latin typeface="Arial" pitchFamily="34" charset="0"/>
              </a:rPr>
              <a:t>RESPONSABILIDADES</a:t>
            </a:r>
          </a:p>
          <a:p>
            <a:pPr algn="ctr" defTabSz="762000">
              <a:defRPr/>
            </a:pPr>
            <a:r>
              <a:rPr lang="es-ES_tradnl" sz="1600" b="1" dirty="0">
                <a:solidFill>
                  <a:schemeClr val="tx2"/>
                </a:solidFill>
                <a:latin typeface="Arial" pitchFamily="34" charset="0"/>
              </a:rPr>
              <a:t>DE LA DIRECCION</a:t>
            </a:r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5386388" y="2559050"/>
            <a:ext cx="2527300" cy="577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es-ES_tradnl" sz="1600" b="1" dirty="0">
                <a:solidFill>
                  <a:schemeClr val="tx2"/>
                </a:solidFill>
                <a:latin typeface="Arial" pitchFamily="34" charset="0"/>
              </a:rPr>
              <a:t>MEDICIONES, ANALISIS</a:t>
            </a:r>
          </a:p>
          <a:p>
            <a:pPr algn="ctr" defTabSz="762000">
              <a:defRPr/>
            </a:pPr>
            <a:r>
              <a:rPr lang="es-ES_tradnl" sz="1600" b="1" dirty="0">
                <a:solidFill>
                  <a:schemeClr val="tx2"/>
                </a:solidFill>
                <a:latin typeface="Arial" pitchFamily="34" charset="0"/>
              </a:rPr>
              <a:t>Y MEJORA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094538" y="704850"/>
            <a:ext cx="696912" cy="1728788"/>
            <a:chOff x="4469" y="444"/>
            <a:chExt cx="439" cy="1089"/>
          </a:xfrm>
          <a:solidFill>
            <a:schemeClr val="tx1"/>
          </a:solidFill>
        </p:grpSpPr>
        <p:sp>
          <p:nvSpPr>
            <p:cNvPr id="3124" name="Freeform 14"/>
            <p:cNvSpPr>
              <a:spLocks/>
            </p:cNvSpPr>
            <p:nvPr/>
          </p:nvSpPr>
          <p:spPr bwMode="auto">
            <a:xfrm>
              <a:off x="4469" y="449"/>
              <a:ext cx="419" cy="1084"/>
            </a:xfrm>
            <a:custGeom>
              <a:avLst/>
              <a:gdLst>
                <a:gd name="T0" fmla="*/ 386 w 419"/>
                <a:gd name="T1" fmla="*/ 1045 h 1084"/>
                <a:gd name="T2" fmla="*/ 402 w 419"/>
                <a:gd name="T3" fmla="*/ 973 h 1084"/>
                <a:gd name="T4" fmla="*/ 414 w 419"/>
                <a:gd name="T5" fmla="*/ 886 h 1084"/>
                <a:gd name="T6" fmla="*/ 417 w 419"/>
                <a:gd name="T7" fmla="*/ 800 h 1084"/>
                <a:gd name="T8" fmla="*/ 418 w 419"/>
                <a:gd name="T9" fmla="*/ 701 h 1084"/>
                <a:gd name="T10" fmla="*/ 411 w 419"/>
                <a:gd name="T11" fmla="*/ 599 h 1084"/>
                <a:gd name="T12" fmla="*/ 392 w 419"/>
                <a:gd name="T13" fmla="*/ 483 h 1084"/>
                <a:gd name="T14" fmla="*/ 372 w 419"/>
                <a:gd name="T15" fmla="*/ 382 h 1084"/>
                <a:gd name="T16" fmla="*/ 333 w 419"/>
                <a:gd name="T17" fmla="*/ 289 h 1084"/>
                <a:gd name="T18" fmla="*/ 287 w 419"/>
                <a:gd name="T19" fmla="*/ 207 h 1084"/>
                <a:gd name="T20" fmla="*/ 247 w 419"/>
                <a:gd name="T21" fmla="*/ 166 h 1084"/>
                <a:gd name="T22" fmla="*/ 211 w 419"/>
                <a:gd name="T23" fmla="*/ 140 h 1084"/>
                <a:gd name="T24" fmla="*/ 283 w 419"/>
                <a:gd name="T25" fmla="*/ 0 h 1084"/>
                <a:gd name="T26" fmla="*/ 197 w 419"/>
                <a:gd name="T27" fmla="*/ 35 h 1084"/>
                <a:gd name="T28" fmla="*/ 100 w 419"/>
                <a:gd name="T29" fmla="*/ 60 h 1084"/>
                <a:gd name="T30" fmla="*/ 18 w 419"/>
                <a:gd name="T31" fmla="*/ 46 h 1084"/>
                <a:gd name="T32" fmla="*/ 13 w 419"/>
                <a:gd name="T33" fmla="*/ 122 h 1084"/>
                <a:gd name="T34" fmla="*/ 36 w 419"/>
                <a:gd name="T35" fmla="*/ 236 h 1084"/>
                <a:gd name="T36" fmla="*/ 38 w 419"/>
                <a:gd name="T37" fmla="*/ 324 h 1084"/>
                <a:gd name="T38" fmla="*/ 108 w 419"/>
                <a:gd name="T39" fmla="*/ 257 h 1084"/>
                <a:gd name="T40" fmla="*/ 169 w 419"/>
                <a:gd name="T41" fmla="*/ 302 h 1084"/>
                <a:gd name="T42" fmla="*/ 222 w 419"/>
                <a:gd name="T43" fmla="*/ 371 h 1084"/>
                <a:gd name="T44" fmla="*/ 269 w 419"/>
                <a:gd name="T45" fmla="*/ 455 h 1084"/>
                <a:gd name="T46" fmla="*/ 316 w 419"/>
                <a:gd name="T47" fmla="*/ 574 h 1084"/>
                <a:gd name="T48" fmla="*/ 344 w 419"/>
                <a:gd name="T49" fmla="*/ 688 h 1084"/>
                <a:gd name="T50" fmla="*/ 355 w 419"/>
                <a:gd name="T51" fmla="*/ 742 h 1084"/>
                <a:gd name="T52" fmla="*/ 364 w 419"/>
                <a:gd name="T53" fmla="*/ 791 h 1084"/>
                <a:gd name="T54" fmla="*/ 371 w 419"/>
                <a:gd name="T55" fmla="*/ 867 h 1084"/>
                <a:gd name="T56" fmla="*/ 373 w 419"/>
                <a:gd name="T57" fmla="*/ 920 h 1084"/>
                <a:gd name="T58" fmla="*/ 371 w 419"/>
                <a:gd name="T59" fmla="*/ 968 h 1084"/>
                <a:gd name="T60" fmla="*/ 368 w 419"/>
                <a:gd name="T61" fmla="*/ 1026 h 1084"/>
                <a:gd name="T62" fmla="*/ 360 w 419"/>
                <a:gd name="T63" fmla="*/ 1083 h 10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9"/>
                <a:gd name="T97" fmla="*/ 0 h 1084"/>
                <a:gd name="T98" fmla="*/ 419 w 419"/>
                <a:gd name="T99" fmla="*/ 1084 h 108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9" h="1084">
                  <a:moveTo>
                    <a:pt x="360" y="1083"/>
                  </a:moveTo>
                  <a:lnTo>
                    <a:pt x="386" y="1045"/>
                  </a:lnTo>
                  <a:lnTo>
                    <a:pt x="394" y="1005"/>
                  </a:lnTo>
                  <a:lnTo>
                    <a:pt x="402" y="973"/>
                  </a:lnTo>
                  <a:lnTo>
                    <a:pt x="408" y="932"/>
                  </a:lnTo>
                  <a:lnTo>
                    <a:pt x="414" y="886"/>
                  </a:lnTo>
                  <a:lnTo>
                    <a:pt x="414" y="851"/>
                  </a:lnTo>
                  <a:lnTo>
                    <a:pt x="417" y="800"/>
                  </a:lnTo>
                  <a:lnTo>
                    <a:pt x="418" y="749"/>
                  </a:lnTo>
                  <a:lnTo>
                    <a:pt x="418" y="701"/>
                  </a:lnTo>
                  <a:lnTo>
                    <a:pt x="415" y="642"/>
                  </a:lnTo>
                  <a:lnTo>
                    <a:pt x="411" y="599"/>
                  </a:lnTo>
                  <a:lnTo>
                    <a:pt x="403" y="543"/>
                  </a:lnTo>
                  <a:lnTo>
                    <a:pt x="392" y="483"/>
                  </a:lnTo>
                  <a:lnTo>
                    <a:pt x="382" y="426"/>
                  </a:lnTo>
                  <a:lnTo>
                    <a:pt x="372" y="382"/>
                  </a:lnTo>
                  <a:lnTo>
                    <a:pt x="353" y="328"/>
                  </a:lnTo>
                  <a:lnTo>
                    <a:pt x="333" y="289"/>
                  </a:lnTo>
                  <a:lnTo>
                    <a:pt x="314" y="247"/>
                  </a:lnTo>
                  <a:lnTo>
                    <a:pt x="287" y="207"/>
                  </a:lnTo>
                  <a:lnTo>
                    <a:pt x="270" y="187"/>
                  </a:lnTo>
                  <a:lnTo>
                    <a:pt x="247" y="166"/>
                  </a:lnTo>
                  <a:lnTo>
                    <a:pt x="228" y="153"/>
                  </a:lnTo>
                  <a:lnTo>
                    <a:pt x="211" y="140"/>
                  </a:lnTo>
                  <a:lnTo>
                    <a:pt x="194" y="131"/>
                  </a:lnTo>
                  <a:lnTo>
                    <a:pt x="283" y="0"/>
                  </a:lnTo>
                  <a:lnTo>
                    <a:pt x="244" y="18"/>
                  </a:lnTo>
                  <a:lnTo>
                    <a:pt x="197" y="35"/>
                  </a:lnTo>
                  <a:lnTo>
                    <a:pt x="150" y="51"/>
                  </a:lnTo>
                  <a:lnTo>
                    <a:pt x="100" y="60"/>
                  </a:lnTo>
                  <a:lnTo>
                    <a:pt x="67" y="61"/>
                  </a:lnTo>
                  <a:lnTo>
                    <a:pt x="18" y="46"/>
                  </a:lnTo>
                  <a:lnTo>
                    <a:pt x="0" y="76"/>
                  </a:lnTo>
                  <a:lnTo>
                    <a:pt x="13" y="122"/>
                  </a:lnTo>
                  <a:lnTo>
                    <a:pt x="28" y="173"/>
                  </a:lnTo>
                  <a:lnTo>
                    <a:pt x="36" y="236"/>
                  </a:lnTo>
                  <a:lnTo>
                    <a:pt x="39" y="290"/>
                  </a:lnTo>
                  <a:lnTo>
                    <a:pt x="38" y="324"/>
                  </a:lnTo>
                  <a:lnTo>
                    <a:pt x="32" y="370"/>
                  </a:lnTo>
                  <a:lnTo>
                    <a:pt x="108" y="257"/>
                  </a:lnTo>
                  <a:lnTo>
                    <a:pt x="141" y="280"/>
                  </a:lnTo>
                  <a:lnTo>
                    <a:pt x="169" y="302"/>
                  </a:lnTo>
                  <a:lnTo>
                    <a:pt x="195" y="334"/>
                  </a:lnTo>
                  <a:lnTo>
                    <a:pt x="222" y="371"/>
                  </a:lnTo>
                  <a:lnTo>
                    <a:pt x="247" y="415"/>
                  </a:lnTo>
                  <a:lnTo>
                    <a:pt x="269" y="455"/>
                  </a:lnTo>
                  <a:lnTo>
                    <a:pt x="295" y="519"/>
                  </a:lnTo>
                  <a:lnTo>
                    <a:pt x="316" y="574"/>
                  </a:lnTo>
                  <a:lnTo>
                    <a:pt x="331" y="627"/>
                  </a:lnTo>
                  <a:lnTo>
                    <a:pt x="344" y="688"/>
                  </a:lnTo>
                  <a:lnTo>
                    <a:pt x="350" y="716"/>
                  </a:lnTo>
                  <a:lnTo>
                    <a:pt x="355" y="742"/>
                  </a:lnTo>
                  <a:lnTo>
                    <a:pt x="360" y="767"/>
                  </a:lnTo>
                  <a:lnTo>
                    <a:pt x="364" y="791"/>
                  </a:lnTo>
                  <a:lnTo>
                    <a:pt x="369" y="835"/>
                  </a:lnTo>
                  <a:lnTo>
                    <a:pt x="371" y="867"/>
                  </a:lnTo>
                  <a:lnTo>
                    <a:pt x="371" y="892"/>
                  </a:lnTo>
                  <a:lnTo>
                    <a:pt x="373" y="920"/>
                  </a:lnTo>
                  <a:lnTo>
                    <a:pt x="372" y="946"/>
                  </a:lnTo>
                  <a:lnTo>
                    <a:pt x="371" y="968"/>
                  </a:lnTo>
                  <a:lnTo>
                    <a:pt x="371" y="994"/>
                  </a:lnTo>
                  <a:lnTo>
                    <a:pt x="368" y="1026"/>
                  </a:lnTo>
                  <a:lnTo>
                    <a:pt x="365" y="1054"/>
                  </a:lnTo>
                  <a:lnTo>
                    <a:pt x="360" y="1083"/>
                  </a:lnTo>
                </a:path>
              </a:pathLst>
            </a:custGeom>
            <a:grpFill/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3125" name="Freeform 15"/>
            <p:cNvSpPr>
              <a:spLocks/>
            </p:cNvSpPr>
            <p:nvPr/>
          </p:nvSpPr>
          <p:spPr bwMode="auto">
            <a:xfrm>
              <a:off x="4488" y="444"/>
              <a:ext cx="420" cy="1051"/>
            </a:xfrm>
            <a:custGeom>
              <a:avLst/>
              <a:gdLst>
                <a:gd name="T0" fmla="*/ 365 w 420"/>
                <a:gd name="T1" fmla="*/ 1050 h 1051"/>
                <a:gd name="T2" fmla="*/ 379 w 420"/>
                <a:gd name="T3" fmla="*/ 1010 h 1051"/>
                <a:gd name="T4" fmla="*/ 388 w 420"/>
                <a:gd name="T5" fmla="*/ 976 h 1051"/>
                <a:gd name="T6" fmla="*/ 394 w 420"/>
                <a:gd name="T7" fmla="*/ 948 h 1051"/>
                <a:gd name="T8" fmla="*/ 404 w 420"/>
                <a:gd name="T9" fmla="*/ 914 h 1051"/>
                <a:gd name="T10" fmla="*/ 411 w 420"/>
                <a:gd name="T11" fmla="*/ 867 h 1051"/>
                <a:gd name="T12" fmla="*/ 416 w 420"/>
                <a:gd name="T13" fmla="*/ 820 h 1051"/>
                <a:gd name="T14" fmla="*/ 419 w 420"/>
                <a:gd name="T15" fmla="*/ 770 h 1051"/>
                <a:gd name="T16" fmla="*/ 419 w 420"/>
                <a:gd name="T17" fmla="*/ 720 h 1051"/>
                <a:gd name="T18" fmla="*/ 418 w 420"/>
                <a:gd name="T19" fmla="*/ 673 h 1051"/>
                <a:gd name="T20" fmla="*/ 415 w 420"/>
                <a:gd name="T21" fmla="*/ 615 h 1051"/>
                <a:gd name="T22" fmla="*/ 412 w 420"/>
                <a:gd name="T23" fmla="*/ 574 h 1051"/>
                <a:gd name="T24" fmla="*/ 403 w 420"/>
                <a:gd name="T25" fmla="*/ 518 h 1051"/>
                <a:gd name="T26" fmla="*/ 392 w 420"/>
                <a:gd name="T27" fmla="*/ 459 h 1051"/>
                <a:gd name="T28" fmla="*/ 382 w 420"/>
                <a:gd name="T29" fmla="*/ 399 h 1051"/>
                <a:gd name="T30" fmla="*/ 372 w 420"/>
                <a:gd name="T31" fmla="*/ 358 h 1051"/>
                <a:gd name="T32" fmla="*/ 351 w 420"/>
                <a:gd name="T33" fmla="*/ 305 h 1051"/>
                <a:gd name="T34" fmla="*/ 332 w 420"/>
                <a:gd name="T35" fmla="*/ 264 h 1051"/>
                <a:gd name="T36" fmla="*/ 311 w 420"/>
                <a:gd name="T37" fmla="*/ 223 h 1051"/>
                <a:gd name="T38" fmla="*/ 285 w 420"/>
                <a:gd name="T39" fmla="*/ 183 h 1051"/>
                <a:gd name="T40" fmla="*/ 269 w 420"/>
                <a:gd name="T41" fmla="*/ 165 h 1051"/>
                <a:gd name="T42" fmla="*/ 246 w 420"/>
                <a:gd name="T43" fmla="*/ 143 h 1051"/>
                <a:gd name="T44" fmla="*/ 227 w 420"/>
                <a:gd name="T45" fmla="*/ 129 h 1051"/>
                <a:gd name="T46" fmla="*/ 210 w 420"/>
                <a:gd name="T47" fmla="*/ 116 h 1051"/>
                <a:gd name="T48" fmla="*/ 193 w 420"/>
                <a:gd name="T49" fmla="*/ 109 h 1051"/>
                <a:gd name="T50" fmla="*/ 267 w 420"/>
                <a:gd name="T51" fmla="*/ 0 h 1051"/>
                <a:gd name="T52" fmla="*/ 226 w 420"/>
                <a:gd name="T53" fmla="*/ 16 h 1051"/>
                <a:gd name="T54" fmla="*/ 187 w 420"/>
                <a:gd name="T55" fmla="*/ 30 h 1051"/>
                <a:gd name="T56" fmla="*/ 136 w 420"/>
                <a:gd name="T57" fmla="*/ 47 h 1051"/>
                <a:gd name="T58" fmla="*/ 88 w 420"/>
                <a:gd name="T59" fmla="*/ 53 h 1051"/>
                <a:gd name="T60" fmla="*/ 45 w 420"/>
                <a:gd name="T61" fmla="*/ 57 h 1051"/>
                <a:gd name="T62" fmla="*/ 0 w 420"/>
                <a:gd name="T63" fmla="*/ 51 h 1051"/>
                <a:gd name="T64" fmla="*/ 14 w 420"/>
                <a:gd name="T65" fmla="*/ 98 h 1051"/>
                <a:gd name="T66" fmla="*/ 28 w 420"/>
                <a:gd name="T67" fmla="*/ 150 h 1051"/>
                <a:gd name="T68" fmla="*/ 37 w 420"/>
                <a:gd name="T69" fmla="*/ 209 h 1051"/>
                <a:gd name="T70" fmla="*/ 39 w 420"/>
                <a:gd name="T71" fmla="*/ 262 h 1051"/>
                <a:gd name="T72" fmla="*/ 40 w 420"/>
                <a:gd name="T73" fmla="*/ 296 h 1051"/>
                <a:gd name="T74" fmla="*/ 34 w 420"/>
                <a:gd name="T75" fmla="*/ 341 h 1051"/>
                <a:gd name="T76" fmla="*/ 108 w 420"/>
                <a:gd name="T77" fmla="*/ 233 h 1051"/>
                <a:gd name="T78" fmla="*/ 141 w 420"/>
                <a:gd name="T79" fmla="*/ 254 h 1051"/>
                <a:gd name="T80" fmla="*/ 169 w 420"/>
                <a:gd name="T81" fmla="*/ 278 h 1051"/>
                <a:gd name="T82" fmla="*/ 196 w 420"/>
                <a:gd name="T83" fmla="*/ 309 h 1051"/>
                <a:gd name="T84" fmla="*/ 221 w 420"/>
                <a:gd name="T85" fmla="*/ 344 h 1051"/>
                <a:gd name="T86" fmla="*/ 247 w 420"/>
                <a:gd name="T87" fmla="*/ 389 h 1051"/>
                <a:gd name="T88" fmla="*/ 270 w 420"/>
                <a:gd name="T89" fmla="*/ 428 h 1051"/>
                <a:gd name="T90" fmla="*/ 297 w 420"/>
                <a:gd name="T91" fmla="*/ 493 h 1051"/>
                <a:gd name="T92" fmla="*/ 317 w 420"/>
                <a:gd name="T93" fmla="*/ 547 h 1051"/>
                <a:gd name="T94" fmla="*/ 332 w 420"/>
                <a:gd name="T95" fmla="*/ 600 h 1051"/>
                <a:gd name="T96" fmla="*/ 346 w 420"/>
                <a:gd name="T97" fmla="*/ 660 h 1051"/>
                <a:gd name="T98" fmla="*/ 353 w 420"/>
                <a:gd name="T99" fmla="*/ 688 h 1051"/>
                <a:gd name="T100" fmla="*/ 357 w 420"/>
                <a:gd name="T101" fmla="*/ 714 h 1051"/>
                <a:gd name="T102" fmla="*/ 361 w 420"/>
                <a:gd name="T103" fmla="*/ 738 h 1051"/>
                <a:gd name="T104" fmla="*/ 365 w 420"/>
                <a:gd name="T105" fmla="*/ 762 h 1051"/>
                <a:gd name="T106" fmla="*/ 371 w 420"/>
                <a:gd name="T107" fmla="*/ 805 h 1051"/>
                <a:gd name="T108" fmla="*/ 374 w 420"/>
                <a:gd name="T109" fmla="*/ 838 h 1051"/>
                <a:gd name="T110" fmla="*/ 375 w 420"/>
                <a:gd name="T111" fmla="*/ 863 h 1051"/>
                <a:gd name="T112" fmla="*/ 375 w 420"/>
                <a:gd name="T113" fmla="*/ 889 h 1051"/>
                <a:gd name="T114" fmla="*/ 375 w 420"/>
                <a:gd name="T115" fmla="*/ 915 h 1051"/>
                <a:gd name="T116" fmla="*/ 376 w 420"/>
                <a:gd name="T117" fmla="*/ 937 h 1051"/>
                <a:gd name="T118" fmla="*/ 374 w 420"/>
                <a:gd name="T119" fmla="*/ 963 h 1051"/>
                <a:gd name="T120" fmla="*/ 372 w 420"/>
                <a:gd name="T121" fmla="*/ 993 h 1051"/>
                <a:gd name="T122" fmla="*/ 370 w 420"/>
                <a:gd name="T123" fmla="*/ 1022 h 1051"/>
                <a:gd name="T124" fmla="*/ 365 w 420"/>
                <a:gd name="T125" fmla="*/ 1050 h 10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0"/>
                <a:gd name="T190" fmla="*/ 0 h 1051"/>
                <a:gd name="T191" fmla="*/ 420 w 420"/>
                <a:gd name="T192" fmla="*/ 1051 h 10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0" h="1051">
                  <a:moveTo>
                    <a:pt x="365" y="1050"/>
                  </a:moveTo>
                  <a:lnTo>
                    <a:pt x="379" y="1010"/>
                  </a:lnTo>
                  <a:lnTo>
                    <a:pt x="388" y="976"/>
                  </a:lnTo>
                  <a:lnTo>
                    <a:pt x="394" y="948"/>
                  </a:lnTo>
                  <a:lnTo>
                    <a:pt x="404" y="914"/>
                  </a:lnTo>
                  <a:lnTo>
                    <a:pt x="411" y="867"/>
                  </a:lnTo>
                  <a:lnTo>
                    <a:pt x="416" y="820"/>
                  </a:lnTo>
                  <a:lnTo>
                    <a:pt x="419" y="770"/>
                  </a:lnTo>
                  <a:lnTo>
                    <a:pt x="419" y="720"/>
                  </a:lnTo>
                  <a:lnTo>
                    <a:pt x="418" y="673"/>
                  </a:lnTo>
                  <a:lnTo>
                    <a:pt x="415" y="615"/>
                  </a:lnTo>
                  <a:lnTo>
                    <a:pt x="412" y="574"/>
                  </a:lnTo>
                  <a:lnTo>
                    <a:pt x="403" y="518"/>
                  </a:lnTo>
                  <a:lnTo>
                    <a:pt x="392" y="459"/>
                  </a:lnTo>
                  <a:lnTo>
                    <a:pt x="382" y="399"/>
                  </a:lnTo>
                  <a:lnTo>
                    <a:pt x="372" y="358"/>
                  </a:lnTo>
                  <a:lnTo>
                    <a:pt x="351" y="305"/>
                  </a:lnTo>
                  <a:lnTo>
                    <a:pt x="332" y="264"/>
                  </a:lnTo>
                  <a:lnTo>
                    <a:pt x="311" y="223"/>
                  </a:lnTo>
                  <a:lnTo>
                    <a:pt x="285" y="183"/>
                  </a:lnTo>
                  <a:lnTo>
                    <a:pt x="269" y="165"/>
                  </a:lnTo>
                  <a:lnTo>
                    <a:pt x="246" y="143"/>
                  </a:lnTo>
                  <a:lnTo>
                    <a:pt x="227" y="129"/>
                  </a:lnTo>
                  <a:lnTo>
                    <a:pt x="210" y="116"/>
                  </a:lnTo>
                  <a:lnTo>
                    <a:pt x="193" y="109"/>
                  </a:lnTo>
                  <a:lnTo>
                    <a:pt x="267" y="0"/>
                  </a:lnTo>
                  <a:lnTo>
                    <a:pt x="226" y="16"/>
                  </a:lnTo>
                  <a:lnTo>
                    <a:pt x="187" y="30"/>
                  </a:lnTo>
                  <a:lnTo>
                    <a:pt x="136" y="47"/>
                  </a:lnTo>
                  <a:lnTo>
                    <a:pt x="88" y="53"/>
                  </a:lnTo>
                  <a:lnTo>
                    <a:pt x="45" y="57"/>
                  </a:lnTo>
                  <a:lnTo>
                    <a:pt x="0" y="51"/>
                  </a:lnTo>
                  <a:lnTo>
                    <a:pt x="14" y="98"/>
                  </a:lnTo>
                  <a:lnTo>
                    <a:pt x="28" y="150"/>
                  </a:lnTo>
                  <a:lnTo>
                    <a:pt x="37" y="209"/>
                  </a:lnTo>
                  <a:lnTo>
                    <a:pt x="39" y="262"/>
                  </a:lnTo>
                  <a:lnTo>
                    <a:pt x="40" y="296"/>
                  </a:lnTo>
                  <a:lnTo>
                    <a:pt x="34" y="341"/>
                  </a:lnTo>
                  <a:lnTo>
                    <a:pt x="108" y="233"/>
                  </a:lnTo>
                  <a:lnTo>
                    <a:pt x="141" y="254"/>
                  </a:lnTo>
                  <a:lnTo>
                    <a:pt x="169" y="278"/>
                  </a:lnTo>
                  <a:lnTo>
                    <a:pt x="196" y="309"/>
                  </a:lnTo>
                  <a:lnTo>
                    <a:pt x="221" y="344"/>
                  </a:lnTo>
                  <a:lnTo>
                    <a:pt x="247" y="389"/>
                  </a:lnTo>
                  <a:lnTo>
                    <a:pt x="270" y="428"/>
                  </a:lnTo>
                  <a:lnTo>
                    <a:pt x="297" y="493"/>
                  </a:lnTo>
                  <a:lnTo>
                    <a:pt x="317" y="547"/>
                  </a:lnTo>
                  <a:lnTo>
                    <a:pt x="332" y="600"/>
                  </a:lnTo>
                  <a:lnTo>
                    <a:pt x="346" y="660"/>
                  </a:lnTo>
                  <a:lnTo>
                    <a:pt x="353" y="688"/>
                  </a:lnTo>
                  <a:lnTo>
                    <a:pt x="357" y="714"/>
                  </a:lnTo>
                  <a:lnTo>
                    <a:pt x="361" y="738"/>
                  </a:lnTo>
                  <a:lnTo>
                    <a:pt x="365" y="762"/>
                  </a:lnTo>
                  <a:lnTo>
                    <a:pt x="371" y="805"/>
                  </a:lnTo>
                  <a:lnTo>
                    <a:pt x="374" y="838"/>
                  </a:lnTo>
                  <a:lnTo>
                    <a:pt x="375" y="863"/>
                  </a:lnTo>
                  <a:lnTo>
                    <a:pt x="375" y="889"/>
                  </a:lnTo>
                  <a:lnTo>
                    <a:pt x="375" y="915"/>
                  </a:lnTo>
                  <a:lnTo>
                    <a:pt x="376" y="937"/>
                  </a:lnTo>
                  <a:lnTo>
                    <a:pt x="374" y="963"/>
                  </a:lnTo>
                  <a:lnTo>
                    <a:pt x="372" y="993"/>
                  </a:lnTo>
                  <a:lnTo>
                    <a:pt x="370" y="1022"/>
                  </a:lnTo>
                  <a:lnTo>
                    <a:pt x="365" y="1050"/>
                  </a:lnTo>
                </a:path>
              </a:pathLst>
            </a:custGeom>
            <a:grpFill/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  <p:sp>
        <p:nvSpPr>
          <p:cNvPr id="37902" name="Freeform 19"/>
          <p:cNvSpPr>
            <a:spLocks/>
          </p:cNvSpPr>
          <p:nvPr/>
        </p:nvSpPr>
        <p:spPr bwMode="auto">
          <a:xfrm>
            <a:off x="2890838" y="3235325"/>
            <a:ext cx="539750" cy="711200"/>
          </a:xfrm>
          <a:custGeom>
            <a:avLst/>
            <a:gdLst>
              <a:gd name="T0" fmla="*/ 2147483647 w 340"/>
              <a:gd name="T1" fmla="*/ 0 h 448"/>
              <a:gd name="T2" fmla="*/ 2147483647 w 340"/>
              <a:gd name="T3" fmla="*/ 2147483647 h 448"/>
              <a:gd name="T4" fmla="*/ 2147483647 w 340"/>
              <a:gd name="T5" fmla="*/ 2147483647 h 448"/>
              <a:gd name="T6" fmla="*/ 2147483647 w 340"/>
              <a:gd name="T7" fmla="*/ 2147483647 h 448"/>
              <a:gd name="T8" fmla="*/ 2147483647 w 340"/>
              <a:gd name="T9" fmla="*/ 2147483647 h 448"/>
              <a:gd name="T10" fmla="*/ 2147483647 w 340"/>
              <a:gd name="T11" fmla="*/ 2147483647 h 448"/>
              <a:gd name="T12" fmla="*/ 2147483647 w 340"/>
              <a:gd name="T13" fmla="*/ 2147483647 h 448"/>
              <a:gd name="T14" fmla="*/ 2147483647 w 340"/>
              <a:gd name="T15" fmla="*/ 2147483647 h 448"/>
              <a:gd name="T16" fmla="*/ 2147483647 w 340"/>
              <a:gd name="T17" fmla="*/ 2147483647 h 448"/>
              <a:gd name="T18" fmla="*/ 2147483647 w 340"/>
              <a:gd name="T19" fmla="*/ 2147483647 h 448"/>
              <a:gd name="T20" fmla="*/ 2147483647 w 340"/>
              <a:gd name="T21" fmla="*/ 2147483647 h 448"/>
              <a:gd name="T22" fmla="*/ 2147483647 w 340"/>
              <a:gd name="T23" fmla="*/ 2147483647 h 448"/>
              <a:gd name="T24" fmla="*/ 2147483647 w 340"/>
              <a:gd name="T25" fmla="*/ 2147483647 h 448"/>
              <a:gd name="T26" fmla="*/ 2147483647 w 340"/>
              <a:gd name="T27" fmla="*/ 2147483647 h 448"/>
              <a:gd name="T28" fmla="*/ 2147483647 w 340"/>
              <a:gd name="T29" fmla="*/ 2147483647 h 448"/>
              <a:gd name="T30" fmla="*/ 0 w 340"/>
              <a:gd name="T31" fmla="*/ 2147483647 h 448"/>
              <a:gd name="T32" fmla="*/ 0 w 340"/>
              <a:gd name="T33" fmla="*/ 2147483647 h 448"/>
              <a:gd name="T34" fmla="*/ 2147483647 w 340"/>
              <a:gd name="T35" fmla="*/ 2147483647 h 448"/>
              <a:gd name="T36" fmla="*/ 2147483647 w 340"/>
              <a:gd name="T37" fmla="*/ 2147483647 h 448"/>
              <a:gd name="T38" fmla="*/ 2147483647 w 340"/>
              <a:gd name="T39" fmla="*/ 2147483647 h 448"/>
              <a:gd name="T40" fmla="*/ 2147483647 w 340"/>
              <a:gd name="T41" fmla="*/ 2147483647 h 448"/>
              <a:gd name="T42" fmla="*/ 2147483647 w 340"/>
              <a:gd name="T43" fmla="*/ 2147483647 h 448"/>
              <a:gd name="T44" fmla="*/ 2147483647 w 340"/>
              <a:gd name="T45" fmla="*/ 2147483647 h 448"/>
              <a:gd name="T46" fmla="*/ 2147483647 w 340"/>
              <a:gd name="T47" fmla="*/ 2147483647 h 448"/>
              <a:gd name="T48" fmla="*/ 2147483647 w 340"/>
              <a:gd name="T49" fmla="*/ 2147483647 h 448"/>
              <a:gd name="T50" fmla="*/ 2147483647 w 340"/>
              <a:gd name="T51" fmla="*/ 2147483647 h 448"/>
              <a:gd name="T52" fmla="*/ 2147483647 w 340"/>
              <a:gd name="T53" fmla="*/ 2147483647 h 448"/>
              <a:gd name="T54" fmla="*/ 2147483647 w 340"/>
              <a:gd name="T55" fmla="*/ 2147483647 h 448"/>
              <a:gd name="T56" fmla="*/ 2147483647 w 340"/>
              <a:gd name="T57" fmla="*/ 2147483647 h 448"/>
              <a:gd name="T58" fmla="*/ 2147483647 w 340"/>
              <a:gd name="T59" fmla="*/ 2147483647 h 448"/>
              <a:gd name="T60" fmla="*/ 2147483647 w 340"/>
              <a:gd name="T61" fmla="*/ 2147483647 h 448"/>
              <a:gd name="T62" fmla="*/ 2147483647 w 340"/>
              <a:gd name="T63" fmla="*/ 2147483647 h 448"/>
              <a:gd name="T64" fmla="*/ 2147483647 w 340"/>
              <a:gd name="T65" fmla="*/ 2147483647 h 448"/>
              <a:gd name="T66" fmla="*/ 2147483647 w 340"/>
              <a:gd name="T67" fmla="*/ 2147483647 h 448"/>
              <a:gd name="T68" fmla="*/ 2147483647 w 340"/>
              <a:gd name="T69" fmla="*/ 2147483647 h 448"/>
              <a:gd name="T70" fmla="*/ 2147483647 w 340"/>
              <a:gd name="T71" fmla="*/ 2147483647 h 448"/>
              <a:gd name="T72" fmla="*/ 2147483647 w 340"/>
              <a:gd name="T73" fmla="*/ 2147483647 h 448"/>
              <a:gd name="T74" fmla="*/ 2147483647 w 340"/>
              <a:gd name="T75" fmla="*/ 2147483647 h 448"/>
              <a:gd name="T76" fmla="*/ 2147483647 w 340"/>
              <a:gd name="T77" fmla="*/ 2147483647 h 448"/>
              <a:gd name="T78" fmla="*/ 2147483647 w 340"/>
              <a:gd name="T79" fmla="*/ 2147483647 h 448"/>
              <a:gd name="T80" fmla="*/ 2147483647 w 340"/>
              <a:gd name="T81" fmla="*/ 2147483647 h 448"/>
              <a:gd name="T82" fmla="*/ 2147483647 w 340"/>
              <a:gd name="T83" fmla="*/ 2147483647 h 448"/>
              <a:gd name="T84" fmla="*/ 2147483647 w 340"/>
              <a:gd name="T85" fmla="*/ 2147483647 h 448"/>
              <a:gd name="T86" fmla="*/ 2147483647 w 340"/>
              <a:gd name="T87" fmla="*/ 2147483647 h 448"/>
              <a:gd name="T88" fmla="*/ 2147483647 w 340"/>
              <a:gd name="T89" fmla="*/ 2147483647 h 448"/>
              <a:gd name="T90" fmla="*/ 2147483647 w 340"/>
              <a:gd name="T91" fmla="*/ 2147483647 h 448"/>
              <a:gd name="T92" fmla="*/ 2147483647 w 340"/>
              <a:gd name="T93" fmla="*/ 2147483647 h 448"/>
              <a:gd name="T94" fmla="*/ 2147483647 w 340"/>
              <a:gd name="T95" fmla="*/ 2147483647 h 448"/>
              <a:gd name="T96" fmla="*/ 2147483647 w 340"/>
              <a:gd name="T97" fmla="*/ 2147483647 h 448"/>
              <a:gd name="T98" fmla="*/ 2147483647 w 340"/>
              <a:gd name="T99" fmla="*/ 2147483647 h 448"/>
              <a:gd name="T100" fmla="*/ 2147483647 w 340"/>
              <a:gd name="T101" fmla="*/ 2147483647 h 448"/>
              <a:gd name="T102" fmla="*/ 2147483647 w 340"/>
              <a:gd name="T103" fmla="*/ 2147483647 h 448"/>
              <a:gd name="T104" fmla="*/ 2147483647 w 340"/>
              <a:gd name="T105" fmla="*/ 2147483647 h 448"/>
              <a:gd name="T106" fmla="*/ 2147483647 w 340"/>
              <a:gd name="T107" fmla="*/ 2147483647 h 448"/>
              <a:gd name="T108" fmla="*/ 2147483647 w 340"/>
              <a:gd name="T109" fmla="*/ 2147483647 h 448"/>
              <a:gd name="T110" fmla="*/ 2147483647 w 340"/>
              <a:gd name="T111" fmla="*/ 2147483647 h 448"/>
              <a:gd name="T112" fmla="*/ 2147483647 w 340"/>
              <a:gd name="T113" fmla="*/ 2147483647 h 448"/>
              <a:gd name="T114" fmla="*/ 2147483647 w 340"/>
              <a:gd name="T115" fmla="*/ 2147483647 h 448"/>
              <a:gd name="T116" fmla="*/ 2147483647 w 340"/>
              <a:gd name="T117" fmla="*/ 2147483647 h 448"/>
              <a:gd name="T118" fmla="*/ 2147483647 w 340"/>
              <a:gd name="T119" fmla="*/ 0 h 4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40"/>
              <a:gd name="T181" fmla="*/ 0 h 448"/>
              <a:gd name="T182" fmla="*/ 340 w 340"/>
              <a:gd name="T183" fmla="*/ 448 h 44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40" h="448">
                <a:moveTo>
                  <a:pt x="112" y="0"/>
                </a:moveTo>
                <a:lnTo>
                  <a:pt x="93" y="13"/>
                </a:lnTo>
                <a:lnTo>
                  <a:pt x="78" y="26"/>
                </a:lnTo>
                <a:lnTo>
                  <a:pt x="63" y="39"/>
                </a:lnTo>
                <a:lnTo>
                  <a:pt x="51" y="51"/>
                </a:lnTo>
                <a:lnTo>
                  <a:pt x="42" y="62"/>
                </a:lnTo>
                <a:lnTo>
                  <a:pt x="32" y="73"/>
                </a:lnTo>
                <a:lnTo>
                  <a:pt x="24" y="85"/>
                </a:lnTo>
                <a:lnTo>
                  <a:pt x="19" y="92"/>
                </a:lnTo>
                <a:lnTo>
                  <a:pt x="16" y="97"/>
                </a:lnTo>
                <a:lnTo>
                  <a:pt x="13" y="106"/>
                </a:lnTo>
                <a:lnTo>
                  <a:pt x="11" y="113"/>
                </a:lnTo>
                <a:lnTo>
                  <a:pt x="7" y="121"/>
                </a:lnTo>
                <a:lnTo>
                  <a:pt x="4" y="130"/>
                </a:lnTo>
                <a:lnTo>
                  <a:pt x="2" y="137"/>
                </a:lnTo>
                <a:lnTo>
                  <a:pt x="0" y="145"/>
                </a:lnTo>
                <a:lnTo>
                  <a:pt x="0" y="154"/>
                </a:lnTo>
                <a:lnTo>
                  <a:pt x="2" y="161"/>
                </a:lnTo>
                <a:lnTo>
                  <a:pt x="3" y="170"/>
                </a:lnTo>
                <a:lnTo>
                  <a:pt x="3" y="180"/>
                </a:lnTo>
                <a:lnTo>
                  <a:pt x="6" y="188"/>
                </a:lnTo>
                <a:lnTo>
                  <a:pt x="9" y="194"/>
                </a:lnTo>
                <a:lnTo>
                  <a:pt x="12" y="206"/>
                </a:lnTo>
                <a:lnTo>
                  <a:pt x="15" y="214"/>
                </a:lnTo>
                <a:lnTo>
                  <a:pt x="18" y="221"/>
                </a:lnTo>
                <a:lnTo>
                  <a:pt x="21" y="228"/>
                </a:lnTo>
                <a:lnTo>
                  <a:pt x="27" y="237"/>
                </a:lnTo>
                <a:lnTo>
                  <a:pt x="31" y="246"/>
                </a:lnTo>
                <a:lnTo>
                  <a:pt x="39" y="261"/>
                </a:lnTo>
                <a:lnTo>
                  <a:pt x="49" y="275"/>
                </a:lnTo>
                <a:lnTo>
                  <a:pt x="65" y="292"/>
                </a:lnTo>
                <a:lnTo>
                  <a:pt x="79" y="306"/>
                </a:lnTo>
                <a:lnTo>
                  <a:pt x="93" y="323"/>
                </a:lnTo>
                <a:lnTo>
                  <a:pt x="111" y="342"/>
                </a:lnTo>
                <a:lnTo>
                  <a:pt x="117" y="348"/>
                </a:lnTo>
                <a:lnTo>
                  <a:pt x="59" y="355"/>
                </a:lnTo>
                <a:lnTo>
                  <a:pt x="275" y="447"/>
                </a:lnTo>
                <a:lnTo>
                  <a:pt x="312" y="325"/>
                </a:lnTo>
                <a:lnTo>
                  <a:pt x="261" y="332"/>
                </a:lnTo>
                <a:lnTo>
                  <a:pt x="257" y="327"/>
                </a:lnTo>
                <a:lnTo>
                  <a:pt x="252" y="319"/>
                </a:lnTo>
                <a:lnTo>
                  <a:pt x="247" y="306"/>
                </a:lnTo>
                <a:lnTo>
                  <a:pt x="244" y="297"/>
                </a:lnTo>
                <a:lnTo>
                  <a:pt x="241" y="288"/>
                </a:lnTo>
                <a:lnTo>
                  <a:pt x="239" y="281"/>
                </a:lnTo>
                <a:lnTo>
                  <a:pt x="239" y="272"/>
                </a:lnTo>
                <a:lnTo>
                  <a:pt x="238" y="264"/>
                </a:lnTo>
                <a:lnTo>
                  <a:pt x="239" y="256"/>
                </a:lnTo>
                <a:lnTo>
                  <a:pt x="241" y="250"/>
                </a:lnTo>
                <a:lnTo>
                  <a:pt x="245" y="241"/>
                </a:lnTo>
                <a:lnTo>
                  <a:pt x="248" y="235"/>
                </a:lnTo>
                <a:lnTo>
                  <a:pt x="252" y="228"/>
                </a:lnTo>
                <a:lnTo>
                  <a:pt x="257" y="221"/>
                </a:lnTo>
                <a:lnTo>
                  <a:pt x="265" y="215"/>
                </a:lnTo>
                <a:lnTo>
                  <a:pt x="271" y="210"/>
                </a:lnTo>
                <a:lnTo>
                  <a:pt x="277" y="206"/>
                </a:lnTo>
                <a:lnTo>
                  <a:pt x="300" y="200"/>
                </a:lnTo>
                <a:lnTo>
                  <a:pt x="322" y="194"/>
                </a:lnTo>
                <a:lnTo>
                  <a:pt x="339" y="191"/>
                </a:lnTo>
                <a:lnTo>
                  <a:pt x="112" y="0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7903" name="Rectangle 21"/>
          <p:cNvSpPr>
            <a:spLocks noChangeArrowheads="1"/>
          </p:cNvSpPr>
          <p:nvPr/>
        </p:nvSpPr>
        <p:spPr bwMode="auto">
          <a:xfrm>
            <a:off x="3579813" y="4673600"/>
            <a:ext cx="20097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sz="1800" b="1">
                <a:solidFill>
                  <a:schemeClr val="tx2"/>
                </a:solidFill>
                <a:latin typeface="Arial" charset="0"/>
              </a:rPr>
              <a:t>ELABORACION </a:t>
            </a:r>
          </a:p>
          <a:p>
            <a:pPr algn="ctr" defTabSz="762000"/>
            <a:r>
              <a:rPr lang="es-ES_tradnl" sz="1800" b="1">
                <a:solidFill>
                  <a:schemeClr val="tx2"/>
                </a:solidFill>
                <a:latin typeface="Arial" charset="0"/>
              </a:rPr>
              <a:t>DEL PRODUCTO</a:t>
            </a:r>
          </a:p>
        </p:txBody>
      </p:sp>
      <p:grpSp>
        <p:nvGrpSpPr>
          <p:cNvPr id="37904" name="Group 35"/>
          <p:cNvGrpSpPr>
            <a:grpSpLocks/>
          </p:cNvGrpSpPr>
          <p:nvPr/>
        </p:nvGrpSpPr>
        <p:grpSpPr bwMode="auto">
          <a:xfrm>
            <a:off x="434975" y="892175"/>
            <a:ext cx="1089025" cy="5024438"/>
            <a:chOff x="274" y="562"/>
            <a:chExt cx="686" cy="3165"/>
          </a:xfrm>
        </p:grpSpPr>
        <p:grpSp>
          <p:nvGrpSpPr>
            <p:cNvPr id="37930" name="Group 28"/>
            <p:cNvGrpSpPr>
              <a:grpSpLocks/>
            </p:cNvGrpSpPr>
            <p:nvPr/>
          </p:nvGrpSpPr>
          <p:grpSpPr bwMode="auto">
            <a:xfrm>
              <a:off x="274" y="562"/>
              <a:ext cx="409" cy="3165"/>
              <a:chOff x="274" y="562"/>
              <a:chExt cx="409" cy="3165"/>
            </a:xfrm>
          </p:grpSpPr>
          <p:sp>
            <p:nvSpPr>
              <p:cNvPr id="3121" name="Freeform 25"/>
              <p:cNvSpPr>
                <a:spLocks/>
              </p:cNvSpPr>
              <p:nvPr/>
            </p:nvSpPr>
            <p:spPr bwMode="auto">
              <a:xfrm>
                <a:off x="299" y="712"/>
                <a:ext cx="384" cy="3015"/>
              </a:xfrm>
              <a:custGeom>
                <a:avLst/>
                <a:gdLst>
                  <a:gd name="T0" fmla="*/ 0 w 384"/>
                  <a:gd name="T1" fmla="*/ 0 h 3015"/>
                  <a:gd name="T2" fmla="*/ 383 w 384"/>
                  <a:gd name="T3" fmla="*/ 0 h 3015"/>
                  <a:gd name="T4" fmla="*/ 383 w 384"/>
                  <a:gd name="T5" fmla="*/ 3014 h 3015"/>
                  <a:gd name="T6" fmla="*/ 0 w 384"/>
                  <a:gd name="T7" fmla="*/ 3014 h 3015"/>
                  <a:gd name="T8" fmla="*/ 0 w 384"/>
                  <a:gd name="T9" fmla="*/ 0 h 30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3015"/>
                  <a:gd name="T17" fmla="*/ 384 w 384"/>
                  <a:gd name="T18" fmla="*/ 3015 h 30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3015">
                    <a:moveTo>
                      <a:pt x="0" y="0"/>
                    </a:moveTo>
                    <a:lnTo>
                      <a:pt x="383" y="0"/>
                    </a:lnTo>
                    <a:lnTo>
                      <a:pt x="383" y="3014"/>
                    </a:lnTo>
                    <a:lnTo>
                      <a:pt x="0" y="3014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CO"/>
              </a:p>
            </p:txBody>
          </p:sp>
          <p:sp>
            <p:nvSpPr>
              <p:cNvPr id="3122" name="Freeform 26"/>
              <p:cNvSpPr>
                <a:spLocks/>
              </p:cNvSpPr>
              <p:nvPr/>
            </p:nvSpPr>
            <p:spPr bwMode="auto">
              <a:xfrm>
                <a:off x="274" y="562"/>
                <a:ext cx="409" cy="151"/>
              </a:xfrm>
              <a:custGeom>
                <a:avLst/>
                <a:gdLst>
                  <a:gd name="T0" fmla="*/ 25 w 409"/>
                  <a:gd name="T1" fmla="*/ 150 h 151"/>
                  <a:gd name="T2" fmla="*/ 408 w 409"/>
                  <a:gd name="T3" fmla="*/ 150 h 151"/>
                  <a:gd name="T4" fmla="*/ 382 w 409"/>
                  <a:gd name="T5" fmla="*/ 0 h 151"/>
                  <a:gd name="T6" fmla="*/ 0 w 409"/>
                  <a:gd name="T7" fmla="*/ 0 h 151"/>
                  <a:gd name="T8" fmla="*/ 25 w 409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151"/>
                  <a:gd name="T17" fmla="*/ 409 w 409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151">
                    <a:moveTo>
                      <a:pt x="25" y="150"/>
                    </a:moveTo>
                    <a:lnTo>
                      <a:pt x="408" y="150"/>
                    </a:lnTo>
                    <a:lnTo>
                      <a:pt x="382" y="0"/>
                    </a:lnTo>
                    <a:lnTo>
                      <a:pt x="0" y="0"/>
                    </a:lnTo>
                    <a:lnTo>
                      <a:pt x="25" y="15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CO"/>
              </a:p>
            </p:txBody>
          </p:sp>
          <p:sp>
            <p:nvSpPr>
              <p:cNvPr id="3123" name="Freeform 27"/>
              <p:cNvSpPr>
                <a:spLocks/>
              </p:cNvSpPr>
              <p:nvPr/>
            </p:nvSpPr>
            <p:spPr bwMode="auto">
              <a:xfrm>
                <a:off x="274" y="562"/>
                <a:ext cx="26" cy="3165"/>
              </a:xfrm>
              <a:custGeom>
                <a:avLst/>
                <a:gdLst>
                  <a:gd name="T0" fmla="*/ 0 w 26"/>
                  <a:gd name="T1" fmla="*/ 0 h 3165"/>
                  <a:gd name="T2" fmla="*/ 25 w 26"/>
                  <a:gd name="T3" fmla="*/ 152 h 3165"/>
                  <a:gd name="T4" fmla="*/ 25 w 26"/>
                  <a:gd name="T5" fmla="*/ 3164 h 3165"/>
                  <a:gd name="T6" fmla="*/ 0 w 26"/>
                  <a:gd name="T7" fmla="*/ 3012 h 3165"/>
                  <a:gd name="T8" fmla="*/ 0 w 26"/>
                  <a:gd name="T9" fmla="*/ 0 h 3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3165"/>
                  <a:gd name="T17" fmla="*/ 26 w 26"/>
                  <a:gd name="T18" fmla="*/ 3165 h 3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3165">
                    <a:moveTo>
                      <a:pt x="0" y="0"/>
                    </a:moveTo>
                    <a:lnTo>
                      <a:pt x="25" y="152"/>
                    </a:lnTo>
                    <a:lnTo>
                      <a:pt x="25" y="3164"/>
                    </a:lnTo>
                    <a:lnTo>
                      <a:pt x="0" y="3012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CO"/>
              </a:p>
            </p:txBody>
          </p:sp>
        </p:grp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369" y="1042"/>
              <a:ext cx="226" cy="22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defTabSz="762000">
                <a:defRPr/>
              </a:pPr>
              <a:r>
                <a:rPr lang="es-ES_tradnl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</a:t>
              </a:r>
            </a:p>
            <a:p>
              <a:pPr algn="ctr" defTabSz="762000">
                <a:defRPr/>
              </a:pPr>
              <a:r>
                <a:rPr lang="es-ES_tradnl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L</a:t>
              </a:r>
            </a:p>
            <a:p>
              <a:pPr algn="ctr" defTabSz="762000">
                <a:defRPr/>
              </a:pPr>
              <a:r>
                <a:rPr lang="es-ES_tradnl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</a:t>
              </a:r>
            </a:p>
            <a:p>
              <a:pPr algn="ctr" defTabSz="762000">
                <a:defRPr/>
              </a:pPr>
              <a:r>
                <a:rPr lang="es-ES_tradnl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 defTabSz="762000">
                <a:defRPr/>
              </a:pPr>
              <a:r>
                <a:rPr lang="es-ES_tradnl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</a:t>
              </a:r>
            </a:p>
            <a:p>
              <a:pPr algn="ctr" defTabSz="762000">
                <a:defRPr/>
              </a:pPr>
              <a:r>
                <a:rPr lang="es-ES_tradnl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</a:t>
              </a:r>
            </a:p>
            <a:p>
              <a:pPr algn="ctr" defTabSz="762000">
                <a:defRPr/>
              </a:pPr>
              <a:r>
                <a:rPr lang="es-ES_tradnl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E</a:t>
              </a:r>
            </a:p>
          </p:txBody>
        </p:sp>
        <p:grpSp>
          <p:nvGrpSpPr>
            <p:cNvPr id="37932" name="Group 33"/>
            <p:cNvGrpSpPr>
              <a:grpSpLocks/>
            </p:cNvGrpSpPr>
            <p:nvPr/>
          </p:nvGrpSpPr>
          <p:grpSpPr bwMode="auto">
            <a:xfrm>
              <a:off x="705" y="1197"/>
              <a:ext cx="255" cy="2296"/>
              <a:chOff x="705" y="1197"/>
              <a:chExt cx="255" cy="2296"/>
            </a:xfrm>
          </p:grpSpPr>
          <p:sp>
            <p:nvSpPr>
              <p:cNvPr id="3118" name="Freeform 30"/>
              <p:cNvSpPr>
                <a:spLocks/>
              </p:cNvSpPr>
              <p:nvPr/>
            </p:nvSpPr>
            <p:spPr bwMode="auto">
              <a:xfrm>
                <a:off x="720" y="1306"/>
                <a:ext cx="240" cy="2187"/>
              </a:xfrm>
              <a:custGeom>
                <a:avLst/>
                <a:gdLst>
                  <a:gd name="T0" fmla="*/ 0 w 240"/>
                  <a:gd name="T1" fmla="*/ 0 h 2187"/>
                  <a:gd name="T2" fmla="*/ 239 w 240"/>
                  <a:gd name="T3" fmla="*/ 0 h 2187"/>
                  <a:gd name="T4" fmla="*/ 239 w 240"/>
                  <a:gd name="T5" fmla="*/ 2186 h 2187"/>
                  <a:gd name="T6" fmla="*/ 0 w 240"/>
                  <a:gd name="T7" fmla="*/ 2186 h 2187"/>
                  <a:gd name="T8" fmla="*/ 0 w 240"/>
                  <a:gd name="T9" fmla="*/ 0 h 2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187"/>
                  <a:gd name="T17" fmla="*/ 240 w 240"/>
                  <a:gd name="T18" fmla="*/ 2187 h 21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187">
                    <a:moveTo>
                      <a:pt x="0" y="0"/>
                    </a:moveTo>
                    <a:lnTo>
                      <a:pt x="239" y="0"/>
                    </a:lnTo>
                    <a:lnTo>
                      <a:pt x="239" y="2186"/>
                    </a:lnTo>
                    <a:lnTo>
                      <a:pt x="0" y="2186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CO"/>
              </a:p>
            </p:txBody>
          </p:sp>
          <p:sp>
            <p:nvSpPr>
              <p:cNvPr id="3119" name="Freeform 31"/>
              <p:cNvSpPr>
                <a:spLocks/>
              </p:cNvSpPr>
              <p:nvPr/>
            </p:nvSpPr>
            <p:spPr bwMode="auto">
              <a:xfrm>
                <a:off x="705" y="1197"/>
                <a:ext cx="255" cy="110"/>
              </a:xfrm>
              <a:custGeom>
                <a:avLst/>
                <a:gdLst>
                  <a:gd name="T0" fmla="*/ 16 w 255"/>
                  <a:gd name="T1" fmla="*/ 109 h 110"/>
                  <a:gd name="T2" fmla="*/ 254 w 255"/>
                  <a:gd name="T3" fmla="*/ 109 h 110"/>
                  <a:gd name="T4" fmla="*/ 238 w 255"/>
                  <a:gd name="T5" fmla="*/ 0 h 110"/>
                  <a:gd name="T6" fmla="*/ 0 w 255"/>
                  <a:gd name="T7" fmla="*/ 0 h 110"/>
                  <a:gd name="T8" fmla="*/ 16 w 255"/>
                  <a:gd name="T9" fmla="*/ 10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"/>
                  <a:gd name="T16" fmla="*/ 0 h 110"/>
                  <a:gd name="T17" fmla="*/ 255 w 255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" h="110">
                    <a:moveTo>
                      <a:pt x="16" y="109"/>
                    </a:moveTo>
                    <a:lnTo>
                      <a:pt x="254" y="109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16" y="109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CO"/>
              </a:p>
            </p:txBody>
          </p:sp>
          <p:sp>
            <p:nvSpPr>
              <p:cNvPr id="3120" name="Freeform 32"/>
              <p:cNvSpPr>
                <a:spLocks/>
              </p:cNvSpPr>
              <p:nvPr/>
            </p:nvSpPr>
            <p:spPr bwMode="auto">
              <a:xfrm>
                <a:off x="705" y="1197"/>
                <a:ext cx="16" cy="2296"/>
              </a:xfrm>
              <a:custGeom>
                <a:avLst/>
                <a:gdLst>
                  <a:gd name="T0" fmla="*/ 0 w 16"/>
                  <a:gd name="T1" fmla="*/ 0 h 2296"/>
                  <a:gd name="T2" fmla="*/ 15 w 16"/>
                  <a:gd name="T3" fmla="*/ 110 h 2296"/>
                  <a:gd name="T4" fmla="*/ 15 w 16"/>
                  <a:gd name="T5" fmla="*/ 2295 h 2296"/>
                  <a:gd name="T6" fmla="*/ 0 w 16"/>
                  <a:gd name="T7" fmla="*/ 2185 h 2296"/>
                  <a:gd name="T8" fmla="*/ 0 w 16"/>
                  <a:gd name="T9" fmla="*/ 0 h 2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296"/>
                  <a:gd name="T17" fmla="*/ 16 w 16"/>
                  <a:gd name="T18" fmla="*/ 2296 h 2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296">
                    <a:moveTo>
                      <a:pt x="0" y="0"/>
                    </a:moveTo>
                    <a:lnTo>
                      <a:pt x="15" y="110"/>
                    </a:lnTo>
                    <a:lnTo>
                      <a:pt x="15" y="2295"/>
                    </a:lnTo>
                    <a:lnTo>
                      <a:pt x="0" y="2185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CO"/>
              </a:p>
            </p:txBody>
          </p:sp>
        </p:grpSp>
        <p:sp>
          <p:nvSpPr>
            <p:cNvPr id="75810" name="Rectangle 34"/>
            <p:cNvSpPr>
              <a:spLocks noChangeArrowheads="1"/>
            </p:cNvSpPr>
            <p:nvPr/>
          </p:nvSpPr>
          <p:spPr bwMode="auto">
            <a:xfrm>
              <a:off x="722" y="1296"/>
              <a:ext cx="223" cy="22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Q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U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E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O</a:t>
              </a:r>
            </a:p>
            <a:p>
              <a:pPr algn="ctr" defTabSz="762000">
                <a:defRPr/>
              </a:pPr>
              <a:r>
                <a:rPr lang="es-ES_tradnl" sz="16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</a:t>
              </a:r>
            </a:p>
          </p:txBody>
        </p:sp>
      </p:grpSp>
      <p:sp>
        <p:nvSpPr>
          <p:cNvPr id="3097" name="Freeform 36"/>
          <p:cNvSpPr>
            <a:spLocks/>
          </p:cNvSpPr>
          <p:nvPr/>
        </p:nvSpPr>
        <p:spPr bwMode="auto">
          <a:xfrm>
            <a:off x="9286875" y="1173163"/>
            <a:ext cx="608013" cy="4786312"/>
          </a:xfrm>
          <a:custGeom>
            <a:avLst/>
            <a:gdLst>
              <a:gd name="T0" fmla="*/ 0 w 383"/>
              <a:gd name="T1" fmla="*/ 0 h 3015"/>
              <a:gd name="T2" fmla="*/ 2147483647 w 383"/>
              <a:gd name="T3" fmla="*/ 0 h 3015"/>
              <a:gd name="T4" fmla="*/ 2147483647 w 383"/>
              <a:gd name="T5" fmla="*/ 2147483647 h 3015"/>
              <a:gd name="T6" fmla="*/ 0 w 383"/>
              <a:gd name="T7" fmla="*/ 2147483647 h 3015"/>
              <a:gd name="T8" fmla="*/ 0 w 383"/>
              <a:gd name="T9" fmla="*/ 0 h 30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3"/>
              <a:gd name="T16" fmla="*/ 0 h 3015"/>
              <a:gd name="T17" fmla="*/ 383 w 383"/>
              <a:gd name="T18" fmla="*/ 3015 h 30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3" h="3015">
                <a:moveTo>
                  <a:pt x="0" y="0"/>
                </a:moveTo>
                <a:lnTo>
                  <a:pt x="382" y="0"/>
                </a:lnTo>
                <a:lnTo>
                  <a:pt x="382" y="3014"/>
                </a:lnTo>
                <a:lnTo>
                  <a:pt x="0" y="3014"/>
                </a:lnTo>
                <a:lnTo>
                  <a:pt x="0" y="0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098" name="Freeform 37"/>
          <p:cNvSpPr>
            <a:spLocks/>
          </p:cNvSpPr>
          <p:nvPr/>
        </p:nvSpPr>
        <p:spPr bwMode="auto">
          <a:xfrm>
            <a:off x="9247188" y="935038"/>
            <a:ext cx="647700" cy="239712"/>
          </a:xfrm>
          <a:custGeom>
            <a:avLst/>
            <a:gdLst>
              <a:gd name="T0" fmla="*/ 2147483647 w 408"/>
              <a:gd name="T1" fmla="*/ 2147483647 h 151"/>
              <a:gd name="T2" fmla="*/ 2147483647 w 408"/>
              <a:gd name="T3" fmla="*/ 2147483647 h 151"/>
              <a:gd name="T4" fmla="*/ 2147483647 w 408"/>
              <a:gd name="T5" fmla="*/ 0 h 151"/>
              <a:gd name="T6" fmla="*/ 0 w 408"/>
              <a:gd name="T7" fmla="*/ 0 h 151"/>
              <a:gd name="T8" fmla="*/ 2147483647 w 408"/>
              <a:gd name="T9" fmla="*/ 2147483647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151"/>
              <a:gd name="T17" fmla="*/ 408 w 408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151">
                <a:moveTo>
                  <a:pt x="25" y="150"/>
                </a:moveTo>
                <a:lnTo>
                  <a:pt x="407" y="150"/>
                </a:lnTo>
                <a:lnTo>
                  <a:pt x="381" y="0"/>
                </a:lnTo>
                <a:lnTo>
                  <a:pt x="0" y="0"/>
                </a:lnTo>
                <a:lnTo>
                  <a:pt x="25" y="150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7907" name="Freeform 38"/>
          <p:cNvSpPr>
            <a:spLocks/>
          </p:cNvSpPr>
          <p:nvPr/>
        </p:nvSpPr>
        <p:spPr bwMode="auto">
          <a:xfrm>
            <a:off x="9247188" y="935038"/>
            <a:ext cx="41275" cy="5024437"/>
          </a:xfrm>
          <a:custGeom>
            <a:avLst/>
            <a:gdLst>
              <a:gd name="T0" fmla="*/ 0 w 26"/>
              <a:gd name="T1" fmla="*/ 0 h 3165"/>
              <a:gd name="T2" fmla="*/ 2147483647 w 26"/>
              <a:gd name="T3" fmla="*/ 2147483647 h 3165"/>
              <a:gd name="T4" fmla="*/ 2147483647 w 26"/>
              <a:gd name="T5" fmla="*/ 2147483647 h 3165"/>
              <a:gd name="T6" fmla="*/ 0 w 26"/>
              <a:gd name="T7" fmla="*/ 2147483647 h 3165"/>
              <a:gd name="T8" fmla="*/ 0 w 26"/>
              <a:gd name="T9" fmla="*/ 0 h 3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3165"/>
              <a:gd name="T17" fmla="*/ 26 w 26"/>
              <a:gd name="T18" fmla="*/ 3165 h 3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3165">
                <a:moveTo>
                  <a:pt x="0" y="0"/>
                </a:moveTo>
                <a:lnTo>
                  <a:pt x="25" y="152"/>
                </a:lnTo>
                <a:lnTo>
                  <a:pt x="25" y="3164"/>
                </a:lnTo>
                <a:lnTo>
                  <a:pt x="0" y="3012"/>
                </a:lnTo>
                <a:lnTo>
                  <a:pt x="0" y="0"/>
                </a:lnTo>
              </a:path>
            </a:pathLst>
          </a:custGeom>
          <a:solidFill>
            <a:srgbClr val="006B6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9439275" y="1668463"/>
            <a:ext cx="358775" cy="3500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es-ES_tradnl" sz="3200" b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</a:t>
            </a:r>
          </a:p>
          <a:p>
            <a:pPr algn="ctr" defTabSz="762000">
              <a:defRPr/>
            </a:pPr>
            <a:r>
              <a:rPr lang="es-ES_tradnl" sz="3200" b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</a:t>
            </a:r>
          </a:p>
          <a:p>
            <a:pPr algn="ctr" defTabSz="762000">
              <a:defRPr/>
            </a:pPr>
            <a:r>
              <a:rPr lang="es-ES_tradnl" sz="3200" b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</a:t>
            </a:r>
          </a:p>
          <a:p>
            <a:pPr algn="ctr" defTabSz="762000">
              <a:defRPr/>
            </a:pPr>
            <a:r>
              <a:rPr lang="es-ES_tradnl" sz="3200" b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</a:t>
            </a:r>
          </a:p>
          <a:p>
            <a:pPr algn="ctr" defTabSz="762000">
              <a:defRPr/>
            </a:pPr>
            <a:r>
              <a:rPr lang="es-ES_tradnl" sz="3200" b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</a:t>
            </a:r>
          </a:p>
          <a:p>
            <a:pPr algn="ctr" defTabSz="762000">
              <a:defRPr/>
            </a:pPr>
            <a:r>
              <a:rPr lang="es-ES_tradnl" sz="3200" b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</a:t>
            </a:r>
          </a:p>
          <a:p>
            <a:pPr algn="ctr" defTabSz="762000">
              <a:defRPr/>
            </a:pPr>
            <a:r>
              <a:rPr lang="es-ES_tradnl" sz="3200" b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</a:t>
            </a:r>
          </a:p>
        </p:txBody>
      </p:sp>
      <p:sp>
        <p:nvSpPr>
          <p:cNvPr id="3101" name="Freeform 40"/>
          <p:cNvSpPr>
            <a:spLocks/>
          </p:cNvSpPr>
          <p:nvPr/>
        </p:nvSpPr>
        <p:spPr bwMode="auto">
          <a:xfrm>
            <a:off x="8840788" y="1322388"/>
            <a:ext cx="381000" cy="3308350"/>
          </a:xfrm>
          <a:custGeom>
            <a:avLst/>
            <a:gdLst>
              <a:gd name="T0" fmla="*/ 0 w 240"/>
              <a:gd name="T1" fmla="*/ 0 h 2084"/>
              <a:gd name="T2" fmla="*/ 2147483647 w 240"/>
              <a:gd name="T3" fmla="*/ 0 h 2084"/>
              <a:gd name="T4" fmla="*/ 2147483647 w 240"/>
              <a:gd name="T5" fmla="*/ 2147483647 h 2084"/>
              <a:gd name="T6" fmla="*/ 0 w 240"/>
              <a:gd name="T7" fmla="*/ 2147483647 h 2084"/>
              <a:gd name="T8" fmla="*/ 0 w 240"/>
              <a:gd name="T9" fmla="*/ 0 h 20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2084"/>
              <a:gd name="T17" fmla="*/ 240 w 240"/>
              <a:gd name="T18" fmla="*/ 2084 h 20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2084">
                <a:moveTo>
                  <a:pt x="0" y="0"/>
                </a:moveTo>
                <a:lnTo>
                  <a:pt x="239" y="0"/>
                </a:lnTo>
                <a:lnTo>
                  <a:pt x="239" y="2083"/>
                </a:lnTo>
                <a:lnTo>
                  <a:pt x="0" y="2083"/>
                </a:lnTo>
                <a:lnTo>
                  <a:pt x="0" y="0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102" name="Freeform 41"/>
          <p:cNvSpPr>
            <a:spLocks/>
          </p:cNvSpPr>
          <p:nvPr/>
        </p:nvSpPr>
        <p:spPr bwMode="auto">
          <a:xfrm>
            <a:off x="8815388" y="1157288"/>
            <a:ext cx="406400" cy="166687"/>
          </a:xfrm>
          <a:custGeom>
            <a:avLst/>
            <a:gdLst>
              <a:gd name="T0" fmla="*/ 2147483647 w 256"/>
              <a:gd name="T1" fmla="*/ 2147483647 h 105"/>
              <a:gd name="T2" fmla="*/ 2147483647 w 256"/>
              <a:gd name="T3" fmla="*/ 2147483647 h 105"/>
              <a:gd name="T4" fmla="*/ 2147483647 w 256"/>
              <a:gd name="T5" fmla="*/ 0 h 105"/>
              <a:gd name="T6" fmla="*/ 0 w 256"/>
              <a:gd name="T7" fmla="*/ 0 h 105"/>
              <a:gd name="T8" fmla="*/ 2147483647 w 256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"/>
              <a:gd name="T17" fmla="*/ 256 w 256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">
                <a:moveTo>
                  <a:pt x="16" y="104"/>
                </a:moveTo>
                <a:lnTo>
                  <a:pt x="255" y="104"/>
                </a:lnTo>
                <a:lnTo>
                  <a:pt x="239" y="0"/>
                </a:lnTo>
                <a:lnTo>
                  <a:pt x="0" y="0"/>
                </a:lnTo>
                <a:lnTo>
                  <a:pt x="16" y="104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7911" name="Freeform 42"/>
          <p:cNvSpPr>
            <a:spLocks/>
          </p:cNvSpPr>
          <p:nvPr/>
        </p:nvSpPr>
        <p:spPr bwMode="auto">
          <a:xfrm>
            <a:off x="8815388" y="1157288"/>
            <a:ext cx="26987" cy="3473450"/>
          </a:xfrm>
          <a:custGeom>
            <a:avLst/>
            <a:gdLst>
              <a:gd name="T0" fmla="*/ 0 w 17"/>
              <a:gd name="T1" fmla="*/ 0 h 2188"/>
              <a:gd name="T2" fmla="*/ 2147483647 w 17"/>
              <a:gd name="T3" fmla="*/ 2147483647 h 2188"/>
              <a:gd name="T4" fmla="*/ 2147483647 w 17"/>
              <a:gd name="T5" fmla="*/ 2147483647 h 2188"/>
              <a:gd name="T6" fmla="*/ 0 w 17"/>
              <a:gd name="T7" fmla="*/ 2147483647 h 2188"/>
              <a:gd name="T8" fmla="*/ 0 w 17"/>
              <a:gd name="T9" fmla="*/ 0 h 2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2188"/>
              <a:gd name="T17" fmla="*/ 17 w 17"/>
              <a:gd name="T18" fmla="*/ 2188 h 2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2188">
                <a:moveTo>
                  <a:pt x="0" y="0"/>
                </a:moveTo>
                <a:lnTo>
                  <a:pt x="16" y="105"/>
                </a:lnTo>
                <a:lnTo>
                  <a:pt x="16" y="2187"/>
                </a:lnTo>
                <a:lnTo>
                  <a:pt x="0" y="2082"/>
                </a:lnTo>
                <a:lnTo>
                  <a:pt x="0" y="0"/>
                </a:lnTo>
              </a:path>
            </a:pathLst>
          </a:custGeom>
          <a:solidFill>
            <a:srgbClr val="006B6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8851900" y="1406525"/>
            <a:ext cx="339725" cy="302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</a:t>
            </a:r>
          </a:p>
          <a:p>
            <a:pPr algn="ctr" defTabSz="762000">
              <a:defRPr/>
            </a:pPr>
            <a:r>
              <a:rPr lang="es-ES_tradnl" sz="1600" b="1" i="1">
                <a:solidFill>
                  <a:srgbClr val="3365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</a:t>
            </a:r>
          </a:p>
        </p:txBody>
      </p:sp>
      <p:grpSp>
        <p:nvGrpSpPr>
          <p:cNvPr id="37913" name="Group 46"/>
          <p:cNvGrpSpPr>
            <a:grpSpLocks/>
          </p:cNvGrpSpPr>
          <p:nvPr/>
        </p:nvGrpSpPr>
        <p:grpSpPr bwMode="auto">
          <a:xfrm>
            <a:off x="7688263" y="4735513"/>
            <a:ext cx="1184275" cy="588962"/>
            <a:chOff x="4843" y="2983"/>
            <a:chExt cx="746" cy="371"/>
          </a:xfrm>
        </p:grpSpPr>
        <p:sp>
          <p:nvSpPr>
            <p:cNvPr id="37928" name="AutoShape 44"/>
            <p:cNvSpPr>
              <a:spLocks noChangeArrowheads="1"/>
            </p:cNvSpPr>
            <p:nvPr/>
          </p:nvSpPr>
          <p:spPr bwMode="auto">
            <a:xfrm>
              <a:off x="4904" y="2997"/>
              <a:ext cx="627" cy="357"/>
            </a:xfrm>
            <a:prstGeom prst="roundRect">
              <a:avLst>
                <a:gd name="adj" fmla="val 12315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29" name="Rectangle 45"/>
            <p:cNvSpPr>
              <a:spLocks noChangeArrowheads="1"/>
            </p:cNvSpPr>
            <p:nvPr/>
          </p:nvSpPr>
          <p:spPr bwMode="auto">
            <a:xfrm>
              <a:off x="4843" y="2983"/>
              <a:ext cx="7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s-ES_tradnl" sz="1800" b="1">
                  <a:solidFill>
                    <a:schemeClr val="tx2"/>
                  </a:solidFill>
                  <a:latin typeface="Arial" charset="0"/>
                </a:rPr>
                <a:t>Producto</a:t>
              </a:r>
            </a:p>
          </p:txBody>
        </p:sp>
      </p:grpSp>
      <p:sp>
        <p:nvSpPr>
          <p:cNvPr id="3106" name="Line 47"/>
          <p:cNvSpPr>
            <a:spLocks noChangeShapeType="1"/>
          </p:cNvSpPr>
          <p:nvPr/>
        </p:nvSpPr>
        <p:spPr bwMode="auto">
          <a:xfrm>
            <a:off x="2114550" y="4951413"/>
            <a:ext cx="482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5824" name="Rectangle 48"/>
          <p:cNvSpPr>
            <a:spLocks noChangeArrowheads="1"/>
          </p:cNvSpPr>
          <p:nvPr/>
        </p:nvSpPr>
        <p:spPr bwMode="auto">
          <a:xfrm>
            <a:off x="1876425" y="4616450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1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Entrada</a:t>
            </a: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6962775" y="4605338"/>
            <a:ext cx="77946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16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Salida</a:t>
            </a:r>
          </a:p>
        </p:txBody>
      </p:sp>
      <p:sp>
        <p:nvSpPr>
          <p:cNvPr id="3109" name="Line 51"/>
          <p:cNvSpPr>
            <a:spLocks noChangeShapeType="1"/>
          </p:cNvSpPr>
          <p:nvPr/>
        </p:nvSpPr>
        <p:spPr bwMode="auto">
          <a:xfrm flipH="1">
            <a:off x="966788" y="1630363"/>
            <a:ext cx="2700337" cy="460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3110" name="Line 52"/>
          <p:cNvSpPr>
            <a:spLocks noChangeShapeType="1"/>
          </p:cNvSpPr>
          <p:nvPr/>
        </p:nvSpPr>
        <p:spPr bwMode="auto">
          <a:xfrm flipH="1">
            <a:off x="7418388" y="2838450"/>
            <a:ext cx="18843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5810250" y="4786313"/>
            <a:ext cx="838200" cy="414337"/>
          </a:xfrm>
          <a:custGeom>
            <a:avLst/>
            <a:gdLst>
              <a:gd name="T0" fmla="*/ 2147483647 w 528"/>
              <a:gd name="T1" fmla="*/ 0 h 261"/>
              <a:gd name="T2" fmla="*/ 2147483647 w 528"/>
              <a:gd name="T3" fmla="*/ 0 h 261"/>
              <a:gd name="T4" fmla="*/ 2147483647 w 528"/>
              <a:gd name="T5" fmla="*/ 2147483647 h 261"/>
              <a:gd name="T6" fmla="*/ 2147483647 w 528"/>
              <a:gd name="T7" fmla="*/ 2147483647 h 261"/>
              <a:gd name="T8" fmla="*/ 0 w 528"/>
              <a:gd name="T9" fmla="*/ 2147483647 h 261"/>
              <a:gd name="T10" fmla="*/ 2147483647 w 528"/>
              <a:gd name="T11" fmla="*/ 2147483647 h 261"/>
              <a:gd name="T12" fmla="*/ 2147483647 w 528"/>
              <a:gd name="T13" fmla="*/ 0 h 2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261"/>
              <a:gd name="T23" fmla="*/ 528 w 528"/>
              <a:gd name="T24" fmla="*/ 261 h 2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261">
                <a:moveTo>
                  <a:pt x="20" y="0"/>
                </a:moveTo>
                <a:lnTo>
                  <a:pt x="390" y="0"/>
                </a:lnTo>
                <a:lnTo>
                  <a:pt x="527" y="130"/>
                </a:lnTo>
                <a:lnTo>
                  <a:pt x="390" y="260"/>
                </a:lnTo>
                <a:lnTo>
                  <a:pt x="0" y="260"/>
                </a:lnTo>
                <a:lnTo>
                  <a:pt x="146" y="121"/>
                </a:lnTo>
                <a:lnTo>
                  <a:pt x="20" y="0"/>
                </a:lnTo>
              </a:path>
            </a:pathLst>
          </a:cu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7920" name="Freeform 17"/>
          <p:cNvSpPr>
            <a:spLocks/>
          </p:cNvSpPr>
          <p:nvPr/>
        </p:nvSpPr>
        <p:spPr bwMode="auto">
          <a:xfrm>
            <a:off x="6462713" y="1817688"/>
            <a:ext cx="584200" cy="558800"/>
          </a:xfrm>
          <a:custGeom>
            <a:avLst/>
            <a:gdLst>
              <a:gd name="T0" fmla="*/ 2147483647 w 368"/>
              <a:gd name="T1" fmla="*/ 2147483647 h 352"/>
              <a:gd name="T2" fmla="*/ 2147483647 w 368"/>
              <a:gd name="T3" fmla="*/ 2147483647 h 352"/>
              <a:gd name="T4" fmla="*/ 2147483647 w 368"/>
              <a:gd name="T5" fmla="*/ 2147483647 h 352"/>
              <a:gd name="T6" fmla="*/ 2147483647 w 368"/>
              <a:gd name="T7" fmla="*/ 2147483647 h 352"/>
              <a:gd name="T8" fmla="*/ 2147483647 w 368"/>
              <a:gd name="T9" fmla="*/ 2147483647 h 352"/>
              <a:gd name="T10" fmla="*/ 2147483647 w 368"/>
              <a:gd name="T11" fmla="*/ 2147483647 h 352"/>
              <a:gd name="T12" fmla="*/ 2147483647 w 368"/>
              <a:gd name="T13" fmla="*/ 2147483647 h 352"/>
              <a:gd name="T14" fmla="*/ 2147483647 w 368"/>
              <a:gd name="T15" fmla="*/ 2147483647 h 352"/>
              <a:gd name="T16" fmla="*/ 2147483647 w 368"/>
              <a:gd name="T17" fmla="*/ 2147483647 h 352"/>
              <a:gd name="T18" fmla="*/ 2147483647 w 368"/>
              <a:gd name="T19" fmla="*/ 2147483647 h 352"/>
              <a:gd name="T20" fmla="*/ 2147483647 w 368"/>
              <a:gd name="T21" fmla="*/ 2147483647 h 352"/>
              <a:gd name="T22" fmla="*/ 2147483647 w 368"/>
              <a:gd name="T23" fmla="*/ 2147483647 h 352"/>
              <a:gd name="T24" fmla="*/ 2147483647 w 368"/>
              <a:gd name="T25" fmla="*/ 2147483647 h 352"/>
              <a:gd name="T26" fmla="*/ 2147483647 w 368"/>
              <a:gd name="T27" fmla="*/ 2147483647 h 352"/>
              <a:gd name="T28" fmla="*/ 2147483647 w 368"/>
              <a:gd name="T29" fmla="*/ 2147483647 h 352"/>
              <a:gd name="T30" fmla="*/ 2147483647 w 368"/>
              <a:gd name="T31" fmla="*/ 2147483647 h 352"/>
              <a:gd name="T32" fmla="*/ 2147483647 w 368"/>
              <a:gd name="T33" fmla="*/ 2147483647 h 352"/>
              <a:gd name="T34" fmla="*/ 2147483647 w 368"/>
              <a:gd name="T35" fmla="*/ 2147483647 h 352"/>
              <a:gd name="T36" fmla="*/ 2147483647 w 368"/>
              <a:gd name="T37" fmla="*/ 2147483647 h 352"/>
              <a:gd name="T38" fmla="*/ 2147483647 w 368"/>
              <a:gd name="T39" fmla="*/ 2147483647 h 352"/>
              <a:gd name="T40" fmla="*/ 2147483647 w 368"/>
              <a:gd name="T41" fmla="*/ 2147483647 h 352"/>
              <a:gd name="T42" fmla="*/ 2147483647 w 368"/>
              <a:gd name="T43" fmla="*/ 2147483647 h 352"/>
              <a:gd name="T44" fmla="*/ 2147483647 w 368"/>
              <a:gd name="T45" fmla="*/ 2147483647 h 352"/>
              <a:gd name="T46" fmla="*/ 2147483647 w 368"/>
              <a:gd name="T47" fmla="*/ 2147483647 h 352"/>
              <a:gd name="T48" fmla="*/ 2147483647 w 368"/>
              <a:gd name="T49" fmla="*/ 2147483647 h 352"/>
              <a:gd name="T50" fmla="*/ 2147483647 w 368"/>
              <a:gd name="T51" fmla="*/ 2147483647 h 352"/>
              <a:gd name="T52" fmla="*/ 2147483647 w 368"/>
              <a:gd name="T53" fmla="*/ 2147483647 h 352"/>
              <a:gd name="T54" fmla="*/ 2147483647 w 368"/>
              <a:gd name="T55" fmla="*/ 2147483647 h 352"/>
              <a:gd name="T56" fmla="*/ 2147483647 w 368"/>
              <a:gd name="T57" fmla="*/ 2147483647 h 352"/>
              <a:gd name="T58" fmla="*/ 2147483647 w 368"/>
              <a:gd name="T59" fmla="*/ 2147483647 h 352"/>
              <a:gd name="T60" fmla="*/ 2147483647 w 368"/>
              <a:gd name="T61" fmla="*/ 2147483647 h 352"/>
              <a:gd name="T62" fmla="*/ 2147483647 w 368"/>
              <a:gd name="T63" fmla="*/ 2147483647 h 352"/>
              <a:gd name="T64" fmla="*/ 2147483647 w 368"/>
              <a:gd name="T65" fmla="*/ 2147483647 h 352"/>
              <a:gd name="T66" fmla="*/ 2147483647 w 368"/>
              <a:gd name="T67" fmla="*/ 2147483647 h 352"/>
              <a:gd name="T68" fmla="*/ 2147483647 w 368"/>
              <a:gd name="T69" fmla="*/ 2147483647 h 352"/>
              <a:gd name="T70" fmla="*/ 2147483647 w 368"/>
              <a:gd name="T71" fmla="*/ 0 h 352"/>
              <a:gd name="T72" fmla="*/ 0 w 368"/>
              <a:gd name="T73" fmla="*/ 0 h 352"/>
              <a:gd name="T74" fmla="*/ 2147483647 w 368"/>
              <a:gd name="T75" fmla="*/ 2147483647 h 352"/>
              <a:gd name="T76" fmla="*/ 2147483647 w 368"/>
              <a:gd name="T77" fmla="*/ 2147483647 h 352"/>
              <a:gd name="T78" fmla="*/ 2147483647 w 368"/>
              <a:gd name="T79" fmla="*/ 2147483647 h 352"/>
              <a:gd name="T80" fmla="*/ 2147483647 w 368"/>
              <a:gd name="T81" fmla="*/ 2147483647 h 352"/>
              <a:gd name="T82" fmla="*/ 2147483647 w 368"/>
              <a:gd name="T83" fmla="*/ 2147483647 h 352"/>
              <a:gd name="T84" fmla="*/ 2147483647 w 368"/>
              <a:gd name="T85" fmla="*/ 2147483647 h 352"/>
              <a:gd name="T86" fmla="*/ 2147483647 w 368"/>
              <a:gd name="T87" fmla="*/ 2147483647 h 352"/>
              <a:gd name="T88" fmla="*/ 2147483647 w 368"/>
              <a:gd name="T89" fmla="*/ 2147483647 h 352"/>
              <a:gd name="T90" fmla="*/ 2147483647 w 368"/>
              <a:gd name="T91" fmla="*/ 2147483647 h 352"/>
              <a:gd name="T92" fmla="*/ 2147483647 w 368"/>
              <a:gd name="T93" fmla="*/ 2147483647 h 352"/>
              <a:gd name="T94" fmla="*/ 2147483647 w 368"/>
              <a:gd name="T95" fmla="*/ 2147483647 h 352"/>
              <a:gd name="T96" fmla="*/ 2147483647 w 368"/>
              <a:gd name="T97" fmla="*/ 2147483647 h 352"/>
              <a:gd name="T98" fmla="*/ 2147483647 w 368"/>
              <a:gd name="T99" fmla="*/ 2147483647 h 352"/>
              <a:gd name="T100" fmla="*/ 2147483647 w 368"/>
              <a:gd name="T101" fmla="*/ 2147483647 h 352"/>
              <a:gd name="T102" fmla="*/ 2147483647 w 368"/>
              <a:gd name="T103" fmla="*/ 2147483647 h 352"/>
              <a:gd name="T104" fmla="*/ 2147483647 w 368"/>
              <a:gd name="T105" fmla="*/ 2147483647 h 352"/>
              <a:gd name="T106" fmla="*/ 2147483647 w 368"/>
              <a:gd name="T107" fmla="*/ 2147483647 h 352"/>
              <a:gd name="T108" fmla="*/ 2147483647 w 368"/>
              <a:gd name="T109" fmla="*/ 2147483647 h 352"/>
              <a:gd name="T110" fmla="*/ 2147483647 w 368"/>
              <a:gd name="T111" fmla="*/ 2147483647 h 352"/>
              <a:gd name="T112" fmla="*/ 2147483647 w 368"/>
              <a:gd name="T113" fmla="*/ 2147483647 h 352"/>
              <a:gd name="T114" fmla="*/ 2147483647 w 368"/>
              <a:gd name="T115" fmla="*/ 2147483647 h 352"/>
              <a:gd name="T116" fmla="*/ 2147483647 w 368"/>
              <a:gd name="T117" fmla="*/ 2147483647 h 352"/>
              <a:gd name="T118" fmla="*/ 2147483647 w 368"/>
              <a:gd name="T119" fmla="*/ 2147483647 h 3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68"/>
              <a:gd name="T181" fmla="*/ 0 h 352"/>
              <a:gd name="T182" fmla="*/ 368 w 368"/>
              <a:gd name="T183" fmla="*/ 352 h 35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68" h="352">
                <a:moveTo>
                  <a:pt x="314" y="351"/>
                </a:moveTo>
                <a:lnTo>
                  <a:pt x="326" y="330"/>
                </a:lnTo>
                <a:lnTo>
                  <a:pt x="335" y="313"/>
                </a:lnTo>
                <a:lnTo>
                  <a:pt x="345" y="295"/>
                </a:lnTo>
                <a:lnTo>
                  <a:pt x="351" y="280"/>
                </a:lnTo>
                <a:lnTo>
                  <a:pt x="357" y="266"/>
                </a:lnTo>
                <a:lnTo>
                  <a:pt x="361" y="252"/>
                </a:lnTo>
                <a:lnTo>
                  <a:pt x="364" y="238"/>
                </a:lnTo>
                <a:lnTo>
                  <a:pt x="366" y="230"/>
                </a:lnTo>
                <a:lnTo>
                  <a:pt x="367" y="224"/>
                </a:lnTo>
                <a:lnTo>
                  <a:pt x="367" y="215"/>
                </a:lnTo>
                <a:lnTo>
                  <a:pt x="367" y="207"/>
                </a:lnTo>
                <a:lnTo>
                  <a:pt x="367" y="198"/>
                </a:lnTo>
                <a:lnTo>
                  <a:pt x="366" y="189"/>
                </a:lnTo>
                <a:lnTo>
                  <a:pt x="366" y="182"/>
                </a:lnTo>
                <a:lnTo>
                  <a:pt x="364" y="173"/>
                </a:lnTo>
                <a:lnTo>
                  <a:pt x="361" y="165"/>
                </a:lnTo>
                <a:lnTo>
                  <a:pt x="358" y="159"/>
                </a:lnTo>
                <a:lnTo>
                  <a:pt x="353" y="151"/>
                </a:lnTo>
                <a:lnTo>
                  <a:pt x="349" y="142"/>
                </a:lnTo>
                <a:lnTo>
                  <a:pt x="344" y="136"/>
                </a:lnTo>
                <a:lnTo>
                  <a:pt x="339" y="130"/>
                </a:lnTo>
                <a:lnTo>
                  <a:pt x="332" y="121"/>
                </a:lnTo>
                <a:lnTo>
                  <a:pt x="325" y="114"/>
                </a:lnTo>
                <a:lnTo>
                  <a:pt x="320" y="110"/>
                </a:lnTo>
                <a:lnTo>
                  <a:pt x="315" y="104"/>
                </a:lnTo>
                <a:lnTo>
                  <a:pt x="307" y="98"/>
                </a:lnTo>
                <a:lnTo>
                  <a:pt x="301" y="92"/>
                </a:lnTo>
                <a:lnTo>
                  <a:pt x="286" y="81"/>
                </a:lnTo>
                <a:lnTo>
                  <a:pt x="271" y="71"/>
                </a:lnTo>
                <a:lnTo>
                  <a:pt x="252" y="62"/>
                </a:lnTo>
                <a:lnTo>
                  <a:pt x="234" y="54"/>
                </a:lnTo>
                <a:lnTo>
                  <a:pt x="214" y="44"/>
                </a:lnTo>
                <a:lnTo>
                  <a:pt x="192" y="34"/>
                </a:lnTo>
                <a:lnTo>
                  <a:pt x="182" y="30"/>
                </a:lnTo>
                <a:lnTo>
                  <a:pt x="235" y="0"/>
                </a:lnTo>
                <a:lnTo>
                  <a:pt x="0" y="0"/>
                </a:lnTo>
                <a:lnTo>
                  <a:pt x="11" y="128"/>
                </a:lnTo>
                <a:lnTo>
                  <a:pt x="56" y="101"/>
                </a:lnTo>
                <a:lnTo>
                  <a:pt x="61" y="104"/>
                </a:lnTo>
                <a:lnTo>
                  <a:pt x="68" y="109"/>
                </a:lnTo>
                <a:lnTo>
                  <a:pt x="78" y="119"/>
                </a:lnTo>
                <a:lnTo>
                  <a:pt x="84" y="127"/>
                </a:lnTo>
                <a:lnTo>
                  <a:pt x="89" y="134"/>
                </a:lnTo>
                <a:lnTo>
                  <a:pt x="94" y="140"/>
                </a:lnTo>
                <a:lnTo>
                  <a:pt x="98" y="148"/>
                </a:lnTo>
                <a:lnTo>
                  <a:pt x="101" y="155"/>
                </a:lnTo>
                <a:lnTo>
                  <a:pt x="103" y="162"/>
                </a:lnTo>
                <a:lnTo>
                  <a:pt x="103" y="169"/>
                </a:lnTo>
                <a:lnTo>
                  <a:pt x="103" y="178"/>
                </a:lnTo>
                <a:lnTo>
                  <a:pt x="102" y="186"/>
                </a:lnTo>
                <a:lnTo>
                  <a:pt x="101" y="195"/>
                </a:lnTo>
                <a:lnTo>
                  <a:pt x="98" y="203"/>
                </a:lnTo>
                <a:lnTo>
                  <a:pt x="95" y="211"/>
                </a:lnTo>
                <a:lnTo>
                  <a:pt x="90" y="218"/>
                </a:lnTo>
                <a:lnTo>
                  <a:pt x="85" y="224"/>
                </a:lnTo>
                <a:lnTo>
                  <a:pt x="67" y="238"/>
                </a:lnTo>
                <a:lnTo>
                  <a:pt x="49" y="252"/>
                </a:lnTo>
                <a:lnTo>
                  <a:pt x="34" y="263"/>
                </a:lnTo>
                <a:lnTo>
                  <a:pt x="314" y="351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7921" name="Freeform 18"/>
          <p:cNvSpPr>
            <a:spLocks/>
          </p:cNvSpPr>
          <p:nvPr/>
        </p:nvSpPr>
        <p:spPr bwMode="auto">
          <a:xfrm>
            <a:off x="6370638" y="3251200"/>
            <a:ext cx="512762" cy="762000"/>
          </a:xfrm>
          <a:custGeom>
            <a:avLst/>
            <a:gdLst>
              <a:gd name="T0" fmla="*/ 2147483647 w 323"/>
              <a:gd name="T1" fmla="*/ 2147483647 h 480"/>
              <a:gd name="T2" fmla="*/ 2147483647 w 323"/>
              <a:gd name="T3" fmla="*/ 2147483647 h 480"/>
              <a:gd name="T4" fmla="*/ 2147483647 w 323"/>
              <a:gd name="T5" fmla="*/ 2147483647 h 480"/>
              <a:gd name="T6" fmla="*/ 2147483647 w 323"/>
              <a:gd name="T7" fmla="*/ 2147483647 h 480"/>
              <a:gd name="T8" fmla="*/ 2147483647 w 323"/>
              <a:gd name="T9" fmla="*/ 2147483647 h 480"/>
              <a:gd name="T10" fmla="*/ 2147483647 w 323"/>
              <a:gd name="T11" fmla="*/ 2147483647 h 480"/>
              <a:gd name="T12" fmla="*/ 2147483647 w 323"/>
              <a:gd name="T13" fmla="*/ 2147483647 h 480"/>
              <a:gd name="T14" fmla="*/ 2147483647 w 323"/>
              <a:gd name="T15" fmla="*/ 2147483647 h 480"/>
              <a:gd name="T16" fmla="*/ 2147483647 w 323"/>
              <a:gd name="T17" fmla="*/ 2147483647 h 480"/>
              <a:gd name="T18" fmla="*/ 2147483647 w 323"/>
              <a:gd name="T19" fmla="*/ 2147483647 h 480"/>
              <a:gd name="T20" fmla="*/ 2147483647 w 323"/>
              <a:gd name="T21" fmla="*/ 2147483647 h 480"/>
              <a:gd name="T22" fmla="*/ 2147483647 w 323"/>
              <a:gd name="T23" fmla="*/ 2147483647 h 480"/>
              <a:gd name="T24" fmla="*/ 2147483647 w 323"/>
              <a:gd name="T25" fmla="*/ 2147483647 h 480"/>
              <a:gd name="T26" fmla="*/ 2147483647 w 323"/>
              <a:gd name="T27" fmla="*/ 2147483647 h 480"/>
              <a:gd name="T28" fmla="*/ 2147483647 w 323"/>
              <a:gd name="T29" fmla="*/ 2147483647 h 480"/>
              <a:gd name="T30" fmla="*/ 2147483647 w 323"/>
              <a:gd name="T31" fmla="*/ 2147483647 h 480"/>
              <a:gd name="T32" fmla="*/ 2147483647 w 323"/>
              <a:gd name="T33" fmla="*/ 2147483647 h 480"/>
              <a:gd name="T34" fmla="*/ 2147483647 w 323"/>
              <a:gd name="T35" fmla="*/ 2147483647 h 480"/>
              <a:gd name="T36" fmla="*/ 2147483647 w 323"/>
              <a:gd name="T37" fmla="*/ 2147483647 h 480"/>
              <a:gd name="T38" fmla="*/ 2147483647 w 323"/>
              <a:gd name="T39" fmla="*/ 2147483647 h 480"/>
              <a:gd name="T40" fmla="*/ 2147483647 w 323"/>
              <a:gd name="T41" fmla="*/ 2147483647 h 480"/>
              <a:gd name="T42" fmla="*/ 2147483647 w 323"/>
              <a:gd name="T43" fmla="*/ 2147483647 h 480"/>
              <a:gd name="T44" fmla="*/ 2147483647 w 323"/>
              <a:gd name="T45" fmla="*/ 2147483647 h 480"/>
              <a:gd name="T46" fmla="*/ 2147483647 w 323"/>
              <a:gd name="T47" fmla="*/ 2147483647 h 480"/>
              <a:gd name="T48" fmla="*/ 2147483647 w 323"/>
              <a:gd name="T49" fmla="*/ 2147483647 h 480"/>
              <a:gd name="T50" fmla="*/ 2147483647 w 323"/>
              <a:gd name="T51" fmla="*/ 2147483647 h 480"/>
              <a:gd name="T52" fmla="*/ 2147483647 w 323"/>
              <a:gd name="T53" fmla="*/ 2147483647 h 480"/>
              <a:gd name="T54" fmla="*/ 2147483647 w 323"/>
              <a:gd name="T55" fmla="*/ 2147483647 h 480"/>
              <a:gd name="T56" fmla="*/ 2147483647 w 323"/>
              <a:gd name="T57" fmla="*/ 2147483647 h 480"/>
              <a:gd name="T58" fmla="*/ 2147483647 w 323"/>
              <a:gd name="T59" fmla="*/ 2147483647 h 480"/>
              <a:gd name="T60" fmla="*/ 2147483647 w 323"/>
              <a:gd name="T61" fmla="*/ 2147483647 h 480"/>
              <a:gd name="T62" fmla="*/ 2147483647 w 323"/>
              <a:gd name="T63" fmla="*/ 2147483647 h 480"/>
              <a:gd name="T64" fmla="*/ 2147483647 w 323"/>
              <a:gd name="T65" fmla="*/ 2147483647 h 480"/>
              <a:gd name="T66" fmla="*/ 2147483647 w 323"/>
              <a:gd name="T67" fmla="*/ 2147483647 h 480"/>
              <a:gd name="T68" fmla="*/ 2147483647 w 323"/>
              <a:gd name="T69" fmla="*/ 2147483647 h 480"/>
              <a:gd name="T70" fmla="*/ 2147483647 w 323"/>
              <a:gd name="T71" fmla="*/ 2147483647 h 480"/>
              <a:gd name="T72" fmla="*/ 2147483647 w 323"/>
              <a:gd name="T73" fmla="*/ 0 h 480"/>
              <a:gd name="T74" fmla="*/ 2147483647 w 323"/>
              <a:gd name="T75" fmla="*/ 2147483647 h 480"/>
              <a:gd name="T76" fmla="*/ 2147483647 w 323"/>
              <a:gd name="T77" fmla="*/ 2147483647 h 480"/>
              <a:gd name="T78" fmla="*/ 2147483647 w 323"/>
              <a:gd name="T79" fmla="*/ 2147483647 h 480"/>
              <a:gd name="T80" fmla="*/ 2147483647 w 323"/>
              <a:gd name="T81" fmla="*/ 2147483647 h 480"/>
              <a:gd name="T82" fmla="*/ 2147483647 w 323"/>
              <a:gd name="T83" fmla="*/ 2147483647 h 480"/>
              <a:gd name="T84" fmla="*/ 2147483647 w 323"/>
              <a:gd name="T85" fmla="*/ 2147483647 h 480"/>
              <a:gd name="T86" fmla="*/ 2147483647 w 323"/>
              <a:gd name="T87" fmla="*/ 2147483647 h 480"/>
              <a:gd name="T88" fmla="*/ 2147483647 w 323"/>
              <a:gd name="T89" fmla="*/ 2147483647 h 480"/>
              <a:gd name="T90" fmla="*/ 2147483647 w 323"/>
              <a:gd name="T91" fmla="*/ 2147483647 h 480"/>
              <a:gd name="T92" fmla="*/ 2147483647 w 323"/>
              <a:gd name="T93" fmla="*/ 2147483647 h 480"/>
              <a:gd name="T94" fmla="*/ 2147483647 w 323"/>
              <a:gd name="T95" fmla="*/ 2147483647 h 480"/>
              <a:gd name="T96" fmla="*/ 2147483647 w 323"/>
              <a:gd name="T97" fmla="*/ 2147483647 h 480"/>
              <a:gd name="T98" fmla="*/ 2147483647 w 323"/>
              <a:gd name="T99" fmla="*/ 2147483647 h 480"/>
              <a:gd name="T100" fmla="*/ 2147483647 w 323"/>
              <a:gd name="T101" fmla="*/ 2147483647 h 480"/>
              <a:gd name="T102" fmla="*/ 2147483647 w 323"/>
              <a:gd name="T103" fmla="*/ 2147483647 h 480"/>
              <a:gd name="T104" fmla="*/ 2147483647 w 323"/>
              <a:gd name="T105" fmla="*/ 2147483647 h 480"/>
              <a:gd name="T106" fmla="*/ 2147483647 w 323"/>
              <a:gd name="T107" fmla="*/ 2147483647 h 480"/>
              <a:gd name="T108" fmla="*/ 2147483647 w 323"/>
              <a:gd name="T109" fmla="*/ 2147483647 h 480"/>
              <a:gd name="T110" fmla="*/ 2147483647 w 323"/>
              <a:gd name="T111" fmla="*/ 2147483647 h 480"/>
              <a:gd name="T112" fmla="*/ 2147483647 w 323"/>
              <a:gd name="T113" fmla="*/ 2147483647 h 480"/>
              <a:gd name="T114" fmla="*/ 2147483647 w 323"/>
              <a:gd name="T115" fmla="*/ 2147483647 h 480"/>
              <a:gd name="T116" fmla="*/ 0 w 323"/>
              <a:gd name="T117" fmla="*/ 2147483647 h 480"/>
              <a:gd name="T118" fmla="*/ 2147483647 w 323"/>
              <a:gd name="T119" fmla="*/ 2147483647 h 48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3"/>
              <a:gd name="T181" fmla="*/ 0 h 480"/>
              <a:gd name="T182" fmla="*/ 323 w 323"/>
              <a:gd name="T183" fmla="*/ 480 h 48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3" h="480">
                <a:moveTo>
                  <a:pt x="124" y="479"/>
                </a:moveTo>
                <a:lnTo>
                  <a:pt x="147" y="474"/>
                </a:lnTo>
                <a:lnTo>
                  <a:pt x="165" y="468"/>
                </a:lnTo>
                <a:lnTo>
                  <a:pt x="185" y="464"/>
                </a:lnTo>
                <a:lnTo>
                  <a:pt x="199" y="459"/>
                </a:lnTo>
                <a:lnTo>
                  <a:pt x="213" y="453"/>
                </a:lnTo>
                <a:lnTo>
                  <a:pt x="226" y="449"/>
                </a:lnTo>
                <a:lnTo>
                  <a:pt x="237" y="440"/>
                </a:lnTo>
                <a:lnTo>
                  <a:pt x="245" y="436"/>
                </a:lnTo>
                <a:lnTo>
                  <a:pt x="249" y="433"/>
                </a:lnTo>
                <a:lnTo>
                  <a:pt x="257" y="428"/>
                </a:lnTo>
                <a:lnTo>
                  <a:pt x="262" y="422"/>
                </a:lnTo>
                <a:lnTo>
                  <a:pt x="268" y="416"/>
                </a:lnTo>
                <a:lnTo>
                  <a:pt x="275" y="409"/>
                </a:lnTo>
                <a:lnTo>
                  <a:pt x="280" y="406"/>
                </a:lnTo>
                <a:lnTo>
                  <a:pt x="285" y="397"/>
                </a:lnTo>
                <a:lnTo>
                  <a:pt x="288" y="390"/>
                </a:lnTo>
                <a:lnTo>
                  <a:pt x="289" y="383"/>
                </a:lnTo>
                <a:lnTo>
                  <a:pt x="293" y="375"/>
                </a:lnTo>
                <a:lnTo>
                  <a:pt x="296" y="364"/>
                </a:lnTo>
                <a:lnTo>
                  <a:pt x="297" y="356"/>
                </a:lnTo>
                <a:lnTo>
                  <a:pt x="299" y="349"/>
                </a:lnTo>
                <a:lnTo>
                  <a:pt x="300" y="338"/>
                </a:lnTo>
                <a:lnTo>
                  <a:pt x="301" y="329"/>
                </a:lnTo>
                <a:lnTo>
                  <a:pt x="300" y="321"/>
                </a:lnTo>
                <a:lnTo>
                  <a:pt x="302" y="312"/>
                </a:lnTo>
                <a:lnTo>
                  <a:pt x="300" y="303"/>
                </a:lnTo>
                <a:lnTo>
                  <a:pt x="300" y="294"/>
                </a:lnTo>
                <a:lnTo>
                  <a:pt x="299" y="276"/>
                </a:lnTo>
                <a:lnTo>
                  <a:pt x="295" y="257"/>
                </a:lnTo>
                <a:lnTo>
                  <a:pt x="289" y="238"/>
                </a:lnTo>
                <a:lnTo>
                  <a:pt x="283" y="217"/>
                </a:lnTo>
                <a:lnTo>
                  <a:pt x="276" y="195"/>
                </a:lnTo>
                <a:lnTo>
                  <a:pt x="269" y="171"/>
                </a:lnTo>
                <a:lnTo>
                  <a:pt x="264" y="161"/>
                </a:lnTo>
                <a:lnTo>
                  <a:pt x="322" y="181"/>
                </a:lnTo>
                <a:lnTo>
                  <a:pt x="164" y="0"/>
                </a:lnTo>
                <a:lnTo>
                  <a:pt x="81" y="95"/>
                </a:lnTo>
                <a:lnTo>
                  <a:pt x="130" y="111"/>
                </a:lnTo>
                <a:lnTo>
                  <a:pt x="132" y="117"/>
                </a:lnTo>
                <a:lnTo>
                  <a:pt x="133" y="126"/>
                </a:lnTo>
                <a:lnTo>
                  <a:pt x="132" y="141"/>
                </a:lnTo>
                <a:lnTo>
                  <a:pt x="130" y="150"/>
                </a:lnTo>
                <a:lnTo>
                  <a:pt x="129" y="159"/>
                </a:lnTo>
                <a:lnTo>
                  <a:pt x="129" y="166"/>
                </a:lnTo>
                <a:lnTo>
                  <a:pt x="125" y="175"/>
                </a:lnTo>
                <a:lnTo>
                  <a:pt x="122" y="182"/>
                </a:lnTo>
                <a:lnTo>
                  <a:pt x="118" y="188"/>
                </a:lnTo>
                <a:lnTo>
                  <a:pt x="112" y="193"/>
                </a:lnTo>
                <a:lnTo>
                  <a:pt x="106" y="200"/>
                </a:lnTo>
                <a:lnTo>
                  <a:pt x="101" y="204"/>
                </a:lnTo>
                <a:lnTo>
                  <a:pt x="92" y="208"/>
                </a:lnTo>
                <a:lnTo>
                  <a:pt x="86" y="212"/>
                </a:lnTo>
                <a:lnTo>
                  <a:pt x="78" y="215"/>
                </a:lnTo>
                <a:lnTo>
                  <a:pt x="70" y="217"/>
                </a:lnTo>
                <a:lnTo>
                  <a:pt x="62" y="216"/>
                </a:lnTo>
                <a:lnTo>
                  <a:pt x="39" y="211"/>
                </a:lnTo>
                <a:lnTo>
                  <a:pt x="17" y="207"/>
                </a:lnTo>
                <a:lnTo>
                  <a:pt x="0" y="202"/>
                </a:lnTo>
                <a:lnTo>
                  <a:pt x="124" y="479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7922" name="Freeform 20"/>
          <p:cNvSpPr>
            <a:spLocks/>
          </p:cNvSpPr>
          <p:nvPr/>
        </p:nvSpPr>
        <p:spPr bwMode="auto">
          <a:xfrm>
            <a:off x="3095625" y="1714500"/>
            <a:ext cx="495300" cy="674688"/>
          </a:xfrm>
          <a:custGeom>
            <a:avLst/>
            <a:gdLst>
              <a:gd name="T0" fmla="*/ 2147483647 w 312"/>
              <a:gd name="T1" fmla="*/ 2147483647 h 425"/>
              <a:gd name="T2" fmla="*/ 2147483647 w 312"/>
              <a:gd name="T3" fmla="*/ 2147483647 h 425"/>
              <a:gd name="T4" fmla="*/ 2147483647 w 312"/>
              <a:gd name="T5" fmla="*/ 2147483647 h 425"/>
              <a:gd name="T6" fmla="*/ 2147483647 w 312"/>
              <a:gd name="T7" fmla="*/ 2147483647 h 425"/>
              <a:gd name="T8" fmla="*/ 2147483647 w 312"/>
              <a:gd name="T9" fmla="*/ 2147483647 h 425"/>
              <a:gd name="T10" fmla="*/ 2147483647 w 312"/>
              <a:gd name="T11" fmla="*/ 2147483647 h 425"/>
              <a:gd name="T12" fmla="*/ 2147483647 w 312"/>
              <a:gd name="T13" fmla="*/ 0 h 425"/>
              <a:gd name="T14" fmla="*/ 2147483647 w 312"/>
              <a:gd name="T15" fmla="*/ 0 h 425"/>
              <a:gd name="T16" fmla="*/ 2147483647 w 312"/>
              <a:gd name="T17" fmla="*/ 2147483647 h 425"/>
              <a:gd name="T18" fmla="*/ 2147483647 w 312"/>
              <a:gd name="T19" fmla="*/ 0 h 425"/>
              <a:gd name="T20" fmla="*/ 2147483647 w 312"/>
              <a:gd name="T21" fmla="*/ 2147483647 h 425"/>
              <a:gd name="T22" fmla="*/ 2147483647 w 312"/>
              <a:gd name="T23" fmla="*/ 2147483647 h 425"/>
              <a:gd name="T24" fmla="*/ 2147483647 w 312"/>
              <a:gd name="T25" fmla="*/ 2147483647 h 425"/>
              <a:gd name="T26" fmla="*/ 2147483647 w 312"/>
              <a:gd name="T27" fmla="*/ 2147483647 h 425"/>
              <a:gd name="T28" fmla="*/ 2147483647 w 312"/>
              <a:gd name="T29" fmla="*/ 2147483647 h 425"/>
              <a:gd name="T30" fmla="*/ 2147483647 w 312"/>
              <a:gd name="T31" fmla="*/ 2147483647 h 425"/>
              <a:gd name="T32" fmla="*/ 2147483647 w 312"/>
              <a:gd name="T33" fmla="*/ 2147483647 h 425"/>
              <a:gd name="T34" fmla="*/ 2147483647 w 312"/>
              <a:gd name="T35" fmla="*/ 2147483647 h 425"/>
              <a:gd name="T36" fmla="*/ 2147483647 w 312"/>
              <a:gd name="T37" fmla="*/ 2147483647 h 425"/>
              <a:gd name="T38" fmla="*/ 2147483647 w 312"/>
              <a:gd name="T39" fmla="*/ 2147483647 h 425"/>
              <a:gd name="T40" fmla="*/ 2147483647 w 312"/>
              <a:gd name="T41" fmla="*/ 2147483647 h 425"/>
              <a:gd name="T42" fmla="*/ 2147483647 w 312"/>
              <a:gd name="T43" fmla="*/ 2147483647 h 425"/>
              <a:gd name="T44" fmla="*/ 2147483647 w 312"/>
              <a:gd name="T45" fmla="*/ 2147483647 h 425"/>
              <a:gd name="T46" fmla="*/ 2147483647 w 312"/>
              <a:gd name="T47" fmla="*/ 2147483647 h 425"/>
              <a:gd name="T48" fmla="*/ 2147483647 w 312"/>
              <a:gd name="T49" fmla="*/ 2147483647 h 425"/>
              <a:gd name="T50" fmla="*/ 2147483647 w 312"/>
              <a:gd name="T51" fmla="*/ 2147483647 h 425"/>
              <a:gd name="T52" fmla="*/ 2147483647 w 312"/>
              <a:gd name="T53" fmla="*/ 2147483647 h 425"/>
              <a:gd name="T54" fmla="*/ 2147483647 w 312"/>
              <a:gd name="T55" fmla="*/ 2147483647 h 425"/>
              <a:gd name="T56" fmla="*/ 2147483647 w 312"/>
              <a:gd name="T57" fmla="*/ 2147483647 h 425"/>
              <a:gd name="T58" fmla="*/ 2147483647 w 312"/>
              <a:gd name="T59" fmla="*/ 2147483647 h 425"/>
              <a:gd name="T60" fmla="*/ 2147483647 w 312"/>
              <a:gd name="T61" fmla="*/ 2147483647 h 425"/>
              <a:gd name="T62" fmla="*/ 2147483647 w 312"/>
              <a:gd name="T63" fmla="*/ 2147483647 h 425"/>
              <a:gd name="T64" fmla="*/ 2147483647 w 312"/>
              <a:gd name="T65" fmla="*/ 2147483647 h 425"/>
              <a:gd name="T66" fmla="*/ 2147483647 w 312"/>
              <a:gd name="T67" fmla="*/ 2147483647 h 425"/>
              <a:gd name="T68" fmla="*/ 2147483647 w 312"/>
              <a:gd name="T69" fmla="*/ 2147483647 h 425"/>
              <a:gd name="T70" fmla="*/ 0 w 312"/>
              <a:gd name="T71" fmla="*/ 2147483647 h 425"/>
              <a:gd name="T72" fmla="*/ 2147483647 w 312"/>
              <a:gd name="T73" fmla="*/ 2147483647 h 425"/>
              <a:gd name="T74" fmla="*/ 2147483647 w 312"/>
              <a:gd name="T75" fmla="*/ 2147483647 h 425"/>
              <a:gd name="T76" fmla="*/ 2147483647 w 312"/>
              <a:gd name="T77" fmla="*/ 2147483647 h 425"/>
              <a:gd name="T78" fmla="*/ 2147483647 w 312"/>
              <a:gd name="T79" fmla="*/ 2147483647 h 425"/>
              <a:gd name="T80" fmla="*/ 2147483647 w 312"/>
              <a:gd name="T81" fmla="*/ 2147483647 h 425"/>
              <a:gd name="T82" fmla="*/ 2147483647 w 312"/>
              <a:gd name="T83" fmla="*/ 2147483647 h 425"/>
              <a:gd name="T84" fmla="*/ 2147483647 w 312"/>
              <a:gd name="T85" fmla="*/ 2147483647 h 425"/>
              <a:gd name="T86" fmla="*/ 2147483647 w 312"/>
              <a:gd name="T87" fmla="*/ 2147483647 h 425"/>
              <a:gd name="T88" fmla="*/ 2147483647 w 312"/>
              <a:gd name="T89" fmla="*/ 2147483647 h 425"/>
              <a:gd name="T90" fmla="*/ 2147483647 w 312"/>
              <a:gd name="T91" fmla="*/ 2147483647 h 425"/>
              <a:gd name="T92" fmla="*/ 2147483647 w 312"/>
              <a:gd name="T93" fmla="*/ 2147483647 h 425"/>
              <a:gd name="T94" fmla="*/ 2147483647 w 312"/>
              <a:gd name="T95" fmla="*/ 2147483647 h 425"/>
              <a:gd name="T96" fmla="*/ 2147483647 w 312"/>
              <a:gd name="T97" fmla="*/ 2147483647 h 425"/>
              <a:gd name="T98" fmla="*/ 2147483647 w 312"/>
              <a:gd name="T99" fmla="*/ 2147483647 h 425"/>
              <a:gd name="T100" fmla="*/ 2147483647 w 312"/>
              <a:gd name="T101" fmla="*/ 2147483647 h 425"/>
              <a:gd name="T102" fmla="*/ 2147483647 w 312"/>
              <a:gd name="T103" fmla="*/ 2147483647 h 425"/>
              <a:gd name="T104" fmla="*/ 2147483647 w 312"/>
              <a:gd name="T105" fmla="*/ 2147483647 h 425"/>
              <a:gd name="T106" fmla="*/ 2147483647 w 312"/>
              <a:gd name="T107" fmla="*/ 2147483647 h 425"/>
              <a:gd name="T108" fmla="*/ 2147483647 w 312"/>
              <a:gd name="T109" fmla="*/ 2147483647 h 425"/>
              <a:gd name="T110" fmla="*/ 2147483647 w 312"/>
              <a:gd name="T111" fmla="*/ 2147483647 h 425"/>
              <a:gd name="T112" fmla="*/ 2147483647 w 312"/>
              <a:gd name="T113" fmla="*/ 2147483647 h 425"/>
              <a:gd name="T114" fmla="*/ 2147483647 w 312"/>
              <a:gd name="T115" fmla="*/ 2147483647 h 425"/>
              <a:gd name="T116" fmla="*/ 2147483647 w 312"/>
              <a:gd name="T117" fmla="*/ 2147483647 h 425"/>
              <a:gd name="T118" fmla="*/ 2147483647 w 312"/>
              <a:gd name="T119" fmla="*/ 2147483647 h 42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12"/>
              <a:gd name="T181" fmla="*/ 0 h 425"/>
              <a:gd name="T182" fmla="*/ 312 w 312"/>
              <a:gd name="T183" fmla="*/ 425 h 42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12" h="425">
                <a:moveTo>
                  <a:pt x="311" y="25"/>
                </a:moveTo>
                <a:lnTo>
                  <a:pt x="289" y="17"/>
                </a:lnTo>
                <a:lnTo>
                  <a:pt x="270" y="13"/>
                </a:lnTo>
                <a:lnTo>
                  <a:pt x="253" y="8"/>
                </a:lnTo>
                <a:lnTo>
                  <a:pt x="238" y="5"/>
                </a:lnTo>
                <a:lnTo>
                  <a:pt x="223" y="3"/>
                </a:lnTo>
                <a:lnTo>
                  <a:pt x="209" y="0"/>
                </a:lnTo>
                <a:lnTo>
                  <a:pt x="195" y="0"/>
                </a:lnTo>
                <a:lnTo>
                  <a:pt x="186" y="2"/>
                </a:lnTo>
                <a:lnTo>
                  <a:pt x="182" y="0"/>
                </a:lnTo>
                <a:lnTo>
                  <a:pt x="172" y="2"/>
                </a:lnTo>
                <a:lnTo>
                  <a:pt x="166" y="5"/>
                </a:lnTo>
                <a:lnTo>
                  <a:pt x="156" y="5"/>
                </a:lnTo>
                <a:lnTo>
                  <a:pt x="150" y="11"/>
                </a:lnTo>
                <a:lnTo>
                  <a:pt x="143" y="12"/>
                </a:lnTo>
                <a:lnTo>
                  <a:pt x="134" y="18"/>
                </a:lnTo>
                <a:lnTo>
                  <a:pt x="127" y="20"/>
                </a:lnTo>
                <a:lnTo>
                  <a:pt x="121" y="27"/>
                </a:lnTo>
                <a:lnTo>
                  <a:pt x="116" y="31"/>
                </a:lnTo>
                <a:lnTo>
                  <a:pt x="108" y="39"/>
                </a:lnTo>
                <a:lnTo>
                  <a:pt x="104" y="44"/>
                </a:lnTo>
                <a:lnTo>
                  <a:pt x="99" y="53"/>
                </a:lnTo>
                <a:lnTo>
                  <a:pt x="91" y="60"/>
                </a:lnTo>
                <a:lnTo>
                  <a:pt x="85" y="68"/>
                </a:lnTo>
                <a:lnTo>
                  <a:pt x="86" y="75"/>
                </a:lnTo>
                <a:lnTo>
                  <a:pt x="80" y="83"/>
                </a:lnTo>
                <a:lnTo>
                  <a:pt x="76" y="91"/>
                </a:lnTo>
                <a:lnTo>
                  <a:pt x="73" y="100"/>
                </a:lnTo>
                <a:lnTo>
                  <a:pt x="65" y="115"/>
                </a:lnTo>
                <a:lnTo>
                  <a:pt x="59" y="132"/>
                </a:lnTo>
                <a:lnTo>
                  <a:pt x="55" y="155"/>
                </a:lnTo>
                <a:lnTo>
                  <a:pt x="53" y="174"/>
                </a:lnTo>
                <a:lnTo>
                  <a:pt x="47" y="198"/>
                </a:lnTo>
                <a:lnTo>
                  <a:pt x="42" y="222"/>
                </a:lnTo>
                <a:lnTo>
                  <a:pt x="41" y="233"/>
                </a:lnTo>
                <a:lnTo>
                  <a:pt x="0" y="186"/>
                </a:lnTo>
                <a:lnTo>
                  <a:pt x="54" y="424"/>
                </a:lnTo>
                <a:lnTo>
                  <a:pt x="172" y="383"/>
                </a:lnTo>
                <a:lnTo>
                  <a:pt x="138" y="344"/>
                </a:lnTo>
                <a:lnTo>
                  <a:pt x="138" y="337"/>
                </a:lnTo>
                <a:lnTo>
                  <a:pt x="140" y="330"/>
                </a:lnTo>
                <a:lnTo>
                  <a:pt x="147" y="317"/>
                </a:lnTo>
                <a:lnTo>
                  <a:pt x="154" y="309"/>
                </a:lnTo>
                <a:lnTo>
                  <a:pt x="158" y="302"/>
                </a:lnTo>
                <a:lnTo>
                  <a:pt x="166" y="297"/>
                </a:lnTo>
                <a:lnTo>
                  <a:pt x="171" y="290"/>
                </a:lnTo>
                <a:lnTo>
                  <a:pt x="176" y="287"/>
                </a:lnTo>
                <a:lnTo>
                  <a:pt x="184" y="281"/>
                </a:lnTo>
                <a:lnTo>
                  <a:pt x="190" y="281"/>
                </a:lnTo>
                <a:lnTo>
                  <a:pt x="199" y="280"/>
                </a:lnTo>
                <a:lnTo>
                  <a:pt x="205" y="278"/>
                </a:lnTo>
                <a:lnTo>
                  <a:pt x="214" y="278"/>
                </a:lnTo>
                <a:lnTo>
                  <a:pt x="222" y="278"/>
                </a:lnTo>
                <a:lnTo>
                  <a:pt x="231" y="281"/>
                </a:lnTo>
                <a:lnTo>
                  <a:pt x="237" y="284"/>
                </a:lnTo>
                <a:lnTo>
                  <a:pt x="245" y="287"/>
                </a:lnTo>
                <a:lnTo>
                  <a:pt x="261" y="301"/>
                </a:lnTo>
                <a:lnTo>
                  <a:pt x="278" y="315"/>
                </a:lnTo>
                <a:lnTo>
                  <a:pt x="292" y="330"/>
                </a:lnTo>
                <a:lnTo>
                  <a:pt x="311" y="25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60" name="Freeform 24"/>
          <p:cNvSpPr>
            <a:spLocks/>
          </p:cNvSpPr>
          <p:nvPr/>
        </p:nvSpPr>
        <p:spPr bwMode="auto">
          <a:xfrm>
            <a:off x="5710238" y="4789488"/>
            <a:ext cx="838200" cy="414337"/>
          </a:xfrm>
          <a:custGeom>
            <a:avLst/>
            <a:gdLst>
              <a:gd name="T0" fmla="*/ 2147483647 w 528"/>
              <a:gd name="T1" fmla="*/ 0 h 261"/>
              <a:gd name="T2" fmla="*/ 2147483647 w 528"/>
              <a:gd name="T3" fmla="*/ 0 h 261"/>
              <a:gd name="T4" fmla="*/ 2147483647 w 528"/>
              <a:gd name="T5" fmla="*/ 2147483647 h 261"/>
              <a:gd name="T6" fmla="*/ 2147483647 w 528"/>
              <a:gd name="T7" fmla="*/ 2147483647 h 261"/>
              <a:gd name="T8" fmla="*/ 0 w 528"/>
              <a:gd name="T9" fmla="*/ 2147483647 h 261"/>
              <a:gd name="T10" fmla="*/ 2147483647 w 528"/>
              <a:gd name="T11" fmla="*/ 2147483647 h 261"/>
              <a:gd name="T12" fmla="*/ 2147483647 w 528"/>
              <a:gd name="T13" fmla="*/ 0 h 2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261"/>
              <a:gd name="T23" fmla="*/ 528 w 528"/>
              <a:gd name="T24" fmla="*/ 261 h 2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261">
                <a:moveTo>
                  <a:pt x="20" y="0"/>
                </a:moveTo>
                <a:lnTo>
                  <a:pt x="390" y="0"/>
                </a:lnTo>
                <a:lnTo>
                  <a:pt x="527" y="130"/>
                </a:lnTo>
                <a:lnTo>
                  <a:pt x="390" y="260"/>
                </a:lnTo>
                <a:lnTo>
                  <a:pt x="0" y="260"/>
                </a:lnTo>
                <a:lnTo>
                  <a:pt x="146" y="121"/>
                </a:lnTo>
                <a:lnTo>
                  <a:pt x="20" y="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1" name="Freeform 24"/>
          <p:cNvSpPr>
            <a:spLocks/>
          </p:cNvSpPr>
          <p:nvPr/>
        </p:nvSpPr>
        <p:spPr bwMode="auto">
          <a:xfrm>
            <a:off x="5853113" y="4789488"/>
            <a:ext cx="838200" cy="414337"/>
          </a:xfrm>
          <a:custGeom>
            <a:avLst/>
            <a:gdLst>
              <a:gd name="T0" fmla="*/ 2147483647 w 528"/>
              <a:gd name="T1" fmla="*/ 0 h 261"/>
              <a:gd name="T2" fmla="*/ 2147483647 w 528"/>
              <a:gd name="T3" fmla="*/ 0 h 261"/>
              <a:gd name="T4" fmla="*/ 2147483647 w 528"/>
              <a:gd name="T5" fmla="*/ 2147483647 h 261"/>
              <a:gd name="T6" fmla="*/ 2147483647 w 528"/>
              <a:gd name="T7" fmla="*/ 2147483647 h 261"/>
              <a:gd name="T8" fmla="*/ 0 w 528"/>
              <a:gd name="T9" fmla="*/ 2147483647 h 261"/>
              <a:gd name="T10" fmla="*/ 2147483647 w 528"/>
              <a:gd name="T11" fmla="*/ 2147483647 h 261"/>
              <a:gd name="T12" fmla="*/ 2147483647 w 528"/>
              <a:gd name="T13" fmla="*/ 0 h 2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261"/>
              <a:gd name="T23" fmla="*/ 528 w 528"/>
              <a:gd name="T24" fmla="*/ 261 h 2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261">
                <a:moveTo>
                  <a:pt x="20" y="0"/>
                </a:moveTo>
                <a:lnTo>
                  <a:pt x="390" y="0"/>
                </a:lnTo>
                <a:lnTo>
                  <a:pt x="527" y="130"/>
                </a:lnTo>
                <a:lnTo>
                  <a:pt x="390" y="260"/>
                </a:lnTo>
                <a:lnTo>
                  <a:pt x="0" y="260"/>
                </a:lnTo>
                <a:lnTo>
                  <a:pt x="146" y="121"/>
                </a:lnTo>
                <a:lnTo>
                  <a:pt x="20" y="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2" name="61 Rectángulo"/>
          <p:cNvSpPr/>
          <p:nvPr/>
        </p:nvSpPr>
        <p:spPr>
          <a:xfrm>
            <a:off x="2309794" y="5572140"/>
            <a:ext cx="5404043" cy="584775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0478783"/>
              </a:avLst>
            </a:prstTxWarp>
            <a:spAutoFit/>
          </a:bodyPr>
          <a:lstStyle/>
          <a:p>
            <a:pPr algn="ctr">
              <a:defRPr/>
            </a:pPr>
            <a:r>
              <a:rPr lang="es-E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Sistema de Gestión de calidad</a:t>
            </a:r>
          </a:p>
        </p:txBody>
      </p:sp>
      <p:sp>
        <p:nvSpPr>
          <p:cNvPr id="37926" name="6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C454E10-B45C-4D97-92A1-5B0B662371B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7927" name="63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763000" cy="43434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smtClean="0"/>
              <a:t>La norma debería ser más fácil de acomodar e implantar en las organizaciones.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smtClean="0"/>
              <a:t>Debería ser capaz de integrarse fácilmente en otros sistemas de gestión como ISO 14000, EFQM, etc.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smtClean="0"/>
              <a:t>Debería ser capaz de adaptarse a cualquier tipo y tamaño de empresa y actividad.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3000" smtClean="0"/>
              <a:t>Debería incluir requerimientos acerca de la mejora continua.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b="0" dirty="0" smtClean="0"/>
              <a:t>CONSECUENCIAS</a:t>
            </a:r>
          </a:p>
        </p:txBody>
      </p:sp>
      <p:sp>
        <p:nvSpPr>
          <p:cNvPr id="1229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BD7087-7091-4968-844A-2FB4AF77D46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93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7724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_tradnl" sz="4800" smtClean="0"/>
              <a:t>ISO 9001:2000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_tradnl" sz="4800" smtClean="0"/>
              <a:t>Requisitos e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_tradnl" sz="4800" smtClean="0"/>
              <a:t>Interpretación</a:t>
            </a:r>
          </a:p>
        </p:txBody>
      </p:sp>
      <p:sp>
        <p:nvSpPr>
          <p:cNvPr id="3891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E53EF1-C11D-4C68-B770-3A0AD1D2F4F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idx="1"/>
          </p:nvPr>
        </p:nvSpPr>
        <p:spPr>
          <a:xfrm>
            <a:off x="1047750" y="3733800"/>
            <a:ext cx="7772400" cy="108585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_tradnl" sz="6000" b="1" smtClean="0"/>
              <a:t>LA NORMA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1336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5400" smtClean="0"/>
              <a:t>ISO 9001:2000</a:t>
            </a:r>
            <a:br>
              <a:rPr lang="es-ES_tradnl" sz="5400" smtClean="0"/>
            </a:br>
            <a:endParaRPr lang="es-ES_tradnl" sz="5400" smtClean="0"/>
          </a:p>
        </p:txBody>
      </p:sp>
      <p:sp>
        <p:nvSpPr>
          <p:cNvPr id="39940" name="Freeform 6"/>
          <p:cNvSpPr>
            <a:spLocks/>
          </p:cNvSpPr>
          <p:nvPr/>
        </p:nvSpPr>
        <p:spPr bwMode="auto">
          <a:xfrm>
            <a:off x="8339138" y="6169025"/>
            <a:ext cx="1079500" cy="423863"/>
          </a:xfrm>
          <a:custGeom>
            <a:avLst/>
            <a:gdLst>
              <a:gd name="T0" fmla="*/ 2147483647 w 680"/>
              <a:gd name="T1" fmla="*/ 0 h 267"/>
              <a:gd name="T2" fmla="*/ 2147483647 w 680"/>
              <a:gd name="T3" fmla="*/ 2147483647 h 267"/>
              <a:gd name="T4" fmla="*/ 2147483647 w 680"/>
              <a:gd name="T5" fmla="*/ 2147483647 h 267"/>
              <a:gd name="T6" fmla="*/ 0 w 680"/>
              <a:gd name="T7" fmla="*/ 2147483647 h 267"/>
              <a:gd name="T8" fmla="*/ 2147483647 w 680"/>
              <a:gd name="T9" fmla="*/ 2147483647 h 267"/>
              <a:gd name="T10" fmla="*/ 2147483647 w 680"/>
              <a:gd name="T11" fmla="*/ 2147483647 h 267"/>
              <a:gd name="T12" fmla="*/ 2147483647 w 680"/>
              <a:gd name="T13" fmla="*/ 2147483647 h 267"/>
              <a:gd name="T14" fmla="*/ 2147483647 w 680"/>
              <a:gd name="T15" fmla="*/ 2147483647 h 267"/>
              <a:gd name="T16" fmla="*/ 2147483647 w 680"/>
              <a:gd name="T17" fmla="*/ 2147483647 h 267"/>
              <a:gd name="T18" fmla="*/ 2147483647 w 680"/>
              <a:gd name="T19" fmla="*/ 2147483647 h 267"/>
              <a:gd name="T20" fmla="*/ 2147483647 w 680"/>
              <a:gd name="T21" fmla="*/ 2147483647 h 267"/>
              <a:gd name="T22" fmla="*/ 2147483647 w 680"/>
              <a:gd name="T23" fmla="*/ 2147483647 h 267"/>
              <a:gd name="T24" fmla="*/ 2147483647 w 680"/>
              <a:gd name="T25" fmla="*/ 2147483647 h 267"/>
              <a:gd name="T26" fmla="*/ 2147483647 w 680"/>
              <a:gd name="T27" fmla="*/ 2147483647 h 267"/>
              <a:gd name="T28" fmla="*/ 2147483647 w 680"/>
              <a:gd name="T29" fmla="*/ 0 h 267"/>
              <a:gd name="T30" fmla="*/ 2147483647 w 680"/>
              <a:gd name="T31" fmla="*/ 0 h 2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80"/>
              <a:gd name="T49" fmla="*/ 0 h 267"/>
              <a:gd name="T50" fmla="*/ 680 w 680"/>
              <a:gd name="T51" fmla="*/ 267 h 26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80" h="267">
                <a:moveTo>
                  <a:pt x="22" y="0"/>
                </a:moveTo>
                <a:lnTo>
                  <a:pt x="14" y="22"/>
                </a:lnTo>
                <a:lnTo>
                  <a:pt x="8" y="53"/>
                </a:lnTo>
                <a:lnTo>
                  <a:pt x="0" y="98"/>
                </a:lnTo>
                <a:lnTo>
                  <a:pt x="1" y="144"/>
                </a:lnTo>
                <a:lnTo>
                  <a:pt x="2" y="188"/>
                </a:lnTo>
                <a:lnTo>
                  <a:pt x="8" y="236"/>
                </a:lnTo>
                <a:lnTo>
                  <a:pt x="11" y="266"/>
                </a:lnTo>
                <a:lnTo>
                  <a:pt x="679" y="265"/>
                </a:lnTo>
                <a:lnTo>
                  <a:pt x="664" y="234"/>
                </a:lnTo>
                <a:lnTo>
                  <a:pt x="655" y="180"/>
                </a:lnTo>
                <a:lnTo>
                  <a:pt x="656" y="135"/>
                </a:lnTo>
                <a:lnTo>
                  <a:pt x="659" y="83"/>
                </a:lnTo>
                <a:lnTo>
                  <a:pt x="664" y="39"/>
                </a:lnTo>
                <a:lnTo>
                  <a:pt x="673" y="0"/>
                </a:lnTo>
                <a:lnTo>
                  <a:pt x="22" y="0"/>
                </a:lnTo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9941" name="Freeform 7"/>
          <p:cNvSpPr>
            <a:spLocks/>
          </p:cNvSpPr>
          <p:nvPr/>
        </p:nvSpPr>
        <p:spPr bwMode="auto">
          <a:xfrm>
            <a:off x="7904163" y="5730875"/>
            <a:ext cx="423862" cy="415925"/>
          </a:xfrm>
          <a:custGeom>
            <a:avLst/>
            <a:gdLst>
              <a:gd name="T0" fmla="*/ 2147483647 w 267"/>
              <a:gd name="T1" fmla="*/ 2147483647 h 262"/>
              <a:gd name="T2" fmla="*/ 2147483647 w 267"/>
              <a:gd name="T3" fmla="*/ 2147483647 h 262"/>
              <a:gd name="T4" fmla="*/ 2147483647 w 267"/>
              <a:gd name="T5" fmla="*/ 2147483647 h 262"/>
              <a:gd name="T6" fmla="*/ 2147483647 w 267"/>
              <a:gd name="T7" fmla="*/ 2147483647 h 262"/>
              <a:gd name="T8" fmla="*/ 2147483647 w 267"/>
              <a:gd name="T9" fmla="*/ 2147483647 h 262"/>
              <a:gd name="T10" fmla="*/ 0 w 267"/>
              <a:gd name="T11" fmla="*/ 0 h 262"/>
              <a:gd name="T12" fmla="*/ 2147483647 w 267"/>
              <a:gd name="T13" fmla="*/ 2147483647 h 2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7"/>
              <a:gd name="T22" fmla="*/ 0 h 262"/>
              <a:gd name="T23" fmla="*/ 267 w 267"/>
              <a:gd name="T24" fmla="*/ 262 h 2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7" h="262">
                <a:moveTo>
                  <a:pt x="6" y="21"/>
                </a:moveTo>
                <a:lnTo>
                  <a:pt x="249" y="259"/>
                </a:lnTo>
                <a:lnTo>
                  <a:pt x="262" y="261"/>
                </a:lnTo>
                <a:lnTo>
                  <a:pt x="266" y="243"/>
                </a:lnTo>
                <a:lnTo>
                  <a:pt x="19" y="2"/>
                </a:lnTo>
                <a:lnTo>
                  <a:pt x="0" y="0"/>
                </a:lnTo>
                <a:lnTo>
                  <a:pt x="6" y="21"/>
                </a:lnTo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9942" name="Freeform 9"/>
          <p:cNvSpPr>
            <a:spLocks/>
          </p:cNvSpPr>
          <p:nvPr/>
        </p:nvSpPr>
        <p:spPr bwMode="auto">
          <a:xfrm>
            <a:off x="8397875" y="5424488"/>
            <a:ext cx="1089025" cy="536575"/>
          </a:xfrm>
          <a:custGeom>
            <a:avLst/>
            <a:gdLst>
              <a:gd name="T0" fmla="*/ 2147483647 w 686"/>
              <a:gd name="T1" fmla="*/ 2147483647 h 338"/>
              <a:gd name="T2" fmla="*/ 2147483647 w 686"/>
              <a:gd name="T3" fmla="*/ 2147483647 h 338"/>
              <a:gd name="T4" fmla="*/ 2147483647 w 686"/>
              <a:gd name="T5" fmla="*/ 2147483647 h 338"/>
              <a:gd name="T6" fmla="*/ 0 w 686"/>
              <a:gd name="T7" fmla="*/ 2147483647 h 338"/>
              <a:gd name="T8" fmla="*/ 0 w 686"/>
              <a:gd name="T9" fmla="*/ 2147483647 h 338"/>
              <a:gd name="T10" fmla="*/ 2147483647 w 686"/>
              <a:gd name="T11" fmla="*/ 2147483647 h 338"/>
              <a:gd name="T12" fmla="*/ 2147483647 w 686"/>
              <a:gd name="T13" fmla="*/ 2147483647 h 338"/>
              <a:gd name="T14" fmla="*/ 2147483647 w 686"/>
              <a:gd name="T15" fmla="*/ 2147483647 h 338"/>
              <a:gd name="T16" fmla="*/ 2147483647 w 686"/>
              <a:gd name="T17" fmla="*/ 2147483647 h 338"/>
              <a:gd name="T18" fmla="*/ 2147483647 w 686"/>
              <a:gd name="T19" fmla="*/ 2147483647 h 338"/>
              <a:gd name="T20" fmla="*/ 2147483647 w 686"/>
              <a:gd name="T21" fmla="*/ 2147483647 h 338"/>
              <a:gd name="T22" fmla="*/ 2147483647 w 686"/>
              <a:gd name="T23" fmla="*/ 2147483647 h 338"/>
              <a:gd name="T24" fmla="*/ 2147483647 w 686"/>
              <a:gd name="T25" fmla="*/ 2147483647 h 338"/>
              <a:gd name="T26" fmla="*/ 2147483647 w 686"/>
              <a:gd name="T27" fmla="*/ 2147483647 h 338"/>
              <a:gd name="T28" fmla="*/ 2147483647 w 686"/>
              <a:gd name="T29" fmla="*/ 0 h 338"/>
              <a:gd name="T30" fmla="*/ 2147483647 w 686"/>
              <a:gd name="T31" fmla="*/ 2147483647 h 3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86"/>
              <a:gd name="T49" fmla="*/ 0 h 338"/>
              <a:gd name="T50" fmla="*/ 686 w 686"/>
              <a:gd name="T51" fmla="*/ 338 h 3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86" h="338">
                <a:moveTo>
                  <a:pt x="23" y="66"/>
                </a:moveTo>
                <a:lnTo>
                  <a:pt x="11" y="91"/>
                </a:lnTo>
                <a:lnTo>
                  <a:pt x="4" y="128"/>
                </a:lnTo>
                <a:lnTo>
                  <a:pt x="0" y="195"/>
                </a:lnTo>
                <a:lnTo>
                  <a:pt x="0" y="260"/>
                </a:lnTo>
                <a:lnTo>
                  <a:pt x="6" y="302"/>
                </a:lnTo>
                <a:lnTo>
                  <a:pt x="17" y="337"/>
                </a:lnTo>
                <a:lnTo>
                  <a:pt x="680" y="270"/>
                </a:lnTo>
                <a:lnTo>
                  <a:pt x="673" y="232"/>
                </a:lnTo>
                <a:lnTo>
                  <a:pt x="672" y="177"/>
                </a:lnTo>
                <a:lnTo>
                  <a:pt x="672" y="129"/>
                </a:lnTo>
                <a:lnTo>
                  <a:pt x="673" y="78"/>
                </a:lnTo>
                <a:lnTo>
                  <a:pt x="675" y="45"/>
                </a:lnTo>
                <a:lnTo>
                  <a:pt x="680" y="19"/>
                </a:lnTo>
                <a:lnTo>
                  <a:pt x="685" y="0"/>
                </a:lnTo>
                <a:lnTo>
                  <a:pt x="23" y="66"/>
                </a:lnTo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9943" name="Freeform 10"/>
          <p:cNvSpPr>
            <a:spLocks/>
          </p:cNvSpPr>
          <p:nvPr/>
        </p:nvSpPr>
        <p:spPr bwMode="auto">
          <a:xfrm>
            <a:off x="7716838" y="5146675"/>
            <a:ext cx="631825" cy="369888"/>
          </a:xfrm>
          <a:custGeom>
            <a:avLst/>
            <a:gdLst>
              <a:gd name="T0" fmla="*/ 2147483647 w 398"/>
              <a:gd name="T1" fmla="*/ 2147483647 h 233"/>
              <a:gd name="T2" fmla="*/ 2147483647 w 398"/>
              <a:gd name="T3" fmla="*/ 2147483647 h 233"/>
              <a:gd name="T4" fmla="*/ 2147483647 w 398"/>
              <a:gd name="T5" fmla="*/ 2147483647 h 233"/>
              <a:gd name="T6" fmla="*/ 2147483647 w 398"/>
              <a:gd name="T7" fmla="*/ 2147483647 h 233"/>
              <a:gd name="T8" fmla="*/ 2147483647 w 398"/>
              <a:gd name="T9" fmla="*/ 0 h 233"/>
              <a:gd name="T10" fmla="*/ 0 w 398"/>
              <a:gd name="T11" fmla="*/ 2147483647 h 233"/>
              <a:gd name="T12" fmla="*/ 2147483647 w 398"/>
              <a:gd name="T13" fmla="*/ 2147483647 h 2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8"/>
              <a:gd name="T22" fmla="*/ 0 h 233"/>
              <a:gd name="T23" fmla="*/ 398 w 398"/>
              <a:gd name="T24" fmla="*/ 233 h 2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8" h="233">
                <a:moveTo>
                  <a:pt x="6" y="26"/>
                </a:moveTo>
                <a:lnTo>
                  <a:pt x="377" y="232"/>
                </a:lnTo>
                <a:lnTo>
                  <a:pt x="397" y="232"/>
                </a:lnTo>
                <a:lnTo>
                  <a:pt x="397" y="213"/>
                </a:lnTo>
                <a:lnTo>
                  <a:pt x="11" y="0"/>
                </a:lnTo>
                <a:lnTo>
                  <a:pt x="0" y="7"/>
                </a:lnTo>
                <a:lnTo>
                  <a:pt x="6" y="26"/>
                </a:lnTo>
              </a:path>
            </a:pathLst>
          </a:custGeom>
          <a:solidFill>
            <a:srgbClr val="FFFFF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9944" name="1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58EB799-D9E8-4E3E-BB88-B32BF95017B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9945" name="13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 algn="just" eaLnBrk="1" fontAlgn="auto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s-ES_tradnl" sz="2400" b="1" dirty="0" smtClean="0"/>
              <a:t>1.1 </a:t>
            </a:r>
            <a:r>
              <a:rPr lang="es-ES_tradnl" sz="2400" b="1" u="sng" dirty="0" smtClean="0"/>
              <a:t>GENERALIDADES</a:t>
            </a:r>
            <a:r>
              <a:rPr lang="es-ES_tradnl" sz="2400" b="1" dirty="0" smtClean="0"/>
              <a:t>: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Norma útil para las empresas que quieren que sus productos satisfagan a los clientes y las exigencias reglamentarias aplicables, y aumenten su satisfacción mediante la mejora continua.</a:t>
            </a:r>
          </a:p>
          <a:p>
            <a:pPr marL="0" indent="0" algn="just" eaLnBrk="1" fontAlgn="auto" hangingPunct="1">
              <a:spcBef>
                <a:spcPct val="8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s-ES_tradnl" sz="2400" b="1" dirty="0" smtClean="0"/>
              <a:t>1.2</a:t>
            </a:r>
            <a:r>
              <a:rPr lang="es-ES_tradnl" sz="2400" dirty="0" smtClean="0"/>
              <a:t> </a:t>
            </a:r>
            <a:r>
              <a:rPr lang="es-ES_tradnl" sz="2400" b="1" u="sng" dirty="0" smtClean="0"/>
              <a:t>APLICACIÓN: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A todas las organizaciones sin importar su tipo, tamaño y “producto”.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Algunos requisitos pudieran excluirse, pero siempre restringido sólo a los que figuran en la sección 7 y no afecten a la capacidad de la organización.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endParaRPr lang="es-ES_tradnl" sz="2400" dirty="0" smtClean="0">
              <a:solidFill>
                <a:schemeClr val="hlink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991600" cy="6286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2800" smtClean="0">
                <a:latin typeface="Book Antiqua" pitchFamily="18" charset="0"/>
              </a:rPr>
              <a:t>SECCIÓN 1: OBJETO Y CAMPO DE APLICACIÓN</a:t>
            </a:r>
          </a:p>
        </p:txBody>
      </p:sp>
      <p:sp>
        <p:nvSpPr>
          <p:cNvPr id="4096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54A0B3F-959A-443A-B867-80039C06F09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096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3962400"/>
            <a:ext cx="8305800" cy="2286000"/>
          </a:xfrm>
        </p:spPr>
        <p:txBody>
          <a:bodyPr/>
          <a:lstStyle/>
          <a:p>
            <a:pPr eaLnBrk="1" hangingPunct="1"/>
            <a:r>
              <a:rPr lang="es-ES_tradnl" sz="2600" smtClean="0"/>
              <a:t>Cadena de suministro: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600" smtClean="0"/>
              <a:t>    proveedor  </a:t>
            </a:r>
            <a:r>
              <a:rPr lang="es-ES_tradnl" sz="2600" b="1" smtClean="0">
                <a:latin typeface="Symbol" pitchFamily="18" charset="2"/>
              </a:rPr>
              <a:t></a:t>
            </a:r>
            <a:r>
              <a:rPr lang="es-ES_tradnl" sz="2600" smtClean="0"/>
              <a:t>  organización  </a:t>
            </a:r>
            <a:r>
              <a:rPr lang="es-ES_tradnl" sz="2600" b="1" smtClean="0">
                <a:latin typeface="Symbol" pitchFamily="18" charset="2"/>
              </a:rPr>
              <a:t></a:t>
            </a:r>
            <a:r>
              <a:rPr lang="es-ES_tradnl" sz="2600" b="1" smtClean="0"/>
              <a:t> </a:t>
            </a:r>
            <a:r>
              <a:rPr lang="es-ES_tradnl" sz="2600" smtClean="0"/>
              <a:t>  cliente</a:t>
            </a:r>
          </a:p>
          <a:p>
            <a:pPr eaLnBrk="1" hangingPunct="1">
              <a:buFont typeface="Wingdings" pitchFamily="2" charset="2"/>
              <a:buNone/>
            </a:pPr>
            <a:endParaRPr lang="es-ES_tradnl" sz="2600" smtClean="0"/>
          </a:p>
          <a:p>
            <a:pPr eaLnBrk="1" hangingPunct="1"/>
            <a:r>
              <a:rPr lang="es-ES_tradnl" sz="2600" smtClean="0"/>
              <a:t>Producto = servicio (ambos el resultado de un proceso)</a:t>
            </a:r>
            <a:r>
              <a:rPr lang="es-ES_tradnl" sz="2400" smtClean="0"/>
              <a:t>	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895600"/>
            <a:ext cx="8001000" cy="9144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s-ES_tradnl" sz="3000" dirty="0" smtClean="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SECCIÓN 3: TERMINOS Y DEFINICIONES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144588" y="763588"/>
            <a:ext cx="815022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3000" b="1">
                <a:latin typeface="Book Antiqua" pitchFamily="18" charset="0"/>
              </a:rPr>
              <a:t>SECCIÓN 2: NORMAS PARA CONSULTA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144588" y="1601788"/>
            <a:ext cx="7693025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_tradnl" sz="2600">
                <a:latin typeface="Book Antiqua" pitchFamily="18" charset="0"/>
              </a:rPr>
              <a:t>ISO 9000:2000: sistemas de gestión de calidad. Fundamentos y vocabulario</a:t>
            </a:r>
          </a:p>
        </p:txBody>
      </p:sp>
      <p:sp>
        <p:nvSpPr>
          <p:cNvPr id="41990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9C3298D-8AF1-4E94-ACFA-56252649243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1991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839200" cy="5181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Bef>
                <a:spcPct val="35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s-ES_tradnl" sz="2400" b="1" dirty="0" smtClean="0"/>
              <a:t>4.1. </a:t>
            </a:r>
            <a:r>
              <a:rPr lang="es-ES_tradnl" sz="2400" b="1" u="sng" dirty="0" smtClean="0"/>
              <a:t>REQUISITOS GENERALES</a:t>
            </a:r>
            <a:endParaRPr lang="es-ES_tradnl" sz="2400" b="1" dirty="0" smtClean="0"/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dirty="0" smtClean="0"/>
              <a:t>Establecer, documentar, implementar, mantener y mejorar continuamente la eficacia de un SGC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dirty="0" smtClean="0"/>
              <a:t>Identificar los procesos necesarios y su secuencia e </a:t>
            </a:r>
            <a:r>
              <a:rPr lang="es-ES_tradnl" sz="2400" dirty="0" err="1" smtClean="0"/>
              <a:t>interaciones</a:t>
            </a:r>
            <a:endParaRPr lang="es-ES_tradnl" sz="2400" dirty="0" smtClean="0"/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dirty="0" smtClean="0"/>
              <a:t>Determinar criterios y métodos para asegurar que los procesos sean eficaces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dirty="0" smtClean="0"/>
              <a:t>Asegurar la disponibilidad de recursos e información para las operaciones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dirty="0" smtClean="0"/>
              <a:t>Implementar acciones para lograr los resultados planificados y la mejora continua de estos procesos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dirty="0" smtClean="0"/>
              <a:t>Si se contrata externamente cualquier proceso, ha de asegurarse su control y este control ha de estar identificado en el sistema </a:t>
            </a:r>
            <a:endParaRPr lang="es-ES_tradnl" sz="2200" dirty="0" smtClean="0"/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s-ES_tradnl" sz="22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8392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smtClean="0">
                <a:latin typeface="Book Antiqua" pitchFamily="18" charset="0"/>
              </a:rPr>
              <a:t>SECCIÓN 4: SISTEMA DE GESTIÓN DE CALIDAD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6784975" y="2286000"/>
            <a:ext cx="1139825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4301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508479D-1743-4829-82A5-AF801DA2A2F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3014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686800" cy="4419600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000" b="1" dirty="0" smtClean="0"/>
              <a:t>4</a:t>
            </a:r>
            <a:r>
              <a:rPr lang="es-ES_tradnl" sz="2200" b="1" dirty="0" smtClean="0"/>
              <a:t>.2.1 </a:t>
            </a:r>
            <a:r>
              <a:rPr lang="es-ES_tradnl" sz="2200" b="1" u="sng" dirty="0" smtClean="0"/>
              <a:t>GENERALIDADES</a:t>
            </a:r>
            <a:r>
              <a:rPr lang="es-ES_tradnl" sz="2200" b="1" dirty="0" smtClean="0"/>
              <a:t>:</a:t>
            </a:r>
            <a:r>
              <a:rPr lang="es-ES_tradnl" sz="2200" dirty="0" smtClean="0"/>
              <a:t>  La documentación debe incluir: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2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dirty="0" smtClean="0"/>
              <a:t>Declaraciones documentadas de política y objetivos de calidad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2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dirty="0" smtClean="0"/>
              <a:t>Un manual de calidad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2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dirty="0" smtClean="0"/>
              <a:t>Los 6 procedimientos documentados requeridos por la norma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		- control de la documentación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		- control de los registros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		- auditorías internas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		- control de productos no conformes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		- acciones correctivas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		- acciones preventivas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dirty="0" smtClean="0"/>
              <a:t>Documentos de la organización para asegurar eficaz planificación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dirty="0" smtClean="0"/>
              <a:t>Los registros requeridos por esta norma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809596" y="285728"/>
            <a:ext cx="8382000" cy="1214446"/>
          </a:xfrm>
        </p:spPr>
        <p:txBody>
          <a:bodyPr/>
          <a:lstStyle/>
          <a:p>
            <a:pPr eaLnBrk="1" fontAlgn="auto" hangingPunct="1">
              <a:spcBef>
                <a:spcPct val="30000"/>
              </a:spcBef>
              <a:spcAft>
                <a:spcPct val="2500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4.2.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REQUISITOS DE LA DOCUMENTACIÓN</a:t>
            </a:r>
          </a:p>
        </p:txBody>
      </p:sp>
      <p:sp>
        <p:nvSpPr>
          <p:cNvPr id="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F8109E-FAC4-449A-941B-22B4888DF85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403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0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80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8077200" cy="4114800"/>
          </a:xfrm>
        </p:spPr>
        <p:txBody>
          <a:bodyPr/>
          <a:lstStyle/>
          <a:p>
            <a:pPr marL="482600" indent="-482600" eaLnBrk="1" hangingPunct="1">
              <a:buFont typeface="Wingdings" pitchFamily="2" charset="2"/>
              <a:buNone/>
              <a:tabLst>
                <a:tab pos="482600" algn="l"/>
              </a:tabLst>
            </a:pPr>
            <a:endParaRPr lang="es-ES_tradnl" sz="2200" smtClean="0"/>
          </a:p>
          <a:p>
            <a:pPr marL="482600" indent="-482600" eaLnBrk="1" hangingPunct="1">
              <a:buFont typeface="Wingdings" pitchFamily="2" charset="2"/>
              <a:buNone/>
              <a:tabLst>
                <a:tab pos="482600" algn="l"/>
              </a:tabLst>
            </a:pPr>
            <a:r>
              <a:rPr lang="es-ES_tradnl" sz="2200" smtClean="0"/>
              <a:t>Debe incluir:</a:t>
            </a:r>
          </a:p>
          <a:p>
            <a:pPr marL="482600" indent="-482600" algn="just" eaLnBrk="1" hangingPunct="1">
              <a:spcBef>
                <a:spcPct val="40000"/>
              </a:spcBef>
              <a:buFont typeface="Wingdings" pitchFamily="2" charset="2"/>
              <a:buNone/>
              <a:tabLst>
                <a:tab pos="482600" algn="l"/>
              </a:tabLst>
            </a:pPr>
            <a:r>
              <a:rPr lang="es-ES_tradnl" sz="2400" smtClean="0"/>
              <a:t>a)	El alcance incluyendo detalles y justificación de cualquier exclusión</a:t>
            </a:r>
          </a:p>
          <a:p>
            <a:pPr marL="482600" indent="-482600" algn="just" eaLnBrk="1" hangingPunct="1">
              <a:spcBef>
                <a:spcPct val="40000"/>
              </a:spcBef>
              <a:buFont typeface="Wingdings" pitchFamily="2" charset="2"/>
              <a:buNone/>
              <a:tabLst>
                <a:tab pos="482600" algn="l"/>
              </a:tabLst>
            </a:pPr>
            <a:r>
              <a:rPr lang="es-ES_tradnl" sz="2400" smtClean="0"/>
              <a:t>b)	Los procedimientos documentados del SGC o una referencia a ellos</a:t>
            </a:r>
          </a:p>
          <a:p>
            <a:pPr marL="482600" indent="-482600" algn="just" eaLnBrk="1" hangingPunct="1">
              <a:spcBef>
                <a:spcPct val="40000"/>
              </a:spcBef>
              <a:buFont typeface="Wingdings" pitchFamily="2" charset="2"/>
              <a:buNone/>
              <a:tabLst>
                <a:tab pos="482600" algn="l"/>
              </a:tabLst>
            </a:pPr>
            <a:r>
              <a:rPr lang="es-ES_tradnl" sz="2400" smtClean="0"/>
              <a:t>c)	Una descripción de la interacción entre los procesos</a:t>
            </a:r>
          </a:p>
          <a:p>
            <a:pPr marL="482600" indent="-482600" algn="just" eaLnBrk="1" hangingPunct="1">
              <a:spcBef>
                <a:spcPct val="40000"/>
              </a:spcBef>
              <a:buFont typeface="Wingdings" pitchFamily="2" charset="2"/>
              <a:buNone/>
              <a:tabLst>
                <a:tab pos="482600" algn="l"/>
              </a:tabLst>
            </a:pPr>
            <a:endParaRPr lang="es-ES_tradnl" sz="2400" smtClean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809596" y="285728"/>
            <a:ext cx="8382000" cy="1062054"/>
          </a:xfrm>
        </p:spPr>
        <p:txBody>
          <a:bodyPr/>
          <a:lstStyle/>
          <a:p>
            <a:pPr marL="342900" indent="-342900" eaLnBrk="1" fontAlgn="auto" hangingPunct="1">
              <a:spcBef>
                <a:spcPct val="30000"/>
              </a:spcBef>
              <a:spcAft>
                <a:spcPct val="2500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4.2.2 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MANUAL DE CALIDAD</a:t>
            </a:r>
          </a:p>
        </p:txBody>
      </p:sp>
      <p:sp>
        <p:nvSpPr>
          <p:cNvPr id="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053D22-6F5B-4C32-9D52-B7135393F53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506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839200" cy="5029200"/>
          </a:xfrm>
        </p:spPr>
        <p:txBody>
          <a:bodyPr>
            <a:normAutofit lnSpcReduction="10000"/>
          </a:bodyPr>
          <a:lstStyle/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200" dirty="0" smtClean="0"/>
              <a:t>a) 	</a:t>
            </a:r>
            <a:r>
              <a:rPr lang="es-ES_tradnl" sz="2400" dirty="0" smtClean="0"/>
              <a:t>Aprobar los documentos antes de su emisión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b) Revisarlos, actualizarlos y </a:t>
            </a:r>
            <a:r>
              <a:rPr lang="es-ES_tradnl" sz="2400" dirty="0" err="1" smtClean="0"/>
              <a:t>reaprobarlos</a:t>
            </a:r>
            <a:r>
              <a:rPr lang="es-ES_tradnl" sz="2400" dirty="0" smtClean="0"/>
              <a:t> cuando sea</a:t>
            </a:r>
            <a:br>
              <a:rPr lang="es-ES_tradnl" sz="2400" dirty="0" smtClean="0"/>
            </a:br>
            <a:r>
              <a:rPr lang="es-ES_tradnl" sz="2400" dirty="0" smtClean="0"/>
              <a:t> necesario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c) 	Asegurar el estado de revisión. Los cambios se identifican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d) Asegurar que las versiones pertinentes estén disponibles donde se usan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e) 	Asegurar que son fácilmente identificables y legibles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f) Asegurar que los documentos de origen externo se</a:t>
            </a:r>
            <a:br>
              <a:rPr lang="es-ES_tradnl" sz="2400" dirty="0" smtClean="0"/>
            </a:br>
            <a:r>
              <a:rPr lang="es-ES_tradnl" sz="2400" dirty="0" smtClean="0"/>
              <a:t>identifican y se controla su distribución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g) 	Prevenir el uso de los documentos obsoletos e identificarlos adecuadamente si se mantienen por cualquier razón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endParaRPr lang="es-ES_tradnl" sz="24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595282" y="214290"/>
            <a:ext cx="83820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500" dirty="0" smtClean="0">
                <a:solidFill>
                  <a:schemeClr val="tx1"/>
                </a:solidFill>
                <a:latin typeface="Book Antiqua" pitchFamily="18" charset="0"/>
              </a:rPr>
              <a:t>4.2.3  </a:t>
            </a:r>
            <a:r>
              <a:rPr lang="es-ES_tradnl" sz="2500" u="sng" dirty="0" smtClean="0">
                <a:solidFill>
                  <a:schemeClr val="tx1"/>
                </a:solidFill>
                <a:latin typeface="Book Antiqua" pitchFamily="18" charset="0"/>
              </a:rPr>
              <a:t>CONTROL DE LOS DOCUMENTOS</a:t>
            </a:r>
            <a:r>
              <a:rPr lang="es-ES_tradnl" sz="2500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4608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540BD9-D05B-4391-B391-511B8343344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608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763000" cy="4343400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Bef>
                <a:spcPct val="4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300" smtClean="0"/>
              <a:t>Se mantienen para proporcionar evidencia de la conformidad con los requisitos, asi como de la operación eficaz del SGC</a:t>
            </a:r>
          </a:p>
          <a:p>
            <a:pPr marL="365760" indent="-256032" eaLnBrk="1" fontAlgn="auto" hangingPunct="1">
              <a:spcBef>
                <a:spcPct val="4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300" smtClean="0"/>
              <a:t>Deben permanecer legibles, facil de identificar y recuperables</a:t>
            </a:r>
          </a:p>
          <a:p>
            <a:pPr marL="365760" indent="-256032" eaLnBrk="1" fontAlgn="auto" hangingPunct="1">
              <a:spcBef>
                <a:spcPct val="45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300" smtClean="0"/>
              <a:t>Procedimieto documentado para definir los controles para:</a:t>
            </a:r>
          </a:p>
          <a:p>
            <a:pPr marL="1054100" lvl="2" indent="-4445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s-ES_tradnl" smtClean="0"/>
              <a:t>  la identificación</a:t>
            </a:r>
          </a:p>
          <a:p>
            <a:pPr marL="1054100" lvl="2" indent="-4445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s-ES_tradnl" smtClean="0"/>
              <a:t>  el almacenamiento</a:t>
            </a:r>
          </a:p>
          <a:p>
            <a:pPr marL="1054100" lvl="2" indent="-4445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s-ES_tradnl" smtClean="0"/>
              <a:t>  la protección</a:t>
            </a:r>
          </a:p>
          <a:p>
            <a:pPr marL="1054100" lvl="2" indent="-4445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s-ES_tradnl" smtClean="0"/>
              <a:t>  la recuperación</a:t>
            </a:r>
          </a:p>
          <a:p>
            <a:pPr marL="1054100" lvl="2" indent="-4445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s-ES_tradnl" smtClean="0"/>
              <a:t>  el tiempo de retención</a:t>
            </a:r>
          </a:p>
          <a:p>
            <a:pPr marL="1054100" lvl="2" indent="-4445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s-ES_tradnl" smtClean="0"/>
              <a:t>  la disposición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83820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4.2.4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CONTROL DE LOS REGISTROS</a:t>
            </a:r>
            <a:r>
              <a:rPr lang="es-ES_tradnl" sz="3500" dirty="0" smtClean="0">
                <a:solidFill>
                  <a:schemeClr val="tx1"/>
                </a:solidFill>
              </a:rPr>
              <a:t/>
            </a:r>
            <a:br>
              <a:rPr lang="es-ES_tradnl" sz="3500" dirty="0" smtClean="0">
                <a:solidFill>
                  <a:schemeClr val="tx1"/>
                </a:solidFill>
              </a:rPr>
            </a:br>
            <a:endParaRPr lang="es-ES_tradnl" sz="3500" dirty="0" smtClean="0">
              <a:solidFill>
                <a:schemeClr val="tx1"/>
              </a:solidFill>
            </a:endParaRPr>
          </a:p>
        </p:txBody>
      </p:sp>
      <p:sp>
        <p:nvSpPr>
          <p:cNvPr id="4710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8090A3F-60FA-4E87-8678-E5E9886B848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710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534400" cy="48768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tabLst>
                <a:tab pos="0" algn="l"/>
                <a:tab pos="381000" algn="l"/>
              </a:tabLst>
              <a:defRPr/>
            </a:pPr>
            <a:r>
              <a:rPr lang="es-ES_tradnl" sz="2600" b="1" dirty="0" smtClean="0"/>
              <a:t>5.1 </a:t>
            </a:r>
            <a:r>
              <a:rPr lang="es-ES_tradnl" sz="2600" b="1" u="sng" dirty="0" smtClean="0"/>
              <a:t>COMPROMISO DE LA DIRECCIÓN</a:t>
            </a:r>
            <a:endParaRPr lang="es-ES_tradnl" sz="2600" b="1" dirty="0" smtClean="0"/>
          </a:p>
          <a:p>
            <a:pPr marL="0" indent="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0" algn="l"/>
                <a:tab pos="381000" algn="l"/>
              </a:tabLst>
              <a:defRPr/>
            </a:pPr>
            <a:r>
              <a:rPr lang="es-ES_tradnl" sz="2400" dirty="0" smtClean="0"/>
              <a:t>La alta dirección debe proporcionar evidencia de su compromiso con el desarrollo, implementación del SGC y la mejora continua de su eficacia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0" algn="l"/>
                <a:tab pos="381000" algn="l"/>
              </a:tabLst>
              <a:defRPr/>
            </a:pPr>
            <a:r>
              <a:rPr lang="es-ES_tradnl" sz="2400" dirty="0" smtClean="0"/>
              <a:t>a)	Comunicando la importancia de satisfacer tanto los</a:t>
            </a:r>
            <a:br>
              <a:rPr lang="es-ES_tradnl" sz="2400" dirty="0" smtClean="0"/>
            </a:br>
            <a:r>
              <a:rPr lang="es-ES_tradnl" sz="2400" dirty="0" smtClean="0"/>
              <a:t>	requisitos del cliente como los legales y reglamentarios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0" algn="l"/>
                <a:tab pos="381000" algn="l"/>
              </a:tabLst>
              <a:defRPr/>
            </a:pPr>
            <a:r>
              <a:rPr lang="es-ES_tradnl" sz="2400" dirty="0" smtClean="0"/>
              <a:t>b) Estableciendo la política de calidad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0" algn="l"/>
                <a:tab pos="381000" algn="l"/>
              </a:tabLst>
              <a:defRPr/>
            </a:pPr>
            <a:r>
              <a:rPr lang="es-ES_tradnl" sz="2400" dirty="0" smtClean="0"/>
              <a:t>c) Asegurando que se establecen los objetivos de la calidad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0" algn="l"/>
                <a:tab pos="381000" algn="l"/>
              </a:tabLst>
              <a:defRPr/>
            </a:pPr>
            <a:r>
              <a:rPr lang="es-ES_tradnl" sz="2400" dirty="0" smtClean="0"/>
              <a:t>d) Llevando a cabo las revisiones por la dirección</a:t>
            </a:r>
          </a:p>
          <a:p>
            <a:pPr marL="0" indent="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0" algn="l"/>
                <a:tab pos="381000" algn="l"/>
              </a:tabLst>
              <a:defRPr/>
            </a:pPr>
            <a:r>
              <a:rPr lang="es-ES_tradnl" sz="2400" dirty="0" smtClean="0"/>
              <a:t>e) Asegurando la disponibilidad de recursos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3000" smtClean="0">
                <a:latin typeface="Book Antiqua" pitchFamily="18" charset="0"/>
              </a:rPr>
              <a:t>SECCIÓN 5: RESPONSABILIDAD </a:t>
            </a:r>
            <a:br>
              <a:rPr lang="es-ES_tradnl" sz="3000" smtClean="0">
                <a:latin typeface="Book Antiqua" pitchFamily="18" charset="0"/>
              </a:rPr>
            </a:br>
            <a:r>
              <a:rPr lang="es-ES_tradnl" sz="3000" smtClean="0">
                <a:latin typeface="Book Antiqua" pitchFamily="18" charset="0"/>
              </a:rPr>
              <a:t>DE LA DIRECCIÓN</a:t>
            </a:r>
          </a:p>
        </p:txBody>
      </p:sp>
      <p:sp>
        <p:nvSpPr>
          <p:cNvPr id="4813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A2F1B6-1CC7-4AFE-862A-F318CA51795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8133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s-ES_tradnl" smtClean="0"/>
              <a:t>ISO 9000 dedicada a la terminología que sustituye a la anterior UNE-EN-ISO 8402.</a:t>
            </a:r>
          </a:p>
          <a:p>
            <a:pPr eaLnBrk="1" hangingPunct="1"/>
            <a:r>
              <a:rPr lang="es-ES_tradnl" smtClean="0"/>
              <a:t>ISO 9001 que sustituye a la conocida triada 9001/2/3.</a:t>
            </a:r>
          </a:p>
          <a:p>
            <a:pPr eaLnBrk="1" hangingPunct="1"/>
            <a:r>
              <a:rPr lang="es-ES_tradnl" smtClean="0"/>
              <a:t>ISO 9004 dedicada a guiar a las organizaciones hacia la mejora.</a:t>
            </a:r>
          </a:p>
          <a:p>
            <a:pPr algn="ctr" eaLnBrk="1" hangingPunct="1">
              <a:lnSpc>
                <a:spcPct val="190000"/>
              </a:lnSpc>
              <a:buFont typeface="Wingdings" pitchFamily="2" charset="2"/>
              <a:buNone/>
            </a:pPr>
            <a:r>
              <a:rPr lang="es-ES_tradnl" smtClean="0"/>
              <a:t>(ISO 9001, única norma “certificable”)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mtClean="0"/>
              <a:t>RESULTADOS:</a:t>
            </a:r>
          </a:p>
        </p:txBody>
      </p:sp>
      <p:sp>
        <p:nvSpPr>
          <p:cNvPr id="1331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3BBD640-5AF1-4496-9E71-16D92DF77F1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31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686800" cy="17526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tabLst>
                <a:tab pos="482600" algn="l"/>
              </a:tabLst>
            </a:pPr>
            <a:r>
              <a:rPr lang="es-ES_tradnl" sz="2400" b="1" smtClean="0"/>
              <a:t>5.2 </a:t>
            </a:r>
            <a:r>
              <a:rPr lang="es-ES_tradnl" sz="2400" b="1" u="sng" smtClean="0"/>
              <a:t>ENFOQUE AL CLIENTE</a:t>
            </a:r>
            <a:endParaRPr lang="es-ES_tradnl" sz="2400" b="1" smtClean="0"/>
          </a:p>
          <a:p>
            <a:pPr marL="0" indent="0" algn="just"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  <a:tabLst>
                <a:tab pos="482600" algn="l"/>
              </a:tabLst>
            </a:pPr>
            <a:r>
              <a:rPr lang="es-ES_tradnl" sz="2400" smtClean="0"/>
              <a:t>La alta dirección debe asegurar que los requisitos del cliente se determinan y se cumplen con el propósito de aumentar su satisfacción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762000" y="3124200"/>
            <a:ext cx="86868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 defTabSz="762000">
              <a:lnSpc>
                <a:spcPct val="95000"/>
              </a:lnSpc>
              <a:spcBef>
                <a:spcPct val="70000"/>
              </a:spcBef>
              <a:tabLst>
                <a:tab pos="482600" algn="l"/>
              </a:tabLst>
            </a:pPr>
            <a:r>
              <a:rPr lang="es-ES_tradnl" b="1">
                <a:latin typeface="Book Antiqua" pitchFamily="18" charset="0"/>
              </a:rPr>
              <a:t>5.3 </a:t>
            </a:r>
            <a:r>
              <a:rPr lang="es-ES_tradnl" b="1" u="sng">
                <a:latin typeface="Book Antiqua" pitchFamily="18" charset="0"/>
              </a:rPr>
              <a:t>POLÍTICA DE LA CALIDAD</a:t>
            </a:r>
            <a:endParaRPr lang="es-ES_tradnl">
              <a:latin typeface="Book Antiqua" pitchFamily="18" charset="0"/>
            </a:endParaRPr>
          </a:p>
          <a:p>
            <a:pPr algn="just" defTabSz="762000">
              <a:lnSpc>
                <a:spcPct val="90000"/>
              </a:lnSpc>
              <a:spcBef>
                <a:spcPct val="30000"/>
              </a:spcBef>
              <a:tabLst>
                <a:tab pos="482600" algn="l"/>
              </a:tabLst>
            </a:pPr>
            <a:r>
              <a:rPr lang="es-ES_tradnl">
                <a:latin typeface="Book Antiqua" pitchFamily="18" charset="0"/>
              </a:rPr>
              <a:t>a) 	Adecuada al propósito de la organización</a:t>
            </a:r>
          </a:p>
          <a:p>
            <a:pPr algn="just" defTabSz="762000">
              <a:lnSpc>
                <a:spcPct val="90000"/>
              </a:lnSpc>
              <a:spcBef>
                <a:spcPct val="30000"/>
              </a:spcBef>
              <a:tabLst>
                <a:tab pos="482600" algn="l"/>
              </a:tabLst>
            </a:pPr>
            <a:r>
              <a:rPr lang="es-ES_tradnl">
                <a:latin typeface="Book Antiqua" pitchFamily="18" charset="0"/>
              </a:rPr>
              <a:t>b)	Incluye el compromiso de cumplir con los requisitos y</a:t>
            </a:r>
            <a:br>
              <a:rPr lang="es-ES_tradnl">
                <a:latin typeface="Book Antiqua" pitchFamily="18" charset="0"/>
              </a:rPr>
            </a:br>
            <a:r>
              <a:rPr lang="es-ES_tradnl">
                <a:latin typeface="Book Antiqua" pitchFamily="18" charset="0"/>
              </a:rPr>
              <a:t>	mejorar continuamente</a:t>
            </a:r>
          </a:p>
          <a:p>
            <a:pPr algn="just" defTabSz="762000">
              <a:lnSpc>
                <a:spcPct val="90000"/>
              </a:lnSpc>
              <a:spcBef>
                <a:spcPct val="30000"/>
              </a:spcBef>
              <a:tabLst>
                <a:tab pos="482600" algn="l"/>
              </a:tabLst>
            </a:pPr>
            <a:r>
              <a:rPr lang="es-ES_tradnl">
                <a:latin typeface="Book Antiqua" pitchFamily="18" charset="0"/>
              </a:rPr>
              <a:t>c) 	Proporciona marco para establecer y revisar los objetivos </a:t>
            </a:r>
            <a:br>
              <a:rPr lang="es-ES_tradnl">
                <a:latin typeface="Book Antiqua" pitchFamily="18" charset="0"/>
              </a:rPr>
            </a:br>
            <a:r>
              <a:rPr lang="es-ES_tradnl">
                <a:latin typeface="Book Antiqua" pitchFamily="18" charset="0"/>
              </a:rPr>
              <a:t>	de la calidad</a:t>
            </a:r>
          </a:p>
          <a:p>
            <a:pPr algn="just" defTabSz="762000">
              <a:lnSpc>
                <a:spcPct val="90000"/>
              </a:lnSpc>
              <a:spcBef>
                <a:spcPct val="30000"/>
              </a:spcBef>
              <a:tabLst>
                <a:tab pos="482600" algn="l"/>
              </a:tabLst>
            </a:pPr>
            <a:r>
              <a:rPr lang="es-ES_tradnl">
                <a:latin typeface="Book Antiqua" pitchFamily="18" charset="0"/>
              </a:rPr>
              <a:t>d) 	Es comunicada y entendida dentro de la organización</a:t>
            </a:r>
          </a:p>
          <a:p>
            <a:pPr algn="just" defTabSz="762000">
              <a:lnSpc>
                <a:spcPct val="90000"/>
              </a:lnSpc>
              <a:spcBef>
                <a:spcPct val="30000"/>
              </a:spcBef>
              <a:tabLst>
                <a:tab pos="482600" algn="l"/>
              </a:tabLst>
            </a:pPr>
            <a:r>
              <a:rPr lang="es-ES_tradnl">
                <a:latin typeface="Book Antiqua" pitchFamily="18" charset="0"/>
              </a:rPr>
              <a:t>e) 	Es revisada para su continua adecuación</a:t>
            </a:r>
          </a:p>
        </p:txBody>
      </p:sp>
      <p:sp>
        <p:nvSpPr>
          <p:cNvPr id="4915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9310688" y="6286500"/>
            <a:ext cx="39687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ED1B856-DCC5-4E00-B6A7-9977611E841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915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458200" cy="2286000"/>
          </a:xfrm>
        </p:spPr>
        <p:txBody>
          <a:bodyPr>
            <a:normAutofit fontScale="92500"/>
          </a:bodyPr>
          <a:lstStyle/>
          <a:p>
            <a:pPr marL="365760" indent="-256032" algn="just" eaLnBrk="1" fontAlgn="auto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s-ES_tradnl" sz="2300" b="1" dirty="0" smtClean="0"/>
              <a:t>5.4.1 </a:t>
            </a:r>
            <a:r>
              <a:rPr lang="es-ES_tradnl" sz="2300" b="1" u="sng" dirty="0" smtClean="0"/>
              <a:t>OBJETIVOS DE LA CALIDAD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 3"/>
              <a:buChar char=""/>
              <a:defRPr/>
            </a:pPr>
            <a:r>
              <a:rPr lang="es-ES_tradnl" sz="2200" dirty="0" smtClean="0"/>
              <a:t>Han de incluirse aquellos necesarios para cumplir con los requisitos del producto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 3"/>
              <a:buChar char=""/>
              <a:defRPr/>
            </a:pPr>
            <a:r>
              <a:rPr lang="es-ES_tradnl" sz="2200" dirty="0" smtClean="0"/>
              <a:t>Se han de establecer en las funciones y niveles pertinentes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 3"/>
              <a:buChar char=""/>
              <a:defRPr/>
            </a:pPr>
            <a:r>
              <a:rPr lang="es-ES_tradnl" sz="2200" dirty="0" smtClean="0"/>
              <a:t>Deben ser medibles y coherentes con la política de calidad</a:t>
            </a:r>
          </a:p>
          <a:p>
            <a:pPr marL="365760" indent="-256032" algn="just" eaLnBrk="1" fontAlgn="auto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 3"/>
              <a:buChar char=""/>
              <a:defRPr/>
            </a:pPr>
            <a:endParaRPr lang="es-ES_tradnl" sz="22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809596" y="214290"/>
            <a:ext cx="8686800" cy="1181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5.4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PLANIFICACIÓN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914400" y="3810000"/>
            <a:ext cx="84582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 defTabSz="7620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s-ES_tradnl" sz="2300" b="1">
                <a:latin typeface="Book Antiqua" pitchFamily="18" charset="0"/>
              </a:rPr>
              <a:t>5.4.2 </a:t>
            </a:r>
            <a:r>
              <a:rPr lang="es-ES_tradnl" sz="2300" b="1" u="sng">
                <a:latin typeface="Book Antiqua" pitchFamily="18" charset="0"/>
              </a:rPr>
              <a:t>PLANIFICACIÓN DEL SISTEMA DE GESTIÓN DE</a:t>
            </a:r>
            <a:br>
              <a:rPr lang="es-ES_tradnl" sz="2300" b="1" u="sng">
                <a:latin typeface="Book Antiqua" pitchFamily="18" charset="0"/>
              </a:rPr>
            </a:br>
            <a:r>
              <a:rPr lang="es-ES_tradnl" sz="2300" b="1">
                <a:latin typeface="Book Antiqua" pitchFamily="18" charset="0"/>
              </a:rPr>
              <a:t>     </a:t>
            </a:r>
            <a:r>
              <a:rPr lang="es-ES_tradnl" sz="2300" b="1" u="sng">
                <a:latin typeface="Book Antiqua" pitchFamily="18" charset="0"/>
              </a:rPr>
              <a:t>CALIDAD</a:t>
            </a:r>
            <a:endParaRPr lang="es-ES_tradnl" sz="2300">
              <a:latin typeface="Book Antiqua" pitchFamily="18" charset="0"/>
            </a:endParaRPr>
          </a:p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Planificar con el fin de cumplir los requisitos generales (4.1) y los objetivos de calidad</a:t>
            </a:r>
          </a:p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Mantener la integridad del sistema cuando se planifiquen y se implementen cambios</a:t>
            </a:r>
          </a:p>
        </p:txBody>
      </p:sp>
      <p:sp>
        <p:nvSpPr>
          <p:cNvPr id="5018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4B909B-7CD0-4AD2-B7A0-03D3F300FD3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0182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90678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200" b="1" smtClean="0"/>
              <a:t>5.5.1 </a:t>
            </a:r>
            <a:r>
              <a:rPr lang="es-ES_tradnl" sz="2200" b="1" u="sng" smtClean="0"/>
              <a:t>RESPONSABILIDAD Y AUTORIDAD</a:t>
            </a:r>
            <a:endParaRPr lang="es-ES_tradnl" sz="2200" b="1" smtClean="0"/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200" smtClean="0"/>
              <a:t>Responsabilidades y autoridad definidas y comunicadas dentro de la organización</a:t>
            </a:r>
          </a:p>
          <a:p>
            <a:pPr marL="0" indent="0" eaLnBrk="1" hangingPunct="1">
              <a:lnSpc>
                <a:spcPct val="90000"/>
              </a:lnSpc>
              <a:spcBef>
                <a:spcPct val="55000"/>
              </a:spcBef>
              <a:spcAft>
                <a:spcPct val="30000"/>
              </a:spcAft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200" b="1" smtClean="0"/>
              <a:t>5.5.2 </a:t>
            </a:r>
            <a:r>
              <a:rPr lang="es-ES_tradnl" sz="2200" b="1" u="sng" smtClean="0"/>
              <a:t>REPRESENTANTE DE LA DIRECCIÓN</a:t>
            </a:r>
          </a:p>
          <a:p>
            <a:pPr marL="0" indent="0" eaLnBrk="1" hangingPunct="1">
              <a:spcAft>
                <a:spcPct val="20000"/>
              </a:spcAft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200" smtClean="0"/>
              <a:t>Miembro de la dirección designado que con independencia de otras responsabilidades, tenga responsabilidad y autoridad para: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200" smtClean="0"/>
              <a:t>a) 	Asegurar que se establecen, implementan y se mantienen los</a:t>
            </a:r>
            <a:br>
              <a:rPr lang="es-ES_tradnl" sz="2200" smtClean="0"/>
            </a:br>
            <a:r>
              <a:rPr lang="es-ES_tradnl" sz="2200" smtClean="0"/>
              <a:t> 	procesos necesarios para el SGC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200" smtClean="0"/>
              <a:t>b) 	Informar a la alta dirección sobre el desarrollo del SGC y de </a:t>
            </a:r>
            <a:br>
              <a:rPr lang="es-ES_tradnl" sz="2200" smtClean="0"/>
            </a:br>
            <a:r>
              <a:rPr lang="es-ES_tradnl" sz="2200" smtClean="0"/>
              <a:t>	cualquier necesidad de mejora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200" smtClean="0"/>
              <a:t>c) 	Asegurar que se promueve la toma de conciencia de los requisitos</a:t>
            </a:r>
            <a:br>
              <a:rPr lang="es-ES_tradnl" sz="2200" smtClean="0"/>
            </a:br>
            <a:r>
              <a:rPr lang="es-ES_tradnl" sz="2200" smtClean="0"/>
              <a:t>	del cliente en todos los niveles de la organización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738158" y="142852"/>
            <a:ext cx="9296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5.5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RESPONSABILIDAD, AUTORIDAD Y COMUNICACIÓN</a:t>
            </a:r>
          </a:p>
        </p:txBody>
      </p:sp>
      <p:sp>
        <p:nvSpPr>
          <p:cNvPr id="5120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C076D74-29AC-420E-96A2-A77726A98BE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120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533400"/>
            <a:ext cx="86868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90500" algn="l"/>
              </a:tabLst>
            </a:pPr>
            <a:r>
              <a:rPr lang="es-ES_tradnl" sz="2600" b="1" smtClean="0"/>
              <a:t>5.5.3 </a:t>
            </a:r>
            <a:r>
              <a:rPr lang="es-ES_tradnl" sz="2600" b="1" u="sng" smtClean="0"/>
              <a:t>COMUNICACIÓN INTERNA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762000" y="914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 defTabSz="762000">
              <a:lnSpc>
                <a:spcPct val="105000"/>
              </a:lnSpc>
              <a:spcBef>
                <a:spcPct val="20000"/>
              </a:spcBef>
              <a:tabLst>
                <a:tab pos="190500" algn="l"/>
              </a:tabLst>
            </a:pPr>
            <a:r>
              <a:rPr lang="es-ES_tradnl" sz="2500">
                <a:latin typeface="Book Antiqua" pitchFamily="18" charset="0"/>
              </a:rPr>
              <a:t>La alta dirección asegurará procesos de comunicación apropiados dentro de la organización con vistas a la eficacia del SGC.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838200" y="2667000"/>
            <a:ext cx="8686800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defTabSz="762000">
              <a:spcBef>
                <a:spcPct val="20000"/>
              </a:spcBef>
              <a:tabLst>
                <a:tab pos="190500" algn="l"/>
              </a:tabLst>
            </a:pPr>
            <a:r>
              <a:rPr lang="es-ES_tradnl" sz="2600" b="1">
                <a:latin typeface="Book Antiqua" pitchFamily="18" charset="0"/>
              </a:rPr>
              <a:t>5.6 </a:t>
            </a:r>
            <a:r>
              <a:rPr lang="es-ES_tradnl" sz="2600" b="1" u="sng">
                <a:latin typeface="Book Antiqua" pitchFamily="18" charset="0"/>
              </a:rPr>
              <a:t>REVISIÓN POR LA DIRECCIÓN</a:t>
            </a:r>
            <a:endParaRPr lang="es-ES_tradnl" sz="2200" u="sng">
              <a:latin typeface="Book Antiqua" pitchFamily="18" charset="0"/>
            </a:endParaRPr>
          </a:p>
          <a:p>
            <a:pPr defTabSz="762000">
              <a:spcBef>
                <a:spcPct val="20000"/>
              </a:spcBef>
              <a:tabLst>
                <a:tab pos="190500" algn="l"/>
              </a:tabLst>
            </a:pPr>
            <a:endParaRPr lang="es-ES_tradnl" sz="2200">
              <a:latin typeface="Book Antiqua" pitchFamily="18" charset="0"/>
            </a:endParaRPr>
          </a:p>
          <a:p>
            <a:pPr defTabSz="762000">
              <a:spcBef>
                <a:spcPct val="20000"/>
              </a:spcBef>
              <a:tabLst>
                <a:tab pos="190500" algn="l"/>
              </a:tabLst>
            </a:pPr>
            <a:r>
              <a:rPr lang="es-ES_tradnl" b="1">
                <a:latin typeface="Book Antiqua" pitchFamily="18" charset="0"/>
              </a:rPr>
              <a:t>5.6.1 </a:t>
            </a:r>
            <a:r>
              <a:rPr lang="es-ES_tradnl" b="1" u="sng">
                <a:latin typeface="Book Antiqua" pitchFamily="18" charset="0"/>
              </a:rPr>
              <a:t>GENERALIDADES</a:t>
            </a:r>
            <a:endParaRPr lang="es-ES_tradnl" sz="2200">
              <a:latin typeface="Book Antiqua" pitchFamily="18" charset="0"/>
            </a:endParaRPr>
          </a:p>
          <a:p>
            <a:pPr defTabSz="7620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w"/>
              <a:tabLst>
                <a:tab pos="190500" algn="l"/>
              </a:tabLst>
            </a:pPr>
            <a:r>
              <a:rPr lang="es-ES_tradnl">
                <a:latin typeface="Book Antiqua" pitchFamily="18" charset="0"/>
              </a:rPr>
              <a:t>La alta dirección debe revisar el sistema a intervalos 			planificados para asegurar la continua adecuación y eficacia</a:t>
            </a:r>
          </a:p>
          <a:p>
            <a:pPr defTabSz="7620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w"/>
              <a:tabLst>
                <a:tab pos="190500" algn="l"/>
              </a:tabLst>
            </a:pPr>
            <a:r>
              <a:rPr lang="es-ES_tradnl">
                <a:latin typeface="Book Antiqua" pitchFamily="18" charset="0"/>
              </a:rPr>
              <a:t>La revisión debe incluir la evaluación de la oportunidades de 	mejora y los cambios necesarios a incluir en la política y 		objetivos de calidad</a:t>
            </a:r>
          </a:p>
          <a:p>
            <a:pPr defTabSz="7620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w"/>
              <a:tabLst>
                <a:tab pos="190500" algn="l"/>
              </a:tabLst>
            </a:pPr>
            <a:r>
              <a:rPr lang="es-ES_tradnl">
                <a:latin typeface="Book Antiqua" pitchFamily="18" charset="0"/>
              </a:rPr>
              <a:t>Se han de mantener los registros de estas revisiones</a:t>
            </a:r>
          </a:p>
        </p:txBody>
      </p:sp>
      <p:sp>
        <p:nvSpPr>
          <p:cNvPr id="5222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1765F2-07AD-4388-B4BF-95DC43944A5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2230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8382000" cy="41148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Bef>
                <a:spcPct val="25000"/>
              </a:spcBef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lang="es-ES_tradnl" sz="2400" b="1" dirty="0" smtClean="0"/>
              <a:t>5.6.2 </a:t>
            </a:r>
            <a:r>
              <a:rPr lang="es-ES_tradnl" sz="2400" b="1" u="sng" dirty="0" smtClean="0"/>
              <a:t>INFORMACIÓN PARA LA REVISIÓN</a:t>
            </a:r>
            <a:endParaRPr lang="es-ES_tradnl" sz="2200" u="sng" dirty="0" smtClean="0"/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a) Resultados de auditorias</a:t>
            </a:r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b) Retroalimentación del cliente</a:t>
            </a:r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c) Desarrollo de los procesos y conformidad del producto</a:t>
            </a:r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d) Estado de las acciones correctoras y preventivas</a:t>
            </a:r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e) Acciones de seguimiento de anteriores revisiones</a:t>
            </a:r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f) Cambios que pueden afectar al SGC</a:t>
            </a:r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s-ES_tradnl" sz="2400" dirty="0" smtClean="0"/>
              <a:t>g) Recomendaciones para la mejora</a:t>
            </a:r>
          </a:p>
          <a:p>
            <a:pPr marL="365760" indent="-256032" eaLnBrk="1" fontAlgn="auto" hangingPunct="1">
              <a:spcBef>
                <a:spcPct val="2500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endParaRPr lang="es-ES_tradnl" sz="2400" dirty="0" smtClean="0"/>
          </a:p>
        </p:txBody>
      </p:sp>
      <p:sp>
        <p:nvSpPr>
          <p:cNvPr id="5325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94BD4C-FAF9-4AC5-B169-782E3A4DE04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325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8001000" cy="41148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tabLst>
                <a:tab pos="381000" algn="l"/>
              </a:tabLst>
            </a:pPr>
            <a:endParaRPr lang="es-ES_tradnl" sz="2200" smtClean="0"/>
          </a:p>
          <a:p>
            <a:pPr marL="0" indent="0" algn="just" eaLnBrk="1" hangingPunct="1"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500" smtClean="0"/>
              <a:t>Han de incluirse todas las decisiones y acciones relacionadas con: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381000" algn="l"/>
              </a:tabLst>
            </a:pPr>
            <a:endParaRPr lang="es-ES_tradnl" sz="2500" smtClean="0"/>
          </a:p>
          <a:p>
            <a:pPr marL="0" indent="0" algn="just" eaLnBrk="1" hangingPunct="1"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500" smtClean="0"/>
              <a:t>a) 	la mejora de los procesos y del SGC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500" smtClean="0"/>
              <a:t>b) 	la mejora del producto con relación a los requisitos</a:t>
            </a:r>
            <a:br>
              <a:rPr lang="es-ES_tradnl" sz="2500" smtClean="0"/>
            </a:br>
            <a:r>
              <a:rPr lang="es-ES_tradnl" sz="2500" smtClean="0"/>
              <a:t>	 del cliente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381000" algn="l"/>
              </a:tabLst>
            </a:pPr>
            <a:r>
              <a:rPr lang="es-ES_tradnl" sz="2500" smtClean="0"/>
              <a:t>c) 	las necesidades de recursos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381000" algn="l"/>
              </a:tabLst>
            </a:pPr>
            <a:endParaRPr lang="es-ES_tradnl" sz="25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43000"/>
            <a:ext cx="8686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5.6.3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RESULTADOS DE LA REVISIÓN</a:t>
            </a:r>
          </a:p>
        </p:txBody>
      </p:sp>
      <p:sp>
        <p:nvSpPr>
          <p:cNvPr id="5427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1B6796-F7BC-45F2-82BE-BAFE725F118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427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686800" cy="4648200"/>
          </a:xfrm>
        </p:spPr>
        <p:txBody>
          <a:bodyPr>
            <a:normAutofit lnSpcReduction="10000"/>
          </a:bodyPr>
          <a:lstStyle/>
          <a:p>
            <a:pPr marL="0" indent="0" algn="just" eaLnBrk="1" fontAlgn="auto" hangingPunct="1">
              <a:spcBef>
                <a:spcPct val="35000"/>
              </a:spcBef>
              <a:spcAft>
                <a:spcPct val="3000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r>
              <a:rPr lang="es-ES_tradnl" sz="2600" b="1" smtClean="0"/>
              <a:t>6.1 </a:t>
            </a:r>
            <a:r>
              <a:rPr lang="es-ES_tradnl" sz="2600" b="1" u="sng" smtClean="0"/>
              <a:t>PROVISIÓN DE RECURSOS PARA:</a:t>
            </a:r>
            <a:endParaRPr lang="es-ES_tradnl" sz="2600" b="1" smtClean="0"/>
          </a:p>
          <a:p>
            <a:pPr marL="0" indent="0" algn="just" eaLnBrk="1" fontAlgn="auto" hangingPunct="1">
              <a:spcAft>
                <a:spcPts val="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r>
              <a:rPr lang="es-ES_tradnl" sz="2400" smtClean="0"/>
              <a:t>a)	Implementar y mantener el SGC y mejorar continuamente</a:t>
            </a:r>
            <a:br>
              <a:rPr lang="es-ES_tradnl" sz="2400" smtClean="0"/>
            </a:br>
            <a:r>
              <a:rPr lang="es-ES_tradnl" sz="2400" smtClean="0"/>
              <a:t>	su eficacia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r>
              <a:rPr lang="es-ES_tradnl" sz="2400" smtClean="0"/>
              <a:t>b)	Aumentar la satisfacción del cliente cumpliendo sus</a:t>
            </a:r>
            <a:br>
              <a:rPr lang="es-ES_tradnl" sz="2400" smtClean="0"/>
            </a:br>
            <a:r>
              <a:rPr lang="es-ES_tradnl" sz="2400" smtClean="0"/>
              <a:t>	requisitos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endParaRPr lang="es-ES_tradnl" sz="2400" smtClean="0"/>
          </a:p>
          <a:p>
            <a:pPr marL="0" indent="0" algn="just" eaLnBrk="1" fontAlgn="auto" hangingPunct="1">
              <a:spcAft>
                <a:spcPts val="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r>
              <a:rPr lang="es-ES_tradnl" sz="2600" b="1" smtClean="0"/>
              <a:t>6.2. </a:t>
            </a:r>
            <a:r>
              <a:rPr lang="es-ES_tradnl" sz="2600" b="1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RECURSOS HUMANOS</a:t>
            </a:r>
            <a:endParaRPr lang="es-ES_tradnl" sz="2600" smtClean="0"/>
          </a:p>
          <a:p>
            <a:pPr marL="0" indent="0" algn="just" eaLnBrk="1" fontAlgn="auto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r>
              <a:rPr lang="es-ES_tradnl" sz="2400" smtClean="0"/>
              <a:t>6.2.1. </a:t>
            </a:r>
            <a:r>
              <a:rPr lang="es-ES_tradnl" sz="2400" u="sng" smtClean="0"/>
              <a:t>GENERALIDADES</a:t>
            </a:r>
            <a:endParaRPr lang="es-ES_tradnl" sz="2400" smtClean="0"/>
          </a:p>
          <a:p>
            <a:pPr marL="0" indent="0" algn="just" eaLnBrk="1" fontAlgn="auto" hangingPunct="1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r>
              <a:rPr lang="es-ES_tradnl" sz="2400" smtClean="0"/>
              <a:t>El personal ha de ser competente en base a educación, formación, habilidades y experiencia apropiadas</a:t>
            </a:r>
          </a:p>
          <a:p>
            <a:pPr marL="0" indent="0" algn="just" eaLnBrk="1" fontAlgn="auto" hangingPunct="1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  <a:tabLst>
                <a:tab pos="381000" algn="l"/>
              </a:tabLst>
              <a:defRPr/>
            </a:pPr>
            <a:endParaRPr lang="es-ES_tradnl" sz="2400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smtClean="0">
                <a:latin typeface="Book Antiqua" pitchFamily="18" charset="0"/>
              </a:rPr>
              <a:t>SECCIÓN 6: GESTIÓN DE LOS RECURSOS</a:t>
            </a:r>
          </a:p>
        </p:txBody>
      </p:sp>
      <p:sp>
        <p:nvSpPr>
          <p:cNvPr id="5530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4D5411-C822-47D4-AFB2-4B52F1C4216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530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839200" cy="5105400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s-ES_tradnl" sz="2400" smtClean="0"/>
              <a:t>La organización debe:</a:t>
            </a:r>
          </a:p>
          <a:p>
            <a:pPr eaLnBrk="1" hangingPunct="1">
              <a:spcBef>
                <a:spcPct val="3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s-ES_tradnl" sz="2400" smtClean="0"/>
              <a:t>a) determinar la competencia para el personal que realiza trabajos que afectan a la calidad del producto</a:t>
            </a:r>
          </a:p>
          <a:p>
            <a:pPr eaLnBrk="1" hangingPunct="1">
              <a:spcBef>
                <a:spcPct val="3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s-ES_tradnl" sz="2400" smtClean="0"/>
              <a:t>b) proporcionar formación u otras acciones para satisfacer dichas necesidades</a:t>
            </a:r>
          </a:p>
          <a:p>
            <a:pPr eaLnBrk="1" hangingPunct="1">
              <a:spcBef>
                <a:spcPct val="3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s-ES_tradnl" sz="2400" smtClean="0"/>
              <a:t>c) evaluar la eficacia de las acciones tomadas</a:t>
            </a:r>
          </a:p>
          <a:p>
            <a:pPr eaLnBrk="1" hangingPunct="1">
              <a:spcBef>
                <a:spcPct val="3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s-ES_tradnl" sz="2400" smtClean="0"/>
              <a:t>d) asegurar que el personal es consciente de la importancia de su trabajo el el logro de los objetivos de la calidad</a:t>
            </a:r>
          </a:p>
          <a:p>
            <a:pPr eaLnBrk="1" hangingPunct="1">
              <a:spcBef>
                <a:spcPct val="3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s-ES_tradnl" sz="2400" smtClean="0"/>
              <a:t>e) mantener los registros apropiados de formación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738158" y="285728"/>
            <a:ext cx="8839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300" dirty="0" smtClean="0">
                <a:solidFill>
                  <a:schemeClr val="tx1"/>
                </a:solidFill>
                <a:latin typeface="Book Antiqua" pitchFamily="18" charset="0"/>
              </a:rPr>
              <a:t>6.2.2. </a:t>
            </a:r>
            <a:r>
              <a:rPr lang="es-ES_tradnl" sz="2300" u="sng" dirty="0" smtClean="0">
                <a:solidFill>
                  <a:schemeClr val="tx1"/>
                </a:solidFill>
                <a:latin typeface="Book Antiqua" pitchFamily="18" charset="0"/>
              </a:rPr>
              <a:t>COMPETENCIA, TOMA DE CONCIENCIA Y FORMACIÓN</a:t>
            </a:r>
          </a:p>
        </p:txBody>
      </p:sp>
      <p:sp>
        <p:nvSpPr>
          <p:cNvPr id="5632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F14B0C-313A-4815-8402-D76527483D9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632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8382000" cy="4800600"/>
          </a:xfrm>
        </p:spPr>
        <p:txBody>
          <a:bodyPr/>
          <a:lstStyle/>
          <a:p>
            <a:pPr marL="0" indent="0" algn="just" eaLnBrk="1" hangingPunct="1">
              <a:spcBef>
                <a:spcPct val="2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es-ES_tradnl" sz="2200" smtClean="0"/>
              <a:t>Proporcionar y mantener la infraestructura necesaria para conseguir la conformidad del producto con los requisitos. </a:t>
            </a:r>
          </a:p>
          <a:p>
            <a:pPr marL="0" indent="0" algn="just" eaLnBrk="1" hangingPunct="1">
              <a:spcBef>
                <a:spcPct val="2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es-ES_tradnl" sz="2200" smtClean="0"/>
              <a:t>incluye cuando sea aplicable:</a:t>
            </a:r>
          </a:p>
          <a:p>
            <a:pPr marL="0" indent="0" algn="just" eaLnBrk="1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s-ES_tradnl" sz="2200" smtClean="0"/>
              <a:t>a) edificios, espacio de trabajo y  servicios apropiados</a:t>
            </a:r>
          </a:p>
          <a:p>
            <a:pPr marL="0" indent="0" algn="just" eaLnBrk="1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s-ES_tradnl" sz="2200" smtClean="0"/>
              <a:t>b) equipos para los procesos</a:t>
            </a:r>
          </a:p>
          <a:p>
            <a:pPr marL="0" indent="0" algn="just" eaLnBrk="1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s-ES_tradnl" sz="2200" smtClean="0"/>
              <a:t>c) servicios de apoyo (como transporte y comunicación)</a:t>
            </a:r>
          </a:p>
          <a:p>
            <a:pPr marL="0" indent="0" algn="just" eaLnBrk="1" hangingPunct="1">
              <a:spcBef>
                <a:spcPct val="60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s-ES_tradnl" sz="2400" b="1" smtClean="0"/>
              <a:t>6.4 </a:t>
            </a:r>
            <a:r>
              <a:rPr lang="es-ES_tradnl" sz="2400" b="1" u="sng" smtClean="0"/>
              <a:t>AMBIENTE DE TRABAJO</a:t>
            </a:r>
            <a:endParaRPr lang="es-ES_tradnl" sz="2400" b="1" smtClean="0"/>
          </a:p>
          <a:p>
            <a:pPr marL="0" indent="0" algn="just" eaLnBrk="1" hangingPunct="1"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s-ES_tradnl" sz="2200" smtClean="0"/>
              <a:t>La organización tiene que determinar y gestionar el ambiente de trabajo necesario para lograr la conformidad con los requisitos del producto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34" y="142852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6.3.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INFRAESTRUCTURA</a:t>
            </a:r>
          </a:p>
        </p:txBody>
      </p:sp>
      <p:sp>
        <p:nvSpPr>
          <p:cNvPr id="5734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4DAB51-8532-4FFE-967F-DA5908357D69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734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9067800" cy="5105400"/>
          </a:xfrm>
        </p:spPr>
        <p:txBody>
          <a:bodyPr>
            <a:normAutofit fontScale="92500"/>
          </a:bodyPr>
          <a:lstStyle/>
          <a:p>
            <a:pPr marL="190500" indent="-190500" algn="just" eaLnBrk="1" fontAlgn="auto" hangingPunct="1">
              <a:spcBef>
                <a:spcPct val="35000"/>
              </a:spcBef>
              <a:spcAft>
                <a:spcPct val="35000"/>
              </a:spcAft>
              <a:buFont typeface="Wingdings 3"/>
              <a:buChar char=""/>
              <a:tabLst>
                <a:tab pos="571500" algn="l"/>
              </a:tabLst>
              <a:defRPr/>
            </a:pPr>
            <a:r>
              <a:rPr lang="es-ES_tradnl" sz="2400" dirty="0" smtClean="0"/>
              <a:t>Obligación de planificar y desarrollar procesos para la realización del producto</a:t>
            </a:r>
          </a:p>
          <a:p>
            <a:pPr marL="190500" indent="-190500" algn="just" eaLnBrk="1" fontAlgn="auto" hangingPunct="1">
              <a:spcBef>
                <a:spcPct val="35000"/>
              </a:spcBef>
              <a:spcAft>
                <a:spcPct val="35000"/>
              </a:spcAft>
              <a:buFont typeface="Wingdings 3"/>
              <a:buChar char=""/>
              <a:tabLst>
                <a:tab pos="571500" algn="l"/>
              </a:tabLst>
              <a:defRPr/>
            </a:pPr>
            <a:r>
              <a:rPr lang="es-ES_tradnl" sz="2400" dirty="0" smtClean="0"/>
              <a:t>Durante la planificación, la Organización tiene que determinar:</a:t>
            </a:r>
          </a:p>
          <a:p>
            <a:pPr marL="190500" indent="-190500" algn="just" eaLnBrk="1" fontAlgn="auto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s-ES_tradnl" sz="2400" dirty="0" smtClean="0"/>
              <a:t>	a) los objetivos de calidad y los requisitos del producto</a:t>
            </a:r>
          </a:p>
          <a:p>
            <a:pPr marL="190500" indent="-190500" algn="just" eaLnBrk="1" fontAlgn="auto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s-ES_tradnl" sz="2400" dirty="0" smtClean="0"/>
              <a:t>	b) procesos, documentos y recursos </a:t>
            </a:r>
            <a:r>
              <a:rPr lang="es-ES_tradnl" sz="2400" dirty="0" err="1" smtClean="0"/>
              <a:t>especificos</a:t>
            </a:r>
            <a:r>
              <a:rPr lang="es-ES_tradnl" sz="2400" dirty="0" smtClean="0"/>
              <a:t> para el producto</a:t>
            </a:r>
          </a:p>
          <a:p>
            <a:pPr marL="190500" indent="-190500" algn="just" eaLnBrk="1" fontAlgn="auto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s-ES_tradnl" sz="2400" dirty="0" smtClean="0"/>
              <a:t>	c) actividades de verificación, validación, seguimiento, pruebas  	y criterios de aceptación</a:t>
            </a:r>
          </a:p>
          <a:p>
            <a:pPr marL="190500" indent="-190500" algn="just" eaLnBrk="1" fontAlgn="auto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s-ES_tradnl" sz="2400" dirty="0" smtClean="0"/>
              <a:t>	d) registros necesarios de evidencia de todo lo anterior</a:t>
            </a:r>
          </a:p>
          <a:p>
            <a:pPr marL="190500" indent="-190500" algn="just" eaLnBrk="1" fontAlgn="auto" hangingPunct="1">
              <a:lnSpc>
                <a:spcPct val="6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>
                <a:tab pos="571500" algn="l"/>
              </a:tabLst>
              <a:defRPr/>
            </a:pPr>
            <a:endParaRPr lang="es-ES_tradnl" sz="2400" dirty="0" smtClean="0"/>
          </a:p>
          <a:p>
            <a:pPr marL="190500" indent="-190500" algn="just" eaLnBrk="1" fontAlgn="auto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s-ES_tradnl" sz="2400" dirty="0" smtClean="0"/>
              <a:t>	El resultado de esta planificación debe presentarse de forma adecuada para la metodología de operación de la organización.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5348" y="0"/>
            <a:ext cx="8305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2900" dirty="0" smtClean="0">
                <a:latin typeface="Book Antiqua" pitchFamily="18" charset="0"/>
              </a:rPr>
              <a:t>SECCIÓN 7: REALIZACIÓN DEL PRODUCTO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600" y="1143000"/>
            <a:ext cx="9296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defTabSz="762000">
              <a:spcBef>
                <a:spcPct val="20000"/>
              </a:spcBef>
            </a:pPr>
            <a:r>
              <a:rPr lang="es-ES_tradnl" b="1">
                <a:latin typeface="Book Antiqua" pitchFamily="18" charset="0"/>
              </a:rPr>
              <a:t>7.1. </a:t>
            </a:r>
            <a:r>
              <a:rPr lang="es-ES_tradnl" b="1" u="sng">
                <a:latin typeface="Book Antiqua" pitchFamily="18" charset="0"/>
              </a:rPr>
              <a:t>PLANIFICACIÓN DE LA REALIZACIÓN DEL PRODUCTO</a:t>
            </a:r>
          </a:p>
        </p:txBody>
      </p:sp>
      <p:sp>
        <p:nvSpPr>
          <p:cNvPr id="5837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EA9EA41-6975-4DCF-8CAF-C05EEC0A8721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8374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772400" cy="30511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_tradnl" sz="4800" smtClean="0"/>
              <a:t>ISO 9001:2000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_tradnl" sz="4800" smtClean="0"/>
              <a:t>Definiciones clave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_tradnl" sz="4800" smtClean="0"/>
              <a:t>(8) Principios </a:t>
            </a:r>
          </a:p>
        </p:txBody>
      </p:sp>
      <p:sp>
        <p:nvSpPr>
          <p:cNvPr id="1434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C3DC5C-58D5-42C3-B134-33AA01AB47A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42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686800" cy="4419600"/>
          </a:xfrm>
        </p:spPr>
        <p:txBody>
          <a:bodyPr>
            <a:normAutofit lnSpcReduction="10000"/>
          </a:bodyPr>
          <a:lstStyle/>
          <a:p>
            <a:pPr marL="482600" indent="-482600" eaLnBrk="1" fontAlgn="auto" hangingPunct="1">
              <a:lnSpc>
                <a:spcPct val="90000"/>
              </a:lnSpc>
              <a:spcBef>
                <a:spcPct val="50000"/>
              </a:spcBef>
              <a:spcAft>
                <a:spcPct val="3500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200" b="1" dirty="0" smtClean="0"/>
              <a:t>7.2.1 </a:t>
            </a:r>
            <a:r>
              <a:rPr lang="es-ES_tradnl" sz="2200" b="1" u="sng" dirty="0" smtClean="0"/>
              <a:t>DETERMINACIÓN DE LOS REQUISITOS RELACIONADOS 	CON EL PRODUCTO</a:t>
            </a:r>
            <a:endParaRPr lang="es-ES_tradnl" sz="2200" b="1" dirty="0" smtClean="0"/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200" dirty="0" smtClean="0"/>
              <a:t>a)	</a:t>
            </a:r>
            <a:r>
              <a:rPr lang="es-ES_tradnl" sz="2400" dirty="0" smtClean="0"/>
              <a:t>Requisitos del cliente incluidos la entrega y actividades</a:t>
            </a:r>
            <a:br>
              <a:rPr lang="es-ES_tradnl" sz="2400" dirty="0" smtClean="0"/>
            </a:br>
            <a:r>
              <a:rPr lang="es-ES_tradnl" sz="2400" dirty="0" smtClean="0"/>
              <a:t>posteriores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b) 	Los no establecidos por el cliente pero necesarios para el uso </a:t>
            </a:r>
            <a:br>
              <a:rPr lang="es-ES_tradnl" sz="2400" dirty="0" smtClean="0"/>
            </a:br>
            <a:r>
              <a:rPr lang="es-ES_tradnl" sz="2400" dirty="0" smtClean="0"/>
              <a:t>(si se conoce)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c)	Los requisitos legales y reglamentarios</a:t>
            </a:r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r>
              <a:rPr lang="es-ES_tradnl" sz="2400" dirty="0" smtClean="0"/>
              <a:t>d)  	Requisitos adicionales determinados por la organización</a:t>
            </a:r>
            <a:endParaRPr lang="es-ES_tradnl" sz="2200" dirty="0" smtClean="0"/>
          </a:p>
          <a:p>
            <a:pPr marL="482600" indent="-482600" algn="just" eaLnBrk="1" fontAlgn="auto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482600" algn="l"/>
              </a:tabLst>
              <a:defRPr/>
            </a:pPr>
            <a:endParaRPr lang="es-ES_tradnl" sz="2200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8305800" cy="304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/>
                </a:solidFill>
                <a:latin typeface="Book Antiqua" pitchFamily="18" charset="0"/>
              </a:rPr>
              <a:t>7.2 </a:t>
            </a:r>
            <a:r>
              <a:rPr lang="es-ES_tradnl" sz="2400" u="sng" dirty="0" smtClean="0">
                <a:solidFill>
                  <a:schemeClr val="tx1"/>
                </a:solidFill>
                <a:latin typeface="Book Antiqua" pitchFamily="18" charset="0"/>
              </a:rPr>
              <a:t>PROCESOS RELACIONADOS CON EL CLIENTE</a:t>
            </a:r>
          </a:p>
        </p:txBody>
      </p:sp>
      <p:sp>
        <p:nvSpPr>
          <p:cNvPr id="5939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EAF624A-A441-431E-B5C7-34305E8A8EB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939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991600" cy="838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spcAft>
                <a:spcPct val="35000"/>
              </a:spcAft>
              <a:buFont typeface="Wingdings" pitchFamily="2" charset="2"/>
              <a:buNone/>
              <a:tabLst>
                <a:tab pos="381000" algn="l"/>
                <a:tab pos="673100" algn="l"/>
              </a:tabLst>
            </a:pPr>
            <a:r>
              <a:rPr lang="es-ES_tradnl" sz="2200" b="1" smtClean="0"/>
              <a:t>7.2.2 </a:t>
            </a:r>
            <a:r>
              <a:rPr lang="es-ES_tradnl" sz="2200" b="1" u="sng" smtClean="0"/>
              <a:t>DETERMINACIÓN DE LOS REQUISITOS RELACIONADOS 			CON EL PRODUCTO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457200" y="2286000"/>
            <a:ext cx="9067800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 defTabSz="762000">
              <a:spcBef>
                <a:spcPct val="50000"/>
              </a:spcBef>
              <a:spcAft>
                <a:spcPct val="35000"/>
              </a:spcAft>
              <a:tabLst>
                <a:tab pos="381000" algn="l"/>
                <a:tab pos="673100" algn="l"/>
              </a:tabLst>
            </a:pPr>
            <a:r>
              <a:rPr lang="es-ES_tradnl" sz="2200">
                <a:latin typeface="Book Antiqua" pitchFamily="18" charset="0"/>
              </a:rPr>
              <a:t>	Obligación de revisar los requisitos antes de comprometerse y </a:t>
            </a:r>
            <a:br>
              <a:rPr lang="es-ES_tradnl" sz="2200">
                <a:latin typeface="Book Antiqua" pitchFamily="18" charset="0"/>
              </a:rPr>
            </a:br>
            <a:r>
              <a:rPr lang="es-ES_tradnl" sz="2200">
                <a:latin typeface="Book Antiqua" pitchFamily="18" charset="0"/>
              </a:rPr>
              <a:t>	asegurarse:</a:t>
            </a:r>
          </a:p>
          <a:p>
            <a:pPr marL="673100" lvl="1" indent="-292100" algn="just" defTabSz="762000">
              <a:lnSpc>
                <a:spcPct val="90000"/>
              </a:lnSpc>
              <a:spcBef>
                <a:spcPct val="30000"/>
              </a:spcBef>
              <a:buSzPct val="81000"/>
              <a:buFont typeface="Wingdings" pitchFamily="2" charset="2"/>
              <a:buChar char="w"/>
              <a:tabLst>
                <a:tab pos="381000" algn="l"/>
                <a:tab pos="673100" algn="l"/>
              </a:tabLst>
            </a:pPr>
            <a:r>
              <a:rPr lang="es-ES_tradnl" sz="2200">
                <a:latin typeface="Book Antiqua" pitchFamily="18" charset="0"/>
              </a:rPr>
              <a:t>todos los requisitos del producto definidos</a:t>
            </a:r>
          </a:p>
          <a:p>
            <a:pPr marL="673100" lvl="1" indent="-292100" algn="just" defTabSz="762000">
              <a:lnSpc>
                <a:spcPct val="90000"/>
              </a:lnSpc>
              <a:spcBef>
                <a:spcPct val="30000"/>
              </a:spcBef>
              <a:buSzPct val="81000"/>
              <a:buFont typeface="Wingdings" pitchFamily="2" charset="2"/>
              <a:buChar char="w"/>
              <a:tabLst>
                <a:tab pos="381000" algn="l"/>
                <a:tab pos="673100" algn="l"/>
              </a:tabLst>
            </a:pPr>
            <a:r>
              <a:rPr lang="es-ES_tradnl" sz="2200">
                <a:latin typeface="Book Antiqua" pitchFamily="18" charset="0"/>
              </a:rPr>
              <a:t> resueltas las diferencias de pedido con acuerdos previos</a:t>
            </a:r>
          </a:p>
          <a:p>
            <a:pPr marL="673100" lvl="1" indent="-292100" algn="just" defTabSz="762000">
              <a:lnSpc>
                <a:spcPct val="90000"/>
              </a:lnSpc>
              <a:spcBef>
                <a:spcPct val="30000"/>
              </a:spcBef>
              <a:buSzPct val="81000"/>
              <a:buFont typeface="Wingdings" pitchFamily="2" charset="2"/>
              <a:buChar char="w"/>
              <a:tabLst>
                <a:tab pos="381000" algn="l"/>
                <a:tab pos="673100" algn="l"/>
              </a:tabLst>
            </a:pPr>
            <a:r>
              <a:rPr lang="es-ES_tradnl" sz="2200">
                <a:latin typeface="Book Antiqua" pitchFamily="18" charset="0"/>
              </a:rPr>
              <a:t> la organización tiene capacidad para cumplir los requisitos</a:t>
            </a:r>
          </a:p>
          <a:p>
            <a:pPr marL="673100" lvl="1" indent="-292100" algn="just" defTabSz="762000">
              <a:lnSpc>
                <a:spcPct val="90000"/>
              </a:lnSpc>
              <a:spcBef>
                <a:spcPct val="30000"/>
              </a:spcBef>
              <a:buSzPct val="81000"/>
              <a:buFont typeface="Wingdings" pitchFamily="2" charset="2"/>
              <a:buChar char="w"/>
              <a:tabLst>
                <a:tab pos="381000" algn="l"/>
                <a:tab pos="673100" algn="l"/>
              </a:tabLst>
            </a:pPr>
            <a:r>
              <a:rPr lang="es-ES_tradnl" sz="2200">
                <a:latin typeface="Book Antiqua" pitchFamily="18" charset="0"/>
              </a:rPr>
              <a:t> mantener registros de estas revisiones</a:t>
            </a:r>
          </a:p>
          <a:p>
            <a:pPr algn="just" defTabSz="762000">
              <a:lnSpc>
                <a:spcPct val="95000"/>
              </a:lnSpc>
              <a:spcBef>
                <a:spcPct val="35000"/>
              </a:spcBef>
              <a:spcAft>
                <a:spcPct val="35000"/>
              </a:spcAft>
              <a:buFont typeface="Wingdings" pitchFamily="2" charset="2"/>
              <a:buChar char="w"/>
              <a:tabLst>
                <a:tab pos="381000" algn="l"/>
                <a:tab pos="673100" algn="l"/>
              </a:tabLst>
            </a:pPr>
            <a:r>
              <a:rPr lang="es-ES_tradnl" sz="2200">
                <a:latin typeface="Book Antiqua" pitchFamily="18" charset="0"/>
              </a:rPr>
              <a:t> 	Si no hay documento del cliente la Organización tiene que confirmar 	los requisitos con el cliente antes de la aceptación</a:t>
            </a:r>
          </a:p>
          <a:p>
            <a:pPr algn="just" defTabSz="762000">
              <a:lnSpc>
                <a:spcPct val="95000"/>
              </a:lnSpc>
              <a:spcBef>
                <a:spcPct val="35000"/>
              </a:spcBef>
              <a:spcAft>
                <a:spcPct val="35000"/>
              </a:spcAft>
              <a:buFont typeface="Wingdings" pitchFamily="2" charset="2"/>
              <a:buChar char="w"/>
              <a:tabLst>
                <a:tab pos="381000" algn="l"/>
                <a:tab pos="673100" algn="l"/>
              </a:tabLst>
            </a:pPr>
            <a:r>
              <a:rPr lang="es-ES_tradnl" sz="2200">
                <a:latin typeface="Book Antiqua" pitchFamily="18" charset="0"/>
              </a:rPr>
              <a:t> 	Si se cambian los requisitos, ha de asegurarse que la documentación 	afectada sea modificada y lo sepan los implicados</a:t>
            </a:r>
          </a:p>
          <a:p>
            <a:pPr algn="just" defTabSz="762000" latinLnBrk="1">
              <a:lnSpc>
                <a:spcPct val="95000"/>
              </a:lnSpc>
              <a:spcBef>
                <a:spcPct val="35000"/>
              </a:spcBef>
              <a:spcAft>
                <a:spcPct val="35000"/>
              </a:spcAft>
              <a:buFont typeface="Wingdings" pitchFamily="2" charset="2"/>
              <a:buChar char="w"/>
              <a:tabLst>
                <a:tab pos="381000" algn="l"/>
                <a:tab pos="673100" algn="l"/>
              </a:tabLst>
            </a:pPr>
            <a:endParaRPr lang="es-ES_tradnl" sz="2200">
              <a:latin typeface="Book Antiqua" pitchFamily="18" charset="0"/>
            </a:endParaRPr>
          </a:p>
        </p:txBody>
      </p:sp>
      <p:sp>
        <p:nvSpPr>
          <p:cNvPr id="6042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D961DFF-748C-4947-AC8D-88B02D59575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0422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8610600" cy="685800"/>
          </a:xfrm>
        </p:spPr>
        <p:txBody>
          <a:bodyPr/>
          <a:lstStyle/>
          <a:p>
            <a:pPr marL="0" indent="0" algn="just" eaLnBrk="1" hangingPunct="1">
              <a:spcBef>
                <a:spcPct val="25000"/>
              </a:spcBef>
              <a:spcAft>
                <a:spcPct val="25000"/>
              </a:spcAft>
              <a:buFont typeface="Wingdings" pitchFamily="2" charset="2"/>
              <a:buNone/>
              <a:tabLst>
                <a:tab pos="381000" algn="l"/>
                <a:tab pos="673100" algn="l"/>
                <a:tab pos="863600" algn="l"/>
              </a:tabLst>
            </a:pPr>
            <a:r>
              <a:rPr lang="es-ES_tradnl" sz="2400" b="1" smtClean="0"/>
              <a:t>7.2.3 </a:t>
            </a:r>
            <a:r>
              <a:rPr lang="es-ES_tradnl" sz="2400" b="1" u="sng" smtClean="0"/>
              <a:t>COMUNICACIÓN CON EL CLIENTE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838200" y="2362200"/>
            <a:ext cx="86106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 defTabSz="762000">
              <a:spcBef>
                <a:spcPct val="25000"/>
              </a:spcBef>
              <a:spcAft>
                <a:spcPct val="25000"/>
              </a:spcAft>
              <a:tabLst>
                <a:tab pos="381000" algn="l"/>
                <a:tab pos="673100" algn="l"/>
                <a:tab pos="863600" algn="l"/>
              </a:tabLst>
            </a:pPr>
            <a:r>
              <a:rPr lang="es-ES_tradnl">
                <a:latin typeface="Book Antiqua" pitchFamily="18" charset="0"/>
              </a:rPr>
              <a:t>Se deben establecer disposiciones eficaces para la comunicación con los clientes relativas a:</a:t>
            </a:r>
          </a:p>
          <a:p>
            <a:pPr marL="673100" lvl="1" indent="-292100" algn="just" defTabSz="762000">
              <a:spcBef>
                <a:spcPct val="15000"/>
              </a:spcBef>
              <a:spcAft>
                <a:spcPct val="15000"/>
              </a:spcAft>
              <a:tabLst>
                <a:tab pos="381000" algn="l"/>
                <a:tab pos="673100" algn="l"/>
                <a:tab pos="863600" algn="l"/>
              </a:tabLst>
            </a:pPr>
            <a:r>
              <a:rPr lang="es-ES_tradnl">
                <a:latin typeface="Book Antiqua" pitchFamily="18" charset="0"/>
              </a:rPr>
              <a:t>a) 	la información sobre el producto</a:t>
            </a:r>
          </a:p>
          <a:p>
            <a:pPr marL="673100" lvl="1" indent="-292100" algn="just" defTabSz="762000">
              <a:spcBef>
                <a:spcPct val="15000"/>
              </a:spcBef>
              <a:spcAft>
                <a:spcPct val="15000"/>
              </a:spcAft>
              <a:tabLst>
                <a:tab pos="381000" algn="l"/>
                <a:tab pos="673100" algn="l"/>
                <a:tab pos="863600" algn="l"/>
              </a:tabLst>
            </a:pPr>
            <a:r>
              <a:rPr lang="es-ES_tradnl">
                <a:latin typeface="Book Antiqua" pitchFamily="18" charset="0"/>
              </a:rPr>
              <a:t>b) las consultas, los contratos o atención de pedidos,</a:t>
            </a:r>
            <a:br>
              <a:rPr lang="es-ES_tradnl">
                <a:latin typeface="Book Antiqua" pitchFamily="18" charset="0"/>
              </a:rPr>
            </a:br>
            <a:r>
              <a:rPr lang="es-ES_tradnl">
                <a:latin typeface="Book Antiqua" pitchFamily="18" charset="0"/>
              </a:rPr>
              <a:t>	incluyendo las modificaciones</a:t>
            </a:r>
          </a:p>
          <a:p>
            <a:pPr marL="673100" lvl="1" indent="-292100" algn="just" defTabSz="762000">
              <a:spcBef>
                <a:spcPct val="15000"/>
              </a:spcBef>
              <a:spcAft>
                <a:spcPct val="15000"/>
              </a:spcAft>
              <a:tabLst>
                <a:tab pos="381000" algn="l"/>
                <a:tab pos="673100" algn="l"/>
                <a:tab pos="863600" algn="l"/>
              </a:tabLst>
            </a:pPr>
            <a:r>
              <a:rPr lang="es-ES_tradnl">
                <a:latin typeface="Book Antiqua" pitchFamily="18" charset="0"/>
              </a:rPr>
              <a:t>c)	 la retroalimentación del cliente incluyendo sus quejas</a:t>
            </a:r>
          </a:p>
        </p:txBody>
      </p:sp>
      <p:sp>
        <p:nvSpPr>
          <p:cNvPr id="6144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41DD00-97F1-4A4D-9B62-83054C66696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144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915400" cy="609600"/>
          </a:xfrm>
        </p:spPr>
        <p:txBody>
          <a:bodyPr/>
          <a:lstStyle/>
          <a:p>
            <a:pPr marL="673100" indent="-673100" algn="just" eaLnBrk="1" hangingPunct="1"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s-ES_tradnl" sz="2300" b="1" smtClean="0"/>
              <a:t>7.3 </a:t>
            </a:r>
            <a:r>
              <a:rPr lang="es-ES_tradnl" sz="2300" b="1" u="sng" smtClean="0"/>
              <a:t>DISEÑO Y DESARROLLO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762000" y="1600200"/>
            <a:ext cx="89154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es-ES_tradnl" sz="2200" b="1">
                <a:latin typeface="Book Antiqua" pitchFamily="18" charset="0"/>
              </a:rPr>
              <a:t>7.3.1 </a:t>
            </a:r>
            <a:r>
              <a:rPr lang="es-ES_tradnl" sz="2200" b="1" u="sng">
                <a:latin typeface="Book Antiqua" pitchFamily="18" charset="0"/>
              </a:rPr>
              <a:t>PLANIFICACIÓN DEL DISEÑO Y DESARROLLO</a:t>
            </a:r>
            <a:endParaRPr lang="es-ES_tradnl" sz="2200" b="1">
              <a:latin typeface="Book Antiqua" pitchFamily="18" charset="0"/>
            </a:endParaRPr>
          </a:p>
          <a:p>
            <a:pPr marL="673100" indent="-673100" algn="just" defTabSz="76200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_tradnl" sz="2200">
                <a:latin typeface="Book Antiqua" pitchFamily="18" charset="0"/>
              </a:rPr>
              <a:t>a)	determinar etapas del diseño</a:t>
            </a:r>
          </a:p>
          <a:p>
            <a:pPr marL="673100" indent="-673100" algn="just" defTabSz="76200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_tradnl" sz="2200">
                <a:latin typeface="Book Antiqua" pitchFamily="18" charset="0"/>
              </a:rPr>
              <a:t>b)	determinar revisión, verificación validación apropiadas para cada etapa</a:t>
            </a:r>
          </a:p>
          <a:p>
            <a:pPr marL="673100" indent="-673100" algn="just" defTabSz="76200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_tradnl" sz="2200">
                <a:latin typeface="Book Antiqua" pitchFamily="18" charset="0"/>
              </a:rPr>
              <a:t>c)	determinar responsabilidades y autoridades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762000" y="3505200"/>
            <a:ext cx="8915400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defTabSz="762000">
              <a:lnSpc>
                <a:spcPct val="90000"/>
              </a:lnSpc>
              <a:spcBef>
                <a:spcPct val="60000"/>
              </a:spcBef>
              <a:spcAft>
                <a:spcPct val="25000"/>
              </a:spcAft>
            </a:pPr>
            <a:r>
              <a:rPr lang="es-ES_tradnl" sz="2200" b="1">
                <a:latin typeface="Book Antiqua" pitchFamily="18" charset="0"/>
              </a:rPr>
              <a:t>7.3.2 </a:t>
            </a:r>
            <a:r>
              <a:rPr lang="es-ES_tradnl" sz="2200" b="1" u="sng">
                <a:latin typeface="Book Antiqua" pitchFamily="18" charset="0"/>
              </a:rPr>
              <a:t>ELEMENTOS DE ENTRADA PARA EL DISEÑO Y</a:t>
            </a:r>
            <a:br>
              <a:rPr lang="es-ES_tradnl" sz="2200" b="1" u="sng">
                <a:latin typeface="Book Antiqua" pitchFamily="18" charset="0"/>
              </a:rPr>
            </a:br>
            <a:r>
              <a:rPr lang="es-ES_tradnl" sz="2200" b="1" u="sng">
                <a:latin typeface="Book Antiqua" pitchFamily="18" charset="0"/>
              </a:rPr>
              <a:t>	</a:t>
            </a:r>
            <a:r>
              <a:rPr lang="es-ES_tradnl" sz="2200" b="1">
                <a:latin typeface="Book Antiqua" pitchFamily="18" charset="0"/>
              </a:rPr>
              <a:t> </a:t>
            </a:r>
            <a:r>
              <a:rPr lang="es-ES_tradnl" sz="2200" b="1" u="sng">
                <a:latin typeface="Book Antiqua" pitchFamily="18" charset="0"/>
              </a:rPr>
              <a:t>DESARROLLO</a:t>
            </a:r>
            <a:endParaRPr lang="es-ES_tradnl" sz="2200" b="1">
              <a:latin typeface="Book Antiqua" pitchFamily="18" charset="0"/>
            </a:endParaRPr>
          </a:p>
          <a:p>
            <a:pPr marL="673100" indent="-673100" defTabSz="7620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s-ES_tradnl" sz="2200">
                <a:latin typeface="Book Antiqua" pitchFamily="18" charset="0"/>
              </a:rPr>
              <a:t>Han de incluirse:</a:t>
            </a:r>
          </a:p>
          <a:p>
            <a:pPr marL="673100" indent="-673100" defTabSz="76200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_tradnl" sz="2200">
                <a:latin typeface="Book Antiqua" pitchFamily="18" charset="0"/>
              </a:rPr>
              <a:t>a)	Requisitos funcionales y de comportamiento</a:t>
            </a:r>
          </a:p>
          <a:p>
            <a:pPr marL="673100" indent="-673100" defTabSz="76200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_tradnl" sz="2200">
                <a:latin typeface="Book Antiqua" pitchFamily="18" charset="0"/>
              </a:rPr>
              <a:t>b)	requisitos legales y reglamentarios aplicables</a:t>
            </a:r>
          </a:p>
          <a:p>
            <a:pPr marL="673100" indent="-673100" defTabSz="76200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_tradnl" sz="2200">
                <a:latin typeface="Book Antiqua" pitchFamily="18" charset="0"/>
              </a:rPr>
              <a:t>c)	informacion de diseños previos similares. Cuando sea aplicable</a:t>
            </a:r>
          </a:p>
          <a:p>
            <a:pPr marL="673100" indent="-673100" defTabSz="76200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_tradnl" sz="2200">
                <a:latin typeface="Book Antiqua" pitchFamily="18" charset="0"/>
              </a:rPr>
              <a:t>d)	cualquier otro requisito esencial</a:t>
            </a:r>
          </a:p>
          <a:p>
            <a:pPr marL="673100" indent="-673100" defTabSz="7620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_tradnl" sz="2200">
                <a:latin typeface="Book Antiqua" pitchFamily="18" charset="0"/>
              </a:rPr>
              <a:t>Han de mantenerse registros de estos elementos</a:t>
            </a:r>
          </a:p>
        </p:txBody>
      </p:sp>
      <p:sp>
        <p:nvSpPr>
          <p:cNvPr id="62470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81ADCB-DF87-4532-A729-DB3856DDF242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2471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610600" cy="5334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spcAft>
                <a:spcPct val="35000"/>
              </a:spcAft>
              <a:buFont typeface="Wingdings" pitchFamily="2" charset="2"/>
              <a:buNone/>
              <a:tabLst>
                <a:tab pos="381000" algn="l"/>
                <a:tab pos="673100" algn="l"/>
              </a:tabLst>
            </a:pPr>
            <a:r>
              <a:rPr lang="es-ES_tradnl" sz="2400" b="1" smtClean="0"/>
              <a:t>7.3.3 </a:t>
            </a:r>
            <a:r>
              <a:rPr lang="es-ES_tradnl" sz="2400" b="1" u="sng" smtClean="0"/>
              <a:t>RESULTADOS DEL DISEÑO Y DESARROLLO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762000" y="1905000"/>
            <a:ext cx="8610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defTabSz="762000">
              <a:spcBef>
                <a:spcPct val="50000"/>
              </a:spcBef>
              <a:spcAft>
                <a:spcPct val="35000"/>
              </a:spcAft>
              <a:tabLst>
                <a:tab pos="381000" algn="l"/>
                <a:tab pos="673100" algn="l"/>
              </a:tabLst>
            </a:pPr>
            <a:r>
              <a:rPr lang="es-ES_tradnl">
                <a:latin typeface="Book Antiqua" pitchFamily="18" charset="0"/>
              </a:rPr>
              <a:t>Los resultados deben permitir su verificación con respecto a los elementos de entrada y se han de aprobar antes de su liberación. Los resultados deben:	</a:t>
            </a: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762000" y="3200400"/>
            <a:ext cx="86106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defTabSz="762000">
              <a:spcBef>
                <a:spcPct val="35000"/>
              </a:spcBef>
              <a:tabLst>
                <a:tab pos="381000" algn="l"/>
                <a:tab pos="673100" algn="l"/>
              </a:tabLst>
            </a:pPr>
            <a:r>
              <a:rPr lang="es-ES_tradnl">
                <a:latin typeface="Book Antiqua" pitchFamily="18" charset="0"/>
              </a:rPr>
              <a:t>a) 	Cumplir los requisitos de entrada</a:t>
            </a:r>
          </a:p>
          <a:p>
            <a:pPr defTabSz="762000">
              <a:spcBef>
                <a:spcPct val="35000"/>
              </a:spcBef>
              <a:tabLst>
                <a:tab pos="381000" algn="l"/>
                <a:tab pos="673100" algn="l"/>
              </a:tabLst>
            </a:pPr>
            <a:r>
              <a:rPr lang="es-ES_tradnl">
                <a:latin typeface="Book Antiqua" pitchFamily="18" charset="0"/>
              </a:rPr>
              <a:t>b) Proprocionar información para la compra, producción y </a:t>
            </a:r>
            <a:br>
              <a:rPr lang="es-ES_tradnl">
                <a:latin typeface="Book Antiqua" pitchFamily="18" charset="0"/>
              </a:rPr>
            </a:br>
            <a:r>
              <a:rPr lang="es-ES_tradnl">
                <a:latin typeface="Book Antiqua" pitchFamily="18" charset="0"/>
              </a:rPr>
              <a:t>	prestación del servicio</a:t>
            </a:r>
          </a:p>
          <a:p>
            <a:pPr defTabSz="762000">
              <a:spcBef>
                <a:spcPct val="35000"/>
              </a:spcBef>
              <a:tabLst>
                <a:tab pos="381000" algn="l"/>
                <a:tab pos="673100" algn="l"/>
              </a:tabLst>
            </a:pPr>
            <a:r>
              <a:rPr lang="es-ES_tradnl">
                <a:latin typeface="Book Antiqua" pitchFamily="18" charset="0"/>
              </a:rPr>
              <a:t>c) 	Contener o hacer referencia a los criterios de aceptación del</a:t>
            </a:r>
            <a:br>
              <a:rPr lang="es-ES_tradnl">
                <a:latin typeface="Book Antiqua" pitchFamily="18" charset="0"/>
              </a:rPr>
            </a:br>
            <a:r>
              <a:rPr lang="es-ES_tradnl">
                <a:latin typeface="Book Antiqua" pitchFamily="18" charset="0"/>
              </a:rPr>
              <a:t>	producto</a:t>
            </a:r>
          </a:p>
          <a:p>
            <a:pPr defTabSz="762000">
              <a:spcBef>
                <a:spcPct val="35000"/>
              </a:spcBef>
              <a:tabLst>
                <a:tab pos="381000" algn="l"/>
                <a:tab pos="673100" algn="l"/>
              </a:tabLst>
            </a:pPr>
            <a:r>
              <a:rPr lang="es-ES_tradnl">
                <a:latin typeface="Book Antiqua" pitchFamily="18" charset="0"/>
              </a:rPr>
              <a:t>d) Especificar caracteristicas esenciales para el uso seguro y </a:t>
            </a:r>
            <a:br>
              <a:rPr lang="es-ES_tradnl">
                <a:latin typeface="Book Antiqua" pitchFamily="18" charset="0"/>
              </a:rPr>
            </a:br>
            <a:r>
              <a:rPr lang="es-ES_tradnl">
                <a:latin typeface="Book Antiqua" pitchFamily="18" charset="0"/>
              </a:rPr>
              <a:t>	correcto del producto</a:t>
            </a:r>
          </a:p>
        </p:txBody>
      </p:sp>
      <p:sp>
        <p:nvSpPr>
          <p:cNvPr id="63494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AA806A-4121-45B3-AAFB-67D5B8691D75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5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4582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s-ES_tradnl" sz="2300" b="1" smtClean="0"/>
              <a:t>7.3.4 </a:t>
            </a:r>
            <a:r>
              <a:rPr lang="es-ES_tradnl" sz="2300" b="1" u="sng" smtClean="0"/>
              <a:t>REVISIÓN DEL DISEÑO Y DESARROLLO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219200" y="228600"/>
            <a:ext cx="8305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914400" y="1600200"/>
            <a:ext cx="84582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En etapas</a:t>
            </a:r>
          </a:p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Evaluando la capacidad de los resultados de diseño para cumplir los requisitos</a:t>
            </a:r>
          </a:p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Identificando cualquier problema y proponiendo acciones</a:t>
            </a:r>
          </a:p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manteniendo registros de los resultados de las revisiones y acciones subsiguientes</a:t>
            </a: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914400" y="4267200"/>
            <a:ext cx="84582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 defTabSz="7620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s-ES_tradnl" sz="2300" b="1">
                <a:latin typeface="Book Antiqua" pitchFamily="18" charset="0"/>
              </a:rPr>
              <a:t>7.3.5 </a:t>
            </a:r>
            <a:r>
              <a:rPr lang="es-ES_tradnl" sz="2300" b="1" u="sng">
                <a:latin typeface="Book Antiqua" pitchFamily="18" charset="0"/>
              </a:rPr>
              <a:t>VERIFICACIÓN DEL DISEÑO Y DESARROLLO</a:t>
            </a:r>
            <a:endParaRPr lang="es-ES_tradnl" sz="2300">
              <a:latin typeface="Book Antiqua" pitchFamily="18" charset="0"/>
            </a:endParaRPr>
          </a:p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Para asegurar que los resultados cumplen con los requisitos de entrada</a:t>
            </a:r>
          </a:p>
          <a:p>
            <a:pPr marL="342900" indent="-3429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Deben mantenerse registros de los resultados y acciones posteriores</a:t>
            </a:r>
          </a:p>
        </p:txBody>
      </p:sp>
      <p:sp>
        <p:nvSpPr>
          <p:cNvPr id="64518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4EC57A-C6BB-4B10-9FB2-2E4DD0A017D3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9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458200" cy="533400"/>
          </a:xfrm>
        </p:spPr>
        <p:txBody>
          <a:bodyPr/>
          <a:lstStyle/>
          <a:p>
            <a:pPr marL="381000" indent="-381000" algn="just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s-ES_tradnl" sz="2300" b="1" smtClean="0"/>
              <a:t>7.3.6 	</a:t>
            </a:r>
            <a:r>
              <a:rPr lang="es-ES_tradnl" sz="2300" b="1" u="sng" smtClean="0"/>
              <a:t>VALIDACIÓN DEL DISEÑO Y DESARROLLO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219200" y="152400"/>
            <a:ext cx="8305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609600" y="1600200"/>
            <a:ext cx="84582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Para asegurarse que el producto resultante es capaz de satisfacer su uso previsto. Si se puede se hara antes de la entrega</a:t>
            </a:r>
          </a:p>
          <a:p>
            <a:pPr marL="381000" indent="-381000" algn="just" defTabSz="76200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Deben mantenerse registros de los resultados y de cualquier acción posterior necesaria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609600" y="3581400"/>
            <a:ext cx="8458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 algn="just" defTabSz="762000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_tradnl" sz="2300" b="1">
                <a:latin typeface="Book Antiqua" pitchFamily="18" charset="0"/>
              </a:rPr>
              <a:t>7.3.7	</a:t>
            </a:r>
            <a:r>
              <a:rPr lang="es-ES_tradnl" sz="2300" b="1" u="sng">
                <a:latin typeface="Book Antiqua" pitchFamily="18" charset="0"/>
              </a:rPr>
              <a:t>CONTROL DE LOS CAMBIOS DEL DISEÑO Y</a:t>
            </a:r>
            <a:br>
              <a:rPr lang="es-ES_tradnl" sz="2300" b="1" u="sng">
                <a:latin typeface="Book Antiqua" pitchFamily="18" charset="0"/>
              </a:rPr>
            </a:br>
            <a:r>
              <a:rPr lang="es-ES_tradnl" sz="2300" b="1" u="sng">
                <a:latin typeface="Book Antiqua" pitchFamily="18" charset="0"/>
              </a:rPr>
              <a:t>	DESARROLLO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609600" y="4343400"/>
            <a:ext cx="8458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 algn="just" defTabSz="7620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Deben identificarse y mantener registros</a:t>
            </a:r>
          </a:p>
          <a:p>
            <a:pPr marL="381000" indent="-381000" algn="just" defTabSz="7620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Los cambios deben revisarse, verificarse, validarse y aprobarse antes de su implementación. Hay que evaluar el efecto de los cambios</a:t>
            </a:r>
          </a:p>
          <a:p>
            <a:pPr marL="381000" indent="-381000" algn="just" defTabSz="7620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deben mantenerse registros de los resultados de las revisiones de los cambios</a:t>
            </a:r>
          </a:p>
        </p:txBody>
      </p:sp>
      <p:sp>
        <p:nvSpPr>
          <p:cNvPr id="65543" name="7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6A839F8-C8AE-429D-A260-7E575C227070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5544" name="8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452438" y="428625"/>
            <a:ext cx="8686800" cy="533400"/>
          </a:xfrm>
        </p:spPr>
        <p:txBody>
          <a:bodyPr/>
          <a:lstStyle/>
          <a:p>
            <a:pPr marL="673100" indent="-673100" algn="just" eaLnBrk="1" hangingPunct="1"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s-ES_tradnl" sz="2300" b="1" smtClean="0"/>
              <a:t>7.4 </a:t>
            </a:r>
            <a:r>
              <a:rPr lang="es-ES_tradnl" sz="2300" b="1" u="sng" smtClean="0"/>
              <a:t>COMPRAS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609600" y="1828800"/>
            <a:ext cx="8686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es-ES_tradnl" sz="2200" b="1">
                <a:latin typeface="Book Antiqua" pitchFamily="18" charset="0"/>
              </a:rPr>
              <a:t>7.4.1 </a:t>
            </a:r>
            <a:r>
              <a:rPr lang="es-ES_tradnl" sz="2200" b="1" u="sng">
                <a:latin typeface="Book Antiqua" pitchFamily="18" charset="0"/>
              </a:rPr>
              <a:t>PROCESO DE COMPRAS</a:t>
            </a:r>
            <a:endParaRPr lang="es-ES_tradnl" sz="2200" b="1">
              <a:latin typeface="Book Antiqua" pitchFamily="18" charset="0"/>
            </a:endParaRP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El producto adquirido ha de cumplir los requisitos de compra especificados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El control en el proveedor dependera del impacto de lo adquirido en la realización del producto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La organización debe evaluar y seleccionar proveedores de acuerdo a criterios para la selección, evaluación y reevaluación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deben mantenerse los registros de los resultados de las evaluaciones y de cualquier acción derivada de estas</a:t>
            </a:r>
          </a:p>
        </p:txBody>
      </p:sp>
      <p:sp>
        <p:nvSpPr>
          <p:cNvPr id="6656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A3E460-2992-45E8-AA8B-30F1903A760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6566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763000" cy="533400"/>
          </a:xfrm>
        </p:spPr>
        <p:txBody>
          <a:bodyPr/>
          <a:lstStyle/>
          <a:p>
            <a:pPr marL="673100" indent="-67310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s-ES_tradnl" sz="2400" b="1" smtClean="0"/>
              <a:t>7.4.2 </a:t>
            </a:r>
            <a:r>
              <a:rPr lang="es-ES_tradnl" sz="2400" b="1" u="sng" smtClean="0"/>
              <a:t>INFORMACIÓN DE LAS COMPRAS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609600" y="2362200"/>
            <a:ext cx="8763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300">
                <a:latin typeface="Book Antiqua" pitchFamily="18" charset="0"/>
              </a:rPr>
              <a:t>La descripción del producto a comprar debe incluir (si apropiado)</a:t>
            </a:r>
          </a:p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300">
                <a:latin typeface="Book Antiqua" pitchFamily="18" charset="0"/>
              </a:rPr>
              <a:t>a)	Requisitos para la aprobación del producto, procedimientos procesos y equipos</a:t>
            </a:r>
          </a:p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300">
                <a:latin typeface="Book Antiqua" pitchFamily="18" charset="0"/>
              </a:rPr>
              <a:t>b)	Requisitos para la calificación del personal</a:t>
            </a:r>
          </a:p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300">
                <a:latin typeface="Book Antiqua" pitchFamily="18" charset="0"/>
              </a:rPr>
              <a:t>c)	Requisitos del SGC</a:t>
            </a:r>
          </a:p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300">
                <a:latin typeface="Book Antiqua" pitchFamily="18" charset="0"/>
              </a:rPr>
              <a:t>Han de revisarse los requisitos de compra antes de comunicarselos al proveedor</a:t>
            </a:r>
          </a:p>
          <a:p>
            <a:pPr marL="673100" indent="-673100" defTabSz="762000" latinLnBrk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300">
              <a:latin typeface="Book Antiqua" pitchFamily="18" charset="0"/>
            </a:endParaRPr>
          </a:p>
        </p:txBody>
      </p:sp>
      <p:sp>
        <p:nvSpPr>
          <p:cNvPr id="6758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18CA146-45A5-4118-BBFA-9C84A930D790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7590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595313" y="1428750"/>
            <a:ext cx="8763000" cy="461963"/>
          </a:xfrm>
        </p:spPr>
        <p:txBody>
          <a:bodyPr/>
          <a:lstStyle/>
          <a:p>
            <a:pPr marL="673100" indent="-67310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s-ES_tradnl" sz="2400" b="1" smtClean="0"/>
              <a:t>7.4.3 </a:t>
            </a:r>
            <a:r>
              <a:rPr lang="es-ES_tradnl" sz="2400" b="1" u="sng" smtClean="0"/>
              <a:t>VERIFICACIÓN DE LOS PRODUCTOS COMPRADOS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609600" y="2514600"/>
            <a:ext cx="87630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300">
                <a:latin typeface="Book Antiqua" pitchFamily="18" charset="0"/>
              </a:rPr>
              <a:t>a)	Llevar a cabo inspecciones u otras actividades para asegurar cumplimiento con los requisitos.</a:t>
            </a:r>
          </a:p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300">
                <a:latin typeface="Book Antiqua" pitchFamily="18" charset="0"/>
              </a:rPr>
              <a:t>b)	Si la organización o cliente quisiera verificar el producto en el proveedor debe definir dicha exigencia y el método en la información de compra.</a:t>
            </a:r>
          </a:p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300">
                <a:latin typeface="Book Antiqua" pitchFamily="18" charset="0"/>
              </a:rPr>
              <a:t>	</a:t>
            </a:r>
          </a:p>
          <a:p>
            <a:pPr marL="673100" indent="-673100" defTabSz="762000" latinLnBrk="1">
              <a:spcBef>
                <a:spcPct val="30000"/>
              </a:spcBef>
              <a:spcAft>
                <a:spcPct val="20000"/>
              </a:spcAft>
            </a:pPr>
            <a:endParaRPr lang="es-ES_tradnl" sz="2300">
              <a:latin typeface="Book Antiqua" pitchFamily="18" charset="0"/>
            </a:endParaRPr>
          </a:p>
        </p:txBody>
      </p:sp>
      <p:sp>
        <p:nvSpPr>
          <p:cNvPr id="6861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55B717B-C791-4088-BE2C-B87B31FC8E55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8614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Filosofía</a:t>
            </a:r>
          </a:p>
          <a:p>
            <a:pPr eaLnBrk="1" hangingPunct="1"/>
            <a:r>
              <a:rPr lang="es-ES_tradnl" smtClean="0"/>
              <a:t>Requisitos construidos al amparo de los procesos de negocios</a:t>
            </a:r>
          </a:p>
          <a:p>
            <a:pPr eaLnBrk="1" hangingPunct="1"/>
            <a:r>
              <a:rPr lang="es-ES_tradnl" smtClean="0"/>
              <a:t>Buscando y siendo pro-activo</a:t>
            </a:r>
          </a:p>
          <a:p>
            <a:pPr eaLnBrk="1" hangingPunct="1"/>
            <a:r>
              <a:rPr lang="es-ES_tradnl" smtClean="0"/>
              <a:t>Enfatizar en la mejora</a:t>
            </a:r>
          </a:p>
          <a:p>
            <a:pPr eaLnBrk="1" hangingPunct="1"/>
            <a:r>
              <a:rPr lang="es-ES_tradnl" smtClean="0"/>
              <a:t>Enfocar con más esfuerzo las necesidades del cliente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9530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b="0" dirty="0" smtClean="0"/>
              <a:t>ISO 9001:2000</a:t>
            </a:r>
          </a:p>
        </p:txBody>
      </p:sp>
      <p:sp>
        <p:nvSpPr>
          <p:cNvPr id="1536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758E18-C828-432D-9E0D-DA77BB8BE2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452438" y="642938"/>
            <a:ext cx="8686800" cy="457200"/>
          </a:xfrm>
        </p:spPr>
        <p:txBody>
          <a:bodyPr/>
          <a:lstStyle/>
          <a:p>
            <a:pPr marL="0" indent="0" algn="just" eaLnBrk="1" hangingPunct="1"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s-ES_tradnl" sz="2300" b="1" smtClean="0"/>
              <a:t>7.5 </a:t>
            </a:r>
            <a:r>
              <a:rPr lang="es-ES_tradnl" sz="2300" b="1" u="sng" smtClean="0"/>
              <a:t>PRODUCCIÓN Y PRESTACIÓN DEL SERVICIO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609600" y="2209800"/>
            <a:ext cx="86868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 defTabSz="762000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es-ES_tradnl" sz="2200" b="1">
                <a:latin typeface="Book Antiqua" pitchFamily="18" charset="0"/>
              </a:rPr>
              <a:t>7.5.1 	</a:t>
            </a:r>
            <a:r>
              <a:rPr lang="es-ES_tradnl" sz="2200" b="1" u="sng">
                <a:latin typeface="Book Antiqua" pitchFamily="18" charset="0"/>
              </a:rPr>
              <a:t>CONTROL DE LA PRODUCCIÓN Y DE LA PRESTACIÓN 	DEL SERVICIO</a:t>
            </a:r>
          </a:p>
          <a:p>
            <a:pPr algn="just" defTabSz="762000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es-ES_tradnl" sz="2200">
                <a:latin typeface="Book Antiqua" pitchFamily="18" charset="0"/>
              </a:rPr>
              <a:t>La organización debe planificar y llevar a cabo la producción y la prestación del servicio en condiciones controladas:</a:t>
            </a:r>
            <a:endParaRPr lang="es-ES_tradnl" sz="2200" b="1">
              <a:latin typeface="Book Antiqua" pitchFamily="18" charset="0"/>
            </a:endParaRPr>
          </a:p>
          <a:p>
            <a:pPr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Disponibilidad de información relativa al producto</a:t>
            </a:r>
          </a:p>
          <a:p>
            <a:pPr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Disponibilidad de instrucciones de trabajo</a:t>
            </a:r>
          </a:p>
          <a:p>
            <a:pPr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Uso de equipos apropiados</a:t>
            </a:r>
          </a:p>
          <a:p>
            <a:pPr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Uso de equipos se seguimiento y medición</a:t>
            </a:r>
          </a:p>
        </p:txBody>
      </p:sp>
      <p:sp>
        <p:nvSpPr>
          <p:cNvPr id="6963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9B1937-BA7B-4A6E-86D2-A4FD938512FC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963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714375"/>
            <a:ext cx="8686800" cy="762000"/>
          </a:xfrm>
        </p:spPr>
        <p:txBody>
          <a:bodyPr/>
          <a:lstStyle/>
          <a:p>
            <a:pPr marL="673100" indent="-673100"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s-ES_tradnl" sz="2200" b="1" smtClean="0"/>
              <a:t>7.5.2 </a:t>
            </a:r>
            <a:r>
              <a:rPr lang="es-ES_tradnl" sz="2200" b="1" u="sng" smtClean="0"/>
              <a:t>VALIDACIÓN DE LOS PROCESOS DE LA PRODUCCIÓN Y DE LA PRESTACIÓN DEL SERVICIO</a:t>
            </a:r>
            <a:endParaRPr lang="es-ES_tradnl" sz="2200" smtClean="0"/>
          </a:p>
          <a:p>
            <a:pPr marL="673100" indent="-673100"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 typeface="Wingdings" pitchFamily="2" charset="2"/>
              <a:buNone/>
            </a:pPr>
            <a:endParaRPr lang="es-ES_tradnl" sz="2200" smtClean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609600" y="2514600"/>
            <a:ext cx="86868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Deben ser validados aquellos procesos de producción y prestación de servicio donde los productos resultantes no puedan verificarse mediante actividades de seguimiento o medición posteriores.</a:t>
            </a:r>
            <a:br>
              <a:rPr lang="es-ES_tradnl" sz="2200">
                <a:latin typeface="Book Antiqua" pitchFamily="18" charset="0"/>
              </a:rPr>
            </a:br>
            <a:endParaRPr lang="es-ES_tradnl" sz="2200">
              <a:latin typeface="Book Antiqua" pitchFamily="18" charset="0"/>
            </a:endParaRP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Hay que definir: métodos, equipos, personas, criterios que justifiquen su aprobación y posible revalidación.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200">
                <a:latin typeface="Book Antiqua" pitchFamily="18" charset="0"/>
              </a:rPr>
              <a:t>	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  <a:p>
            <a:pPr marL="673100" indent="-673100" algn="just" defTabSz="762000" latinLnBrk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</p:txBody>
      </p:sp>
      <p:sp>
        <p:nvSpPr>
          <p:cNvPr id="7066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05DA8A-0B29-4C2C-B978-8D281E140421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0662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642938"/>
            <a:ext cx="8686800" cy="609600"/>
          </a:xfrm>
        </p:spPr>
        <p:txBody>
          <a:bodyPr/>
          <a:lstStyle/>
          <a:p>
            <a:pPr marL="673100" indent="-673100"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s-ES_tradnl" sz="2200" b="1" smtClean="0"/>
              <a:t>7.5.3 </a:t>
            </a:r>
            <a:r>
              <a:rPr lang="es-ES_tradnl" sz="2200" b="1" u="sng" smtClean="0"/>
              <a:t>IDENTIFICACIÓN Y TRAZABILIDAD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609600" y="2133600"/>
            <a:ext cx="86868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Cuando sea apropiado, el producto debe ser identificado a lo largo de su realización.</a:t>
            </a:r>
            <a:br>
              <a:rPr lang="es-ES_tradnl" sz="2200">
                <a:latin typeface="Book Antiqua" pitchFamily="18" charset="0"/>
              </a:rPr>
            </a:br>
            <a:endParaRPr lang="es-ES_tradnl" sz="2200">
              <a:latin typeface="Book Antiqua" pitchFamily="18" charset="0"/>
            </a:endParaRPr>
          </a:p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Se debe identificar el estado del producto frente a los requisitos de seguimiento y medición.</a:t>
            </a:r>
            <a:br>
              <a:rPr lang="es-ES_tradnl" sz="2200">
                <a:latin typeface="Book Antiqua" pitchFamily="18" charset="0"/>
              </a:rPr>
            </a:br>
            <a:endParaRPr lang="es-ES_tradnl" sz="2200">
              <a:latin typeface="Book Antiqua" pitchFamily="18" charset="0"/>
            </a:endParaRP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Cuando la trazabilidad sea un requisito, la organización debe controlar y registrar la identificación única del producto.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  <a:p>
            <a:pPr marL="673100" indent="-673100" algn="just" defTabSz="762000" latinLnBrk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</p:txBody>
      </p:sp>
      <p:sp>
        <p:nvSpPr>
          <p:cNvPr id="7168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E091F6B-6BCE-43D9-845C-E78B9EBE6164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1686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523875" y="785813"/>
            <a:ext cx="8686800" cy="609600"/>
          </a:xfrm>
        </p:spPr>
        <p:txBody>
          <a:bodyPr/>
          <a:lstStyle/>
          <a:p>
            <a:pPr marL="673100" indent="-673100"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s-ES_tradnl" sz="2200" b="1" smtClean="0"/>
              <a:t>7.5.4 </a:t>
            </a:r>
            <a:r>
              <a:rPr lang="es-ES_tradnl" sz="2200" b="1" u="sng" smtClean="0"/>
              <a:t>PROPIEDAD DEL CLIENTE</a:t>
            </a:r>
            <a:endParaRPr lang="es-ES_tradnl" sz="2200" smtClean="0"/>
          </a:p>
          <a:p>
            <a:pPr marL="673100" indent="-673100" algn="just" eaLnBrk="1" hangingPunct="1">
              <a:spcBef>
                <a:spcPct val="30000"/>
              </a:spcBef>
              <a:spcAft>
                <a:spcPct val="20000"/>
              </a:spcAft>
            </a:pPr>
            <a:endParaRPr lang="es-ES_tradnl" sz="2200" smtClean="0"/>
          </a:p>
          <a:p>
            <a:pPr marL="673100" indent="-673100" algn="just" eaLnBrk="1" hangingPunct="1">
              <a:spcBef>
                <a:spcPct val="30000"/>
              </a:spcBef>
              <a:spcAft>
                <a:spcPct val="20000"/>
              </a:spcAft>
            </a:pPr>
            <a:endParaRPr lang="es-ES_tradnl" sz="2200" smtClean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09600" y="2286000"/>
            <a:ext cx="8686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Se deben identificar, verificar, proteger y salvaguardar los bienes propiedad del cliente a ser incorporados en el suministro.</a:t>
            </a:r>
            <a:br>
              <a:rPr lang="es-ES_tradnl" sz="2200">
                <a:latin typeface="Book Antiqua" pitchFamily="18" charset="0"/>
              </a:rPr>
            </a:br>
            <a:endParaRPr lang="es-ES_tradnl" sz="2200">
              <a:latin typeface="Book Antiqua" pitchFamily="18" charset="0"/>
            </a:endParaRP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Se debe comunicar al cliente y registrar cualquier daño o deterioro producido.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  <a:p>
            <a:pPr marL="673100" indent="-673100" algn="just" defTabSz="762000" latinLnBrk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 sz="2200">
              <a:latin typeface="Book Antiqua" pitchFamily="18" charset="0"/>
            </a:endParaRPr>
          </a:p>
        </p:txBody>
      </p:sp>
      <p:sp>
        <p:nvSpPr>
          <p:cNvPr id="7270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946DF4-DDCD-499D-90D8-C3639FD9D5C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2710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738188" y="714375"/>
            <a:ext cx="8458200" cy="457200"/>
          </a:xfrm>
        </p:spPr>
        <p:txBody>
          <a:bodyPr>
            <a:normAutofit lnSpcReduction="10000"/>
          </a:bodyPr>
          <a:lstStyle/>
          <a:p>
            <a:pPr marL="673100" indent="-673100" eaLnBrk="1" fontAlgn="auto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s-ES_tradnl" sz="2200" b="1" dirty="0" smtClean="0"/>
              <a:t>7.5.5 </a:t>
            </a:r>
            <a:r>
              <a:rPr lang="es-ES_tradnl" sz="2200" b="1" u="sng" dirty="0" smtClean="0"/>
              <a:t>PRESERVACIÓN DEL PRODUCTO</a:t>
            </a:r>
            <a:endParaRPr lang="es-ES_tradnl" sz="2200" dirty="0" smtClean="0"/>
          </a:p>
          <a:p>
            <a:pPr marL="673100" indent="-673100" eaLnBrk="1" fontAlgn="auto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endParaRPr lang="es-ES_tradnl" sz="2200" dirty="0" smtClean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838200" y="2438400"/>
            <a:ext cx="84582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>
                <a:latin typeface="Book Antiqua" pitchFamily="18" charset="0"/>
              </a:rPr>
              <a:t>La organización debe preservar la conformidad del producto durante el proceso interno y la entrega al destino, incluyendo: identificación, manipulación, embalaje, almacenamiento y protección.</a:t>
            </a:r>
          </a:p>
          <a:p>
            <a:pPr marL="673100" indent="-673100" algn="just" defTabSz="762000" latinLnBrk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endParaRPr lang="es-ES_tradnl">
              <a:latin typeface="Book Antiqua" pitchFamily="18" charset="0"/>
            </a:endParaRPr>
          </a:p>
        </p:txBody>
      </p:sp>
      <p:sp>
        <p:nvSpPr>
          <p:cNvPr id="7373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9A3CC57-A1DA-41B2-A6B3-0827DCF4B9DA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3734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915400" cy="914400"/>
          </a:xfrm>
        </p:spPr>
        <p:txBody>
          <a:bodyPr/>
          <a:lstStyle/>
          <a:p>
            <a:pPr marL="673100" indent="-673100" algn="just" eaLnBrk="1" hangingPunct="1"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s-ES_tradnl" sz="2300" b="1" smtClean="0"/>
              <a:t>7.6	</a:t>
            </a:r>
            <a:r>
              <a:rPr lang="es-ES_tradnl" sz="2300" b="1" u="sng" smtClean="0"/>
              <a:t>CONTROL DE LOS DISPOSITIVOS DE SEGUIMIENTO Y DE MEDICIÓN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609600" y="1828800"/>
            <a:ext cx="89154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La organización debe determinar el seguimiento y la medición a realizar y los dispositivos de medición y seguimiento necesarios para proporcionar evidencia de la conformidad del producto.</a:t>
            </a:r>
          </a:p>
          <a:p>
            <a:pPr marL="673100" indent="-673100" algn="just" defTabSz="762000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 sz="2200">
                <a:latin typeface="Book Antiqua" pitchFamily="18" charset="0"/>
              </a:rPr>
              <a:t>Los equipos de medición deben calibrarse o verificarse a intervalos especificados con patrones trazables a patrones nacionales/internacionales, reconocidos.</a:t>
            </a:r>
          </a:p>
          <a:p>
            <a:pPr marL="673100" indent="-673100" algn="just" defTabSz="762000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w"/>
            </a:pPr>
            <a:r>
              <a:rPr lang="es-ES_tradnl">
                <a:latin typeface="Book Antiqua" pitchFamily="18" charset="0"/>
              </a:rPr>
              <a:t>Ajustarse - reajustarse</a:t>
            </a:r>
          </a:p>
          <a:p>
            <a:pPr marL="1244600" lvl="1" indent="-292100" algn="just" defTabSz="76200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SzPct val="81000"/>
              <a:buFont typeface="Wingdings" pitchFamily="2" charset="2"/>
              <a:buChar char="w"/>
            </a:pPr>
            <a:r>
              <a:rPr lang="es-ES_tradnl" sz="2000">
                <a:latin typeface="Book Antiqua" pitchFamily="18" charset="0"/>
              </a:rPr>
              <a:t>Identificar su estado de calibración</a:t>
            </a:r>
          </a:p>
          <a:p>
            <a:pPr marL="1244600" lvl="1" indent="-292100" algn="just" defTabSz="76200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SzPct val="81000"/>
              <a:buFont typeface="Wingdings" pitchFamily="2" charset="2"/>
              <a:buChar char="w"/>
            </a:pPr>
            <a:r>
              <a:rPr lang="es-ES_tradnl" sz="2000">
                <a:latin typeface="Book Antiqua" pitchFamily="18" charset="0"/>
              </a:rPr>
              <a:t>Protegerse contra ajustes o daños en su manipulación, almacenamiento y mantenimiento.</a:t>
            </a:r>
          </a:p>
          <a:p>
            <a:pPr marL="1244600" lvl="1" indent="-292100" algn="just" defTabSz="76200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SzPct val="81000"/>
              <a:buFont typeface="Wingdings" pitchFamily="2" charset="2"/>
              <a:buChar char="w"/>
            </a:pPr>
            <a:r>
              <a:rPr lang="es-ES_tradnl" sz="2000">
                <a:latin typeface="Book Antiqua" pitchFamily="18" charset="0"/>
              </a:rPr>
              <a:t>Evaluar y registrar validez de resultados si el equipo no cumple los requisitos.</a:t>
            </a:r>
          </a:p>
          <a:p>
            <a:pPr marL="1244600" lvl="1" indent="-292100" algn="just" defTabSz="76200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SzPct val="81000"/>
              <a:buFont typeface="Wingdings" pitchFamily="2" charset="2"/>
              <a:buChar char="w"/>
            </a:pPr>
            <a:r>
              <a:rPr lang="es-ES_tradnl" sz="2000">
                <a:latin typeface="Book Antiqua" pitchFamily="18" charset="0"/>
              </a:rPr>
              <a:t>Confirmar la capacidad de los programas informáticos si se utilizan en actividades de seguimiento y medición.</a:t>
            </a:r>
          </a:p>
        </p:txBody>
      </p:sp>
      <p:sp>
        <p:nvSpPr>
          <p:cNvPr id="7475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AFBEEE-3C7B-4877-99FC-94E646A50522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475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686800" cy="2667000"/>
          </a:xfrm>
        </p:spPr>
        <p:txBody>
          <a:bodyPr>
            <a:normAutofit lnSpcReduction="10000"/>
          </a:bodyPr>
          <a:lstStyle/>
          <a:p>
            <a:pPr marL="673100" indent="-673100" algn="just" eaLnBrk="1" fontAlgn="auto" hangingPunct="1"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  <a:defRPr/>
            </a:pPr>
            <a:r>
              <a:rPr lang="es-ES_tradnl" sz="2300" b="1" dirty="0" smtClean="0"/>
              <a:t>8.1	</a:t>
            </a:r>
            <a:r>
              <a:rPr lang="es-ES_tradnl" sz="2300" b="1" u="sng" dirty="0" smtClean="0"/>
              <a:t>GENERALIDADES</a:t>
            </a:r>
            <a:endParaRPr lang="es-ES_tradnl" sz="2200" b="1" dirty="0" smtClean="0"/>
          </a:p>
          <a:p>
            <a:pPr marL="673100" indent="-6731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Hay que planificar e implementar los procesos necesarios para:</a:t>
            </a:r>
          </a:p>
          <a:p>
            <a:pPr marL="673100" indent="-6731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a)	demostrar la conformidad del producto.</a:t>
            </a:r>
          </a:p>
          <a:p>
            <a:pPr marL="673100" indent="-6731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b)	asegurar la conformidad del sistema de calidad.</a:t>
            </a:r>
          </a:p>
          <a:p>
            <a:pPr marL="673100" indent="-6731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s-ES_tradnl" sz="2200" dirty="0" smtClean="0"/>
              <a:t>c)	mejorar continuamente la eficacia del S.G.C.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305800" cy="99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2900" smtClean="0"/>
              <a:t>SECCION 8: MEDICIÓN, ANÁLISIS Y MEJORA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838200" y="4038600"/>
            <a:ext cx="86868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defTabSz="762000">
              <a:spcBef>
                <a:spcPct val="20000"/>
              </a:spcBef>
            </a:pPr>
            <a:r>
              <a:rPr lang="es-ES_tradnl" sz="2300" b="1">
                <a:latin typeface="Book Antiqua" pitchFamily="18" charset="0"/>
              </a:rPr>
              <a:t>8.2	</a:t>
            </a:r>
            <a:r>
              <a:rPr lang="es-ES_tradnl" sz="2300" b="1" u="sng">
                <a:latin typeface="Book Antiqua" pitchFamily="18" charset="0"/>
              </a:rPr>
              <a:t>SEGUIMIENTO Y MEDICIÓN</a:t>
            </a:r>
            <a:r>
              <a:rPr lang="es-ES_tradnl" sz="2200">
                <a:latin typeface="Book Antiqua" pitchFamily="18" charset="0"/>
              </a:rPr>
              <a:t> </a:t>
            </a:r>
          </a:p>
          <a:p>
            <a:pPr marL="673100" indent="-673100" defTabSz="762000">
              <a:spcBef>
                <a:spcPct val="20000"/>
              </a:spcBef>
            </a:pPr>
            <a:r>
              <a:rPr lang="es-ES_tradnl" sz="2200" b="1">
                <a:latin typeface="Book Antiqua" pitchFamily="18" charset="0"/>
              </a:rPr>
              <a:t>8.2.1	SATISFACCIÓN DEL CLIENTE</a:t>
            </a:r>
          </a:p>
          <a:p>
            <a:pPr marL="673100" indent="-673100" defTabSz="762000">
              <a:spcBef>
                <a:spcPct val="20000"/>
              </a:spcBef>
            </a:pPr>
            <a:r>
              <a:rPr lang="es-ES_tradnl" sz="2200">
                <a:latin typeface="Book Antiqua" pitchFamily="18" charset="0"/>
              </a:rPr>
              <a:t>	Necesidad de evaluar la percepción del cliente mediante métodos determinados para obtener y utilizar dicha información.</a:t>
            </a:r>
          </a:p>
        </p:txBody>
      </p:sp>
      <p:sp>
        <p:nvSpPr>
          <p:cNvPr id="75782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395C7D-5D9C-4A59-80FE-C339C3DE8BAB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5783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686800" cy="533400"/>
          </a:xfrm>
        </p:spPr>
        <p:txBody>
          <a:bodyPr/>
          <a:lstStyle/>
          <a:p>
            <a:pPr marL="673100" indent="-673100" algn="just"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s-ES_tradnl" sz="2200" smtClean="0"/>
              <a:t> </a:t>
            </a:r>
            <a:r>
              <a:rPr lang="es-ES_tradnl" sz="2400" b="1" smtClean="0"/>
              <a:t>8.2.2		AUDITORÍA INTERNA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838200" y="2209800"/>
            <a:ext cx="86868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defTabSz="762000">
              <a:spcBef>
                <a:spcPct val="20000"/>
              </a:spcBef>
            </a:pPr>
            <a:r>
              <a:rPr lang="es-ES_tradnl" sz="2200">
                <a:latin typeface="Book Antiqua" pitchFamily="18" charset="0"/>
              </a:rPr>
              <a:t>		</a:t>
            </a:r>
            <a:r>
              <a:rPr lang="es-ES_tradnl">
                <a:latin typeface="Book Antiqua" pitchFamily="18" charset="0"/>
              </a:rPr>
              <a:t>Para verificar conformidad con las disposiciones planificadas:</a:t>
            </a:r>
          </a:p>
          <a:p>
            <a:pPr marL="673100" indent="-673100" defTabSz="762000">
              <a:spcBef>
                <a:spcPct val="20000"/>
              </a:spcBef>
            </a:pPr>
            <a:endParaRPr lang="es-ES_tradnl">
              <a:latin typeface="Book Antiqua" pitchFamily="18" charset="0"/>
            </a:endParaRPr>
          </a:p>
          <a:p>
            <a:pPr marL="673100" indent="-673100" defTabSz="762000">
              <a:spcBef>
                <a:spcPct val="20000"/>
              </a:spcBef>
              <a:buFont typeface="Wingdings" pitchFamily="2" charset="2"/>
              <a:buChar char="w"/>
            </a:pPr>
            <a:r>
              <a:rPr lang="es-ES_tradnl">
                <a:latin typeface="Book Antiqua" pitchFamily="18" charset="0"/>
              </a:rPr>
              <a:t>Con los requisitos ISO 9000:2000</a:t>
            </a:r>
            <a:br>
              <a:rPr lang="es-ES_tradnl">
                <a:latin typeface="Book Antiqua" pitchFamily="18" charset="0"/>
              </a:rPr>
            </a:br>
            <a:endParaRPr lang="es-ES_tradnl">
              <a:latin typeface="Book Antiqua" pitchFamily="18" charset="0"/>
            </a:endParaRPr>
          </a:p>
          <a:p>
            <a:pPr marL="673100" indent="-673100" defTabSz="762000">
              <a:spcBef>
                <a:spcPct val="20000"/>
              </a:spcBef>
              <a:buFont typeface="Wingdings" pitchFamily="2" charset="2"/>
              <a:buChar char="w"/>
            </a:pPr>
            <a:r>
              <a:rPr lang="es-ES_tradnl">
                <a:latin typeface="Book Antiqua" pitchFamily="18" charset="0"/>
              </a:rPr>
              <a:t>Con los requisitos del Sistema de Gestión de Calidad establecidos por la Organización</a:t>
            </a:r>
          </a:p>
        </p:txBody>
      </p:sp>
      <p:sp>
        <p:nvSpPr>
          <p:cNvPr id="7680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B285F9-641C-4145-9BEC-B74AC4D497B5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76806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686800" cy="5105400"/>
          </a:xfrm>
        </p:spPr>
        <p:txBody>
          <a:bodyPr>
            <a:normAutofit lnSpcReduction="10000"/>
          </a:bodyPr>
          <a:lstStyle/>
          <a:p>
            <a:pPr marL="673100" indent="-6731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smtClean="0"/>
              <a:t>Ha de llevarse a cabo a intervalos planificados y mediante procedimientos documentados.</a:t>
            </a:r>
          </a:p>
          <a:p>
            <a:pPr marL="673100" indent="-6731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smtClean="0"/>
              <a:t>Mediante programas adecuados a la importancia y estado de los procesos, de las áreas, así como a resultados anteriores.</a:t>
            </a:r>
          </a:p>
          <a:p>
            <a:pPr marL="673100" indent="-6731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smtClean="0"/>
              <a:t>Definir alcance, frecuencia y metodología.</a:t>
            </a:r>
          </a:p>
          <a:p>
            <a:pPr marL="673100" indent="-6731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smtClean="0"/>
              <a:t>La selección de auditores debe asegurar la objetividad e imparcialidad.</a:t>
            </a:r>
          </a:p>
          <a:p>
            <a:pPr marL="673100" indent="-6731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smtClean="0"/>
              <a:t>Los auditores no deben auditar su propio trabajo.</a:t>
            </a:r>
          </a:p>
          <a:p>
            <a:pPr marL="673100" indent="-6731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smtClean="0"/>
              <a:t>Definidas y documentadas las responsabilidades y requisitos para la planificación y la realización de auditorías, la información de los resultados y para los registros.</a:t>
            </a:r>
          </a:p>
          <a:p>
            <a:pPr marL="673100" indent="-6731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200" smtClean="0"/>
              <a:t>La dirección responsable del área debe llevar a cabo acciones correctivas sin demora injustificada.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838200" y="838200"/>
            <a:ext cx="868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</a:pPr>
            <a:r>
              <a:rPr lang="es-ES_tradnl" sz="2200">
                <a:latin typeface="Book Antiqua" pitchFamily="18" charset="0"/>
              </a:rPr>
              <a:t> </a:t>
            </a:r>
            <a:r>
              <a:rPr lang="es-ES_tradnl" b="1">
                <a:latin typeface="Book Antiqua" pitchFamily="18" charset="0"/>
              </a:rPr>
              <a:t>8.2.2		AUDITORÍA INTERNA (continuación)</a:t>
            </a:r>
          </a:p>
        </p:txBody>
      </p:sp>
      <p:sp>
        <p:nvSpPr>
          <p:cNvPr id="7782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4E9BD64-0B32-45DE-A5CC-35F845CFCDCF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77830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457200"/>
            <a:ext cx="8686800" cy="914400"/>
          </a:xfrm>
        </p:spPr>
        <p:txBody>
          <a:bodyPr/>
          <a:lstStyle/>
          <a:p>
            <a:pPr marL="101600" indent="-101600" algn="just"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757238" algn="l"/>
              </a:tabLst>
            </a:pPr>
            <a:r>
              <a:rPr lang="es-ES_tradnl" sz="2200" smtClean="0"/>
              <a:t> </a:t>
            </a:r>
            <a:r>
              <a:rPr lang="es-ES_tradnl" sz="2200" b="1" smtClean="0"/>
              <a:t>8.2.3	SEGUIMIENTO Y MEDICIÓN DE LOS PROCESOS </a:t>
            </a:r>
            <a:br>
              <a:rPr lang="es-ES_tradnl" sz="2200" b="1" smtClean="0"/>
            </a:br>
            <a:r>
              <a:rPr lang="es-ES_tradnl" sz="2200" b="1" smtClean="0"/>
              <a:t>		  (DEL SISTEMA DE GESTIÓN DE CALIDAD)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990600" y="1371600"/>
            <a:ext cx="86868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01600" indent="-101600" defTabSz="762000">
              <a:lnSpc>
                <a:spcPct val="80000"/>
              </a:lnSpc>
              <a:spcBef>
                <a:spcPct val="20000"/>
              </a:spcBef>
              <a:tabLst>
                <a:tab pos="757238" algn="l"/>
              </a:tabLst>
            </a:pPr>
            <a:r>
              <a:rPr lang="es-ES_tradnl" sz="2200">
                <a:latin typeface="Book Antiqua" pitchFamily="18" charset="0"/>
              </a:rPr>
              <a:t>	Para demostrar la capacidad de los procesos para alcanzar los resultados planificados.</a:t>
            </a:r>
            <a:br>
              <a:rPr lang="es-ES_tradnl" sz="2200">
                <a:latin typeface="Book Antiqua" pitchFamily="18" charset="0"/>
              </a:rPr>
            </a:br>
            <a:r>
              <a:rPr lang="es-ES_tradnl" sz="2200">
                <a:latin typeface="Book Antiqua" pitchFamily="18" charset="0"/>
              </a:rPr>
              <a:t/>
            </a:r>
            <a:br>
              <a:rPr lang="es-ES_tradnl" sz="2200">
                <a:latin typeface="Book Antiqua" pitchFamily="18" charset="0"/>
              </a:rPr>
            </a:br>
            <a:r>
              <a:rPr lang="es-ES_tradnl" sz="2200">
                <a:latin typeface="Book Antiqua" pitchFamily="18" charset="0"/>
              </a:rPr>
              <a:t>Si no se alcanzan los resultados se deben tomar acciones correctivas/preventivas para asegurar la conformidad del producto.</a:t>
            </a:r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990600" y="3352800"/>
            <a:ext cx="86868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01600" indent="-101600" defTabSz="762000">
              <a:lnSpc>
                <a:spcPct val="80000"/>
              </a:lnSpc>
              <a:spcBef>
                <a:spcPct val="20000"/>
              </a:spcBef>
              <a:tabLst>
                <a:tab pos="757238" algn="l"/>
              </a:tabLst>
            </a:pPr>
            <a:r>
              <a:rPr lang="es-ES_tradnl" sz="2200">
                <a:latin typeface="Book Antiqua" pitchFamily="18" charset="0"/>
              </a:rPr>
              <a:t>	</a:t>
            </a:r>
            <a:r>
              <a:rPr lang="es-ES_tradnl" sz="2200" b="1">
                <a:latin typeface="Book Antiqua" pitchFamily="18" charset="0"/>
              </a:rPr>
              <a:t>8.2.4	SEGUIMIENTO Y MEDICIÓN DEL PRODUCTO</a:t>
            </a:r>
            <a:endParaRPr lang="es-ES_tradnl" sz="2200">
              <a:latin typeface="Book Antiqua" pitchFamily="18" charset="0"/>
            </a:endParaRPr>
          </a:p>
          <a:p>
            <a:pPr marL="101600" indent="-101600" defTabSz="762000"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200">
                <a:latin typeface="Book Antiqua" pitchFamily="18" charset="0"/>
              </a:rPr>
              <a:t>	Cumpliendo las disposiciones planificadas.</a:t>
            </a:r>
          </a:p>
          <a:p>
            <a:pPr marL="101600" indent="-101600" defTabSz="762000"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200">
                <a:latin typeface="Book Antiqua" pitchFamily="18" charset="0"/>
              </a:rPr>
              <a:t>	Registros que evidencien la conformidad e identifquen la autoridad del mismo.</a:t>
            </a:r>
          </a:p>
          <a:p>
            <a:pPr marL="101600" indent="-101600" defTabSz="762000"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200">
                <a:latin typeface="Book Antiqua" pitchFamily="18" charset="0"/>
              </a:rPr>
              <a:t>	La liberación del producto/servicio se realizará tras cumplimentar las disposiciones planificadas, salvo que sea aprobado por una autoridad pertinente y cuando corresponda por el cliente.</a:t>
            </a:r>
          </a:p>
        </p:txBody>
      </p:sp>
      <p:sp>
        <p:nvSpPr>
          <p:cNvPr id="78854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E2F1B0-4F4F-444F-87D5-585DBB4CBE1D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78855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8534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Beneficios Potenciales</a:t>
            </a:r>
          </a:p>
          <a:p>
            <a:pPr eaLnBrk="1" hangingPunct="1"/>
            <a:r>
              <a:rPr lang="es-ES_tradnl" smtClean="0"/>
              <a:t>Oportunidad de integrar un sistema de gestión que refuerce un adecuado control de las operaciones.</a:t>
            </a:r>
          </a:p>
          <a:p>
            <a:pPr eaLnBrk="1" hangingPunct="1"/>
            <a:r>
              <a:rPr lang="es-ES_tradnl" smtClean="0"/>
              <a:t>Incremento de la confianza de los clientes</a:t>
            </a:r>
          </a:p>
          <a:p>
            <a:pPr eaLnBrk="1" hangingPunct="1"/>
            <a:r>
              <a:rPr lang="es-ES_tradnl" smtClean="0"/>
              <a:t>Incremento de la eficacia y efectividad</a:t>
            </a:r>
          </a:p>
          <a:p>
            <a:pPr eaLnBrk="1" hangingPunct="1"/>
            <a:r>
              <a:rPr lang="es-ES_tradnl" smtClean="0"/>
              <a:t>La Aprobación aportará un valor añadido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44958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ISO 9001:2000</a:t>
            </a:r>
          </a:p>
        </p:txBody>
      </p:sp>
      <p:sp>
        <p:nvSpPr>
          <p:cNvPr id="1638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0608A7B-0822-4488-A94C-B6DE92DBE71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9067800" cy="457200"/>
          </a:xfrm>
        </p:spPr>
        <p:txBody>
          <a:bodyPr>
            <a:normAutofit fontScale="92500" lnSpcReduction="20000"/>
          </a:bodyPr>
          <a:lstStyle/>
          <a:p>
            <a:pPr marL="101600" indent="-1016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757238" algn="l"/>
              </a:tabLst>
              <a:defRPr/>
            </a:pPr>
            <a:r>
              <a:rPr lang="es-ES_tradnl" sz="2200" dirty="0" smtClean="0"/>
              <a:t>		</a:t>
            </a:r>
            <a:r>
              <a:rPr lang="es-ES_tradnl" sz="2400" b="1" dirty="0" smtClean="0"/>
              <a:t>8.3	</a:t>
            </a:r>
            <a:r>
              <a:rPr lang="es-ES_tradnl" sz="2400" b="1" u="sng" dirty="0" smtClean="0"/>
              <a:t>CONTROL DEL PRODUCTO NO CONFORME</a:t>
            </a:r>
            <a:endParaRPr lang="es-ES_tradnl" sz="2200" b="1" u="sng" dirty="0" smtClean="0"/>
          </a:p>
          <a:p>
            <a:pPr marL="101600" indent="-101600" algn="just" eaLnBrk="1" fontAlgn="auto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757238" algn="l"/>
              </a:tabLst>
              <a:defRPr/>
            </a:pPr>
            <a:endParaRPr lang="es-ES_tradnl" sz="2200" dirty="0" smtClean="0"/>
          </a:p>
          <a:p>
            <a:pPr marL="101600" indent="-101600" algn="just" eaLnBrk="1" fontAlgn="auto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757238" algn="l"/>
              </a:tabLst>
              <a:defRPr/>
            </a:pPr>
            <a:endParaRPr lang="es-ES_tradnl" sz="2200" dirty="0" smtClean="0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685800" y="1219200"/>
            <a:ext cx="88392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01600" indent="-101600" defTabSz="762000"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200">
                <a:latin typeface="Book Antiqua" pitchFamily="18" charset="0"/>
              </a:rPr>
              <a:t>	</a:t>
            </a:r>
            <a:r>
              <a:rPr lang="es-ES_tradnl" sz="2100">
                <a:latin typeface="Book Antiqua" pitchFamily="18" charset="0"/>
              </a:rPr>
              <a:t>Se exige un procedimiento definiendo identificación, control, autoridad/responsabilidad que evite su uso o entrega no intencionado.</a:t>
            </a:r>
          </a:p>
          <a:p>
            <a:pPr marL="101600" indent="-101600" defTabSz="762000">
              <a:lnSpc>
                <a:spcPct val="60000"/>
              </a:lnSpc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100">
                <a:latin typeface="Book Antiqua" pitchFamily="18" charset="0"/>
              </a:rPr>
              <a:t>	La organización debe tratar los productos no-conformes:</a:t>
            </a:r>
          </a:p>
          <a:p>
            <a:pPr marL="101600" indent="-101600" defTabSz="7620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100">
                <a:latin typeface="Book Antiqua" pitchFamily="18" charset="0"/>
              </a:rPr>
              <a:t>	a)	tomando acciones para eliminar la no-conformidad</a:t>
            </a:r>
          </a:p>
          <a:p>
            <a:pPr marL="101600" indent="-101600" defTabSz="7620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100">
                <a:latin typeface="Book Antiqua" pitchFamily="18" charset="0"/>
              </a:rPr>
              <a:t>	b)	autorizando uso, liberación o aplicación bajo concesión deuna 		autoridad pertinente y cuando sea aplicable del cliente.</a:t>
            </a:r>
          </a:p>
          <a:p>
            <a:pPr marL="101600" indent="-101600" defTabSz="7620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100">
                <a:latin typeface="Book Antiqua" pitchFamily="18" charset="0"/>
              </a:rPr>
              <a:t>	c)	tomando acciones para impedir su uso o aplicación prevista.</a:t>
            </a:r>
          </a:p>
          <a:p>
            <a:pPr marL="101600" indent="-101600" defTabSz="762000">
              <a:lnSpc>
                <a:spcPct val="60000"/>
              </a:lnSpc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endParaRPr lang="es-ES_tradnl" sz="2100">
              <a:latin typeface="Book Antiqua" pitchFamily="18" charset="0"/>
            </a:endParaRPr>
          </a:p>
          <a:p>
            <a:pPr marL="101600" indent="-101600" defTabSz="762000"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100">
                <a:latin typeface="Book Antiqua" pitchFamily="18" charset="0"/>
              </a:rPr>
              <a:t>	El producto no conforme corregido debe verificarse de nuevo y conservar los registros de todo el proceso (problema, recuperación, concesión, …..).</a:t>
            </a:r>
          </a:p>
          <a:p>
            <a:pPr marL="101600" indent="-101600" defTabSz="762000">
              <a:spcBef>
                <a:spcPct val="30000"/>
              </a:spcBef>
              <a:spcAft>
                <a:spcPct val="20000"/>
              </a:spcAft>
              <a:tabLst>
                <a:tab pos="757238" algn="l"/>
              </a:tabLst>
            </a:pPr>
            <a:r>
              <a:rPr lang="es-ES_tradnl" sz="2100">
                <a:latin typeface="Book Antiqua" pitchFamily="18" charset="0"/>
              </a:rPr>
              <a:t>	Cuando se detecta un producto no conforme después de la entrega o cuando ha comenzado su uso, la organización debe tomar las acciones aporpiadas respecto a los efectos o efectos potenciales de la no-conformidad.</a:t>
            </a:r>
          </a:p>
        </p:txBody>
      </p:sp>
      <p:sp>
        <p:nvSpPr>
          <p:cNvPr id="7987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FBDF5CF-37DF-467B-B8D8-57843D826B99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987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686800" cy="609600"/>
          </a:xfrm>
        </p:spPr>
        <p:txBody>
          <a:bodyPr/>
          <a:lstStyle/>
          <a:p>
            <a:pPr marL="101600" indent="-101600" algn="just"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673100" algn="l"/>
                <a:tab pos="1054100" algn="l"/>
              </a:tabLst>
            </a:pPr>
            <a:r>
              <a:rPr lang="es-ES_tradnl" sz="2200" smtClean="0"/>
              <a:t> </a:t>
            </a:r>
            <a:r>
              <a:rPr lang="es-ES_tradnl" sz="2300" b="1" smtClean="0"/>
              <a:t>8.4	</a:t>
            </a:r>
            <a:r>
              <a:rPr lang="es-ES_tradnl" sz="2300" b="1" u="sng" smtClean="0"/>
              <a:t>ANÁLISIS DE DATOS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609600" y="1676400"/>
            <a:ext cx="86868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La organización debe determinar, recopilar y analizar los datos para demostrar idoneidad y eficacia del Sistema de Gestión de Calidad y evaluar donde puede realizarse la mejora continua de la eficacia del Sistema.</a:t>
            </a:r>
          </a:p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El análisis de datos debe dar información de:</a:t>
            </a:r>
          </a:p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a)	la satisfacción del cliente</a:t>
            </a:r>
          </a:p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b)	la conformidad con los requisitos del producto</a:t>
            </a:r>
          </a:p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c)	las características y tendencias de los procesos y los 			productos, incluyendo oportunidades de acciones 			preventivas.</a:t>
            </a:r>
            <a:endParaRPr lang="es-ES_tradnl" sz="2200">
              <a:latin typeface="Book Antiqua" pitchFamily="18" charset="0"/>
            </a:endParaRPr>
          </a:p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200">
                <a:latin typeface="Book Antiqua" pitchFamily="18" charset="0"/>
              </a:rPr>
              <a:t>	d)	Los proveedores.</a:t>
            </a:r>
          </a:p>
        </p:txBody>
      </p:sp>
      <p:sp>
        <p:nvSpPr>
          <p:cNvPr id="8090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74A785F-5973-4C20-B883-0972BC5C6B83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0902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686800" cy="838200"/>
          </a:xfrm>
        </p:spPr>
        <p:txBody>
          <a:bodyPr>
            <a:normAutofit fontScale="62500" lnSpcReduction="20000"/>
          </a:bodyPr>
          <a:lstStyle/>
          <a:p>
            <a:pPr marL="101600" indent="-1016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673100" algn="l"/>
                <a:tab pos="1054100" algn="l"/>
              </a:tabLst>
              <a:defRPr/>
            </a:pPr>
            <a:r>
              <a:rPr lang="es-ES_tradnl" sz="2200" dirty="0" smtClean="0"/>
              <a:t> </a:t>
            </a:r>
            <a:r>
              <a:rPr lang="es-ES_tradnl" sz="2400" b="1" dirty="0" smtClean="0"/>
              <a:t>8.5	</a:t>
            </a:r>
            <a:r>
              <a:rPr lang="es-ES_tradnl" sz="2400" b="1" u="sng" dirty="0" smtClean="0"/>
              <a:t>MEJORA</a:t>
            </a:r>
          </a:p>
          <a:p>
            <a:pPr marL="101600" indent="-1016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673100" algn="l"/>
                <a:tab pos="1054100" algn="l"/>
              </a:tabLst>
              <a:defRPr/>
            </a:pPr>
            <a:r>
              <a:rPr lang="es-ES_tradnl" sz="2300" b="1" dirty="0" smtClean="0"/>
              <a:t>	</a:t>
            </a:r>
            <a:endParaRPr lang="es-ES_tradnl" sz="2300" dirty="0" smtClean="0"/>
          </a:p>
          <a:p>
            <a:pPr marL="101600" indent="-101600" algn="just" eaLnBrk="1" fontAlgn="auto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673100" algn="l"/>
                <a:tab pos="1054100" algn="l"/>
              </a:tabLst>
              <a:defRPr/>
            </a:pPr>
            <a:r>
              <a:rPr lang="es-ES_tradnl" sz="2300" dirty="0" smtClean="0"/>
              <a:t>	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838200" y="2133600"/>
            <a:ext cx="86868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 b="1">
                <a:latin typeface="Book Antiqua" pitchFamily="18" charset="0"/>
              </a:rPr>
              <a:t>	8.51 Mejora Continua</a:t>
            </a:r>
            <a:endParaRPr lang="es-ES_tradnl" sz="2300" b="1" u="sng">
              <a:latin typeface="Book Antiqua" pitchFamily="18" charset="0"/>
            </a:endParaRPr>
          </a:p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La organización debe mejorar continuamente la eficacia del Sistema de Gestión de Calidad mediante el uso de la política, objetivos, resultados de auditorías, análisis de datos, acciones correctivas /preventivas y revisión por la dirección.</a:t>
            </a:r>
          </a:p>
          <a:p>
            <a:pPr marL="101600" indent="-1016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</a:t>
            </a:r>
          </a:p>
        </p:txBody>
      </p:sp>
      <p:sp>
        <p:nvSpPr>
          <p:cNvPr id="8192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3F2E4E-187A-41DD-84B7-49911C2DC301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1926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686800" cy="574675"/>
          </a:xfrm>
        </p:spPr>
        <p:txBody>
          <a:bodyPr/>
          <a:lstStyle/>
          <a:p>
            <a:pPr marL="673100" indent="-673100" algn="just"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673100" algn="l"/>
                <a:tab pos="1054100" algn="l"/>
              </a:tabLst>
            </a:pPr>
            <a:r>
              <a:rPr lang="es-ES_tradnl" sz="2300" smtClean="0"/>
              <a:t>	</a:t>
            </a:r>
            <a:r>
              <a:rPr lang="es-ES_tradnl" sz="2300" b="1" smtClean="0"/>
              <a:t>8.5.2</a:t>
            </a:r>
            <a:r>
              <a:rPr lang="es-ES_tradnl" sz="2300" smtClean="0"/>
              <a:t>  </a:t>
            </a:r>
            <a:r>
              <a:rPr lang="es-ES_tradnl" sz="2300" b="1" smtClean="0"/>
              <a:t>ACCIÓN CORRECTIVA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533400" y="1447800"/>
            <a:ext cx="86868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Deben tomarse acciones correctivas apropiadas a los efectos de las no-conformidades para eliminar la causa de no-conformidades y prevenir su repetición.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Debe establecerse un procedimiento para: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Revisar las no-conformidades (incluyendo quejas)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Determinar la causa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Evaluar la necesidad de acciones para evitar su repetición 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Implantar acciones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Registrar resultados de las acciones tomadas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Revisar las acciones correctivas tomadas</a:t>
            </a:r>
          </a:p>
        </p:txBody>
      </p:sp>
      <p:sp>
        <p:nvSpPr>
          <p:cNvPr id="8294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6814040-C740-4214-B1CC-65C3E8C964D0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8294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686800" cy="533400"/>
          </a:xfrm>
        </p:spPr>
        <p:txBody>
          <a:bodyPr/>
          <a:lstStyle/>
          <a:p>
            <a:pPr marL="673100" indent="-673100" algn="just"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  <a:tabLst>
                <a:tab pos="673100" algn="l"/>
                <a:tab pos="1054100" algn="l"/>
              </a:tabLst>
            </a:pPr>
            <a:r>
              <a:rPr lang="es-ES_tradnl" sz="2300" b="1" smtClean="0"/>
              <a:t>8.5.3 ACCIÓN PREVENTIVA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33400" y="4724400"/>
            <a:ext cx="9067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just" defTabSz="762000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  <a:p>
            <a:pPr marL="190500" indent="-190500" algn="just" defTabSz="762000" latinLnBrk="1">
              <a:spcBef>
                <a:spcPct val="60000"/>
              </a:spcBef>
              <a:spcAft>
                <a:spcPct val="35000"/>
              </a:spcAft>
            </a:pPr>
            <a:endParaRPr lang="es-ES_tradnl" b="1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609600" y="1752600"/>
            <a:ext cx="8686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La organización debe determinar acciones apropiadas a los posibles efectos para eliminar la causa de las-conformidades potenciales y prevenir su ocurrencia.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Se exige un procedimiento para: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Determinar no-conformidades potenciales y sus causas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Necesidad de acciones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Implantar acciones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Evaluar resultados</a:t>
            </a:r>
          </a:p>
          <a:p>
            <a:pPr marL="673100" indent="-673100" algn="just" defTabSz="762000">
              <a:spcBef>
                <a:spcPct val="30000"/>
              </a:spcBef>
              <a:spcAft>
                <a:spcPct val="20000"/>
              </a:spcAft>
              <a:tabLst>
                <a:tab pos="673100" algn="l"/>
                <a:tab pos="1054100" algn="l"/>
              </a:tabLst>
            </a:pPr>
            <a:r>
              <a:rPr lang="es-ES_tradnl" sz="2300">
                <a:latin typeface="Book Antiqua" pitchFamily="18" charset="0"/>
              </a:rPr>
              <a:t>	* Revisar acciones preventivas tomadas</a:t>
            </a:r>
          </a:p>
        </p:txBody>
      </p:sp>
      <p:sp>
        <p:nvSpPr>
          <p:cNvPr id="8397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2D00C65-3F99-4ED9-B7C4-14C97B37EE23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83974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292725" y="2868613"/>
            <a:ext cx="4305300" cy="2389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lang="es-ES_tradnl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1.- MANUAL DE CALIDAD</a:t>
            </a:r>
          </a:p>
          <a:p>
            <a:pPr marL="342900" indent="-342900" defTabSz="762000">
              <a:lnSpc>
                <a:spcPct val="220000"/>
              </a:lnSpc>
              <a:spcBef>
                <a:spcPct val="20000"/>
              </a:spcBef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2.- PROCEDIMIENTOS</a:t>
            </a:r>
          </a:p>
          <a:p>
            <a:pPr marL="342900" indent="-342900" defTabSz="762000">
              <a:spcBef>
                <a:spcPct val="20000"/>
              </a:spcBef>
              <a:defRPr/>
            </a:pPr>
            <a:endParaRPr lang="es-ES_tradnl" sz="2000" b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defTabSz="762000">
              <a:lnSpc>
                <a:spcPct val="145000"/>
              </a:lnSpc>
              <a:spcBef>
                <a:spcPct val="20000"/>
              </a:spcBef>
              <a:defRPr/>
            </a:pPr>
            <a:r>
              <a:rPr lang="es-ES_tradnl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3.- INSTRUCCIONES</a:t>
            </a:r>
          </a:p>
          <a:p>
            <a:pPr marL="342900" indent="-342900" defTabSz="762000">
              <a:spcBef>
                <a:spcPct val="20000"/>
              </a:spcBef>
              <a:defRPr/>
            </a:pPr>
            <a:endParaRPr lang="es-ES_tradnl" sz="2000" b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defTabSz="762000">
              <a:spcBef>
                <a:spcPct val="20000"/>
              </a:spcBef>
              <a:defRPr/>
            </a:pPr>
            <a:r>
              <a:rPr lang="es-ES_tradnl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4.- REGISTROS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4164013" y="4749800"/>
            <a:ext cx="762000" cy="1157288"/>
          </a:xfrm>
          <a:custGeom>
            <a:avLst/>
            <a:gdLst>
              <a:gd name="T0" fmla="*/ 2147483647 w 480"/>
              <a:gd name="T1" fmla="*/ 2147483647 h 729"/>
              <a:gd name="T2" fmla="*/ 0 w 480"/>
              <a:gd name="T3" fmla="*/ 2147483647 h 729"/>
              <a:gd name="T4" fmla="*/ 2147483647 w 480"/>
              <a:gd name="T5" fmla="*/ 0 h 729"/>
              <a:gd name="T6" fmla="*/ 2147483647 w 480"/>
              <a:gd name="T7" fmla="*/ 2147483647 h 729"/>
              <a:gd name="T8" fmla="*/ 2147483647 w 480"/>
              <a:gd name="T9" fmla="*/ 2147483647 h 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729"/>
              <a:gd name="T17" fmla="*/ 480 w 480"/>
              <a:gd name="T18" fmla="*/ 729 h 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729">
                <a:moveTo>
                  <a:pt x="245" y="728"/>
                </a:moveTo>
                <a:lnTo>
                  <a:pt x="0" y="254"/>
                </a:lnTo>
                <a:lnTo>
                  <a:pt x="180" y="0"/>
                </a:lnTo>
                <a:lnTo>
                  <a:pt x="479" y="401"/>
                </a:lnTo>
                <a:lnTo>
                  <a:pt x="245" y="728"/>
                </a:lnTo>
              </a:path>
            </a:pathLst>
          </a:custGeom>
          <a:solidFill>
            <a:srgbClr val="FF608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996" name="Freeform 4"/>
          <p:cNvSpPr>
            <a:spLocks/>
          </p:cNvSpPr>
          <p:nvPr/>
        </p:nvSpPr>
        <p:spPr bwMode="auto">
          <a:xfrm>
            <a:off x="1436688" y="4749800"/>
            <a:ext cx="3013075" cy="406400"/>
          </a:xfrm>
          <a:custGeom>
            <a:avLst/>
            <a:gdLst>
              <a:gd name="T0" fmla="*/ 0 w 1898"/>
              <a:gd name="T1" fmla="*/ 2147483647 h 256"/>
              <a:gd name="T2" fmla="*/ 2147483647 w 1898"/>
              <a:gd name="T3" fmla="*/ 2147483647 h 256"/>
              <a:gd name="T4" fmla="*/ 2147483647 w 1898"/>
              <a:gd name="T5" fmla="*/ 0 h 256"/>
              <a:gd name="T6" fmla="*/ 2147483647 w 1898"/>
              <a:gd name="T7" fmla="*/ 2147483647 h 256"/>
              <a:gd name="T8" fmla="*/ 0 w 1898"/>
              <a:gd name="T9" fmla="*/ 2147483647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8"/>
              <a:gd name="T16" fmla="*/ 0 h 256"/>
              <a:gd name="T17" fmla="*/ 1898 w 1898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8" h="256">
                <a:moveTo>
                  <a:pt x="0" y="255"/>
                </a:moveTo>
                <a:lnTo>
                  <a:pt x="1719" y="255"/>
                </a:lnTo>
                <a:lnTo>
                  <a:pt x="1897" y="0"/>
                </a:lnTo>
                <a:lnTo>
                  <a:pt x="340" y="1"/>
                </a:lnTo>
                <a:lnTo>
                  <a:pt x="0" y="255"/>
                </a:lnTo>
              </a:path>
            </a:pathLst>
          </a:custGeom>
          <a:solidFill>
            <a:srgbClr val="8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4997" name="Freeform 5"/>
          <p:cNvSpPr>
            <a:spLocks/>
          </p:cNvSpPr>
          <p:nvPr/>
        </p:nvSpPr>
        <p:spPr bwMode="auto">
          <a:xfrm>
            <a:off x="1055688" y="5153025"/>
            <a:ext cx="3498850" cy="754063"/>
          </a:xfrm>
          <a:custGeom>
            <a:avLst/>
            <a:gdLst>
              <a:gd name="T0" fmla="*/ 0 w 2204"/>
              <a:gd name="T1" fmla="*/ 2147483647 h 475"/>
              <a:gd name="T2" fmla="*/ 2147483647 w 2204"/>
              <a:gd name="T3" fmla="*/ 2147483647 h 475"/>
              <a:gd name="T4" fmla="*/ 2147483647 w 2204"/>
              <a:gd name="T5" fmla="*/ 0 h 475"/>
              <a:gd name="T6" fmla="*/ 2147483647 w 2204"/>
              <a:gd name="T7" fmla="*/ 0 h 475"/>
              <a:gd name="T8" fmla="*/ 0 w 2204"/>
              <a:gd name="T9" fmla="*/ 2147483647 h 4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4"/>
              <a:gd name="T16" fmla="*/ 0 h 475"/>
              <a:gd name="T17" fmla="*/ 2204 w 2204"/>
              <a:gd name="T18" fmla="*/ 475 h 4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4" h="475">
                <a:moveTo>
                  <a:pt x="0" y="474"/>
                </a:moveTo>
                <a:lnTo>
                  <a:pt x="2203" y="474"/>
                </a:lnTo>
                <a:lnTo>
                  <a:pt x="1958" y="0"/>
                </a:lnTo>
                <a:lnTo>
                  <a:pt x="242" y="0"/>
                </a:lnTo>
                <a:lnTo>
                  <a:pt x="0" y="474"/>
                </a:lnTo>
              </a:path>
            </a:pathLst>
          </a:custGeom>
          <a:solidFill>
            <a:srgbClr val="FF002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84998" name="Group 9"/>
          <p:cNvGrpSpPr>
            <a:grpSpLocks/>
          </p:cNvGrpSpPr>
          <p:nvPr/>
        </p:nvGrpSpPr>
        <p:grpSpPr bwMode="auto">
          <a:xfrm>
            <a:off x="1501775" y="4035425"/>
            <a:ext cx="2874963" cy="1008063"/>
            <a:chOff x="946" y="2542"/>
            <a:chExt cx="1811" cy="635"/>
          </a:xfrm>
        </p:grpSpPr>
        <p:sp>
          <p:nvSpPr>
            <p:cNvPr id="85013" name="Freeform 6"/>
            <p:cNvSpPr>
              <a:spLocks/>
            </p:cNvSpPr>
            <p:nvPr/>
          </p:nvSpPr>
          <p:spPr bwMode="auto">
            <a:xfrm>
              <a:off x="2339" y="2542"/>
              <a:ext cx="418" cy="631"/>
            </a:xfrm>
            <a:custGeom>
              <a:avLst/>
              <a:gdLst>
                <a:gd name="T0" fmla="*/ 0 w 418"/>
                <a:gd name="T1" fmla="*/ 170 h 631"/>
                <a:gd name="T2" fmla="*/ 247 w 418"/>
                <a:gd name="T3" fmla="*/ 630 h 631"/>
                <a:gd name="T4" fmla="*/ 417 w 418"/>
                <a:gd name="T5" fmla="*/ 394 h 631"/>
                <a:gd name="T6" fmla="*/ 121 w 418"/>
                <a:gd name="T7" fmla="*/ 0 h 631"/>
                <a:gd name="T8" fmla="*/ 0 w 418"/>
                <a:gd name="T9" fmla="*/ 170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631"/>
                <a:gd name="T17" fmla="*/ 418 w 418"/>
                <a:gd name="T18" fmla="*/ 631 h 6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631">
                  <a:moveTo>
                    <a:pt x="0" y="170"/>
                  </a:moveTo>
                  <a:lnTo>
                    <a:pt x="247" y="630"/>
                  </a:lnTo>
                  <a:lnTo>
                    <a:pt x="417" y="394"/>
                  </a:lnTo>
                  <a:lnTo>
                    <a:pt x="121" y="0"/>
                  </a:lnTo>
                  <a:lnTo>
                    <a:pt x="0" y="170"/>
                  </a:lnTo>
                </a:path>
              </a:pathLst>
            </a:custGeom>
            <a:solidFill>
              <a:srgbClr val="C060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5014" name="Freeform 7"/>
            <p:cNvSpPr>
              <a:spLocks/>
            </p:cNvSpPr>
            <p:nvPr/>
          </p:nvSpPr>
          <p:spPr bwMode="auto">
            <a:xfrm>
              <a:off x="1191" y="2542"/>
              <a:ext cx="1269" cy="172"/>
            </a:xfrm>
            <a:custGeom>
              <a:avLst/>
              <a:gdLst>
                <a:gd name="T0" fmla="*/ 0 w 1269"/>
                <a:gd name="T1" fmla="*/ 171 h 172"/>
                <a:gd name="T2" fmla="*/ 1147 w 1269"/>
                <a:gd name="T3" fmla="*/ 171 h 172"/>
                <a:gd name="T4" fmla="*/ 1268 w 1269"/>
                <a:gd name="T5" fmla="*/ 0 h 172"/>
                <a:gd name="T6" fmla="*/ 320 w 1269"/>
                <a:gd name="T7" fmla="*/ 0 h 172"/>
                <a:gd name="T8" fmla="*/ 0 w 1269"/>
                <a:gd name="T9" fmla="*/ 171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172"/>
                <a:gd name="T17" fmla="*/ 1269 w 1269"/>
                <a:gd name="T18" fmla="*/ 172 h 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172">
                  <a:moveTo>
                    <a:pt x="0" y="171"/>
                  </a:moveTo>
                  <a:lnTo>
                    <a:pt x="1147" y="171"/>
                  </a:lnTo>
                  <a:lnTo>
                    <a:pt x="1268" y="0"/>
                  </a:lnTo>
                  <a:lnTo>
                    <a:pt x="320" y="0"/>
                  </a:lnTo>
                  <a:lnTo>
                    <a:pt x="0" y="171"/>
                  </a:lnTo>
                </a:path>
              </a:pathLst>
            </a:custGeom>
            <a:solidFill>
              <a:srgbClr val="6000A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5015" name="Freeform 8"/>
            <p:cNvSpPr>
              <a:spLocks/>
            </p:cNvSpPr>
            <p:nvPr/>
          </p:nvSpPr>
          <p:spPr bwMode="auto">
            <a:xfrm>
              <a:off x="946" y="2713"/>
              <a:ext cx="1642" cy="464"/>
            </a:xfrm>
            <a:custGeom>
              <a:avLst/>
              <a:gdLst>
                <a:gd name="T0" fmla="*/ 0 w 1642"/>
                <a:gd name="T1" fmla="*/ 463 h 464"/>
                <a:gd name="T2" fmla="*/ 1641 w 1642"/>
                <a:gd name="T3" fmla="*/ 463 h 464"/>
                <a:gd name="T4" fmla="*/ 1391 w 1642"/>
                <a:gd name="T5" fmla="*/ 0 h 464"/>
                <a:gd name="T6" fmla="*/ 245 w 1642"/>
                <a:gd name="T7" fmla="*/ 0 h 464"/>
                <a:gd name="T8" fmla="*/ 0 w 1642"/>
                <a:gd name="T9" fmla="*/ 463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2"/>
                <a:gd name="T16" fmla="*/ 0 h 464"/>
                <a:gd name="T17" fmla="*/ 1642 w 1642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2" h="464">
                  <a:moveTo>
                    <a:pt x="0" y="463"/>
                  </a:moveTo>
                  <a:lnTo>
                    <a:pt x="1641" y="463"/>
                  </a:lnTo>
                  <a:lnTo>
                    <a:pt x="1391" y="0"/>
                  </a:lnTo>
                  <a:lnTo>
                    <a:pt x="245" y="0"/>
                  </a:lnTo>
                  <a:lnTo>
                    <a:pt x="0" y="463"/>
                  </a:lnTo>
                </a:path>
              </a:pathLst>
            </a:custGeom>
            <a:solidFill>
              <a:srgbClr val="A040E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84999" name="Group 13"/>
          <p:cNvGrpSpPr>
            <a:grpSpLocks/>
          </p:cNvGrpSpPr>
          <p:nvPr/>
        </p:nvGrpSpPr>
        <p:grpSpPr bwMode="auto">
          <a:xfrm>
            <a:off x="1957388" y="3305175"/>
            <a:ext cx="1874837" cy="877888"/>
            <a:chOff x="1233" y="2082"/>
            <a:chExt cx="1181" cy="553"/>
          </a:xfrm>
        </p:grpSpPr>
        <p:sp>
          <p:nvSpPr>
            <p:cNvPr id="85010" name="Freeform 10"/>
            <p:cNvSpPr>
              <a:spLocks/>
            </p:cNvSpPr>
            <p:nvPr/>
          </p:nvSpPr>
          <p:spPr bwMode="auto">
            <a:xfrm>
              <a:off x="2053" y="2085"/>
              <a:ext cx="361" cy="550"/>
            </a:xfrm>
            <a:custGeom>
              <a:avLst/>
              <a:gdLst>
                <a:gd name="T0" fmla="*/ 246 w 361"/>
                <a:gd name="T1" fmla="*/ 549 h 550"/>
                <a:gd name="T2" fmla="*/ 360 w 361"/>
                <a:gd name="T3" fmla="*/ 392 h 550"/>
                <a:gd name="T4" fmla="*/ 62 w 361"/>
                <a:gd name="T5" fmla="*/ 0 h 550"/>
                <a:gd name="T6" fmla="*/ 0 w 361"/>
                <a:gd name="T7" fmla="*/ 82 h 550"/>
                <a:gd name="T8" fmla="*/ 246 w 361"/>
                <a:gd name="T9" fmla="*/ 549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550"/>
                <a:gd name="T17" fmla="*/ 361 w 361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550">
                  <a:moveTo>
                    <a:pt x="246" y="549"/>
                  </a:moveTo>
                  <a:lnTo>
                    <a:pt x="360" y="392"/>
                  </a:lnTo>
                  <a:lnTo>
                    <a:pt x="62" y="0"/>
                  </a:lnTo>
                  <a:lnTo>
                    <a:pt x="0" y="82"/>
                  </a:lnTo>
                  <a:lnTo>
                    <a:pt x="246" y="549"/>
                  </a:lnTo>
                </a:path>
              </a:pathLst>
            </a:custGeom>
            <a:solidFill>
              <a:srgbClr val="FFA08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5011" name="Freeform 11"/>
            <p:cNvSpPr>
              <a:spLocks/>
            </p:cNvSpPr>
            <p:nvPr/>
          </p:nvSpPr>
          <p:spPr bwMode="auto">
            <a:xfrm>
              <a:off x="1481" y="2082"/>
              <a:ext cx="635" cy="85"/>
            </a:xfrm>
            <a:custGeom>
              <a:avLst/>
              <a:gdLst>
                <a:gd name="T0" fmla="*/ 0 w 635"/>
                <a:gd name="T1" fmla="*/ 84 h 85"/>
                <a:gd name="T2" fmla="*/ 570 w 635"/>
                <a:gd name="T3" fmla="*/ 84 h 85"/>
                <a:gd name="T4" fmla="*/ 634 w 635"/>
                <a:gd name="T5" fmla="*/ 0 h 85"/>
                <a:gd name="T6" fmla="*/ 198 w 635"/>
                <a:gd name="T7" fmla="*/ 0 h 85"/>
                <a:gd name="T8" fmla="*/ 0 w 635"/>
                <a:gd name="T9" fmla="*/ 84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85"/>
                <a:gd name="T17" fmla="*/ 635 w 63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85">
                  <a:moveTo>
                    <a:pt x="0" y="84"/>
                  </a:moveTo>
                  <a:lnTo>
                    <a:pt x="570" y="84"/>
                  </a:lnTo>
                  <a:lnTo>
                    <a:pt x="634" y="0"/>
                  </a:lnTo>
                  <a:lnTo>
                    <a:pt x="198" y="0"/>
                  </a:lnTo>
                  <a:lnTo>
                    <a:pt x="0" y="84"/>
                  </a:lnTo>
                </a:path>
              </a:pathLst>
            </a:custGeom>
            <a:solidFill>
              <a:srgbClr val="C04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5012" name="Freeform 12"/>
            <p:cNvSpPr>
              <a:spLocks/>
            </p:cNvSpPr>
            <p:nvPr/>
          </p:nvSpPr>
          <p:spPr bwMode="auto">
            <a:xfrm>
              <a:off x="1233" y="2166"/>
              <a:ext cx="1068" cy="469"/>
            </a:xfrm>
            <a:custGeom>
              <a:avLst/>
              <a:gdLst>
                <a:gd name="T0" fmla="*/ 0 w 1068"/>
                <a:gd name="T1" fmla="*/ 468 h 469"/>
                <a:gd name="T2" fmla="*/ 1067 w 1068"/>
                <a:gd name="T3" fmla="*/ 468 h 469"/>
                <a:gd name="T4" fmla="*/ 819 w 1068"/>
                <a:gd name="T5" fmla="*/ 0 h 469"/>
                <a:gd name="T6" fmla="*/ 248 w 1068"/>
                <a:gd name="T7" fmla="*/ 0 h 469"/>
                <a:gd name="T8" fmla="*/ 0 w 1068"/>
                <a:gd name="T9" fmla="*/ 46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8"/>
                <a:gd name="T16" fmla="*/ 0 h 469"/>
                <a:gd name="T17" fmla="*/ 1068 w 1068"/>
                <a:gd name="T18" fmla="*/ 469 h 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8" h="469">
                  <a:moveTo>
                    <a:pt x="0" y="468"/>
                  </a:moveTo>
                  <a:lnTo>
                    <a:pt x="1067" y="468"/>
                  </a:lnTo>
                  <a:lnTo>
                    <a:pt x="819" y="0"/>
                  </a:lnTo>
                  <a:lnTo>
                    <a:pt x="248" y="0"/>
                  </a:lnTo>
                  <a:lnTo>
                    <a:pt x="0" y="468"/>
                  </a:lnTo>
                </a:path>
              </a:pathLst>
            </a:custGeom>
            <a:solidFill>
              <a:srgbClr val="FF6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85000" name="Group 16"/>
          <p:cNvGrpSpPr>
            <a:grpSpLocks/>
          </p:cNvGrpSpPr>
          <p:nvPr/>
        </p:nvGrpSpPr>
        <p:grpSpPr bwMode="auto">
          <a:xfrm>
            <a:off x="2409825" y="2581275"/>
            <a:ext cx="876300" cy="742950"/>
            <a:chOff x="1518" y="1626"/>
            <a:chExt cx="552" cy="468"/>
          </a:xfrm>
        </p:grpSpPr>
        <p:sp>
          <p:nvSpPr>
            <p:cNvPr id="85008" name="Freeform 14"/>
            <p:cNvSpPr>
              <a:spLocks/>
            </p:cNvSpPr>
            <p:nvPr/>
          </p:nvSpPr>
          <p:spPr bwMode="auto">
            <a:xfrm>
              <a:off x="1765" y="1626"/>
              <a:ext cx="305" cy="468"/>
            </a:xfrm>
            <a:custGeom>
              <a:avLst/>
              <a:gdLst>
                <a:gd name="T0" fmla="*/ 247 w 305"/>
                <a:gd name="T1" fmla="*/ 467 h 468"/>
                <a:gd name="T2" fmla="*/ 304 w 305"/>
                <a:gd name="T3" fmla="*/ 394 h 468"/>
                <a:gd name="T4" fmla="*/ 0 w 305"/>
                <a:gd name="T5" fmla="*/ 0 h 468"/>
                <a:gd name="T6" fmla="*/ 247 w 305"/>
                <a:gd name="T7" fmla="*/ 467 h 4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5"/>
                <a:gd name="T13" fmla="*/ 0 h 468"/>
                <a:gd name="T14" fmla="*/ 305 w 305"/>
                <a:gd name="T15" fmla="*/ 468 h 4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5" h="468">
                  <a:moveTo>
                    <a:pt x="247" y="467"/>
                  </a:moveTo>
                  <a:lnTo>
                    <a:pt x="304" y="394"/>
                  </a:lnTo>
                  <a:lnTo>
                    <a:pt x="0" y="0"/>
                  </a:lnTo>
                  <a:lnTo>
                    <a:pt x="247" y="467"/>
                  </a:lnTo>
                </a:path>
              </a:pathLst>
            </a:custGeom>
            <a:solidFill>
              <a:srgbClr val="FFC02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5009" name="Freeform 15"/>
            <p:cNvSpPr>
              <a:spLocks/>
            </p:cNvSpPr>
            <p:nvPr/>
          </p:nvSpPr>
          <p:spPr bwMode="auto">
            <a:xfrm>
              <a:off x="1518" y="1626"/>
              <a:ext cx="495" cy="468"/>
            </a:xfrm>
            <a:custGeom>
              <a:avLst/>
              <a:gdLst>
                <a:gd name="T0" fmla="*/ 0 w 495"/>
                <a:gd name="T1" fmla="*/ 467 h 468"/>
                <a:gd name="T2" fmla="*/ 494 w 495"/>
                <a:gd name="T3" fmla="*/ 467 h 468"/>
                <a:gd name="T4" fmla="*/ 248 w 495"/>
                <a:gd name="T5" fmla="*/ 0 h 468"/>
                <a:gd name="T6" fmla="*/ 0 w 495"/>
                <a:gd name="T7" fmla="*/ 467 h 4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5"/>
                <a:gd name="T13" fmla="*/ 0 h 468"/>
                <a:gd name="T14" fmla="*/ 495 w 495"/>
                <a:gd name="T15" fmla="*/ 468 h 4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5" h="468">
                  <a:moveTo>
                    <a:pt x="0" y="467"/>
                  </a:moveTo>
                  <a:lnTo>
                    <a:pt x="494" y="467"/>
                  </a:lnTo>
                  <a:lnTo>
                    <a:pt x="248" y="0"/>
                  </a:lnTo>
                  <a:lnTo>
                    <a:pt x="0" y="467"/>
                  </a:lnTo>
                </a:path>
              </a:pathLst>
            </a:custGeom>
            <a:solidFill>
              <a:srgbClr val="FFA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5001" name="Rectangle 17"/>
          <p:cNvSpPr>
            <a:spLocks noChangeArrowheads="1"/>
          </p:cNvSpPr>
          <p:nvPr/>
        </p:nvSpPr>
        <p:spPr bwMode="auto">
          <a:xfrm>
            <a:off x="2619375" y="27733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5002" name="Rectangle 18"/>
          <p:cNvSpPr>
            <a:spLocks noChangeArrowheads="1"/>
          </p:cNvSpPr>
          <p:nvPr/>
        </p:nvSpPr>
        <p:spPr bwMode="auto">
          <a:xfrm>
            <a:off x="2619375" y="35131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03" name="Rectangle 19"/>
          <p:cNvSpPr>
            <a:spLocks noChangeArrowheads="1"/>
          </p:cNvSpPr>
          <p:nvPr/>
        </p:nvSpPr>
        <p:spPr bwMode="auto">
          <a:xfrm>
            <a:off x="2619375" y="44323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5004" name="Rectangle 20"/>
          <p:cNvSpPr>
            <a:spLocks noChangeArrowheads="1"/>
          </p:cNvSpPr>
          <p:nvPr/>
        </p:nvSpPr>
        <p:spPr bwMode="auto">
          <a:xfrm>
            <a:off x="2619375" y="51609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5005" name="Rectangle 21"/>
          <p:cNvSpPr>
            <a:spLocks noChangeArrowheads="1"/>
          </p:cNvSpPr>
          <p:nvPr/>
        </p:nvSpPr>
        <p:spPr bwMode="auto">
          <a:xfrm>
            <a:off x="1238250" y="785813"/>
            <a:ext cx="79629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762000">
              <a:lnSpc>
                <a:spcPct val="85000"/>
              </a:lnSpc>
            </a:pPr>
            <a:r>
              <a:rPr lang="es-ES_tradnl" sz="4000" b="1">
                <a:latin typeface="Arial" charset="0"/>
              </a:rPr>
              <a:t>ISO 9001:2000</a:t>
            </a:r>
            <a:br>
              <a:rPr lang="es-ES_tradnl" sz="4000" b="1">
                <a:latin typeface="Arial" charset="0"/>
              </a:rPr>
            </a:br>
            <a:r>
              <a:rPr lang="es-ES_tradnl" sz="4000" b="1">
                <a:latin typeface="Arial" charset="0"/>
              </a:rPr>
              <a:t>¿Qué pasará con la tradicional arquitectura documental?:</a:t>
            </a:r>
          </a:p>
        </p:txBody>
      </p:sp>
      <p:sp>
        <p:nvSpPr>
          <p:cNvPr id="85006" name="2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2DC742-3811-4BDE-AFA3-56E58CF2678D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85007" name="23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1104900" y="1752600"/>
            <a:ext cx="8953500" cy="42687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90500" algn="l"/>
                <a:tab pos="3143250" algn="l"/>
              </a:tabLst>
            </a:pPr>
            <a:r>
              <a:rPr lang="es-ES_tradnl" sz="2400" smtClean="0">
                <a:latin typeface="Arial" charset="0"/>
              </a:rPr>
              <a:t>UN RACIONAL SISTEMA DOCUMENTADO INCLUIRÍA:</a:t>
            </a:r>
            <a:r>
              <a:rPr lang="es-ES_tradnl" sz="2200" smtClean="0">
                <a:latin typeface="Arial" charset="0"/>
              </a:rPr>
              <a:t/>
            </a:r>
            <a:br>
              <a:rPr lang="es-ES_tradnl" sz="2200" smtClean="0">
                <a:latin typeface="Arial" charset="0"/>
              </a:rPr>
            </a:br>
            <a:endParaRPr lang="es-ES_tradnl" sz="2200" smtClean="0">
              <a:latin typeface="Arial" charset="0"/>
            </a:endParaRPr>
          </a:p>
          <a:p>
            <a:pPr marL="0" indent="0" eaLnBrk="1" hangingPunct="1">
              <a:tabLst>
                <a:tab pos="190500" algn="l"/>
                <a:tab pos="3143250" algn="l"/>
              </a:tabLst>
            </a:pPr>
            <a:r>
              <a:rPr lang="es-ES_tradnl" sz="2400" smtClean="0">
                <a:latin typeface="Arial" charset="0"/>
              </a:rPr>
              <a:t>Política de Calidad y Objetivos</a:t>
            </a:r>
          </a:p>
          <a:p>
            <a:pPr marL="0" indent="0" eaLnBrk="1" hangingPunct="1">
              <a:tabLst>
                <a:tab pos="190500" algn="l"/>
                <a:tab pos="3143250" algn="l"/>
              </a:tabLst>
            </a:pPr>
            <a:r>
              <a:rPr lang="es-ES_tradnl" sz="2400" smtClean="0">
                <a:latin typeface="Arial" charset="0"/>
              </a:rPr>
              <a:t>Manual de Calidad</a:t>
            </a:r>
          </a:p>
          <a:p>
            <a:pPr marL="0" indent="0" eaLnBrk="1" hangingPunct="1">
              <a:tabLst>
                <a:tab pos="190500" algn="l"/>
                <a:tab pos="3143250" algn="l"/>
              </a:tabLst>
            </a:pPr>
            <a:r>
              <a:rPr lang="es-ES_tradnl" sz="2400" smtClean="0">
                <a:latin typeface="Arial" charset="0"/>
              </a:rPr>
              <a:t>Seis procedimientos documentados</a:t>
            </a:r>
          </a:p>
          <a:p>
            <a:pPr marL="0" indent="0" eaLnBrk="1" hangingPunct="1">
              <a:tabLst>
                <a:tab pos="190500" algn="l"/>
                <a:tab pos="3143250" algn="l"/>
              </a:tabLst>
            </a:pPr>
            <a:r>
              <a:rPr lang="es-ES_tradnl" sz="2400" smtClean="0">
                <a:latin typeface="Arial" charset="0"/>
              </a:rPr>
              <a:t>Registros del Sistema (revisión por la dirección, diseño, no-   	conformidades, resultados de medidas, etc.)</a:t>
            </a:r>
          </a:p>
          <a:p>
            <a:pPr marL="0" indent="0" eaLnBrk="1" hangingPunct="1">
              <a:tabLst>
                <a:tab pos="190500" algn="l"/>
                <a:tab pos="3143250" algn="l"/>
              </a:tabLst>
            </a:pPr>
            <a:r>
              <a:rPr lang="es-ES_tradnl" sz="2400" smtClean="0">
                <a:latin typeface="Arial" charset="0"/>
              </a:rPr>
              <a:t>Registros particulares sobre la mejora continua (objetivos 		revisados, resultados, medidas, etc.)</a:t>
            </a:r>
          </a:p>
          <a:p>
            <a:pPr marL="0" indent="0" eaLnBrk="1" hangingPunct="1">
              <a:tabLst>
                <a:tab pos="190500" algn="l"/>
                <a:tab pos="3143250" algn="l"/>
              </a:tabLst>
            </a:pPr>
            <a:r>
              <a:rPr lang="es-ES_tradnl" sz="2400" smtClean="0">
                <a:latin typeface="Arial" charset="0"/>
              </a:rPr>
              <a:t>Documentos que muestren la planificación de los procesos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61950"/>
            <a:ext cx="7772400" cy="704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200" smtClean="0"/>
              <a:t>ISO 9001:2000 - DOCUMENTACIÓN</a:t>
            </a:r>
          </a:p>
        </p:txBody>
      </p:sp>
      <p:sp>
        <p:nvSpPr>
          <p:cNvPr id="8602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98338B5-6FD2-4460-A782-ADAC173D6B42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602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33550"/>
            <a:ext cx="9067800" cy="41148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b="1" smtClean="0"/>
              <a:t>4.2.3 Procedimiento documentado para el control de los </a:t>
            </a:r>
            <a:r>
              <a:rPr lang="es-ES_tradnl" sz="2400" b="1" i="1" smtClean="0"/>
              <a:t>documentos del sistema </a:t>
            </a:r>
            <a:r>
              <a:rPr lang="es-ES_tradnl" sz="2400" b="1" smtClean="0"/>
              <a:t>de la calidad.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b="1" smtClean="0"/>
              <a:t>4.2.4 Procedimiento documentado para el control de los </a:t>
            </a:r>
            <a:r>
              <a:rPr lang="es-ES_tradnl" sz="2400" b="1" i="1" smtClean="0"/>
              <a:t>registros de calidad</a:t>
            </a:r>
            <a:endParaRPr lang="es-ES_tradnl" sz="2400" b="1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b="1" smtClean="0"/>
              <a:t>8.2.2 Procedimiento documentado para la realización de </a:t>
            </a:r>
            <a:r>
              <a:rPr lang="es-ES_tradnl" sz="2400" b="1" i="1" smtClean="0"/>
              <a:t>auditorías internas </a:t>
            </a:r>
            <a:r>
              <a:rPr lang="es-ES_tradnl" sz="2400" b="1" smtClean="0"/>
              <a:t>(incluye registros de resultados)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b="1" smtClean="0"/>
              <a:t>8.3 Procedimiento documentado para la identificación y control de </a:t>
            </a:r>
            <a:r>
              <a:rPr lang="es-ES_tradnl" sz="2400" b="1" i="1" smtClean="0"/>
              <a:t>productos no conformes</a:t>
            </a:r>
            <a:r>
              <a:rPr lang="es-ES_tradnl" sz="2400" b="1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b="1" smtClean="0"/>
              <a:t>8.5.2 Procedimiento documentado para las </a:t>
            </a:r>
            <a:r>
              <a:rPr lang="es-ES_tradnl" sz="2400" b="1" i="1" smtClean="0"/>
              <a:t>acciones correctivas </a:t>
            </a:r>
            <a:r>
              <a:rPr lang="es-ES_tradnl" sz="2400" b="1" smtClean="0"/>
              <a:t>(incluye registros de resultados).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b="1" smtClean="0"/>
              <a:t>8.5.3 Procedimiento documentado para las </a:t>
            </a:r>
            <a:r>
              <a:rPr lang="es-ES_tradnl" sz="2400" b="1" i="1" smtClean="0"/>
              <a:t>acciones preventivas </a:t>
            </a:r>
            <a:r>
              <a:rPr lang="es-ES_tradnl" sz="2400" b="1" smtClean="0"/>
              <a:t>(incluye registros de resultados).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92" y="0"/>
            <a:ext cx="957269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 smtClean="0"/>
              <a:t>ISO 9001:2000</a:t>
            </a:r>
            <a:br>
              <a:rPr lang="es-ES_tradnl" sz="3600" dirty="0" smtClean="0"/>
            </a:br>
            <a:r>
              <a:rPr lang="es-ES_tradnl" sz="3600" dirty="0" smtClean="0"/>
              <a:t>Procedimientos documentados mandatorios</a:t>
            </a:r>
          </a:p>
        </p:txBody>
      </p:sp>
      <p:sp>
        <p:nvSpPr>
          <p:cNvPr id="8704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92F8D8-A6A4-461C-AA6D-0E4C22CE4710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704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90650"/>
            <a:ext cx="8763000" cy="50101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5.6.1		Revisiones por la Dirección.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6.2.2.(e)	Educación, formación, habilidades y experiencia.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7.1(d)		Evidencia de que los procesos de realización y el producto 			resultante cumplen los requisitos.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7.2.2		Resultados de la revisión de los requisitos relacionados con el 			producto y de las acciones originadas por la misma.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7.3.2		Elementos de entrada para el diseño y desarrollo.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7.3.4		Resultados de las revisiones del diseño y desarrollo y de 			cualquier acción necesaria.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7.3.5		Resultados de la verifiación del diseño y desarrollo y cualquier 			acción necesaria.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7.3.6		Resultados de las validaciones del diseño y desarrollo y cualquier 		acción necesaria.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7.4.1		Resultados de las evaluaciones de los proveedores y de 			cualquier acción necesaria que se derive de las mismas.               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1950"/>
            <a:ext cx="8458200" cy="6286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3200" smtClean="0"/>
              <a:t>Registros requeridos por ISO 9001:2000</a:t>
            </a:r>
          </a:p>
        </p:txBody>
      </p:sp>
      <p:sp>
        <p:nvSpPr>
          <p:cNvPr id="8806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E57607-D295-4844-93A9-400AD703409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806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90650"/>
            <a:ext cx="8839200" cy="5010150"/>
          </a:xfrm>
        </p:spPr>
        <p:txBody>
          <a:bodyPr>
            <a:normAutofit lnSpcReduction="1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1900" smtClean="0">
                <a:latin typeface="Arial" pitchFamily="34" charset="0"/>
              </a:rPr>
              <a:t>7.5.2 (d)	Los requeridos por la organización para demostrar la validación 		de los procesos en los que los elementos de salida resultantes no 		puedan verificarse mediante actividades de seguimiento o 			medición.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1900" smtClean="0">
                <a:latin typeface="Arial" pitchFamily="34" charset="0"/>
              </a:rPr>
              <a:t>7.5.3		Para registrar la identificación única del producto cuando la			trazabilidad sea un requisito.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1900" smtClean="0">
                <a:latin typeface="Arial" pitchFamily="34" charset="0"/>
              </a:rPr>
              <a:t>7.5.4		Cualquier bien del cliente que se pierda, deteriore o que de algún 		modo se estime que es inadecuado para su uso.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1900" smtClean="0">
                <a:latin typeface="Arial" pitchFamily="34" charset="0"/>
              </a:rPr>
              <a:t>7.6(a)		Cuando los patrones usados para la calibración o verificación del 		equipo de medida no existen.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1900" smtClean="0">
                <a:latin typeface="Arial" pitchFamily="34" charset="0"/>
              </a:rPr>
              <a:t>7.6			Para evaluar la validez de los resultados de mediciones anteriores 		cuando se detecte que el equipo no está conforme con los 			requisitos.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1900" smtClean="0">
                <a:latin typeface="Arial" pitchFamily="34" charset="0"/>
              </a:rPr>
              <a:t>7.6			Resultados de la calibración y de la verificación del equipo de 			medida.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1900" smtClean="0">
                <a:latin typeface="Arial" pitchFamily="34" charset="0"/>
              </a:rPr>
              <a:t>8.2.2		Resultados de las Auditorías Internas.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610600" cy="6286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3200" smtClean="0"/>
              <a:t>Registros requeridos por ISO 9001:2000</a:t>
            </a:r>
          </a:p>
        </p:txBody>
      </p:sp>
      <p:sp>
        <p:nvSpPr>
          <p:cNvPr id="8909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72D76AD-AF63-4940-A93B-2E66D4711C40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89093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696200" cy="4114800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</a:pPr>
            <a:r>
              <a:rPr lang="es-ES_tradnl" smtClean="0"/>
              <a:t>Ámbito</a:t>
            </a:r>
          </a:p>
          <a:p>
            <a:pPr algn="just" eaLnBrk="1" hangingPunct="1">
              <a:lnSpc>
                <a:spcPct val="95000"/>
              </a:lnSpc>
            </a:pPr>
            <a:r>
              <a:rPr lang="es-ES_tradnl" smtClean="0"/>
              <a:t>Referencias (ISO9001 e ISO9004)</a:t>
            </a:r>
          </a:p>
          <a:p>
            <a:pPr algn="just" eaLnBrk="1" hangingPunct="1">
              <a:lnSpc>
                <a:spcPct val="95000"/>
              </a:lnSpc>
            </a:pPr>
            <a:r>
              <a:rPr lang="es-ES_tradnl" smtClean="0"/>
              <a:t>Fundamentos para los sistemas de gestión de calidad</a:t>
            </a:r>
          </a:p>
          <a:p>
            <a:pPr algn="just" eaLnBrk="1" hangingPunct="1">
              <a:lnSpc>
                <a:spcPct val="95000"/>
              </a:lnSpc>
            </a:pPr>
            <a:r>
              <a:rPr lang="es-ES_tradnl" smtClean="0"/>
              <a:t>Conceptos, términos y definiciones</a:t>
            </a:r>
          </a:p>
          <a:p>
            <a:pPr lvl="1" algn="just" eaLnBrk="1" hangingPunct="1">
              <a:lnSpc>
                <a:spcPct val="95000"/>
              </a:lnSpc>
              <a:buSzPct val="85000"/>
            </a:pPr>
            <a:r>
              <a:rPr lang="es-ES_tradnl" smtClean="0"/>
              <a:t>gestión, organización, proceso y producto, características, conformidad, examen y auditoría, información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44958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ISO 9000:2000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301163" y="6524625"/>
            <a:ext cx="6048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s-ES_tradnl" sz="1600"/>
              <a:t>S 2/4</a:t>
            </a:r>
          </a:p>
        </p:txBody>
      </p:sp>
      <p:sp>
        <p:nvSpPr>
          <p:cNvPr id="17415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9EEE106-DE75-4827-A946-BB34F9CACD6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416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839200" cy="3657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endParaRPr lang="es-ES_tradnl" sz="19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8.2.4		Evidencia de la conformidad del producto con los criterios de 			aceptación e indicación de las personas que autorizan el 			despacho del producto.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8.3			Naturaleza de las no conformidades del producto y de cualquier 		acción tomada posteriormente, incluyendo las concesiones que se 		hayan obtenido.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8.5.2		Resultados de las acciones correctivas tomadas.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ES_tradnl" sz="1900" smtClean="0">
                <a:latin typeface="Arial" charset="0"/>
              </a:rPr>
              <a:t>8.5.3		Resultados de las acciones preventivas tomadas.</a:t>
            </a:r>
          </a:p>
          <a:p>
            <a:pPr algn="just" eaLnBrk="1" hangingPunct="1">
              <a:buFont typeface="Wingdings" pitchFamily="2" charset="2"/>
              <a:buNone/>
            </a:pPr>
            <a:endParaRPr lang="es-ES_tradnl" sz="190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s-ES_tradnl" sz="1900" smtClean="0">
              <a:latin typeface="Arial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1950"/>
            <a:ext cx="8534400" cy="6286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3200" smtClean="0"/>
              <a:t>Registros requeridos por ISO 9001:2000</a:t>
            </a:r>
          </a:p>
        </p:txBody>
      </p:sp>
      <p:sp>
        <p:nvSpPr>
          <p:cNvPr id="9011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C60BC0-6D76-49AF-B6DD-B2E027667675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9011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9067800" cy="41910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1900" dirty="0" smtClean="0">
              <a:latin typeface="Arial" pitchFamily="34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800" b="1" dirty="0" smtClean="0">
                <a:latin typeface="Arial" pitchFamily="34" charset="0"/>
              </a:rPr>
              <a:t>EXCLUSIONES NO PERMITIDAS</a:t>
            </a:r>
          </a:p>
          <a:p>
            <a:pPr marL="365760" indent="-256032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800" dirty="0" smtClean="0">
              <a:latin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z="2400" dirty="0" smtClean="0">
                <a:latin typeface="Arial" pitchFamily="34" charset="0"/>
              </a:rPr>
              <a:t>Cualquiera que afecte a cláusulas de la norma distintas de la cláusula 7, realización del producto.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400" dirty="0" smtClean="0">
              <a:latin typeface="Arial" pitchFamily="34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800" b="1" dirty="0" smtClean="0">
                <a:latin typeface="Arial" pitchFamily="34" charset="0"/>
              </a:rPr>
              <a:t>EXCLUSIONES PERMISIBLES</a:t>
            </a:r>
            <a:endParaRPr lang="es-ES_tradnl" sz="2400" dirty="0" smtClean="0">
              <a:latin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400" dirty="0" smtClean="0">
              <a:latin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400" dirty="0" smtClean="0">
                <a:latin typeface="Arial" pitchFamily="34" charset="0"/>
              </a:rPr>
              <a:t>7.3		Diseño y Desarrollo.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400" dirty="0" smtClean="0">
                <a:latin typeface="Arial" pitchFamily="34" charset="0"/>
              </a:rPr>
              <a:t>7.5.3		Identificación y trazabilidad.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400" dirty="0" smtClean="0">
                <a:latin typeface="Arial" pitchFamily="34" charset="0"/>
              </a:rPr>
              <a:t>7.5.4		Bienes propiedad del cliente.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400" dirty="0" smtClean="0">
                <a:latin typeface="Arial" pitchFamily="34" charset="0"/>
              </a:rPr>
              <a:t>7.6		Control de los elementos de medida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160463" y="304800"/>
            <a:ext cx="6969125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4000" b="1">
                <a:latin typeface="Arial" charset="0"/>
              </a:rPr>
              <a:t>ALCANCE Y EXCLUSIONES</a:t>
            </a:r>
          </a:p>
        </p:txBody>
      </p:sp>
      <p:sp>
        <p:nvSpPr>
          <p:cNvPr id="9114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CFBE3E-0FE6-4CB9-BBB2-DB26DD02DE67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9114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820150" cy="5181600"/>
          </a:xfrm>
        </p:spPr>
        <p:txBody>
          <a:bodyPr/>
          <a:lstStyle/>
          <a:p>
            <a:pPr algn="just" eaLnBrk="1" hangingPunct="1"/>
            <a:r>
              <a:rPr lang="es-ES_tradnl" sz="1900" smtClean="0">
                <a:latin typeface="Arial" charset="0"/>
              </a:rPr>
              <a:t>Una nueva norma como consecuencia de la demanda de todos los agentes involucrados.</a:t>
            </a:r>
          </a:p>
          <a:p>
            <a:pPr algn="just" eaLnBrk="1" hangingPunct="1"/>
            <a:r>
              <a:rPr lang="es-ES_tradnl" sz="1900" smtClean="0">
                <a:latin typeface="Arial" charset="0"/>
              </a:rPr>
              <a:t>Una única norma ISO 9001 para la auditoría y certificación.</a:t>
            </a:r>
          </a:p>
          <a:p>
            <a:pPr algn="just" eaLnBrk="1" hangingPunct="1"/>
            <a:r>
              <a:rPr lang="es-ES_tradnl" sz="1900" smtClean="0">
                <a:latin typeface="Arial" charset="0"/>
              </a:rPr>
              <a:t>Basada en ocho principios de la gestión de la calidad.</a:t>
            </a:r>
          </a:p>
          <a:p>
            <a:pPr algn="just" eaLnBrk="1" hangingPunct="1"/>
            <a:r>
              <a:rPr lang="es-ES_tradnl" sz="1900" smtClean="0">
                <a:latin typeface="Arial" charset="0"/>
              </a:rPr>
              <a:t>Estructura y orientación a procesos.</a:t>
            </a:r>
          </a:p>
          <a:p>
            <a:pPr algn="just" eaLnBrk="1" hangingPunct="1"/>
            <a:r>
              <a:rPr lang="es-ES_tradnl" sz="1900" smtClean="0">
                <a:latin typeface="Arial" charset="0"/>
              </a:rPr>
              <a:t>Dada su nueva estructura, fácil de integrar y acomodar con otros sistemas de gestión como ISO 14001, OHSAS 18001, EFQM, etc.</a:t>
            </a:r>
          </a:p>
          <a:p>
            <a:pPr algn="just" eaLnBrk="1" hangingPunct="1"/>
            <a:r>
              <a:rPr lang="es-ES_tradnl" sz="1900" smtClean="0">
                <a:latin typeface="Arial" charset="0"/>
              </a:rPr>
              <a:t>El protagonista principal, el cliente y creciente protagonismo del cliente interno, las personas de la organización.</a:t>
            </a:r>
          </a:p>
          <a:p>
            <a:pPr algn="just" eaLnBrk="1" hangingPunct="1"/>
            <a:r>
              <a:rPr lang="es-ES_tradnl" sz="1900" smtClean="0">
                <a:latin typeface="Arial" charset="0"/>
              </a:rPr>
              <a:t>Válida ahora indistintamente para empresas fabricantes y de servicios.</a:t>
            </a:r>
          </a:p>
          <a:p>
            <a:pPr algn="just" eaLnBrk="1" hangingPunct="1"/>
            <a:r>
              <a:rPr lang="es-ES_tradnl" sz="1900" smtClean="0">
                <a:latin typeface="Arial" charset="0"/>
              </a:rPr>
              <a:t>Importantísimo papel de los gerentes porque este nuevo modelo se ha confeccionado a medida de ellos y es realmente la herramienta de gestión eficaz que estaban demandando.</a:t>
            </a:r>
          </a:p>
          <a:p>
            <a:pPr algn="just" eaLnBrk="1" hangingPunct="1"/>
            <a:endParaRPr lang="es-ES_tradnl" sz="1900" smtClean="0">
              <a:latin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72400" cy="6286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mtClean="0"/>
              <a:t>CONCLUSIONES</a:t>
            </a:r>
          </a:p>
        </p:txBody>
      </p:sp>
      <p:sp>
        <p:nvSpPr>
          <p:cNvPr id="9216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5CF92C5-FBCF-4DBE-BC09-7F5BDCEC946B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92165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  <p:sp>
        <p:nvSpPr>
          <p:cNvPr id="931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291995-DA42-4F5B-A788-29DB15B02B29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/>
              <a:t>Derechos de Autor</a:t>
            </a:r>
            <a:endParaRPr lang="es-CO" dirty="0"/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24825" cy="1781175"/>
          </a:xfrm>
        </p:spPr>
        <p:txBody>
          <a:bodyPr/>
          <a:lstStyle/>
          <a:p>
            <a:pPr algn="just" eaLnBrk="1" hangingPunct="1"/>
            <a:r>
              <a:rPr lang="es-ES_tradnl" sz="3600" smtClean="0">
                <a:latin typeface="Arial" charset="0"/>
              </a:rPr>
              <a:t>La presentación es adaptada de la norma NTC-ISO 9001 (2008-11-14)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65100" y="6324600"/>
            <a:ext cx="478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_tradnl" smtClean="0"/>
              <a:t>Alta Dirección</a:t>
            </a:r>
          </a:p>
          <a:p>
            <a:pPr lvl="1" algn="just" eaLnBrk="1" hangingPunct="1">
              <a:buSzPct val="85000"/>
            </a:pPr>
            <a:r>
              <a:rPr lang="es-ES_tradnl" smtClean="0"/>
              <a:t>persona o grupo de personas que dirige y controla una organización al más alto nivel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s-ES_tradnl" smtClean="0"/>
          </a:p>
          <a:p>
            <a:pPr algn="just" eaLnBrk="1" hangingPunct="1">
              <a:buSzPct val="85000"/>
            </a:pPr>
            <a:r>
              <a:rPr lang="es-ES_tradnl" smtClean="0"/>
              <a:t>Sistema de Gestión</a:t>
            </a:r>
          </a:p>
          <a:p>
            <a:pPr lvl="1" algn="just" eaLnBrk="1" hangingPunct="1">
              <a:buSzPct val="85000"/>
            </a:pPr>
            <a:r>
              <a:rPr lang="es-ES_tradnl" smtClean="0"/>
              <a:t>sistema para establecer la política y los objetivos y la consecución de dichos objetivos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-381000"/>
            <a:ext cx="76200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/>
              <a:t>Definiciones Clave:  </a:t>
            </a:r>
            <a:r>
              <a:rPr lang="es-ES_tradnl" sz="4000" smtClean="0">
                <a:solidFill>
                  <a:schemeClr val="tx1"/>
                </a:solidFill>
              </a:rPr>
              <a:t>Gestión</a:t>
            </a:r>
          </a:p>
        </p:txBody>
      </p:sp>
      <p:sp>
        <p:nvSpPr>
          <p:cNvPr id="18438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A98F79-5487-4589-BEAA-E5F250DC76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9" name="7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/>
              <a:t>Especialización en Construcción de Software - II Semestre 2010</a:t>
            </a:r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Pages>104</Pages>
  <Words>3571</Words>
  <Application>Microsoft Office PowerPoint</Application>
  <PresentationFormat>A4 (210 x 297 mm)</PresentationFormat>
  <Paragraphs>816</Paragraphs>
  <Slides>83</Slides>
  <Notes>83</Notes>
  <HiddenSlides>1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83</vt:i4>
      </vt:variant>
    </vt:vector>
  </HeadingPairs>
  <TitlesOfParts>
    <vt:vector size="95" baseType="lpstr">
      <vt:lpstr>Times New Roman</vt:lpstr>
      <vt:lpstr>Arial</vt:lpstr>
      <vt:lpstr>Lucida Sans Unicode</vt:lpstr>
      <vt:lpstr>Wingdings 3</vt:lpstr>
      <vt:lpstr>Verdana</vt:lpstr>
      <vt:lpstr>Wingdings 2</vt:lpstr>
      <vt:lpstr>Wingdings</vt:lpstr>
      <vt:lpstr>Century Schoolbook</vt:lpstr>
      <vt:lpstr>Symbol</vt:lpstr>
      <vt:lpstr>Book Antiqua</vt:lpstr>
      <vt:lpstr>Concurrencia</vt:lpstr>
      <vt:lpstr>Clip</vt:lpstr>
      <vt:lpstr>Diapositiva 1</vt:lpstr>
      <vt:lpstr>“RECLAMACIONES” A ISO 9001:94</vt:lpstr>
      <vt:lpstr>CONSECUENCIAS</vt:lpstr>
      <vt:lpstr>RESULTADOS:</vt:lpstr>
      <vt:lpstr>Diapositiva 5</vt:lpstr>
      <vt:lpstr>ISO 9001:2000</vt:lpstr>
      <vt:lpstr>ISO 9001:2000</vt:lpstr>
      <vt:lpstr>ISO 9000:2000</vt:lpstr>
      <vt:lpstr>Definiciones Clave:  Gestión</vt:lpstr>
      <vt:lpstr>Definiciones Clave:  Calidad</vt:lpstr>
      <vt:lpstr>Definiciones Clave: Planificación de la Calidad</vt:lpstr>
      <vt:lpstr>Definiciones Clave:  Diseño</vt:lpstr>
      <vt:lpstr>Definiciones Clave: Producto</vt:lpstr>
      <vt:lpstr>Definiciones Clave: AC/AP</vt:lpstr>
      <vt:lpstr>Definiciones Clave: Documentación</vt:lpstr>
      <vt:lpstr>Definiciones Clave:  Proceso</vt:lpstr>
      <vt:lpstr>Principio de Gestión de la Calidad</vt:lpstr>
      <vt:lpstr>GESTION DE LA CALIDAD</vt:lpstr>
      <vt:lpstr>Los 8 Principios Fundamentales de la Gestión de Calidad</vt:lpstr>
      <vt:lpstr>Los 8 Principios Fundamentales de la Gestión de Calidad</vt:lpstr>
      <vt:lpstr>Los 8 Principios Fundamentales de la Gestión de Calidad</vt:lpstr>
      <vt:lpstr>Los 8 Principios Fundamentales de la Gestión de Calidad</vt:lpstr>
      <vt:lpstr>Los 8 Principios Fundamentales de la Gestión de Calidad</vt:lpstr>
      <vt:lpstr>Los 8 Principios Fundamentales de la Gestión de Calidad</vt:lpstr>
      <vt:lpstr>Los 8 Principios Fundamentales de la Gestión de Calidad</vt:lpstr>
      <vt:lpstr>Los 8 Principios Fundamentales de la Gestión de Calidad</vt:lpstr>
      <vt:lpstr>MODELO BÁSICO DE PROCESO</vt:lpstr>
      <vt:lpstr>ISO 9001 : 2000</vt:lpstr>
      <vt:lpstr>Diapositiva 29</vt:lpstr>
      <vt:lpstr>Diapositiva 30</vt:lpstr>
      <vt:lpstr>ISO 9001:2000 </vt:lpstr>
      <vt:lpstr>SECCIÓN 1: OBJETO Y CAMPO DE APLICACIÓN</vt:lpstr>
      <vt:lpstr>SECCIÓN 3: TERMINOS Y DEFINICIONES</vt:lpstr>
      <vt:lpstr>SECCIÓN 4: SISTEMA DE GESTIÓN DE CALIDAD</vt:lpstr>
      <vt:lpstr>4.2. REQUISITOS DE LA DOCUMENTACIÓN</vt:lpstr>
      <vt:lpstr>4.2.2  MANUAL DE CALIDAD</vt:lpstr>
      <vt:lpstr>4.2.3  CONTROL DE LOS DOCUMENTOS:</vt:lpstr>
      <vt:lpstr>4.2.4 CONTROL DE LOS REGISTROS </vt:lpstr>
      <vt:lpstr>SECCIÓN 5: RESPONSABILIDAD  DE LA DIRECCIÓN</vt:lpstr>
      <vt:lpstr>Diapositiva 40</vt:lpstr>
      <vt:lpstr>5.4 PLANIFICACIÓN</vt:lpstr>
      <vt:lpstr>5.5 RESPONSABILIDAD, AUTORIDAD Y COMUNICACIÓN</vt:lpstr>
      <vt:lpstr>Diapositiva 43</vt:lpstr>
      <vt:lpstr>Diapositiva 44</vt:lpstr>
      <vt:lpstr>5.6.3 RESULTADOS DE LA REVISIÓN</vt:lpstr>
      <vt:lpstr>SECCIÓN 6: GESTIÓN DE LOS RECURSOS</vt:lpstr>
      <vt:lpstr>6.2.2. COMPETENCIA, TOMA DE CONCIENCIA Y FORMACIÓN</vt:lpstr>
      <vt:lpstr>6.3. INFRAESTRUCTURA</vt:lpstr>
      <vt:lpstr>SECCIÓN 7: REALIZACIÓN DEL PRODUCTO</vt:lpstr>
      <vt:lpstr>7.2 PROCESOS RELACIONADOS CON EL CLIENTE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SECCION 8: MEDICIÓN, ANÁLISIS Y MEJORA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ISO 9001:2000 - DOCUMENTACIÓN</vt:lpstr>
      <vt:lpstr>ISO 9001:2000 Procedimientos documentados mandatorios</vt:lpstr>
      <vt:lpstr>Registros requeridos por ISO 9001:2000</vt:lpstr>
      <vt:lpstr>Registros requeridos por ISO 9001:2000</vt:lpstr>
      <vt:lpstr>Registros requeridos por ISO 9001:2000</vt:lpstr>
      <vt:lpstr>Diapositiva 81</vt:lpstr>
      <vt:lpstr>CONCLUSIONES</vt:lpstr>
      <vt:lpstr>Derechos de Autor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LRQA ISO 9001:2000</dc:title>
  <dc:creator>Jorge Aldegunde</dc:creator>
  <cp:lastModifiedBy>Alberto Cueto</cp:lastModifiedBy>
  <cp:revision>21</cp:revision>
  <cp:lastPrinted>2001-03-17T15:38:18Z</cp:lastPrinted>
  <dcterms:created xsi:type="dcterms:W3CDTF">2001-02-16T21:25:37Z</dcterms:created>
  <dcterms:modified xsi:type="dcterms:W3CDTF">2010-10-15T23:15:17Z</dcterms:modified>
</cp:coreProperties>
</file>