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9"/>
  </p:notesMasterIdLst>
  <p:sldIdLst>
    <p:sldId id="256" r:id="rId2"/>
    <p:sldId id="318" r:id="rId3"/>
    <p:sldId id="288" r:id="rId4"/>
    <p:sldId id="289" r:id="rId5"/>
    <p:sldId id="311" r:id="rId6"/>
    <p:sldId id="331" r:id="rId7"/>
    <p:sldId id="332" r:id="rId8"/>
    <p:sldId id="327" r:id="rId9"/>
    <p:sldId id="334" r:id="rId10"/>
    <p:sldId id="335" r:id="rId11"/>
    <p:sldId id="328" r:id="rId12"/>
    <p:sldId id="329" r:id="rId13"/>
    <p:sldId id="330" r:id="rId14"/>
    <p:sldId id="312" r:id="rId15"/>
    <p:sldId id="315" r:id="rId16"/>
    <p:sldId id="316" r:id="rId17"/>
    <p:sldId id="319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36" r:id="rId27"/>
    <p:sldId id="317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6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11/06/2011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Comunicación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entre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3" name="12 Imagen"/>
          <p:cNvPicPr/>
          <p:nvPr/>
        </p:nvPicPr>
        <p:blipFill>
          <a:blip r:embed="rId6" cstate="print"/>
          <a:srcRect l="1205" t="2508" r="1205" b="16928"/>
          <a:stretch>
            <a:fillRect/>
          </a:stretch>
        </p:blipFill>
        <p:spPr bwMode="auto">
          <a:xfrm>
            <a:off x="504000" y="2348880"/>
            <a:ext cx="778011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000496" y="1916832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calificaciones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40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360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724163"/>
            <a:ext cx="8696873" cy="38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8 Título"/>
          <p:cNvSpPr txBox="1">
            <a:spLocks/>
          </p:cNvSpPr>
          <p:nvPr/>
        </p:nvSpPr>
        <p:spPr>
          <a:xfrm>
            <a:off x="428596" y="1346208"/>
            <a:ext cx="8358246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Nos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permite tener una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vision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global del los clientes del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MarketPlace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sus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historicos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 su estado actual ante 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Place. 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Ordenes de Compra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45" y="2214554"/>
            <a:ext cx="878687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428596" y="1417646"/>
            <a:ext cx="842968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modifico el proceso original para soportar la compra directa a fabricantes de preferencia previamente seleccionados, y adecuarlo a las compras entre clientes  internacionales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824074"/>
            <a:ext cx="8715404" cy="38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428596" y="1417646"/>
            <a:ext cx="8429684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 implementaran acuerdos de niveles de servicio con el fin de cumplir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las necesidades de los clientes y asegurar la satisfacción de los mismos.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114536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Vista de Componentes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 descr="F:\[ECOS]\ingenium-managment\CSOF5100 Proyecto 1\Tercera Entrega\Vista de componente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1214422"/>
            <a:ext cx="664503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a la derecha con muesca"/>
          <p:cNvSpPr/>
          <p:nvPr/>
        </p:nvSpPr>
        <p:spPr>
          <a:xfrm>
            <a:off x="32490" y="2428868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Flecha a la derecha con muesca"/>
          <p:cNvSpPr/>
          <p:nvPr/>
        </p:nvSpPr>
        <p:spPr>
          <a:xfrm>
            <a:off x="389680" y="3000372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Flecha a la derecha con muesca"/>
          <p:cNvSpPr/>
          <p:nvPr/>
        </p:nvSpPr>
        <p:spPr>
          <a:xfrm>
            <a:off x="32490" y="3500438"/>
            <a:ext cx="1824866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Flecha a la derecha con muesca"/>
          <p:cNvSpPr/>
          <p:nvPr/>
        </p:nvSpPr>
        <p:spPr>
          <a:xfrm>
            <a:off x="461118" y="4000504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Flecha a la derecha con muesca"/>
          <p:cNvSpPr/>
          <p:nvPr/>
        </p:nvSpPr>
        <p:spPr>
          <a:xfrm>
            <a:off x="32490" y="4500570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a la derecha con muesca"/>
          <p:cNvSpPr/>
          <p:nvPr/>
        </p:nvSpPr>
        <p:spPr>
          <a:xfrm>
            <a:off x="389680" y="5000636"/>
            <a:ext cx="1824866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1685908" cy="92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Portafolio de Servicios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2357422" y="1001077"/>
          <a:ext cx="5357850" cy="5785509"/>
        </p:xfrm>
        <a:graphic>
          <a:graphicData uri="http://schemas.openxmlformats.org/presentationml/2006/ole">
            <p:oleObj spid="_x0000_s7169" name="Visio" r:id="rId7" imgW="9034758" imgH="975468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Arquitectura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C9DC8"/>
              </a:clrFrom>
              <a:clrTo>
                <a:srgbClr val="2C9D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1000108"/>
            <a:ext cx="571504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2043098" cy="857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Detallado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988521" y="1285860"/>
          <a:ext cx="6907815" cy="5076828"/>
        </p:xfrm>
        <a:graphic>
          <a:graphicData uri="http://schemas.openxmlformats.org/presentationml/2006/ole">
            <p:oleObj spid="_x0000_s35841" name="Visio" r:id="rId7" imgW="7052479" imgH="517886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467544" y="1628800"/>
            <a:ext cx="1570464" cy="634360"/>
            <a:chOff x="467544" y="1988840"/>
            <a:chExt cx="1570464" cy="634360"/>
          </a:xfrm>
        </p:grpSpPr>
        <p:sp>
          <p:nvSpPr>
            <p:cNvPr id="27" name="Rectangle 2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467544" y="2188576"/>
            <a:ext cx="1570464" cy="634360"/>
            <a:chOff x="467544" y="1988840"/>
            <a:chExt cx="1570464" cy="634360"/>
          </a:xfrm>
        </p:grpSpPr>
        <p:sp>
          <p:nvSpPr>
            <p:cNvPr id="30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67544" y="2748352"/>
            <a:ext cx="1570464" cy="634360"/>
            <a:chOff x="467544" y="1988840"/>
            <a:chExt cx="1570464" cy="634360"/>
          </a:xfrm>
        </p:grpSpPr>
        <p:sp>
          <p:nvSpPr>
            <p:cNvPr id="48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467544" y="3308128"/>
            <a:ext cx="1570464" cy="634360"/>
            <a:chOff x="467544" y="1988840"/>
            <a:chExt cx="1570464" cy="634360"/>
          </a:xfrm>
        </p:grpSpPr>
        <p:sp>
          <p:nvSpPr>
            <p:cNvPr id="45" name="Rectangle 4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smtClean="0"/>
                <a:t>Generación </a:t>
              </a:r>
              <a:r>
                <a:rPr lang="es-CO" sz="1200" b="1" dirty="0" smtClean="0"/>
                <a:t>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34"/>
          <p:cNvGrpSpPr/>
          <p:nvPr/>
        </p:nvGrpSpPr>
        <p:grpSpPr>
          <a:xfrm>
            <a:off x="467544" y="4427680"/>
            <a:ext cx="1570464" cy="634360"/>
            <a:chOff x="467544" y="1988840"/>
            <a:chExt cx="1570464" cy="634360"/>
          </a:xfrm>
        </p:grpSpPr>
        <p:sp>
          <p:nvSpPr>
            <p:cNvPr id="36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467544" y="4987456"/>
            <a:ext cx="1570464" cy="634360"/>
            <a:chOff x="467544" y="1988840"/>
            <a:chExt cx="1570464" cy="634360"/>
          </a:xfrm>
        </p:grpSpPr>
        <p:sp>
          <p:nvSpPr>
            <p:cNvPr id="11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40"/>
          <p:cNvGrpSpPr/>
          <p:nvPr/>
        </p:nvGrpSpPr>
        <p:grpSpPr>
          <a:xfrm>
            <a:off x="467544" y="5547232"/>
            <a:ext cx="1570464" cy="634360"/>
            <a:chOff x="467544" y="1988840"/>
            <a:chExt cx="1570464" cy="634360"/>
          </a:xfrm>
        </p:grpSpPr>
        <p:sp>
          <p:nvSpPr>
            <p:cNvPr id="42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467544" y="6107008"/>
            <a:ext cx="1570464" cy="634360"/>
            <a:chOff x="467544" y="1988840"/>
            <a:chExt cx="1570464" cy="634360"/>
          </a:xfrm>
        </p:grpSpPr>
        <p:sp>
          <p:nvSpPr>
            <p:cNvPr id="33" name="Rectangle 3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19" name="Group 50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52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56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58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62"/>
          <p:cNvGrpSpPr/>
          <p:nvPr/>
        </p:nvGrpSpPr>
        <p:grpSpPr>
          <a:xfrm>
            <a:off x="2843808" y="3420084"/>
            <a:ext cx="1570464" cy="634360"/>
            <a:chOff x="467544" y="1988840"/>
            <a:chExt cx="1570464" cy="634360"/>
          </a:xfrm>
        </p:grpSpPr>
        <p:sp>
          <p:nvSpPr>
            <p:cNvPr id="64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70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25" name="Group 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80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</a:t>
              </a:r>
              <a:r>
                <a:rPr lang="es-CO" sz="1200" b="1" dirty="0" smtClean="0"/>
                <a:t>Sistema de Pago</a:t>
              </a:r>
              <a:endParaRPr lang="es-CO" sz="12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81"/>
          <p:cNvGrpSpPr/>
          <p:nvPr/>
        </p:nvGrpSpPr>
        <p:grpSpPr>
          <a:xfrm>
            <a:off x="5233784" y="2188576"/>
            <a:ext cx="1570464" cy="634360"/>
            <a:chOff x="467544" y="1988840"/>
            <a:chExt cx="1570464" cy="634360"/>
          </a:xfrm>
        </p:grpSpPr>
        <p:sp>
          <p:nvSpPr>
            <p:cNvPr id="83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86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87"/>
          <p:cNvGrpSpPr/>
          <p:nvPr/>
        </p:nvGrpSpPr>
        <p:grpSpPr>
          <a:xfrm>
            <a:off x="5233784" y="3308128"/>
            <a:ext cx="1570464" cy="634360"/>
            <a:chOff x="467544" y="1988840"/>
            <a:chExt cx="1570464" cy="634360"/>
          </a:xfrm>
        </p:grpSpPr>
        <p:sp>
          <p:nvSpPr>
            <p:cNvPr id="89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Implementación </a:t>
              </a:r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90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92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93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95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96"/>
          <p:cNvGrpSpPr/>
          <p:nvPr/>
        </p:nvGrpSpPr>
        <p:grpSpPr>
          <a:xfrm>
            <a:off x="5233784" y="4987456"/>
            <a:ext cx="1570464" cy="634360"/>
            <a:chOff x="467544" y="1988840"/>
            <a:chExt cx="1570464" cy="634360"/>
          </a:xfrm>
        </p:grpSpPr>
        <p:sp>
          <p:nvSpPr>
            <p:cNvPr id="98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</a:t>
              </a:r>
              <a:r>
                <a:rPr lang="es-CO" sz="1200" b="1" dirty="0" smtClean="0"/>
                <a:t>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99"/>
          <p:cNvGrpSpPr/>
          <p:nvPr/>
        </p:nvGrpSpPr>
        <p:grpSpPr>
          <a:xfrm>
            <a:off x="5233784" y="5547232"/>
            <a:ext cx="1570464" cy="634360"/>
            <a:chOff x="467544" y="1988840"/>
            <a:chExt cx="1570464" cy="634360"/>
          </a:xfrm>
        </p:grpSpPr>
        <p:sp>
          <p:nvSpPr>
            <p:cNvPr id="101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Invocación </a:t>
              </a:r>
              <a:r>
                <a:rPr lang="es-CO" sz="1200" b="1" dirty="0" smtClean="0"/>
                <a:t>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</a:t>
              </a:r>
              <a:r>
                <a:rPr lang="es-CO" sz="1200" b="1" dirty="0" smtClean="0"/>
                <a:t>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5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Actualización </a:t>
              </a:r>
              <a:r>
                <a:rPr lang="es-CO" sz="1200" b="1" dirty="0" smtClean="0"/>
                <a:t>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Optimización </a:t>
              </a:r>
              <a:r>
                <a:rPr lang="es-CO" sz="1200" b="1" dirty="0" smtClean="0"/>
                <a:t>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27" name="Curved Connector 126"/>
          <p:cNvCxnSpPr>
            <a:stCxn id="27" idx="3"/>
            <a:endCxn id="52" idx="1"/>
          </p:cNvCxnSpPr>
          <p:nvPr/>
        </p:nvCxnSpPr>
        <p:spPr>
          <a:xfrm>
            <a:off x="1839144" y="1857400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27" idx="3"/>
            <a:endCxn id="58" idx="1"/>
          </p:cNvCxnSpPr>
          <p:nvPr/>
        </p:nvCxnSpPr>
        <p:spPr>
          <a:xfrm>
            <a:off x="1839144" y="1857400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27" idx="3"/>
            <a:endCxn id="70" idx="1"/>
          </p:cNvCxnSpPr>
          <p:nvPr/>
        </p:nvCxnSpPr>
        <p:spPr>
          <a:xfrm>
            <a:off x="1839144" y="1857400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48" idx="3"/>
            <a:endCxn id="73" idx="1"/>
          </p:cNvCxnSpPr>
          <p:nvPr/>
        </p:nvCxnSpPr>
        <p:spPr>
          <a:xfrm>
            <a:off x="1839144" y="2976952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1" idx="3"/>
            <a:endCxn id="52" idx="1"/>
          </p:cNvCxnSpPr>
          <p:nvPr/>
        </p:nvCxnSpPr>
        <p:spPr>
          <a:xfrm flipV="1">
            <a:off x="1839144" y="1857400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58" idx="3"/>
            <a:endCxn id="80" idx="1"/>
          </p:cNvCxnSpPr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0" idx="3"/>
            <a:endCxn id="64" idx="1"/>
          </p:cNvCxnSpPr>
          <p:nvPr/>
        </p:nvCxnSpPr>
        <p:spPr>
          <a:xfrm>
            <a:off x="1839144" y="2417176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6" idx="3"/>
            <a:endCxn id="73" idx="1"/>
          </p:cNvCxnSpPr>
          <p:nvPr/>
        </p:nvCxnSpPr>
        <p:spPr>
          <a:xfrm>
            <a:off x="1839144" y="4656280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52" idx="3"/>
            <a:endCxn id="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45" idx="3"/>
            <a:endCxn id="58" idx="1"/>
          </p:cNvCxnSpPr>
          <p:nvPr/>
        </p:nvCxnSpPr>
        <p:spPr>
          <a:xfrm flipV="1">
            <a:off x="1839144" y="2753042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33" idx="3"/>
            <a:endCxn id="52" idx="1"/>
          </p:cNvCxnSpPr>
          <p:nvPr/>
        </p:nvCxnSpPr>
        <p:spPr>
          <a:xfrm flipV="1">
            <a:off x="1839144" y="1857400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0" idx="3"/>
            <a:endCxn id="95" idx="1"/>
          </p:cNvCxnSpPr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2" idx="3"/>
            <a:endCxn id="70" idx="1"/>
          </p:cNvCxnSpPr>
          <p:nvPr/>
        </p:nvCxnSpPr>
        <p:spPr>
          <a:xfrm flipV="1">
            <a:off x="1839144" y="4544326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64" idx="3"/>
            <a:endCxn id="101" idx="1"/>
          </p:cNvCxnSpPr>
          <p:nvPr/>
        </p:nvCxnSpPr>
        <p:spPr>
          <a:xfrm>
            <a:off x="4215408" y="3648684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0" idx="3"/>
            <a:endCxn id="58" idx="1"/>
          </p:cNvCxnSpPr>
          <p:nvPr/>
        </p:nvCxnSpPr>
        <p:spPr>
          <a:xfrm>
            <a:off x="1839144" y="2417176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11" idx="3"/>
            <a:endCxn id="70" idx="1"/>
          </p:cNvCxnSpPr>
          <p:nvPr/>
        </p:nvCxnSpPr>
        <p:spPr>
          <a:xfrm flipV="1">
            <a:off x="1839144" y="4544326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64" idx="3"/>
            <a:endCxn id="89" idx="1"/>
          </p:cNvCxnSpPr>
          <p:nvPr/>
        </p:nvCxnSpPr>
        <p:spPr>
          <a:xfrm flipV="1">
            <a:off x="4215408" y="3536728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64" idx="3"/>
            <a:endCxn id="83" idx="1"/>
          </p:cNvCxnSpPr>
          <p:nvPr/>
        </p:nvCxnSpPr>
        <p:spPr>
          <a:xfrm flipV="1">
            <a:off x="4215408" y="2417176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64" idx="3"/>
            <a:endCxn id="98" idx="1"/>
          </p:cNvCxnSpPr>
          <p:nvPr/>
        </p:nvCxnSpPr>
        <p:spPr>
          <a:xfrm>
            <a:off x="4215408" y="3648684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52" idx="3"/>
            <a:endCxn id="92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 Identificados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12"/>
          <p:cNvGrpSpPr/>
          <p:nvPr/>
        </p:nvGrpSpPr>
        <p:grpSpPr>
          <a:xfrm>
            <a:off x="467544" y="1628800"/>
            <a:ext cx="1570464" cy="634360"/>
            <a:chOff x="467544" y="1988840"/>
            <a:chExt cx="1570464" cy="634360"/>
          </a:xfrm>
        </p:grpSpPr>
        <p:sp>
          <p:nvSpPr>
            <p:cNvPr id="114" name="Rectangle 11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5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140" name="Rectangle 13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158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160" name="Rectangle 15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61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163" name="Rectangle 16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170" name="Rectangle 1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3" name="Group 1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180" name="Rectangle 1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186" name="Rectangle 1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91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194" name="Rectangle 19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95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197" name="Rectangle 19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8" name="Group 210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212" name="Rectangle 21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13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215" name="Rectangle 21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7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18" name="Curved Connector 217"/>
          <p:cNvCxnSpPr>
            <a:stCxn id="114" idx="3"/>
            <a:endCxn id="160" idx="1"/>
          </p:cNvCxnSpPr>
          <p:nvPr/>
        </p:nvCxnSpPr>
        <p:spPr>
          <a:xfrm>
            <a:off x="1839144" y="1857400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14" idx="3"/>
            <a:endCxn id="163" idx="1"/>
          </p:cNvCxnSpPr>
          <p:nvPr/>
        </p:nvCxnSpPr>
        <p:spPr>
          <a:xfrm>
            <a:off x="1839144" y="1857400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14" idx="3"/>
            <a:endCxn id="170" idx="1"/>
          </p:cNvCxnSpPr>
          <p:nvPr/>
        </p:nvCxnSpPr>
        <p:spPr>
          <a:xfrm>
            <a:off x="1839144" y="1857400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160" idx="3"/>
            <a:endCxn id="1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160" idx="3"/>
            <a:endCxn id="194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5" name="Curved Connector 244"/>
          <p:cNvCxnSpPr/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Ordenes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 Identificados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oup 125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140" name="Rectangle 13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3" name="Group 161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163" name="Rectangle 16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8" name="Group 1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180" name="Rectangle 1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9" name="Group 210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212" name="Rectangle 21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213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215" name="Rectangle 21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7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239"/>
          <p:cNvGrpSpPr/>
          <p:nvPr/>
        </p:nvGrpSpPr>
        <p:grpSpPr>
          <a:xfrm>
            <a:off x="467544" y="3308128"/>
            <a:ext cx="1570464" cy="634360"/>
            <a:chOff x="467544" y="1988840"/>
            <a:chExt cx="1570464" cy="634360"/>
          </a:xfrm>
        </p:grpSpPr>
        <p:sp>
          <p:nvSpPr>
            <p:cNvPr id="241" name="Rectangle 24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3" name="Curved Connector 242"/>
          <p:cNvCxnSpPr>
            <a:stCxn id="241" idx="3"/>
          </p:cNvCxnSpPr>
          <p:nvPr/>
        </p:nvCxnSpPr>
        <p:spPr>
          <a:xfrm flipV="1">
            <a:off x="1839144" y="2753042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Subasta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Inversa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67544" y="2188576"/>
            <a:ext cx="1570464" cy="634360"/>
            <a:chOff x="467544" y="1988840"/>
            <a:chExt cx="1570464" cy="634360"/>
          </a:xfrm>
        </p:grpSpPr>
        <p:sp>
          <p:nvSpPr>
            <p:cNvPr id="30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56"/>
          <p:cNvGrpSpPr/>
          <p:nvPr/>
        </p:nvGrpSpPr>
        <p:grpSpPr>
          <a:xfrm>
            <a:off x="2843808" y="2524442"/>
            <a:ext cx="1570464" cy="634360"/>
            <a:chOff x="467544" y="1988840"/>
            <a:chExt cx="1570464" cy="634360"/>
          </a:xfrm>
        </p:grpSpPr>
        <p:sp>
          <p:nvSpPr>
            <p:cNvPr id="58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>
            <a:off x="2843808" y="3420084"/>
            <a:ext cx="1570464" cy="634360"/>
            <a:chOff x="467544" y="1988840"/>
            <a:chExt cx="1570464" cy="634360"/>
          </a:xfrm>
        </p:grpSpPr>
        <p:sp>
          <p:nvSpPr>
            <p:cNvPr id="64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1" name="Group 78"/>
          <p:cNvGrpSpPr/>
          <p:nvPr/>
        </p:nvGrpSpPr>
        <p:grpSpPr>
          <a:xfrm>
            <a:off x="5229214" y="1628800"/>
            <a:ext cx="1570464" cy="634360"/>
            <a:chOff x="467544" y="1988840"/>
            <a:chExt cx="1570464" cy="634360"/>
          </a:xfrm>
        </p:grpSpPr>
        <p:sp>
          <p:nvSpPr>
            <p:cNvPr id="80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Sistema de Pago</a:t>
              </a:r>
              <a:endParaRPr lang="es-CO" sz="12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81"/>
          <p:cNvGrpSpPr/>
          <p:nvPr/>
        </p:nvGrpSpPr>
        <p:grpSpPr>
          <a:xfrm>
            <a:off x="5233784" y="2188576"/>
            <a:ext cx="1570464" cy="634360"/>
            <a:chOff x="467544" y="1988840"/>
            <a:chExt cx="1570464" cy="634360"/>
          </a:xfrm>
        </p:grpSpPr>
        <p:sp>
          <p:nvSpPr>
            <p:cNvPr id="83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87"/>
          <p:cNvGrpSpPr/>
          <p:nvPr/>
        </p:nvGrpSpPr>
        <p:grpSpPr>
          <a:xfrm>
            <a:off x="5233784" y="3308128"/>
            <a:ext cx="1570464" cy="634360"/>
            <a:chOff x="467544" y="1988840"/>
            <a:chExt cx="1570464" cy="634360"/>
          </a:xfrm>
        </p:grpSpPr>
        <p:sp>
          <p:nvSpPr>
            <p:cNvPr id="89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Implementacion</a:t>
              </a:r>
              <a:r>
                <a:rPr lang="es-CO" sz="1200" b="1" dirty="0" smtClean="0"/>
                <a:t> TRM</a:t>
              </a:r>
              <a:endParaRPr lang="es-CO" sz="12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96"/>
          <p:cNvGrpSpPr/>
          <p:nvPr/>
        </p:nvGrpSpPr>
        <p:grpSpPr>
          <a:xfrm>
            <a:off x="5233784" y="4987456"/>
            <a:ext cx="1570464" cy="634360"/>
            <a:chOff x="467544" y="1988840"/>
            <a:chExt cx="1570464" cy="634360"/>
          </a:xfrm>
        </p:grpSpPr>
        <p:sp>
          <p:nvSpPr>
            <p:cNvPr id="98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Integracion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99"/>
          <p:cNvGrpSpPr/>
          <p:nvPr/>
        </p:nvGrpSpPr>
        <p:grpSpPr>
          <a:xfrm>
            <a:off x="5233784" y="5547232"/>
            <a:ext cx="1570464" cy="634360"/>
            <a:chOff x="467544" y="1988840"/>
            <a:chExt cx="1570464" cy="634360"/>
          </a:xfrm>
        </p:grpSpPr>
        <p:sp>
          <p:nvSpPr>
            <p:cNvPr id="101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Invocacion</a:t>
              </a:r>
              <a:r>
                <a:rPr lang="es-CO" sz="1200" b="1" dirty="0" smtClean="0"/>
                <a:t>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8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2" name="Curved Connector 131"/>
          <p:cNvCxnSpPr>
            <a:stCxn id="58" idx="3"/>
            <a:endCxn id="80" idx="1"/>
          </p:cNvCxnSpPr>
          <p:nvPr/>
        </p:nvCxnSpPr>
        <p:spPr>
          <a:xfrm flipV="1">
            <a:off x="4215408" y="1857400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0" idx="3"/>
            <a:endCxn id="64" idx="1"/>
          </p:cNvCxnSpPr>
          <p:nvPr/>
        </p:nvCxnSpPr>
        <p:spPr>
          <a:xfrm>
            <a:off x="1839144" y="2417176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64" idx="3"/>
            <a:endCxn id="101" idx="1"/>
          </p:cNvCxnSpPr>
          <p:nvPr/>
        </p:nvCxnSpPr>
        <p:spPr>
          <a:xfrm>
            <a:off x="4215408" y="3648684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0" idx="3"/>
            <a:endCxn id="58" idx="1"/>
          </p:cNvCxnSpPr>
          <p:nvPr/>
        </p:nvCxnSpPr>
        <p:spPr>
          <a:xfrm>
            <a:off x="1839144" y="2417176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64" idx="3"/>
            <a:endCxn id="89" idx="1"/>
          </p:cNvCxnSpPr>
          <p:nvPr/>
        </p:nvCxnSpPr>
        <p:spPr>
          <a:xfrm flipV="1">
            <a:off x="4215408" y="3536728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64" idx="3"/>
            <a:endCxn id="83" idx="1"/>
          </p:cNvCxnSpPr>
          <p:nvPr/>
        </p:nvCxnSpPr>
        <p:spPr>
          <a:xfrm flipV="1">
            <a:off x="4215408" y="2417176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64" idx="3"/>
            <a:endCxn id="98" idx="1"/>
          </p:cNvCxnSpPr>
          <p:nvPr/>
        </p:nvCxnSpPr>
        <p:spPr>
          <a:xfrm>
            <a:off x="4215408" y="3648684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Facturacion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67544" y="4987456"/>
            <a:ext cx="1570464" cy="634360"/>
            <a:chOff x="467544" y="1988840"/>
            <a:chExt cx="1570464" cy="634360"/>
          </a:xfrm>
        </p:grpSpPr>
        <p:sp>
          <p:nvSpPr>
            <p:cNvPr id="11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467544" y="5547232"/>
            <a:ext cx="1570464" cy="634360"/>
            <a:chOff x="467544" y="1988840"/>
            <a:chExt cx="1570464" cy="634360"/>
          </a:xfrm>
        </p:grpSpPr>
        <p:sp>
          <p:nvSpPr>
            <p:cNvPr id="42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848379" y="1628800"/>
            <a:ext cx="1570464" cy="634360"/>
            <a:chOff x="467544" y="1988840"/>
            <a:chExt cx="1570464" cy="634360"/>
          </a:xfrm>
        </p:grpSpPr>
        <p:sp>
          <p:nvSpPr>
            <p:cNvPr id="52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68"/>
          <p:cNvGrpSpPr/>
          <p:nvPr/>
        </p:nvGrpSpPr>
        <p:grpSpPr>
          <a:xfrm>
            <a:off x="2843808" y="4315726"/>
            <a:ext cx="1570464" cy="634360"/>
            <a:chOff x="467544" y="1988840"/>
            <a:chExt cx="1570464" cy="634360"/>
          </a:xfrm>
        </p:grpSpPr>
        <p:sp>
          <p:nvSpPr>
            <p:cNvPr id="70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16" name="Group 84"/>
          <p:cNvGrpSpPr/>
          <p:nvPr/>
        </p:nvGrpSpPr>
        <p:grpSpPr>
          <a:xfrm>
            <a:off x="5233784" y="2748352"/>
            <a:ext cx="1570464" cy="634360"/>
            <a:chOff x="467544" y="1988840"/>
            <a:chExt cx="1570464" cy="634360"/>
          </a:xfrm>
        </p:grpSpPr>
        <p:sp>
          <p:nvSpPr>
            <p:cNvPr id="86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90"/>
          <p:cNvGrpSpPr/>
          <p:nvPr/>
        </p:nvGrpSpPr>
        <p:grpSpPr>
          <a:xfrm>
            <a:off x="5233784" y="3867904"/>
            <a:ext cx="1570464" cy="634360"/>
            <a:chOff x="467544" y="1988840"/>
            <a:chExt cx="1570464" cy="634360"/>
          </a:xfrm>
        </p:grpSpPr>
        <p:sp>
          <p:nvSpPr>
            <p:cNvPr id="92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93"/>
          <p:cNvGrpSpPr/>
          <p:nvPr/>
        </p:nvGrpSpPr>
        <p:grpSpPr>
          <a:xfrm>
            <a:off x="5233784" y="4427680"/>
            <a:ext cx="1570464" cy="634360"/>
            <a:chOff x="467544" y="1988840"/>
            <a:chExt cx="1570464" cy="634360"/>
          </a:xfrm>
        </p:grpSpPr>
        <p:sp>
          <p:nvSpPr>
            <p:cNvPr id="95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9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1" name="Curved Connector 130"/>
          <p:cNvCxnSpPr>
            <a:stCxn id="11" idx="3"/>
            <a:endCxn id="52" idx="1"/>
          </p:cNvCxnSpPr>
          <p:nvPr/>
        </p:nvCxnSpPr>
        <p:spPr>
          <a:xfrm flipV="1">
            <a:off x="1839144" y="1857400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52" idx="3"/>
            <a:endCxn id="86" idx="1"/>
          </p:cNvCxnSpPr>
          <p:nvPr/>
        </p:nvCxnSpPr>
        <p:spPr>
          <a:xfrm>
            <a:off x="4219979" y="1857400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0" idx="3"/>
            <a:endCxn id="95" idx="1"/>
          </p:cNvCxnSpPr>
          <p:nvPr/>
        </p:nvCxnSpPr>
        <p:spPr>
          <a:xfrm>
            <a:off x="4215408" y="4544326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2" idx="3"/>
            <a:endCxn id="70" idx="1"/>
          </p:cNvCxnSpPr>
          <p:nvPr/>
        </p:nvCxnSpPr>
        <p:spPr>
          <a:xfrm flipV="1">
            <a:off x="1839144" y="4544326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11" idx="3"/>
            <a:endCxn id="70" idx="1"/>
          </p:cNvCxnSpPr>
          <p:nvPr/>
        </p:nvCxnSpPr>
        <p:spPr>
          <a:xfrm flipV="1">
            <a:off x="1839144" y="4544326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52" idx="3"/>
            <a:endCxn id="92" idx="1"/>
          </p:cNvCxnSpPr>
          <p:nvPr/>
        </p:nvCxnSpPr>
        <p:spPr>
          <a:xfrm>
            <a:off x="4219979" y="1857400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112"/>
          <p:cNvGrpSpPr/>
          <p:nvPr/>
        </p:nvGrpSpPr>
        <p:grpSpPr>
          <a:xfrm>
            <a:off x="467544" y="6107008"/>
            <a:ext cx="1570464" cy="634360"/>
            <a:chOff x="467544" y="1988840"/>
            <a:chExt cx="1570464" cy="634360"/>
          </a:xfrm>
        </p:grpSpPr>
        <p:sp>
          <p:nvSpPr>
            <p:cNvPr id="114" name="Rectangle 11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17" name="Curved Connector 116"/>
          <p:cNvCxnSpPr/>
          <p:nvPr/>
        </p:nvCxnSpPr>
        <p:spPr>
          <a:xfrm flipV="1">
            <a:off x="1839144" y="1857400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467544" y="2748352"/>
            <a:ext cx="1570464" cy="634360"/>
            <a:chOff x="467544" y="1988840"/>
            <a:chExt cx="1570464" cy="634360"/>
          </a:xfrm>
        </p:grpSpPr>
        <p:sp>
          <p:nvSpPr>
            <p:cNvPr id="48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9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0" name="Curved Connector 129"/>
          <p:cNvCxnSpPr>
            <a:stCxn id="48" idx="3"/>
            <a:endCxn id="73" idx="1"/>
          </p:cNvCxnSpPr>
          <p:nvPr/>
        </p:nvCxnSpPr>
        <p:spPr>
          <a:xfrm>
            <a:off x="1839144" y="2976952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PQRS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467544" y="3867904"/>
            <a:ext cx="1570464" cy="634360"/>
            <a:chOff x="467544" y="1988840"/>
            <a:chExt cx="1570464" cy="634360"/>
          </a:xfrm>
        </p:grpSpPr>
        <p:sp>
          <p:nvSpPr>
            <p:cNvPr id="39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</a:t>
              </a:r>
              <a:r>
                <a:rPr lang="es-CO" sz="1200" b="1" dirty="0" err="1" smtClean="0"/>
                <a:t>Generacion</a:t>
              </a:r>
              <a:r>
                <a:rPr lang="es-CO" sz="1200" b="1" dirty="0" smtClean="0"/>
                <a:t> de Informes</a:t>
              </a:r>
              <a:endParaRPr lang="es-CO" sz="1200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467544" y="4427680"/>
            <a:ext cx="1570464" cy="634360"/>
            <a:chOff x="467544" y="1988840"/>
            <a:chExt cx="1570464" cy="634360"/>
          </a:xfrm>
        </p:grpSpPr>
        <p:sp>
          <p:nvSpPr>
            <p:cNvPr id="36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Proyectos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8 Título"/>
          <p:cNvSpPr txBox="1">
            <a:spLocks/>
          </p:cNvSpPr>
          <p:nvPr/>
        </p:nvSpPr>
        <p:spPr>
          <a:xfrm>
            <a:off x="467544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5" name="Group 71"/>
          <p:cNvGrpSpPr/>
          <p:nvPr/>
        </p:nvGrpSpPr>
        <p:grpSpPr>
          <a:xfrm>
            <a:off x="2843808" y="5211368"/>
            <a:ext cx="1570464" cy="634360"/>
            <a:chOff x="467544" y="1988840"/>
            <a:chExt cx="1570464" cy="634360"/>
          </a:xfrm>
        </p:grpSpPr>
        <p:sp>
          <p:nvSpPr>
            <p:cNvPr id="73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2843808" y="6107008"/>
            <a:ext cx="1570464" cy="634360"/>
            <a:chOff x="467544" y="1988840"/>
            <a:chExt cx="1570464" cy="634360"/>
          </a:xfrm>
        </p:grpSpPr>
        <p:sp>
          <p:nvSpPr>
            <p:cNvPr id="76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8 Título"/>
          <p:cNvSpPr txBox="1">
            <a:spLocks/>
          </p:cNvSpPr>
          <p:nvPr/>
        </p:nvSpPr>
        <p:spPr>
          <a:xfrm>
            <a:off x="2841848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9" name="Group 102"/>
          <p:cNvGrpSpPr/>
          <p:nvPr/>
        </p:nvGrpSpPr>
        <p:grpSpPr>
          <a:xfrm>
            <a:off x="5233784" y="6107008"/>
            <a:ext cx="1570464" cy="634360"/>
            <a:chOff x="467544" y="1988840"/>
            <a:chExt cx="1570464" cy="634360"/>
          </a:xfrm>
        </p:grpSpPr>
        <p:sp>
          <p:nvSpPr>
            <p:cNvPr id="104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Adaptacion</a:t>
              </a:r>
              <a:r>
                <a:rPr lang="es-CO" sz="1200" b="1" dirty="0" smtClean="0"/>
                <a:t> Sistema Auditoria</a:t>
              </a:r>
              <a:endParaRPr lang="es-CO" sz="12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8 Título"/>
          <p:cNvSpPr txBox="1">
            <a:spLocks/>
          </p:cNvSpPr>
          <p:nvPr/>
        </p:nvSpPr>
        <p:spPr>
          <a:xfrm>
            <a:off x="529012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11" name="Group 106"/>
          <p:cNvGrpSpPr/>
          <p:nvPr/>
        </p:nvGrpSpPr>
        <p:grpSpPr>
          <a:xfrm>
            <a:off x="7178000" y="1898998"/>
            <a:ext cx="1570464" cy="634360"/>
            <a:chOff x="467544" y="1988840"/>
            <a:chExt cx="1570464" cy="634360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Atualizacion</a:t>
              </a:r>
              <a:r>
                <a:rPr lang="es-CO" sz="1200" b="1" dirty="0" smtClean="0"/>
                <a:t> Plataformas</a:t>
              </a:r>
              <a:endParaRPr lang="es-CO" sz="1200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7178000" y="2794640"/>
            <a:ext cx="1570464" cy="634360"/>
            <a:chOff x="467544" y="1988840"/>
            <a:chExt cx="1570464" cy="634360"/>
          </a:xfrm>
        </p:grpSpPr>
        <p:sp>
          <p:nvSpPr>
            <p:cNvPr id="111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Optimizacion</a:t>
              </a:r>
              <a:r>
                <a:rPr lang="es-CO" sz="1200" b="1" dirty="0" smtClean="0"/>
                <a:t> de Reportes</a:t>
              </a:r>
              <a:endParaRPr lang="es-CO" sz="12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5" name="8 Título"/>
          <p:cNvSpPr txBox="1">
            <a:spLocks/>
          </p:cNvSpPr>
          <p:nvPr/>
        </p:nvSpPr>
        <p:spPr>
          <a:xfrm>
            <a:off x="7178000" y="1340768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Tecnologia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4" name="Curved Connector 133"/>
          <p:cNvCxnSpPr>
            <a:stCxn id="36" idx="3"/>
            <a:endCxn id="73" idx="1"/>
          </p:cNvCxnSpPr>
          <p:nvPr/>
        </p:nvCxnSpPr>
        <p:spPr>
          <a:xfrm>
            <a:off x="1839144" y="4656280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73" idx="3"/>
            <a:endCxn id="104" idx="1"/>
          </p:cNvCxnSpPr>
          <p:nvPr/>
        </p:nvCxnSpPr>
        <p:spPr>
          <a:xfrm>
            <a:off x="4215408" y="5439968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308304" y="594928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39552" y="1700808"/>
            <a:ext cx="5400600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Roadmap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32240" y="5661248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2504" y="4883560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PQRS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12770" y="4105874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93302" y="2550502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Facturacion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3568" y="1772816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Ordenes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03036" y="3328188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Subasta</a:t>
            </a:r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Inversa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44" idx="3"/>
            <a:endCxn id="43" idx="0"/>
          </p:cNvCxnSpPr>
          <p:nvPr/>
        </p:nvCxnSpPr>
        <p:spPr>
          <a:xfrm>
            <a:off x="2195736" y="2096852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46"/>
          <p:cNvCxnSpPr>
            <a:stCxn id="43" idx="3"/>
            <a:endCxn id="45" idx="0"/>
          </p:cNvCxnSpPr>
          <p:nvPr/>
        </p:nvCxnSpPr>
        <p:spPr>
          <a:xfrm>
            <a:off x="3405470" y="2874538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Elbow Connector 46"/>
          <p:cNvCxnSpPr>
            <a:stCxn id="45" idx="3"/>
            <a:endCxn id="42" idx="0"/>
          </p:cNvCxnSpPr>
          <p:nvPr/>
        </p:nvCxnSpPr>
        <p:spPr>
          <a:xfrm>
            <a:off x="4615204" y="3652224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46"/>
          <p:cNvCxnSpPr>
            <a:stCxn id="42" idx="3"/>
            <a:endCxn id="41" idx="0"/>
          </p:cNvCxnSpPr>
          <p:nvPr/>
        </p:nvCxnSpPr>
        <p:spPr>
          <a:xfrm>
            <a:off x="5824938" y="4429910"/>
            <a:ext cx="453650" cy="4536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46"/>
          <p:cNvCxnSpPr>
            <a:stCxn id="41" idx="3"/>
            <a:endCxn id="38" idx="0"/>
          </p:cNvCxnSpPr>
          <p:nvPr/>
        </p:nvCxnSpPr>
        <p:spPr>
          <a:xfrm>
            <a:off x="7034672" y="5207596"/>
            <a:ext cx="453652" cy="453652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3826768" cy="628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Posibles Riesgos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1205138"/>
              </p:ext>
            </p:extLst>
          </p:nvPr>
        </p:nvGraphicFramePr>
        <p:xfrm>
          <a:off x="431167" y="1556793"/>
          <a:ext cx="8448684" cy="4200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8684"/>
              </a:tblGrid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Falta de </a:t>
                      </a:r>
                      <a:r>
                        <a:rPr lang="es-ES" sz="1600" u="none" strike="noStrike" dirty="0" err="1">
                          <a:effectLst/>
                        </a:rPr>
                        <a:t>concenso</a:t>
                      </a:r>
                      <a:r>
                        <a:rPr lang="es-ES" sz="1600" u="none" strike="noStrike" dirty="0">
                          <a:effectLst/>
                        </a:rPr>
                        <a:t> en las especificaciones resultó en ajustes tardíos al proyecto.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Nueva tecnología se introdujo tarde en el proyecto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Cambio tardío requirió nuevo hardware y una segunda fase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535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Problemas de conversión de datos hicieron que la implementación de un nuevo sistema dependiera de reingreso de datos manual.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 dirty="0">
                          <a:effectLst/>
                        </a:rPr>
                        <a:t>Los procesos fueron cambiados y  se hicieron más complejos tarde en el proyecto.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5353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La base de datos diseñada cambió, requiriendo más recursos y causando demoras.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Todos los componentes individuales pasaron sus pruebas, pero el sistema integrado falló.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  <a:tr h="30503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smtClean="0">
                          <a:effectLst/>
                        </a:rPr>
                        <a:t>El equipo de desarrollo malinterpretó algunos requerimientos.</a:t>
                      </a:r>
                      <a:endParaRPr lang="es-E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3" marR="9423" marT="94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827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Motivadores</a:t>
            </a:r>
          </a:p>
          <a:p>
            <a:r>
              <a:rPr lang="es-CO" sz="2000" b="1" i="1" dirty="0" smtClean="0"/>
              <a:t>Diagrama de Solución</a:t>
            </a:r>
          </a:p>
          <a:p>
            <a:r>
              <a:rPr lang="es-CO" sz="2000" b="1" i="1" dirty="0" smtClean="0"/>
              <a:t>Vista de Componentes</a:t>
            </a:r>
          </a:p>
          <a:p>
            <a:r>
              <a:rPr lang="es-CO" sz="2000" b="1" i="1" dirty="0" smtClean="0"/>
              <a:t>Vista de Procesos</a:t>
            </a:r>
          </a:p>
          <a:p>
            <a:r>
              <a:rPr lang="es-CO" sz="2000" b="1" i="1" dirty="0" smtClean="0"/>
              <a:t>Portafolio de Servicios</a:t>
            </a:r>
          </a:p>
          <a:p>
            <a:r>
              <a:rPr lang="es-CO" sz="2000" b="1" i="1" dirty="0" smtClean="0"/>
              <a:t>BluePrint de Arquitectura</a:t>
            </a:r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Fabricantes Preferentes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Diagrama de Solución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18 Imagen" descr="E:\Especializacion\Repositorio\CSOF5100 Proyecto 1\Primera Entrega\Diagrama de solucion1.jpg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4812" t="3407" r="11729" b="2204"/>
          <a:stretch>
            <a:fillRect/>
          </a:stretch>
        </p:blipFill>
        <p:spPr bwMode="auto">
          <a:xfrm>
            <a:off x="1425357" y="1458586"/>
            <a:ext cx="6293286" cy="53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PQRS: Peticiones, Quejas y Reclamos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19 Imagen"/>
          <p:cNvPicPr/>
          <p:nvPr/>
        </p:nvPicPr>
        <p:blipFill>
          <a:blip r:embed="rId6" cstate="print"/>
          <a:srcRect l="1657" t="2018" r="1599" b="11878"/>
          <a:stretch>
            <a:fillRect/>
          </a:stretch>
        </p:blipFill>
        <p:spPr bwMode="auto">
          <a:xfrm>
            <a:off x="2131959" y="2093442"/>
            <a:ext cx="653220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609379" y="1779894"/>
            <a:ext cx="349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Gestión de reclamos de facturación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24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PQRS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Peticiones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Quejas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Reclamos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09379" y="177989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órdenes</a:t>
            </a:r>
            <a:r>
              <a:rPr lang="en-US" dirty="0" smtClean="0"/>
              <a:t> </a:t>
            </a:r>
            <a:r>
              <a:rPr lang="en-US" dirty="0" err="1" smtClean="0"/>
              <a:t>incompletas</a:t>
            </a:r>
            <a:endParaRPr lang="en-US" dirty="0"/>
          </a:p>
        </p:txBody>
      </p:sp>
      <p:pic>
        <p:nvPicPr>
          <p:cNvPr id="11" name="10 Imagen" descr="C:\Users\TOSHIBA\Desktop\ProcesoPQRS.png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5" t="2400" r="1506" b="2133"/>
          <a:stretch>
            <a:fillRect/>
          </a:stretch>
        </p:blipFill>
        <p:spPr bwMode="auto">
          <a:xfrm>
            <a:off x="1363976" y="2276872"/>
            <a:ext cx="738448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732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PQRS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2000240"/>
            <a:ext cx="85608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8 Título"/>
          <p:cNvSpPr txBox="1">
            <a:spLocks/>
          </p:cNvSpPr>
          <p:nvPr/>
        </p:nvSpPr>
        <p:spPr>
          <a:xfrm>
            <a:off x="500034" y="1142984"/>
            <a:ext cx="8143932" cy="1011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Nos permite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gestionar las  solicitudes de postventa de los clientes del </a:t>
            </a:r>
            <a:r>
              <a:rPr kumimoji="0" lang="es-CO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MarketPlace</a:t>
            </a:r>
            <a:r>
              <a:rPr kumimoji="0" lang="es-CO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 el fin de tener un enfoque dirigido hacia el cliente</a:t>
            </a:r>
            <a:endParaRPr kumimoji="0" lang="es-CO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8 Título"/>
          <p:cNvSpPr txBox="1">
            <a:spLocks/>
          </p:cNvSpPr>
          <p:nvPr/>
        </p:nvSpPr>
        <p:spPr>
          <a:xfrm>
            <a:off x="214282" y="1142984"/>
            <a:ext cx="4861774" cy="629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Pagos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Online </a:t>
            </a:r>
            <a:endParaRPr lang="es-CO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24" t="28652" r="35295" b="15517"/>
          <a:stretch/>
        </p:blipFill>
        <p:spPr bwMode="auto">
          <a:xfrm>
            <a:off x="961958" y="1988840"/>
            <a:ext cx="2790927" cy="30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329767" y="5208483"/>
            <a:ext cx="651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PROCEDIMIENTO DE PAGOS PSE CLIENTES ENTIDADES FINANCIERAS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211960" y="1983965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PSE es un sistema centralizado y estandarizado que permite a las empresas ofrecer al Usuario la posibilidad de realizar pagos en línea, </a:t>
            </a:r>
            <a:r>
              <a:rPr lang="es-ES" dirty="0" err="1"/>
              <a:t>accesando</a:t>
            </a:r>
            <a:r>
              <a:rPr lang="es-ES" dirty="0"/>
              <a:t> sus recursos desde la Entidad Financiera donde los tiene. 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4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848</Words>
  <Application>Microsoft Office PowerPoint</Application>
  <PresentationFormat>Presentación en pantalla (4:3)</PresentationFormat>
  <Paragraphs>325</Paragraphs>
  <Slides>27</Slides>
  <Notes>24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78</cp:revision>
  <dcterms:created xsi:type="dcterms:W3CDTF">2011-05-09T02:38:24Z</dcterms:created>
  <dcterms:modified xsi:type="dcterms:W3CDTF">2011-06-11T22:08:24Z</dcterms:modified>
</cp:coreProperties>
</file>