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8"/>
  </p:notesMasterIdLst>
  <p:sldIdLst>
    <p:sldId id="410" r:id="rId2"/>
    <p:sldId id="396" r:id="rId3"/>
    <p:sldId id="288" r:id="rId4"/>
    <p:sldId id="423" r:id="rId5"/>
    <p:sldId id="411" r:id="rId6"/>
    <p:sldId id="422" r:id="rId7"/>
    <p:sldId id="412" r:id="rId8"/>
    <p:sldId id="417" r:id="rId9"/>
    <p:sldId id="413" r:id="rId10"/>
    <p:sldId id="418" r:id="rId11"/>
    <p:sldId id="414" r:id="rId12"/>
    <p:sldId id="419" r:id="rId13"/>
    <p:sldId id="415" r:id="rId14"/>
    <p:sldId id="420" r:id="rId15"/>
    <p:sldId id="416" r:id="rId16"/>
    <p:sldId id="421" r:id="rId17"/>
    <p:sldId id="424" r:id="rId18"/>
    <p:sldId id="430" r:id="rId19"/>
    <p:sldId id="433" r:id="rId20"/>
    <p:sldId id="431" r:id="rId21"/>
    <p:sldId id="425" r:id="rId22"/>
    <p:sldId id="428" r:id="rId23"/>
    <p:sldId id="429" r:id="rId24"/>
    <p:sldId id="426" r:id="rId25"/>
    <p:sldId id="427" r:id="rId26"/>
    <p:sldId id="317" r:id="rId2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8551" autoAdjust="0"/>
  </p:normalViewPr>
  <p:slideViewPr>
    <p:cSldViewPr>
      <p:cViewPr>
        <p:scale>
          <a:sx n="103" d="100"/>
          <a:sy n="103" d="100"/>
        </p:scale>
        <p:origin x="-142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6IM_Seguimiento%20Plan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nix\Desktop\tas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marker>
            <c:symbol val="none"/>
          </c:marker>
          <c:dLbls>
            <c:txPr>
              <a:bodyPr/>
              <a:lstStyle/>
              <a:p>
                <a:pPr>
                  <a:defRPr lang="es-CO" sz="1600" b="1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Hoja1!$G$3:$G$9</c:f>
              <c:strCache>
                <c:ptCount val="7"/>
                <c:pt idx="0">
                  <c:v>CM</c:v>
                </c:pt>
                <c:pt idx="1">
                  <c:v>MA</c:v>
                </c:pt>
                <c:pt idx="2">
                  <c:v>PMC</c:v>
                </c:pt>
                <c:pt idx="3">
                  <c:v>PP</c:v>
                </c:pt>
                <c:pt idx="4">
                  <c:v>PPQA</c:v>
                </c:pt>
                <c:pt idx="5">
                  <c:v>REQM</c:v>
                </c:pt>
                <c:pt idx="6">
                  <c:v>SAM</c:v>
                </c:pt>
              </c:strCache>
            </c:strRef>
          </c:cat>
          <c:val>
            <c:numRef>
              <c:f>Hoja1!$H$3:$H$9</c:f>
              <c:numCache>
                <c:formatCode>0.00;[Red]0.00</c:formatCode>
                <c:ptCount val="7"/>
                <c:pt idx="0">
                  <c:v>5.63</c:v>
                </c:pt>
                <c:pt idx="1">
                  <c:v>5.1</c:v>
                </c:pt>
                <c:pt idx="2">
                  <c:v>3.45</c:v>
                </c:pt>
                <c:pt idx="3">
                  <c:v>6.42</c:v>
                </c:pt>
                <c:pt idx="4">
                  <c:v>4.14</c:v>
                </c:pt>
                <c:pt idx="5">
                  <c:v>6.0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25582008"/>
        <c:axId val="525576280"/>
      </c:radarChart>
      <c:catAx>
        <c:axId val="525582008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txPr>
          <a:bodyPr/>
          <a:lstStyle/>
          <a:p>
            <a:pPr>
              <a:defRPr lang="es-CO" sz="1400" b="1"/>
            </a:pPr>
            <a:endParaRPr lang="es-ES"/>
          </a:p>
        </c:txPr>
        <c:crossAx val="525576280"/>
        <c:crosses val="autoZero"/>
        <c:auto val="1"/>
        <c:lblAlgn val="ctr"/>
        <c:lblOffset val="100"/>
        <c:noMultiLvlLbl val="0"/>
      </c:catAx>
      <c:valAx>
        <c:axId val="525576280"/>
        <c:scaling>
          <c:orientation val="minMax"/>
          <c:max val="10.0"/>
        </c:scaling>
        <c:delete val="0"/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0.00;[Red]0.00" sourceLinked="1"/>
        <c:majorTickMark val="out"/>
        <c:minorTickMark val="none"/>
        <c:tickLblPos val="nextTo"/>
        <c:txPr>
          <a:bodyPr/>
          <a:lstStyle/>
          <a:p>
            <a:pPr>
              <a:defRPr lang="es-CO" sz="600">
                <a:solidFill>
                  <a:schemeClr val="bg1"/>
                </a:solidFill>
              </a:defRPr>
            </a:pPr>
            <a:endParaRPr lang="es-ES"/>
          </a:p>
        </c:txPr>
        <c:crossAx val="525582008"/>
        <c:crosses val="autoZero"/>
        <c:crossBetween val="between"/>
        <c:majorUnit val="2.0"/>
        <c:min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CO"/>
              <a:t>Planeado vs Real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Hoja2!$B$16</c:f>
              <c:strCache>
                <c:ptCount val="1"/>
                <c:pt idx="0">
                  <c:v>Plan</c:v>
                </c:pt>
              </c:strCache>
            </c:strRef>
          </c:tx>
          <c:invertIfNegative val="0"/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Hoja2!$B$17:$B$24</c:f>
              <c:numCache>
                <c:formatCode>General</c:formatCode>
                <c:ptCount val="8"/>
                <c:pt idx="0">
                  <c:v>50.0</c:v>
                </c:pt>
                <c:pt idx="1">
                  <c:v>45.0</c:v>
                </c:pt>
                <c:pt idx="2">
                  <c:v>53.0</c:v>
                </c:pt>
                <c:pt idx="3">
                  <c:v>22.0</c:v>
                </c:pt>
                <c:pt idx="4">
                  <c:v>15.0</c:v>
                </c:pt>
                <c:pt idx="5">
                  <c:v>10.0</c:v>
                </c:pt>
                <c:pt idx="6">
                  <c:v>32.0</c:v>
                </c:pt>
                <c:pt idx="7">
                  <c:v>96.0</c:v>
                </c:pt>
              </c:numCache>
            </c:numRef>
          </c:val>
        </c:ser>
        <c:ser>
          <c:idx val="1"/>
          <c:order val="1"/>
          <c:tx>
            <c:strRef>
              <c:f>Hoja2!$C$16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Hoja2!$C$17:$C$24</c:f>
              <c:numCache>
                <c:formatCode>General</c:formatCode>
                <c:ptCount val="8"/>
                <c:pt idx="0">
                  <c:v>47.08000000000001</c:v>
                </c:pt>
                <c:pt idx="1">
                  <c:v>31.5</c:v>
                </c:pt>
                <c:pt idx="2">
                  <c:v>50.42</c:v>
                </c:pt>
                <c:pt idx="3">
                  <c:v>11.35000000000003</c:v>
                </c:pt>
                <c:pt idx="4">
                  <c:v>15.13</c:v>
                </c:pt>
                <c:pt idx="5">
                  <c:v>15.0</c:v>
                </c:pt>
                <c:pt idx="6">
                  <c:v>12.0</c:v>
                </c:pt>
                <c:pt idx="7">
                  <c:v>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7385400"/>
        <c:axId val="527388376"/>
      </c:barChart>
      <c:catAx>
        <c:axId val="527385400"/>
        <c:scaling>
          <c:orientation val="minMax"/>
        </c:scaling>
        <c:delete val="0"/>
        <c:axPos val="l"/>
        <c:majorTickMark val="none"/>
        <c:minorTickMark val="none"/>
        <c:tickLblPos val="nextTo"/>
        <c:crossAx val="527388376"/>
        <c:crosses val="autoZero"/>
        <c:auto val="1"/>
        <c:lblAlgn val="ctr"/>
        <c:lblOffset val="100"/>
        <c:noMultiLvlLbl val="0"/>
      </c:catAx>
      <c:valAx>
        <c:axId val="52738837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5273854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050" b="1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Estimacion!$B$1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Estimacion!$B$4:$B$11</c:f>
              <c:numCache>
                <c:formatCode>0.00</c:formatCode>
                <c:ptCount val="8"/>
                <c:pt idx="0">
                  <c:v>61.27</c:v>
                </c:pt>
                <c:pt idx="1">
                  <c:v>8.620000000000001</c:v>
                </c:pt>
                <c:pt idx="2">
                  <c:v>17.07</c:v>
                </c:pt>
                <c:pt idx="3">
                  <c:v>32.51</c:v>
                </c:pt>
                <c:pt idx="4">
                  <c:v>115.8</c:v>
                </c:pt>
                <c:pt idx="5">
                  <c:v>30.0</c:v>
                </c:pt>
                <c:pt idx="7" formatCode="General">
                  <c:v>305.27</c:v>
                </c:pt>
              </c:numCache>
            </c:numRef>
          </c:val>
        </c:ser>
        <c:ser>
          <c:idx val="1"/>
          <c:order val="1"/>
          <c:tx>
            <c:strRef>
              <c:f>Estimacion!$C$1</c:f>
              <c:strCache>
                <c:ptCount val="1"/>
                <c:pt idx="0">
                  <c:v>Planeado</c:v>
                </c:pt>
              </c:strCache>
            </c:strRef>
          </c:tx>
          <c:invertIfNegative val="0"/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Estimacion!$C$4:$C$11</c:f>
              <c:numCache>
                <c:formatCode>0.00</c:formatCode>
                <c:ptCount val="8"/>
                <c:pt idx="0">
                  <c:v>172.0</c:v>
                </c:pt>
                <c:pt idx="1">
                  <c:v>80.0</c:v>
                </c:pt>
                <c:pt idx="2">
                  <c:v>38.0</c:v>
                </c:pt>
                <c:pt idx="3">
                  <c:v>62.0</c:v>
                </c:pt>
                <c:pt idx="4">
                  <c:v>94.0</c:v>
                </c:pt>
                <c:pt idx="5">
                  <c:v>22.0</c:v>
                </c:pt>
                <c:pt idx="7" formatCode="General">
                  <c:v>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7416792"/>
        <c:axId val="534776072"/>
      </c:barChart>
      <c:catAx>
        <c:axId val="527416792"/>
        <c:scaling>
          <c:orientation val="minMax"/>
        </c:scaling>
        <c:delete val="0"/>
        <c:axPos val="b"/>
        <c:majorTickMark val="out"/>
        <c:minorTickMark val="none"/>
        <c:tickLblPos val="nextTo"/>
        <c:crossAx val="534776072"/>
        <c:crosses val="autoZero"/>
        <c:auto val="1"/>
        <c:lblAlgn val="ctr"/>
        <c:lblOffset val="100"/>
        <c:noMultiLvlLbl val="0"/>
      </c:catAx>
      <c:valAx>
        <c:axId val="53477607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527416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50" b="1"/>
      </a:pPr>
      <a:endParaRPr lang="es-E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Se han creado plantillas para los </a:t>
          </a:r>
          <a:r>
            <a:rPr lang="es-CO" sz="1800" b="1" dirty="0" err="1" smtClean="0"/>
            <a:t>docuemntos</a:t>
          </a:r>
          <a:r>
            <a:rPr lang="es-CO" sz="1800" b="1" dirty="0" smtClean="0"/>
            <a:t> generados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Se debe considerar el uso de una herramienta de gestion de contenidos (CMS)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892508D4-DFB3-4EC0-AE01-BA5286A0D0D1}">
      <dgm:prSet custT="1"/>
      <dgm:spPr/>
      <dgm:t>
        <a:bodyPr/>
        <a:lstStyle/>
        <a:p>
          <a:r>
            <a:rPr lang="es-CO" sz="1800" b="1" dirty="0" smtClean="0"/>
            <a:t>Se ha definido un estandar de nombramiento para los diferentes artefactos que se generan.</a:t>
          </a:r>
        </a:p>
      </dgm:t>
    </dgm:pt>
    <dgm:pt modelId="{08F5EC9A-FB5C-4547-B2AD-79222CB0B709}" type="parTrans" cxnId="{9AB41B08-2EA6-4BAA-A2A6-6F8A9F79F4F0}">
      <dgm:prSet/>
      <dgm:spPr/>
      <dgm:t>
        <a:bodyPr/>
        <a:lstStyle/>
        <a:p>
          <a:endParaRPr lang="es-CO"/>
        </a:p>
      </dgm:t>
    </dgm:pt>
    <dgm:pt modelId="{9279A39A-285E-407D-8EAD-455FBF7D8481}" type="sibTrans" cxnId="{9AB41B08-2EA6-4BAA-A2A6-6F8A9F79F4F0}">
      <dgm:prSet/>
      <dgm:spPr/>
      <dgm:t>
        <a:bodyPr/>
        <a:lstStyle/>
        <a:p>
          <a:endParaRPr lang="es-CO"/>
        </a:p>
      </dgm:t>
    </dgm:pt>
    <dgm:pt modelId="{4D9FD5B5-7546-41D2-9593-15D589A86114}">
      <dgm:prSet custT="1"/>
      <dgm:spPr/>
      <dgm:t>
        <a:bodyPr/>
        <a:lstStyle/>
        <a:p>
          <a:r>
            <a:rPr lang="es-CO" sz="1800" b="1" dirty="0" smtClean="0"/>
            <a:t>Se hace uso de una herramienta de control de versiones (SVN)</a:t>
          </a:r>
        </a:p>
      </dgm:t>
    </dgm:pt>
    <dgm:pt modelId="{8B395D15-B4C7-468F-859E-8C8E7F139610}" type="parTrans" cxnId="{D5FECA03-6A47-49EC-AE67-80A51DD8BBE5}">
      <dgm:prSet/>
      <dgm:spPr/>
      <dgm:t>
        <a:bodyPr/>
        <a:lstStyle/>
        <a:p>
          <a:endParaRPr lang="es-CO"/>
        </a:p>
      </dgm:t>
    </dgm:pt>
    <dgm:pt modelId="{949F1C6C-B488-411E-819C-BD562B6FBE28}" type="sibTrans" cxnId="{D5FECA03-6A47-49EC-AE67-80A51DD8BBE5}">
      <dgm:prSet/>
      <dgm:spPr/>
      <dgm:t>
        <a:bodyPr/>
        <a:lstStyle/>
        <a:p>
          <a:endParaRPr lang="es-CO"/>
        </a:p>
      </dgm:t>
    </dgm:pt>
    <dgm:pt modelId="{51473D1F-8228-4B98-884D-C456543E4E3A}">
      <dgm:prSet custT="1"/>
      <dgm:spPr/>
      <dgm:t>
        <a:bodyPr/>
        <a:lstStyle/>
        <a:p>
          <a:r>
            <a:rPr lang="es-CO" sz="1800" b="1" dirty="0" smtClean="0"/>
            <a:t>Se hace uso de una herramienta de control de incidencias (Google Issue Tracker)</a:t>
          </a:r>
        </a:p>
      </dgm:t>
    </dgm:pt>
    <dgm:pt modelId="{564452A6-6B5E-476D-9E2E-37225C600743}" type="parTrans" cxnId="{55172EAF-E689-4F2B-B6BB-884E51ED8B5E}">
      <dgm:prSet/>
      <dgm:spPr/>
      <dgm:t>
        <a:bodyPr/>
        <a:lstStyle/>
        <a:p>
          <a:endParaRPr lang="es-CO"/>
        </a:p>
      </dgm:t>
    </dgm:pt>
    <dgm:pt modelId="{988761B8-2B44-4624-8B87-6904B2780A39}" type="sibTrans" cxnId="{55172EAF-E689-4F2B-B6BB-884E51ED8B5E}">
      <dgm:prSet/>
      <dgm:spPr/>
      <dgm:t>
        <a:bodyPr/>
        <a:lstStyle/>
        <a:p>
          <a:endParaRPr lang="es-CO"/>
        </a:p>
      </dgm:t>
    </dgm:pt>
    <dgm:pt modelId="{B16D669A-D709-4651-A617-F35C2A37C66E}">
      <dgm:prSet custT="1"/>
      <dgm:spPr/>
      <dgm:t>
        <a:bodyPr/>
        <a:lstStyle/>
        <a:p>
          <a:r>
            <a:rPr lang="es-CO" sz="1800" b="1" dirty="0" err="1" smtClean="0"/>
            <a:t>Se deben ajustar los documentos antiguos al esquema actual de nombramiento</a:t>
          </a:r>
        </a:p>
      </dgm:t>
    </dgm:pt>
    <dgm:pt modelId="{BA6AF40D-4CCD-4D0C-80F8-DD0527E8CA07}" type="parTrans" cxnId="{4D37D031-0D4E-4F3B-9FF8-1458F5FA5AE7}">
      <dgm:prSet/>
      <dgm:spPr/>
      <dgm:t>
        <a:bodyPr/>
        <a:lstStyle/>
        <a:p>
          <a:endParaRPr lang="es-CO"/>
        </a:p>
      </dgm:t>
    </dgm:pt>
    <dgm:pt modelId="{ECACE288-339F-4C1C-97E1-BDD4B86A44E4}" type="sibTrans" cxnId="{4D37D031-0D4E-4F3B-9FF8-1458F5FA5AE7}">
      <dgm:prSet/>
      <dgm:spPr/>
      <dgm:t>
        <a:bodyPr/>
        <a:lstStyle/>
        <a:p>
          <a:endParaRPr lang="es-CO"/>
        </a:p>
      </dgm:t>
    </dgm:pt>
    <dgm:pt modelId="{B2013C0D-06F9-48EE-856A-9A147CBAFFE2}">
      <dgm:prSet custT="1"/>
      <dgm:spPr/>
      <dgm:t>
        <a:bodyPr/>
        <a:lstStyle/>
        <a:p>
          <a:r>
            <a:rPr lang="es-CO" sz="1800" b="1" dirty="0" err="1" smtClean="0"/>
            <a:t>Se debe hacer un uso mas extensivo de la herramienta de gestion de incidencias</a:t>
          </a:r>
        </a:p>
      </dgm:t>
    </dgm:pt>
    <dgm:pt modelId="{FB0AE5D1-779C-4A34-A8F1-EC234A962000}" type="parTrans" cxnId="{33F9EBD5-949E-4B54-BE73-BD2202361678}">
      <dgm:prSet/>
      <dgm:spPr/>
      <dgm:t>
        <a:bodyPr/>
        <a:lstStyle/>
        <a:p>
          <a:endParaRPr lang="es-CO"/>
        </a:p>
      </dgm:t>
    </dgm:pt>
    <dgm:pt modelId="{501418D5-F2D7-4EAC-8CDC-258A1E85DA17}" type="sibTrans" cxnId="{33F9EBD5-949E-4B54-BE73-BD2202361678}">
      <dgm:prSet/>
      <dgm:spPr/>
      <dgm:t>
        <a:bodyPr/>
        <a:lstStyle/>
        <a:p>
          <a:endParaRPr lang="es-CO"/>
        </a:p>
      </dgm:t>
    </dgm:pt>
    <dgm:pt modelId="{B53C0D34-D2DD-4806-A5AF-2929FA45BE42}">
      <dgm:prSet custT="1"/>
      <dgm:spPr/>
      <dgm:t>
        <a:bodyPr/>
        <a:lstStyle/>
        <a:p>
          <a:r>
            <a:rPr lang="es-CO" sz="1800" b="1" dirty="0" err="1" smtClean="0"/>
            <a:t>Se debeb procurar que todos los documentos sean gestionados  y que no quede ninguno de ellos por fuera de la administracion</a:t>
          </a:r>
        </a:p>
      </dgm:t>
    </dgm:pt>
    <dgm:pt modelId="{97A3E1A3-68FA-49ED-AD94-E21AF149467F}" type="parTrans" cxnId="{F7A783EB-4003-411C-B337-AD27A7B8AD44}">
      <dgm:prSet/>
      <dgm:spPr/>
      <dgm:t>
        <a:bodyPr/>
        <a:lstStyle/>
        <a:p>
          <a:endParaRPr lang="es-CO"/>
        </a:p>
      </dgm:t>
    </dgm:pt>
    <dgm:pt modelId="{C7431E28-1939-446F-B3AF-CD1F529E4405}" type="sibTrans" cxnId="{F7A783EB-4003-411C-B337-AD27A7B8AD44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9652C5B-DDA0-49BB-AA43-EF20BE8CF387}" type="presOf" srcId="{51473D1F-8228-4B98-884D-C456543E4E3A}" destId="{E8E576D6-597B-4821-A173-1777BE1476F6}" srcOrd="0" destOrd="3" presId="urn:microsoft.com/office/officeart/2005/8/layout/list1"/>
    <dgm:cxn modelId="{9AB41B08-2EA6-4BAA-A2A6-6F8A9F79F4F0}" srcId="{8C6EF109-6F99-4651-A261-4915BC5CC981}" destId="{892508D4-DFB3-4EC0-AE01-BA5286A0D0D1}" srcOrd="1" destOrd="0" parTransId="{08F5EC9A-FB5C-4547-B2AD-79222CB0B709}" sibTransId="{9279A39A-285E-407D-8EAD-455FBF7D8481}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DBBE0FA8-C70D-4BC0-80E8-7E970E9EB872}" type="presOf" srcId="{B2013C0D-06F9-48EE-856A-9A147CBAFFE2}" destId="{B21CF1F3-1020-4A1D-B57E-6504670931D3}" srcOrd="0" destOrd="2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2A9E1082-CB11-487B-A5F3-C1CD09A9BE1A}" type="presOf" srcId="{892508D4-DFB3-4EC0-AE01-BA5286A0D0D1}" destId="{E8E576D6-597B-4821-A173-1777BE1476F6}" srcOrd="0" destOrd="1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4D37D031-0D4E-4F3B-9FF8-1458F5FA5AE7}" srcId="{9427C338-2390-43E9-B670-88704BC3FCAF}" destId="{B16D669A-D709-4651-A617-F35C2A37C66E}" srcOrd="1" destOrd="0" parTransId="{BA6AF40D-4CCD-4D0C-80F8-DD0527E8CA07}" sibTransId="{ECACE288-339F-4C1C-97E1-BDD4B86A44E4}"/>
    <dgm:cxn modelId="{55172EAF-E689-4F2B-B6BB-884E51ED8B5E}" srcId="{8C6EF109-6F99-4651-A261-4915BC5CC981}" destId="{51473D1F-8228-4B98-884D-C456543E4E3A}" srcOrd="3" destOrd="0" parTransId="{564452A6-6B5E-476D-9E2E-37225C600743}" sibTransId="{988761B8-2B44-4624-8B87-6904B2780A39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379CB66E-FD43-4732-AE31-F98C33DFD0F7}" type="presOf" srcId="{4D9FD5B5-7546-41D2-9593-15D589A86114}" destId="{E8E576D6-597B-4821-A173-1777BE1476F6}" srcOrd="0" destOrd="2" presId="urn:microsoft.com/office/officeart/2005/8/layout/list1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774F3E86-21C5-40A8-A99C-6ECA6E9F8AB9}" type="presOf" srcId="{B53C0D34-D2DD-4806-A5AF-2929FA45BE42}" destId="{B21CF1F3-1020-4A1D-B57E-6504670931D3}" srcOrd="0" destOrd="3" presId="urn:microsoft.com/office/officeart/2005/8/layout/list1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34AB7B86-2393-420E-973D-CC0F0739AC85}" type="presOf" srcId="{B16D669A-D709-4651-A617-F35C2A37C66E}" destId="{B21CF1F3-1020-4A1D-B57E-6504670931D3}" srcOrd="0" destOrd="1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D5FECA03-6A47-49EC-AE67-80A51DD8BBE5}" srcId="{8C6EF109-6F99-4651-A261-4915BC5CC981}" destId="{4D9FD5B5-7546-41D2-9593-15D589A86114}" srcOrd="2" destOrd="0" parTransId="{8B395D15-B4C7-468F-859E-8C8E7F139610}" sibTransId="{949F1C6C-B488-411E-819C-BD562B6FBE28}"/>
    <dgm:cxn modelId="{33F9EBD5-949E-4B54-BE73-BD2202361678}" srcId="{9427C338-2390-43E9-B670-88704BC3FCAF}" destId="{B2013C0D-06F9-48EE-856A-9A147CBAFFE2}" srcOrd="2" destOrd="0" parTransId="{FB0AE5D1-779C-4A34-A8F1-EC234A962000}" sibTransId="{501418D5-F2D7-4EAC-8CDC-258A1E85DA17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F7A783EB-4003-411C-B337-AD27A7B8AD44}" srcId="{9427C338-2390-43E9-B670-88704BC3FCAF}" destId="{B53C0D34-D2DD-4806-A5AF-2929FA45BE42}" srcOrd="3" destOrd="0" parTransId="{97A3E1A3-68FA-49ED-AD94-E21AF149467F}" sibTransId="{C7431E28-1939-446F-B3AF-CD1F529E4405}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600" b="1" dirty="0" smtClean="0"/>
            <a:t>Hallazgos</a:t>
          </a:r>
          <a:endParaRPr lang="es-CO" sz="16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b="1" dirty="0" smtClean="0"/>
            <a:t>No se encuentra documentado el proceso para la identificación de objetivos, sus indicadores asociados y el seguimiento que se les realizará.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3D8580EB-FA7E-4E43-B58A-C08955288141}">
      <dgm:prSet phldrT="[Texto]" custT="1"/>
      <dgm:spPr/>
      <dgm:t>
        <a:bodyPr/>
        <a:lstStyle/>
        <a:p>
          <a:r>
            <a:rPr lang="es-CO" sz="1600" b="1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</dgm:t>
    </dgm:pt>
    <dgm:pt modelId="{9CA22F93-6D90-4CFB-B810-BF307F406B3D}" type="parTrans" cxnId="{A77ACBFB-95C9-4078-9743-620AF08FA660}">
      <dgm:prSet/>
      <dgm:spPr/>
      <dgm:t>
        <a:bodyPr/>
        <a:lstStyle/>
        <a:p>
          <a:endParaRPr lang="es-CO" sz="1600"/>
        </a:p>
      </dgm:t>
    </dgm:pt>
    <dgm:pt modelId="{38D052CC-FBD2-4DEC-8526-9985209522A6}" type="sibTrans" cxnId="{A77ACBFB-95C9-4078-9743-620AF08FA660}">
      <dgm:prSet/>
      <dgm:spPr/>
      <dgm:t>
        <a:bodyPr/>
        <a:lstStyle/>
        <a:p>
          <a:endParaRPr lang="es-CO" sz="1600"/>
        </a:p>
      </dgm:t>
    </dgm:pt>
    <dgm:pt modelId="{F26717D6-A19F-48A2-9386-DC377749FA2E}">
      <dgm:prSet phldrT="[Texto]" custT="1"/>
      <dgm:spPr/>
      <dgm:t>
        <a:bodyPr/>
        <a:lstStyle/>
        <a:p>
          <a:r>
            <a:rPr lang="es-CO" sz="1600" b="1" dirty="0" smtClean="0"/>
            <a:t>En ciclo 3 se realizaron actividades de seguimiento, en periodos semanales. Sin embargo no está institucionalizado.</a:t>
          </a:r>
        </a:p>
      </dgm:t>
    </dgm:pt>
    <dgm:pt modelId="{2C0875C8-1458-4DFC-B795-BBFFE5B27B15}" type="parTrans" cxnId="{CF69467A-2B08-4A76-90F7-D72DDE4B1300}">
      <dgm:prSet/>
      <dgm:spPr/>
      <dgm:t>
        <a:bodyPr/>
        <a:lstStyle/>
        <a:p>
          <a:endParaRPr lang="es-CO" sz="1600"/>
        </a:p>
      </dgm:t>
    </dgm:pt>
    <dgm:pt modelId="{10501CB3-F1AB-4728-AD02-3C1A1DACA463}" type="sibTrans" cxnId="{CF69467A-2B08-4A76-90F7-D72DDE4B1300}">
      <dgm:prSet/>
      <dgm:spPr/>
      <dgm:t>
        <a:bodyPr/>
        <a:lstStyle/>
        <a:p>
          <a:endParaRPr lang="es-CO" sz="1600"/>
        </a:p>
      </dgm:t>
    </dgm:pt>
    <dgm:pt modelId="{C6694F2B-AA5A-4364-8C71-DEF79778996E}">
      <dgm:prSet phldrT="[Texto]" custT="1"/>
      <dgm:spPr/>
      <dgm:t>
        <a:bodyPr/>
        <a:lstStyle/>
        <a:p>
          <a:r>
            <a:rPr lang="es-CO" sz="1600" b="1" dirty="0" smtClean="0"/>
            <a:t>Recomendaciones</a:t>
          </a:r>
          <a:endParaRPr lang="es-CO" sz="1600" dirty="0"/>
        </a:p>
      </dgm:t>
    </dgm:pt>
    <dgm:pt modelId="{74A6EEDC-98BC-4A3F-939D-420E6BBDFFEE}" type="parTrans" cxnId="{73DE93AB-709C-4249-8EF6-48A239B84F85}">
      <dgm:prSet/>
      <dgm:spPr/>
      <dgm:t>
        <a:bodyPr/>
        <a:lstStyle/>
        <a:p>
          <a:endParaRPr lang="es-CO" sz="1600"/>
        </a:p>
      </dgm:t>
    </dgm:pt>
    <dgm:pt modelId="{4A83DF26-21AF-4FFD-AC8B-A1B496882E07}" type="sibTrans" cxnId="{73DE93AB-709C-4249-8EF6-48A239B84F85}">
      <dgm:prSet/>
      <dgm:spPr/>
      <dgm:t>
        <a:bodyPr/>
        <a:lstStyle/>
        <a:p>
          <a:endParaRPr lang="es-CO" sz="1600"/>
        </a:p>
      </dgm:t>
    </dgm:pt>
    <dgm:pt modelId="{D8FABD2B-EBE2-4FD1-BCA2-E96F02E3ADD5}">
      <dgm:prSet phldrT="[Texto]" custT="1"/>
      <dgm:spPr/>
      <dgm:t>
        <a:bodyPr/>
        <a:lstStyle/>
        <a:p>
          <a:r>
            <a:rPr lang="es-CO" sz="1600" b="1" dirty="0" smtClean="0"/>
            <a:t>Documentar el plan estratégico organizacional, describiendo objetivos e  indicadores. </a:t>
          </a:r>
          <a:endParaRPr lang="es-CO" sz="1600" b="1" dirty="0"/>
        </a:p>
      </dgm:t>
    </dgm:pt>
    <dgm:pt modelId="{E28EA134-8414-405B-B818-81126A22413B}" type="parTrans" cxnId="{5CB24975-2D24-4A9D-BACE-F9A63777F978}">
      <dgm:prSet/>
      <dgm:spPr/>
      <dgm:t>
        <a:bodyPr/>
        <a:lstStyle/>
        <a:p>
          <a:endParaRPr lang="es-CO" sz="1600"/>
        </a:p>
      </dgm:t>
    </dgm:pt>
    <dgm:pt modelId="{04D6447C-A8AC-41AE-B7D1-A66D766FBC10}" type="sibTrans" cxnId="{5CB24975-2D24-4A9D-BACE-F9A63777F978}">
      <dgm:prSet/>
      <dgm:spPr/>
      <dgm:t>
        <a:bodyPr/>
        <a:lstStyle/>
        <a:p>
          <a:endParaRPr lang="es-CO" sz="1600"/>
        </a:p>
      </dgm:t>
    </dgm:pt>
    <dgm:pt modelId="{3A4039FE-B7C6-4365-950B-7C4352D9EF47}">
      <dgm:prSet custT="1"/>
      <dgm:spPr/>
      <dgm:t>
        <a:bodyPr/>
        <a:lstStyle/>
        <a:p>
          <a:r>
            <a:rPr lang="es-CO" sz="1600" b="1" dirty="0" smtClean="0"/>
            <a:t>Realizar un análisis detallada con el cliente que permita identificar los topes de medida para cada objetivo</a:t>
          </a:r>
          <a:r>
            <a:rPr lang="es-CO" sz="1600" b="1" smtClean="0"/>
            <a:t>. </a:t>
          </a:r>
          <a:endParaRPr lang="es-CO" sz="1600" b="1" dirty="0"/>
        </a:p>
      </dgm:t>
    </dgm:pt>
    <dgm:pt modelId="{66230871-0AE8-45AC-AD02-AA31B5D7EA4F}" type="parTrans" cxnId="{021D9A4B-2942-4ECB-8C89-A78C15066824}">
      <dgm:prSet/>
      <dgm:spPr/>
      <dgm:t>
        <a:bodyPr/>
        <a:lstStyle/>
        <a:p>
          <a:endParaRPr lang="es-CO" sz="1600"/>
        </a:p>
      </dgm:t>
    </dgm:pt>
    <dgm:pt modelId="{C29E72C1-744C-43CA-8E78-EF4776112F30}" type="sibTrans" cxnId="{021D9A4B-2942-4ECB-8C89-A78C15066824}">
      <dgm:prSet/>
      <dgm:spPr/>
      <dgm:t>
        <a:bodyPr/>
        <a:lstStyle/>
        <a:p>
          <a:endParaRPr lang="es-CO" sz="1600"/>
        </a:p>
      </dgm:t>
    </dgm:pt>
    <dgm:pt modelId="{05A23539-56F5-4B98-A59C-1C8D8A6AD733}">
      <dgm:prSet custT="1"/>
      <dgm:spPr/>
      <dgm:t>
        <a:bodyPr/>
        <a:lstStyle/>
        <a:p>
          <a:r>
            <a:rPr lang="es-CO" sz="1600" b="1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dirty="0"/>
        </a:p>
      </dgm:t>
    </dgm:pt>
    <dgm:pt modelId="{86942BA4-15D4-4155-BDFA-58AB0B48B195}" type="parTrans" cxnId="{84025622-7A92-4B5C-A65B-CAA39AF5D81A}">
      <dgm:prSet/>
      <dgm:spPr/>
      <dgm:t>
        <a:bodyPr/>
        <a:lstStyle/>
        <a:p>
          <a:endParaRPr lang="es-CO" sz="1600"/>
        </a:p>
      </dgm:t>
    </dgm:pt>
    <dgm:pt modelId="{DF2513B3-4076-4331-A813-A674B38F15EA}" type="sibTrans" cxnId="{84025622-7A92-4B5C-A65B-CAA39AF5D81A}">
      <dgm:prSet/>
      <dgm:spPr/>
      <dgm:t>
        <a:bodyPr/>
        <a:lstStyle/>
        <a:p>
          <a:endParaRPr lang="es-CO" sz="1600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75C482CE-2259-4F48-8D9D-8B8868DE3B6E}" type="pres">
      <dgm:prSet presAssocID="{C6694F2B-AA5A-4364-8C71-DEF79778996E}" presName="parentLin" presStyleCnt="0"/>
      <dgm:spPr/>
    </dgm:pt>
    <dgm:pt modelId="{76AB34B1-1F76-44A2-ACBA-DE414B2D5421}" type="pres">
      <dgm:prSet presAssocID="{C6694F2B-AA5A-4364-8C71-DEF79778996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9FFCBAC-BE49-41B4-8D2C-711E864259E8}" type="pres">
      <dgm:prSet presAssocID="{C6694F2B-AA5A-4364-8C71-DEF79778996E}" presName="parentText" presStyleLbl="node1" presStyleIdx="1" presStyleCnt="2" custScaleY="646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65082E-797D-4836-BE88-69BEFF247E92}" type="pres">
      <dgm:prSet presAssocID="{C6694F2B-AA5A-4364-8C71-DEF79778996E}" presName="negativeSpace" presStyleCnt="0"/>
      <dgm:spPr/>
    </dgm:pt>
    <dgm:pt modelId="{A9281589-CC5F-4B80-9032-A0D739376AD8}" type="pres">
      <dgm:prSet presAssocID="{C6694F2B-AA5A-4364-8C71-DEF79778996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21D9A4B-2942-4ECB-8C89-A78C15066824}" srcId="{C6694F2B-AA5A-4364-8C71-DEF79778996E}" destId="{3A4039FE-B7C6-4365-950B-7C4352D9EF47}" srcOrd="1" destOrd="0" parTransId="{66230871-0AE8-45AC-AD02-AA31B5D7EA4F}" sibTransId="{C29E72C1-744C-43CA-8E78-EF4776112F30}"/>
    <dgm:cxn modelId="{47F72D9B-4A87-4433-AFCC-237598889DD0}" type="presOf" srcId="{8C6EF109-6F99-4651-A261-4915BC5CC981}" destId="{CB1CCE5C-8255-46AB-BD0E-E8FE36031F04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38CA56E9-EC3F-4FA5-87E3-D0D204A23D5B}" type="presOf" srcId="{FA538A78-681F-42EB-9C42-E0EF7D0AF93B}" destId="{29DFD650-908F-4CF9-9C6D-B7E0CC5435EB}" srcOrd="0" destOrd="0" presId="urn:microsoft.com/office/officeart/2005/8/layout/list1"/>
    <dgm:cxn modelId="{28230EED-2C84-47A0-9C99-5443A04516F1}" type="presOf" srcId="{612F47E2-3BCB-45D0-B337-E2317CEEB6B2}" destId="{E8E576D6-597B-4821-A173-1777BE1476F6}" srcOrd="0" destOrd="0" presId="urn:microsoft.com/office/officeart/2005/8/layout/list1"/>
    <dgm:cxn modelId="{5CB24975-2D24-4A9D-BACE-F9A63777F978}" srcId="{C6694F2B-AA5A-4364-8C71-DEF79778996E}" destId="{D8FABD2B-EBE2-4FD1-BCA2-E96F02E3ADD5}" srcOrd="0" destOrd="0" parTransId="{E28EA134-8414-405B-B818-81126A22413B}" sibTransId="{04D6447C-A8AC-41AE-B7D1-A66D766FBC10}"/>
    <dgm:cxn modelId="{6BCE54F6-E4DF-4CF8-A48F-B94BDAB48811}" type="presOf" srcId="{3D8580EB-FA7E-4E43-B58A-C08955288141}" destId="{E8E576D6-597B-4821-A173-1777BE1476F6}" srcOrd="0" destOrd="1" presId="urn:microsoft.com/office/officeart/2005/8/layout/list1"/>
    <dgm:cxn modelId="{84025622-7A92-4B5C-A65B-CAA39AF5D81A}" srcId="{C6694F2B-AA5A-4364-8C71-DEF79778996E}" destId="{05A23539-56F5-4B98-A59C-1C8D8A6AD733}" srcOrd="2" destOrd="0" parTransId="{86942BA4-15D4-4155-BDFA-58AB0B48B195}" sibTransId="{DF2513B3-4076-4331-A813-A674B38F15EA}"/>
    <dgm:cxn modelId="{1F17F937-F58B-4D4C-8F6F-72E9232CF976}" type="presOf" srcId="{05A23539-56F5-4B98-A59C-1C8D8A6AD733}" destId="{A9281589-CC5F-4B80-9032-A0D739376AD8}" srcOrd="0" destOrd="2" presId="urn:microsoft.com/office/officeart/2005/8/layout/list1"/>
    <dgm:cxn modelId="{2653138B-4F5E-4414-B38A-3E3FEE841CBD}" type="presOf" srcId="{C6694F2B-AA5A-4364-8C71-DEF79778996E}" destId="{A9FFCBAC-BE49-41B4-8D2C-711E864259E8}" srcOrd="1" destOrd="0" presId="urn:microsoft.com/office/officeart/2005/8/layout/list1"/>
    <dgm:cxn modelId="{A9FC55B5-8898-438A-A9DF-44D16ADC4F62}" type="presOf" srcId="{F26717D6-A19F-48A2-9386-DC377749FA2E}" destId="{E8E576D6-597B-4821-A173-1777BE1476F6}" srcOrd="0" destOrd="2" presId="urn:microsoft.com/office/officeart/2005/8/layout/list1"/>
    <dgm:cxn modelId="{CF69467A-2B08-4A76-90F7-D72DDE4B1300}" srcId="{8C6EF109-6F99-4651-A261-4915BC5CC981}" destId="{F26717D6-A19F-48A2-9386-DC377749FA2E}" srcOrd="2" destOrd="0" parTransId="{2C0875C8-1458-4DFC-B795-BBFFE5B27B15}" sibTransId="{10501CB3-F1AB-4728-AD02-3C1A1DACA463}"/>
    <dgm:cxn modelId="{A77ACBFB-95C9-4078-9743-620AF08FA660}" srcId="{8C6EF109-6F99-4651-A261-4915BC5CC981}" destId="{3D8580EB-FA7E-4E43-B58A-C08955288141}" srcOrd="1" destOrd="0" parTransId="{9CA22F93-6D90-4CFB-B810-BF307F406B3D}" sibTransId="{38D052CC-FBD2-4DEC-8526-9985209522A6}"/>
    <dgm:cxn modelId="{CFC001C1-A15B-4A6D-B0E8-EE7F8FC39ED6}" type="presOf" srcId="{C6694F2B-AA5A-4364-8C71-DEF79778996E}" destId="{76AB34B1-1F76-44A2-ACBA-DE414B2D5421}" srcOrd="0" destOrd="0" presId="urn:microsoft.com/office/officeart/2005/8/layout/list1"/>
    <dgm:cxn modelId="{9D768832-874B-4102-B8D0-E67AD9F0328E}" type="presOf" srcId="{3A4039FE-B7C6-4365-950B-7C4352D9EF47}" destId="{A9281589-CC5F-4B80-9032-A0D739376AD8}" srcOrd="0" destOrd="1" presId="urn:microsoft.com/office/officeart/2005/8/layout/list1"/>
    <dgm:cxn modelId="{73DE93AB-709C-4249-8EF6-48A239B84F85}" srcId="{FA538A78-681F-42EB-9C42-E0EF7D0AF93B}" destId="{C6694F2B-AA5A-4364-8C71-DEF79778996E}" srcOrd="1" destOrd="0" parTransId="{74A6EEDC-98BC-4A3F-939D-420E6BBDFFEE}" sibTransId="{4A83DF26-21AF-4FFD-AC8B-A1B496882E07}"/>
    <dgm:cxn modelId="{1E93B05C-9AE7-468E-A73A-021637F379A2}" type="presOf" srcId="{D8FABD2B-EBE2-4FD1-BCA2-E96F02E3ADD5}" destId="{A9281589-CC5F-4B80-9032-A0D739376AD8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EB767A8D-9C7D-43DB-A9B2-973A4714BDD4}" type="presOf" srcId="{8C6EF109-6F99-4651-A261-4915BC5CC981}" destId="{34B1339A-F3B8-4F22-AA82-8D6433C303C1}" srcOrd="1" destOrd="0" presId="urn:microsoft.com/office/officeart/2005/8/layout/list1"/>
    <dgm:cxn modelId="{E2B3EFDF-8BA0-4BC1-87B0-0D58478F084E}" type="presParOf" srcId="{29DFD650-908F-4CF9-9C6D-B7E0CC5435EB}" destId="{950841F4-292F-4AD2-AC19-717D30EFD2B8}" srcOrd="0" destOrd="0" presId="urn:microsoft.com/office/officeart/2005/8/layout/list1"/>
    <dgm:cxn modelId="{B1D3DC04-F929-4154-85A4-85AAF40C9C95}" type="presParOf" srcId="{950841F4-292F-4AD2-AC19-717D30EFD2B8}" destId="{CB1CCE5C-8255-46AB-BD0E-E8FE36031F04}" srcOrd="0" destOrd="0" presId="urn:microsoft.com/office/officeart/2005/8/layout/list1"/>
    <dgm:cxn modelId="{9ACC5ECC-FE9E-4AA2-BBE8-D04AAC613C8E}" type="presParOf" srcId="{950841F4-292F-4AD2-AC19-717D30EFD2B8}" destId="{34B1339A-F3B8-4F22-AA82-8D6433C303C1}" srcOrd="1" destOrd="0" presId="urn:microsoft.com/office/officeart/2005/8/layout/list1"/>
    <dgm:cxn modelId="{4DAFB492-222F-403B-9EA6-73C6353F433B}" type="presParOf" srcId="{29DFD650-908F-4CF9-9C6D-B7E0CC5435EB}" destId="{412348C7-66D0-4C8A-8DA8-38D289327DA8}" srcOrd="1" destOrd="0" presId="urn:microsoft.com/office/officeart/2005/8/layout/list1"/>
    <dgm:cxn modelId="{41E40386-3C97-4568-A8DF-9F2301D6014D}" type="presParOf" srcId="{29DFD650-908F-4CF9-9C6D-B7E0CC5435EB}" destId="{E8E576D6-597B-4821-A173-1777BE1476F6}" srcOrd="2" destOrd="0" presId="urn:microsoft.com/office/officeart/2005/8/layout/list1"/>
    <dgm:cxn modelId="{0E970504-D47B-47EC-9B05-7897A572DE08}" type="presParOf" srcId="{29DFD650-908F-4CF9-9C6D-B7E0CC5435EB}" destId="{5BD930DC-6341-4AAC-9734-563DF6C49971}" srcOrd="3" destOrd="0" presId="urn:microsoft.com/office/officeart/2005/8/layout/list1"/>
    <dgm:cxn modelId="{938303BC-0726-41A6-9AC3-5BA7393EFD02}" type="presParOf" srcId="{29DFD650-908F-4CF9-9C6D-B7E0CC5435EB}" destId="{75C482CE-2259-4F48-8D9D-8B8868DE3B6E}" srcOrd="4" destOrd="0" presId="urn:microsoft.com/office/officeart/2005/8/layout/list1"/>
    <dgm:cxn modelId="{DE939705-9184-4215-A23D-8B92552ECB6F}" type="presParOf" srcId="{75C482CE-2259-4F48-8D9D-8B8868DE3B6E}" destId="{76AB34B1-1F76-44A2-ACBA-DE414B2D5421}" srcOrd="0" destOrd="0" presId="urn:microsoft.com/office/officeart/2005/8/layout/list1"/>
    <dgm:cxn modelId="{8BB01712-08E1-4F88-A716-07C43EAAA940}" type="presParOf" srcId="{75C482CE-2259-4F48-8D9D-8B8868DE3B6E}" destId="{A9FFCBAC-BE49-41B4-8D2C-711E864259E8}" srcOrd="1" destOrd="0" presId="urn:microsoft.com/office/officeart/2005/8/layout/list1"/>
    <dgm:cxn modelId="{AB445BBB-A0D9-4C29-B406-B45E4CFFC36D}" type="presParOf" srcId="{29DFD650-908F-4CF9-9C6D-B7E0CC5435EB}" destId="{8965082E-797D-4836-BE88-69BEFF247E92}" srcOrd="5" destOrd="0" presId="urn:microsoft.com/office/officeart/2005/8/layout/list1"/>
    <dgm:cxn modelId="{20299DFF-BC63-49AF-9A08-36ED858608F5}" type="presParOf" srcId="{29DFD650-908F-4CF9-9C6D-B7E0CC5435EB}" destId="{A9281589-CC5F-4B80-9032-A0D739376A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No se monitorean actualmente los compromisos con las fechas de terminación de cada tarea. Solamente se revisan las tareas terminadas.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A71F28F-794A-46C9-B365-D3506F9D1816}">
      <dgm:prSet custT="1"/>
      <dgm:spPr/>
      <dgm:t>
        <a:bodyPr/>
        <a:lstStyle/>
        <a:p>
          <a:r>
            <a:rPr lang="es-CO" sz="1800" b="1" dirty="0"/>
            <a:t>No se tiene un proceso definido donde se involucre e informe a los stakeholders involucrados sobre el proyecto.</a:t>
          </a:r>
        </a:p>
      </dgm:t>
    </dgm:pt>
    <dgm:pt modelId="{B42F84AC-9317-41E7-8C47-727A75E034B4}" type="parTrans" cxnId="{AAF4749E-F163-4AE6-892C-5E10504B4B60}">
      <dgm:prSet/>
      <dgm:spPr/>
      <dgm:t>
        <a:bodyPr/>
        <a:lstStyle/>
        <a:p>
          <a:endParaRPr lang="es-CO"/>
        </a:p>
      </dgm:t>
    </dgm:pt>
    <dgm:pt modelId="{D82F6319-99C5-4F28-B50A-54B4AE269252}" type="sibTrans" cxnId="{AAF4749E-F163-4AE6-892C-5E10504B4B60}">
      <dgm:prSet/>
      <dgm:spPr/>
      <dgm:t>
        <a:bodyPr/>
        <a:lstStyle/>
        <a:p>
          <a:endParaRPr lang="es-CO"/>
        </a:p>
      </dgm:t>
    </dgm:pt>
    <dgm:pt modelId="{920BE214-F044-4BC3-AC70-BC8C39C0278F}">
      <dgm:prSet custT="1"/>
      <dgm:spPr/>
      <dgm:t>
        <a:bodyPr/>
        <a:lstStyle/>
        <a:p>
          <a:r>
            <a:rPr lang="es-CO" sz="1800" b="1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gm:t>
    </dgm:pt>
    <dgm:pt modelId="{541BF212-356F-46B7-B83B-0496CA4D3604}" type="parTrans" cxnId="{D13FE6A8-B8BE-4751-99F9-9687E483B920}">
      <dgm:prSet/>
      <dgm:spPr/>
      <dgm:t>
        <a:bodyPr/>
        <a:lstStyle/>
        <a:p>
          <a:endParaRPr lang="es-CO"/>
        </a:p>
      </dgm:t>
    </dgm:pt>
    <dgm:pt modelId="{D11FEA68-2B48-46AC-981E-E174C185DA6D}" type="sibTrans" cxnId="{D13FE6A8-B8BE-4751-99F9-9687E483B920}">
      <dgm:prSet/>
      <dgm:spPr/>
      <dgm:t>
        <a:bodyPr/>
        <a:lstStyle/>
        <a:p>
          <a:endParaRPr lang="es-CO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seguimiento del proyecto donde se involucre los </a:t>
          </a:r>
          <a:r>
            <a:rPr lang="es-CO" sz="1800" b="1" dirty="0" err="1" smtClean="0"/>
            <a:t>stakeholders</a:t>
          </a:r>
          <a:r>
            <a:rPr lang="es-CO" sz="1800" b="1" dirty="0" smtClean="0"/>
            <a:t> relevantes con el objetivo de informar los resultados de los seguimientos al proyecto, al plan, a los incidentes.</a:t>
          </a:r>
          <a:endParaRPr lang="es-CO" sz="1800" b="1" dirty="0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5C37620-4CE6-4CCF-967D-5D2B41285F9D}">
      <dgm:prSet custT="1"/>
      <dgm:spPr/>
      <dgm:t>
        <a:bodyPr/>
        <a:lstStyle/>
        <a:p>
          <a:r>
            <a:rPr lang="es-CO" sz="1800" b="1" dirty="0"/>
            <a:t>Ajustar el proceso de seguimiento de riesgos para ajustar la probabilidad de ocurrencia y el impacto de acuerdo a la materialización  y experiencia recogida en ciclos anteriores.</a:t>
          </a:r>
        </a:p>
      </dgm:t>
    </dgm:pt>
    <dgm:pt modelId="{8C7CC631-7B0C-4F07-B7A8-D2CB9F46D062}" type="parTrans" cxnId="{A829BF08-14C9-40D3-8441-E0F771798D8E}">
      <dgm:prSet/>
      <dgm:spPr/>
      <dgm:t>
        <a:bodyPr/>
        <a:lstStyle/>
        <a:p>
          <a:endParaRPr lang="es-CO"/>
        </a:p>
      </dgm:t>
    </dgm:pt>
    <dgm:pt modelId="{FF30E96F-D55E-4806-AEA9-CE14E94D8EC9}" type="sibTrans" cxnId="{A829BF08-14C9-40D3-8441-E0F771798D8E}">
      <dgm:prSet/>
      <dgm:spPr/>
      <dgm:t>
        <a:bodyPr/>
        <a:lstStyle/>
        <a:p>
          <a:endParaRPr lang="es-CO"/>
        </a:p>
      </dgm:t>
    </dgm:pt>
    <dgm:pt modelId="{7EA49BC2-2398-4F0E-A910-22832F853C09}">
      <dgm:prSet custT="1"/>
      <dgm:spPr/>
      <dgm:t>
        <a:bodyPr/>
        <a:lstStyle/>
        <a:p>
          <a:r>
            <a:rPr lang="es-CO" sz="1800" b="1" dirty="0"/>
            <a:t>Ajustar el proceso de seguimiento al plan para incorporar revisión de compromisos con fechas de cierre de actividades.</a:t>
          </a:r>
        </a:p>
      </dgm:t>
    </dgm:pt>
    <dgm:pt modelId="{E5946C31-603D-40F8-82ED-E00D6A9209D9}" type="parTrans" cxnId="{E702FCD0-B6F8-42B5-BA5B-0579D1814E2A}">
      <dgm:prSet/>
      <dgm:spPr/>
      <dgm:t>
        <a:bodyPr/>
        <a:lstStyle/>
        <a:p>
          <a:endParaRPr lang="es-CO"/>
        </a:p>
      </dgm:t>
    </dgm:pt>
    <dgm:pt modelId="{11CA6DBA-47BF-4F59-9744-987884BD9AC9}" type="sibTrans" cxnId="{E702FCD0-B6F8-42B5-BA5B-0579D1814E2A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0D9A230-9182-4C66-82B4-F0458B22BABF}" srcId="{8C6EF109-6F99-4651-A261-4915BC5CC981}" destId="{BDFFFE05-DA3F-40D7-8DAD-27DFCD93F115}" srcOrd="0" destOrd="0" parTransId="{8DEBB384-BEBE-408E-8653-18C7F670662D}" sibTransId="{7B80EFB4-38AC-46BA-B493-01077C7E7D35}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D13FE6A8-B8BE-4751-99F9-9687E483B920}" srcId="{8C6EF109-6F99-4651-A261-4915BC5CC981}" destId="{920BE214-F044-4BC3-AC70-BC8C39C0278F}" srcOrd="2" destOrd="0" parTransId="{541BF212-356F-46B7-B83B-0496CA4D3604}" sibTransId="{D11FEA68-2B48-46AC-981E-E174C185DA6D}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E702FCD0-B6F8-42B5-BA5B-0579D1814E2A}" srcId="{9427C338-2390-43E9-B670-88704BC3FCAF}" destId="{7EA49BC2-2398-4F0E-A910-22832F853C09}" srcOrd="2" destOrd="0" parTransId="{E5946C31-603D-40F8-82ED-E00D6A9209D9}" sibTransId="{11CA6DBA-47BF-4F59-9744-987884BD9AC9}"/>
    <dgm:cxn modelId="{AAF4749E-F163-4AE6-892C-5E10504B4B60}" srcId="{8C6EF109-6F99-4651-A261-4915BC5CC981}" destId="{7A71F28F-794A-46C9-B365-D3506F9D1816}" srcOrd="1" destOrd="0" parTransId="{B42F84AC-9317-41E7-8C47-727A75E034B4}" sibTransId="{D82F6319-99C5-4F28-B50A-54B4AE269252}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72CD52E6-C9BD-4A7D-84B7-DD84EC7F15AB}" type="presOf" srcId="{BDFFFE05-DA3F-40D7-8DAD-27DFCD93F115}" destId="{E8E576D6-597B-4821-A173-1777BE1476F6}" srcOrd="0" destOrd="0" presId="urn:microsoft.com/office/officeart/2005/8/layout/list1"/>
    <dgm:cxn modelId="{EB500CB6-F68B-472B-A55F-C50D7FC8E68E}" type="presOf" srcId="{B5C37620-4CE6-4CCF-967D-5D2B41285F9D}" destId="{B21CF1F3-1020-4A1D-B57E-6504670931D3}" srcOrd="0" destOrd="1" presId="urn:microsoft.com/office/officeart/2005/8/layout/list1"/>
    <dgm:cxn modelId="{0D9C5208-C455-4DF8-90F6-4CFCAEB8619F}" type="presOf" srcId="{7A71F28F-794A-46C9-B365-D3506F9D1816}" destId="{E8E576D6-597B-4821-A173-1777BE1476F6}" srcOrd="0" destOrd="1" presId="urn:microsoft.com/office/officeart/2005/8/layout/list1"/>
    <dgm:cxn modelId="{7F68782E-AE83-4A58-BAE5-5A3E2E6956A9}" type="presOf" srcId="{920BE214-F044-4BC3-AC70-BC8C39C0278F}" destId="{E8E576D6-597B-4821-A173-1777BE1476F6}" srcOrd="0" destOrd="2" presId="urn:microsoft.com/office/officeart/2005/8/layout/list1"/>
    <dgm:cxn modelId="{2C9CA705-3E7D-482C-9063-D6E049352A16}" type="presOf" srcId="{7EA49BC2-2398-4F0E-A910-22832F853C09}" destId="{B21CF1F3-1020-4A1D-B57E-6504670931D3}" srcOrd="0" destOrd="2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A829BF08-14C9-40D3-8441-E0F771798D8E}" srcId="{9427C338-2390-43E9-B670-88704BC3FCAF}" destId="{B5C37620-4CE6-4CCF-967D-5D2B41285F9D}" srcOrd="1" destOrd="0" parTransId="{8C7CC631-7B0C-4F07-B7A8-D2CB9F46D062}" sibTransId="{FF30E96F-D55E-4806-AEA9-CE14E94D8EC9}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smtClean="0"/>
            <a:t>No existe un proceso definido para la creación del plan, además se debe planificar su desarrollo, realizar monitoreo del mismo y su evaluación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Se debe definir un proceso para la planificación, para lo cual se debe establecer la manera de medición, evaluación y seguimiento de este proceso.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E1D2B918-20C1-4584-B493-49F1614C4559}">
      <dgm:prSet custT="1"/>
      <dgm:spPr/>
      <dgm:t>
        <a:bodyPr/>
        <a:lstStyle/>
        <a:p>
          <a:r>
            <a:rPr lang="es-CO" sz="1800" b="1" dirty="0"/>
            <a:t>Plan de recursos y administración de datos no se realizan dentro del proyecto, no se consideran necesarias pero deberían apoyar la planificación.</a:t>
          </a:r>
        </a:p>
      </dgm:t>
    </dgm:pt>
    <dgm:pt modelId="{9C687A9E-CF74-41A9-A48E-315FFD9D507A}" type="parTrans" cxnId="{9666121D-C7F2-41BA-922F-437E73AD1C32}">
      <dgm:prSet/>
      <dgm:spPr/>
      <dgm:t>
        <a:bodyPr/>
        <a:lstStyle/>
        <a:p>
          <a:endParaRPr lang="es-CO"/>
        </a:p>
      </dgm:t>
    </dgm:pt>
    <dgm:pt modelId="{BACAE55F-7709-4416-AF80-88125C05D746}" type="sibTrans" cxnId="{9666121D-C7F2-41BA-922F-437E73AD1C32}">
      <dgm:prSet/>
      <dgm:spPr/>
      <dgm:t>
        <a:bodyPr/>
        <a:lstStyle/>
        <a:p>
          <a:endParaRPr lang="es-CO"/>
        </a:p>
      </dgm:t>
    </dgm:pt>
    <dgm:pt modelId="{627EEBC8-8935-4B8B-8CF9-CD34B54C03F5}">
      <dgm:prSet custT="1"/>
      <dgm:spPr/>
      <dgm:t>
        <a:bodyPr/>
        <a:lstStyle/>
        <a:p>
          <a:r>
            <a:rPr lang="es-CO" sz="1800" b="1" dirty="0"/>
            <a:t>Plan de necesidades de conocimiento y habilidades.</a:t>
          </a:r>
        </a:p>
      </dgm:t>
    </dgm:pt>
    <dgm:pt modelId="{40E38007-7B30-4675-A286-53A348D6C98D}" type="parTrans" cxnId="{0BBF0F6F-0739-47AE-9FB0-E5DB86940E4A}">
      <dgm:prSet/>
      <dgm:spPr/>
      <dgm:t>
        <a:bodyPr/>
        <a:lstStyle/>
        <a:p>
          <a:endParaRPr lang="es-CO"/>
        </a:p>
      </dgm:t>
    </dgm:pt>
    <dgm:pt modelId="{882D3019-CF97-4C88-B229-DA2FED6D6649}" type="sibTrans" cxnId="{0BBF0F6F-0739-47AE-9FB0-E5DB86940E4A}">
      <dgm:prSet/>
      <dgm:spPr/>
      <dgm:t>
        <a:bodyPr/>
        <a:lstStyle/>
        <a:p>
          <a:endParaRPr lang="es-CO"/>
        </a:p>
      </dgm:t>
    </dgm:pt>
    <dgm:pt modelId="{39A70236-1F3A-4948-B7A0-DDB4BC23F4A3}">
      <dgm:prSet phldrT="[Texto]" custT="1"/>
      <dgm:spPr/>
      <dgm:t>
        <a:bodyPr/>
        <a:lstStyle/>
        <a:p>
          <a:r>
            <a:rPr lang="es-CO" sz="1800" b="1" dirty="0" err="1" smtClean="0"/>
            <a:t>Se debe considerar la planificación de recursos, preparación de datos y la preparación del personal que lo requiera durante el proyecto, se debe considerar una metodología para cada caso. </a:t>
          </a:r>
        </a:p>
      </dgm:t>
    </dgm:pt>
    <dgm:pt modelId="{4CF77D96-E3E3-4910-9D4C-BE99FEA3CA01}" type="parTrans" cxnId="{C7A352BE-DC0F-408E-993B-CEBA62B281D9}">
      <dgm:prSet/>
      <dgm:spPr/>
      <dgm:t>
        <a:bodyPr/>
        <a:lstStyle/>
        <a:p>
          <a:endParaRPr lang="es-CO"/>
        </a:p>
      </dgm:t>
    </dgm:pt>
    <dgm:pt modelId="{3AB983E5-B300-48BD-BFB3-3F362E0C53AA}" type="sibTrans" cxnId="{C7A352BE-DC0F-408E-993B-CEBA62B281D9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5A02697A-471F-4E2C-ABD8-F0F727E75F92}" type="presOf" srcId="{E1D2B918-20C1-4584-B493-49F1614C4559}" destId="{E8E576D6-597B-4821-A173-1777BE1476F6}" srcOrd="0" destOrd="1" presId="urn:microsoft.com/office/officeart/2005/8/layout/list1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9666121D-C7F2-41BA-922F-437E73AD1C32}" srcId="{8C6EF109-6F99-4651-A261-4915BC5CC981}" destId="{E1D2B918-20C1-4584-B493-49F1614C4559}" srcOrd="1" destOrd="0" parTransId="{9C687A9E-CF74-41A9-A48E-315FFD9D507A}" sibTransId="{BACAE55F-7709-4416-AF80-88125C05D746}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24B29068-02E5-4DC7-9849-5683AF800826}" type="presOf" srcId="{39A70236-1F3A-4948-B7A0-DDB4BC23F4A3}" destId="{B21CF1F3-1020-4A1D-B57E-6504670931D3}" srcOrd="0" destOrd="1" presId="urn:microsoft.com/office/officeart/2005/8/layout/list1"/>
    <dgm:cxn modelId="{0BBF0F6F-0739-47AE-9FB0-E5DB86940E4A}" srcId="{8C6EF109-6F99-4651-A261-4915BC5CC981}" destId="{627EEBC8-8935-4B8B-8CF9-CD34B54C03F5}" srcOrd="2" destOrd="0" parTransId="{40E38007-7B30-4675-A286-53A348D6C98D}" sibTransId="{882D3019-CF97-4C88-B229-DA2FED6D6649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C7A352BE-DC0F-408E-993B-CEBA62B281D9}" srcId="{9427C338-2390-43E9-B670-88704BC3FCAF}" destId="{39A70236-1F3A-4948-B7A0-DDB4BC23F4A3}" srcOrd="1" destOrd="0" parTransId="{4CF77D96-E3E3-4910-9D4C-BE99FEA3CA01}" sibTransId="{3AB983E5-B300-48BD-BFB3-3F362E0C53AA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11A9CB7A-4DB0-4429-9DDA-49FE1E644151}" type="presOf" srcId="{627EEBC8-8935-4B8B-8CF9-CD34B54C03F5}" destId="{E8E576D6-597B-4821-A173-1777BE1476F6}" srcOrd="0" destOrd="2" presId="urn:microsoft.com/office/officeart/2005/8/layout/list1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dirty="0" smtClean="0"/>
            <a:t>Actividades donde se analiza los resultados del ciclo a nivel de proceso y producto, además se proponen mejoras al proceso de desarrollo al finalizar cada ciclo.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600" dirty="0" smtClean="0"/>
            <a:t>Definir el proceso de control de calidad que incluya actividades de revisiones, pruebas etc. Sobre las entregas realizadas.</a:t>
          </a:r>
          <a:endParaRPr lang="es-CO" sz="16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A74E1AE4-CA5C-4C35-806C-3944A6831C62}">
      <dgm:prSet custT="1"/>
      <dgm:spPr/>
      <dgm:t>
        <a:bodyPr/>
        <a:lstStyle/>
        <a:p>
          <a:r>
            <a:rPr lang="es-CO" sz="1600" b="0" dirty="0"/>
            <a:t>Definición y revisión entregables asociados a un artefacto de </a:t>
          </a:r>
          <a:r>
            <a:rPr lang="es-CO" sz="1600" b="0" dirty="0" smtClean="0"/>
            <a:t>software</a:t>
          </a:r>
          <a:endParaRPr lang="es-CO" sz="1600" b="0" dirty="0"/>
        </a:p>
      </dgm:t>
    </dgm:pt>
    <dgm:pt modelId="{E09DAD38-CB95-4CFF-8E25-2A210AEBFC63}" type="parTrans" cxnId="{763D4C36-B351-4EB7-A761-EA91CEFCFF71}">
      <dgm:prSet/>
      <dgm:spPr/>
      <dgm:t>
        <a:bodyPr/>
        <a:lstStyle/>
        <a:p>
          <a:endParaRPr lang="es-CO"/>
        </a:p>
      </dgm:t>
    </dgm:pt>
    <dgm:pt modelId="{F95AE21D-985A-4A7A-B602-FB6BEC9051A5}" type="sibTrans" cxnId="{763D4C36-B351-4EB7-A761-EA91CEFCFF71}">
      <dgm:prSet/>
      <dgm:spPr/>
      <dgm:t>
        <a:bodyPr/>
        <a:lstStyle/>
        <a:p>
          <a:endParaRPr lang="es-CO"/>
        </a:p>
      </dgm:t>
    </dgm:pt>
    <dgm:pt modelId="{F26379D2-39DA-4576-838E-4752F8F48F24}">
      <dgm:prSet custT="1"/>
      <dgm:spPr/>
      <dgm:t>
        <a:bodyPr/>
        <a:lstStyle/>
        <a:p>
          <a:r>
            <a:rPr lang="es-CO" sz="1600" dirty="0" smtClean="0"/>
            <a:t>Proceso definido para las actividades de seguimiento en el control de calidad de las entregas de artefactos</a:t>
          </a:r>
          <a:r>
            <a:rPr lang="es-CO" sz="1600" b="0" dirty="0" smtClean="0"/>
            <a:t>(documentación, casos de prueba).</a:t>
          </a:r>
          <a:endParaRPr lang="es-CO" sz="1600" b="1" dirty="0"/>
        </a:p>
      </dgm:t>
    </dgm:pt>
    <dgm:pt modelId="{C754C11B-C871-4C48-B6B1-2323D731EAE2}" type="parTrans" cxnId="{3C532F46-E74C-46C5-AD17-3352C42AED9E}">
      <dgm:prSet/>
      <dgm:spPr/>
      <dgm:t>
        <a:bodyPr/>
        <a:lstStyle/>
        <a:p>
          <a:endParaRPr lang="es-CO"/>
        </a:p>
      </dgm:t>
    </dgm:pt>
    <dgm:pt modelId="{0A62B2E8-8910-45A0-B683-43BACBBB63D9}" type="sibTrans" cxnId="{3C532F46-E74C-46C5-AD17-3352C42AED9E}">
      <dgm:prSet/>
      <dgm:spPr/>
      <dgm:t>
        <a:bodyPr/>
        <a:lstStyle/>
        <a:p>
          <a:endParaRPr lang="es-CO"/>
        </a:p>
      </dgm:t>
    </dgm:pt>
    <dgm:pt modelId="{3E574312-AF67-4ED0-BC04-EEEBFCB4E853}">
      <dgm:prSet custT="1"/>
      <dgm:spPr/>
      <dgm:t>
        <a:bodyPr/>
        <a:lstStyle/>
        <a:p>
          <a:r>
            <a:rPr lang="es-CO" sz="1600" dirty="0" smtClean="0"/>
            <a:t>Planificación dentro del plan de trabajo las actividades de seguimiento con fechas específicas y responsable de la realización.</a:t>
          </a:r>
          <a:endParaRPr lang="es-CO" sz="1600" b="1" dirty="0"/>
        </a:p>
      </dgm:t>
    </dgm:pt>
    <dgm:pt modelId="{78C3247E-6E90-498E-B554-149F9A479734}" type="parTrans" cxnId="{D289D92A-59E1-45A2-B2DE-F15548E7BF09}">
      <dgm:prSet/>
      <dgm:spPr/>
      <dgm:t>
        <a:bodyPr/>
        <a:lstStyle/>
        <a:p>
          <a:endParaRPr lang="es-CO"/>
        </a:p>
      </dgm:t>
    </dgm:pt>
    <dgm:pt modelId="{FEAD36BB-C296-4B89-BCD7-F71599D845C3}" type="sibTrans" cxnId="{D289D92A-59E1-45A2-B2DE-F15548E7BF09}">
      <dgm:prSet/>
      <dgm:spPr/>
      <dgm:t>
        <a:bodyPr/>
        <a:lstStyle/>
        <a:p>
          <a:endParaRPr lang="es-CO"/>
        </a:p>
      </dgm:t>
    </dgm:pt>
    <dgm:pt modelId="{8C68AD91-05F8-4374-9B65-4767241A03BB}">
      <dgm:prSet custT="1"/>
      <dgm:spPr/>
      <dgm:t>
        <a:bodyPr/>
        <a:lstStyle/>
        <a:p>
          <a:r>
            <a:rPr lang="es-CO" sz="1600" dirty="0" smtClean="0"/>
            <a:t>Al iniciar cada ciclo se debe definir metas en cuanto a la calidad, tener estimaciones de los posibles defectos que se esperan y establecer el resultado al final del ciclo. </a:t>
          </a:r>
          <a:endParaRPr lang="en-US" sz="1600" dirty="0"/>
        </a:p>
      </dgm:t>
    </dgm:pt>
    <dgm:pt modelId="{14E5B228-0EE9-4F60-9FEE-11CE1BA0F288}" type="parTrans" cxnId="{73B726C7-CC88-4E3D-89B5-85809DD7059E}">
      <dgm:prSet/>
      <dgm:spPr/>
      <dgm:t>
        <a:bodyPr/>
        <a:lstStyle/>
        <a:p>
          <a:endParaRPr lang="en-US"/>
        </a:p>
      </dgm:t>
    </dgm:pt>
    <dgm:pt modelId="{B0FEC248-A14A-44F2-BC93-89251E9D4B54}" type="sibTrans" cxnId="{73B726C7-CC88-4E3D-89B5-85809DD7059E}">
      <dgm:prSet/>
      <dgm:spPr/>
      <dgm:t>
        <a:bodyPr/>
        <a:lstStyle/>
        <a:p>
          <a:endParaRPr lang="en-US"/>
        </a:p>
      </dgm:t>
    </dgm:pt>
    <dgm:pt modelId="{E61FBFE1-6E5A-4486-A9CA-319393F22283}">
      <dgm:prSet custT="1"/>
      <dgm:spPr/>
      <dgm:t>
        <a:bodyPr/>
        <a:lstStyle/>
        <a:p>
          <a:r>
            <a:rPr lang="es-CO" sz="1600" dirty="0" smtClean="0"/>
            <a:t>Establecer pautas y puntos para las evaluaciones objetivas durante y al finalizar cada ciclo para los procesos.</a:t>
          </a:r>
          <a:endParaRPr lang="en-US" sz="1600" dirty="0"/>
        </a:p>
      </dgm:t>
    </dgm:pt>
    <dgm:pt modelId="{198D40FA-A36F-4103-BE89-3DECC13527CE}" type="parTrans" cxnId="{6A70911A-3822-4AFF-B86E-4F17AF38666D}">
      <dgm:prSet/>
      <dgm:spPr/>
      <dgm:t>
        <a:bodyPr/>
        <a:lstStyle/>
        <a:p>
          <a:endParaRPr lang="en-US"/>
        </a:p>
      </dgm:t>
    </dgm:pt>
    <dgm:pt modelId="{DB53BA18-5F1F-4CC7-9AD1-F00F0110A327}" type="sibTrans" cxnId="{6A70911A-3822-4AFF-B86E-4F17AF38666D}">
      <dgm:prSet/>
      <dgm:spPr/>
      <dgm:t>
        <a:bodyPr/>
        <a:lstStyle/>
        <a:p>
          <a:endParaRPr lang="en-US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C532F46-E74C-46C5-AD17-3352C42AED9E}" srcId="{8C6EF109-6F99-4651-A261-4915BC5CC981}" destId="{F26379D2-39DA-4576-838E-4752F8F48F24}" srcOrd="2" destOrd="0" parTransId="{C754C11B-C871-4C48-B6B1-2323D731EAE2}" sibTransId="{0A62B2E8-8910-45A0-B683-43BACBBB63D9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763D4C36-B351-4EB7-A761-EA91CEFCFF71}" srcId="{8C6EF109-6F99-4651-A261-4915BC5CC981}" destId="{A74E1AE4-CA5C-4C35-806C-3944A6831C62}" srcOrd="1" destOrd="0" parTransId="{E09DAD38-CB95-4CFF-8E25-2A210AEBFC63}" sibTransId="{F95AE21D-985A-4A7A-B602-FB6BEC9051A5}"/>
    <dgm:cxn modelId="{73B726C7-CC88-4E3D-89B5-85809DD7059E}" srcId="{9427C338-2390-43E9-B670-88704BC3FCAF}" destId="{8C68AD91-05F8-4374-9B65-4767241A03BB}" srcOrd="1" destOrd="0" parTransId="{14E5B228-0EE9-4F60-9FEE-11CE1BA0F288}" sibTransId="{B0FEC248-A14A-44F2-BC93-89251E9D4B54}"/>
    <dgm:cxn modelId="{6A70911A-3822-4AFF-B86E-4F17AF38666D}" srcId="{9427C338-2390-43E9-B670-88704BC3FCAF}" destId="{E61FBFE1-6E5A-4486-A9CA-319393F22283}" srcOrd="2" destOrd="0" parTransId="{198D40FA-A36F-4103-BE89-3DECC13527CE}" sibTransId="{DB53BA18-5F1F-4CC7-9AD1-F00F0110A327}"/>
    <dgm:cxn modelId="{9635A738-2456-43DA-ACB5-E18E0C044DEF}" type="presOf" srcId="{E61FBFE1-6E5A-4486-A9CA-319393F22283}" destId="{B21CF1F3-1020-4A1D-B57E-6504670931D3}" srcOrd="0" destOrd="2" presId="urn:microsoft.com/office/officeart/2005/8/layout/list1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D289D92A-59E1-45A2-B2DE-F15548E7BF09}" srcId="{8C6EF109-6F99-4651-A261-4915BC5CC981}" destId="{3E574312-AF67-4ED0-BC04-EEEBFCB4E853}" srcOrd="3" destOrd="0" parTransId="{78C3247E-6E90-498E-B554-149F9A479734}" sibTransId="{FEAD36BB-C296-4B89-BCD7-F71599D845C3}"/>
    <dgm:cxn modelId="{80A7CFC3-0133-4FFC-9EF1-18844B35EB4C}" type="presOf" srcId="{3E574312-AF67-4ED0-BC04-EEEBFCB4E853}" destId="{E8E576D6-597B-4821-A173-1777BE1476F6}" srcOrd="0" destOrd="3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BD564ED-4365-4B07-8568-C56AB87A2877}" type="presOf" srcId="{F26379D2-39DA-4576-838E-4752F8F48F24}" destId="{E8E576D6-597B-4821-A173-1777BE1476F6}" srcOrd="0" destOrd="2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1BE3116E-A628-4009-BA69-1CAD48E65004}" type="presOf" srcId="{A74E1AE4-CA5C-4C35-806C-3944A6831C62}" destId="{E8E576D6-597B-4821-A173-1777BE1476F6}" srcOrd="0" destOrd="1" presId="urn:microsoft.com/office/officeart/2005/8/layout/list1"/>
    <dgm:cxn modelId="{707FF8BF-2BA2-4991-82F2-70CA0FD087C6}" type="presOf" srcId="{8C68AD91-05F8-4374-9B65-4767241A03BB}" destId="{B21CF1F3-1020-4A1D-B57E-6504670931D3}" srcOrd="0" destOrd="1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#6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captura de requerimientos con acompañamiento del cliente.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01C369F4-C393-40CA-A482-D15F8C2E7882}">
      <dgm:prSet custT="1"/>
      <dgm:spPr/>
      <dgm:t>
        <a:bodyPr/>
        <a:lstStyle/>
        <a:p>
          <a:r>
            <a:rPr lang="es-CO" sz="1800" b="1" dirty="0"/>
            <a:t>Documentar por ambas partes los cambios realizados tanto sobre los requerimientos como sobre la estructura de la aplicación.</a:t>
          </a:r>
        </a:p>
      </dgm:t>
    </dgm:pt>
    <dgm:pt modelId="{87A8209C-5CF4-4DBE-A813-3F528F5CAE29}" type="parTrans" cxnId="{365D45F2-3458-442A-9A7D-7AB8026BE871}">
      <dgm:prSet/>
      <dgm:spPr/>
      <dgm:t>
        <a:bodyPr/>
        <a:lstStyle/>
        <a:p>
          <a:endParaRPr lang="es-CO"/>
        </a:p>
      </dgm:t>
    </dgm:pt>
    <dgm:pt modelId="{7028949C-3A50-4044-A692-8A6608EB4936}" type="sibTrans" cxnId="{365D45F2-3458-442A-9A7D-7AB8026BE871}">
      <dgm:prSet/>
      <dgm:spPr/>
      <dgm:t>
        <a:bodyPr/>
        <a:lstStyle/>
        <a:p>
          <a:endParaRPr lang="es-CO"/>
        </a:p>
      </dgm:t>
    </dgm:pt>
    <dgm:pt modelId="{D0FF4FA6-02BB-42B5-869B-3C3E21C1B22B}">
      <dgm:prSet custT="1"/>
      <dgm:spPr/>
      <dgm:t>
        <a:bodyPr/>
        <a:lstStyle/>
        <a:p>
          <a:r>
            <a:rPr lang="es-CO" sz="1800" b="1" dirty="0"/>
            <a:t>Realizar entregas periódicas del producto generado para garantizar que este alineado con los requerimientos solicitados por el cliente.</a:t>
          </a:r>
        </a:p>
      </dgm:t>
    </dgm:pt>
    <dgm:pt modelId="{6E8A1D45-72EB-4C6B-B395-DD8487F383E9}" type="parTrans" cxnId="{0F7C8CD2-3DB2-4009-82F9-EFDACBC8AC9B}">
      <dgm:prSet/>
      <dgm:spPr/>
      <dgm:t>
        <a:bodyPr/>
        <a:lstStyle/>
        <a:p>
          <a:endParaRPr lang="es-CO"/>
        </a:p>
      </dgm:t>
    </dgm:pt>
    <dgm:pt modelId="{74B1BB82-285D-46F5-94CB-BE3148047DD2}" type="sibTrans" cxnId="{0F7C8CD2-3DB2-4009-82F9-EFDACBC8AC9B}">
      <dgm:prSet/>
      <dgm:spPr/>
      <dgm:t>
        <a:bodyPr/>
        <a:lstStyle/>
        <a:p>
          <a:endParaRPr lang="es-CO"/>
        </a:p>
      </dgm:t>
    </dgm:pt>
    <dgm:pt modelId="{B73FFBC7-AF7E-4BB0-A9AA-B47B4B72C9F2}">
      <dgm:prSet phldrT="[Texto]" custT="1"/>
      <dgm:spPr/>
      <dgm:t>
        <a:bodyPr/>
        <a:lstStyle/>
        <a:p>
          <a:r>
            <a:rPr lang="es-CO" sz="1800" b="1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</dgm:t>
    </dgm:pt>
    <dgm:pt modelId="{2BB7423B-1E83-471D-9509-EC6483438B55}" type="parTrans" cxnId="{81C6EB5B-0FB5-4720-A8F2-00EBB1D122E9}">
      <dgm:prSet/>
      <dgm:spPr/>
      <dgm:t>
        <a:bodyPr/>
        <a:lstStyle/>
        <a:p>
          <a:endParaRPr lang="es-CO"/>
        </a:p>
      </dgm:t>
    </dgm:pt>
    <dgm:pt modelId="{BBF2A678-6479-4AE0-A3C9-39ED8721B87B}" type="sibTrans" cxnId="{81C6EB5B-0FB5-4720-A8F2-00EBB1D122E9}">
      <dgm:prSet/>
      <dgm:spPr/>
      <dgm:t>
        <a:bodyPr/>
        <a:lstStyle/>
        <a:p>
          <a:endParaRPr lang="es-CO"/>
        </a:p>
      </dgm:t>
    </dgm:pt>
    <dgm:pt modelId="{993C9367-856A-4ED3-880E-1719BAACA9D5}">
      <dgm:prSet phldrT="[Texto]" custT="1"/>
      <dgm:spPr/>
      <dgm:t>
        <a:bodyPr/>
        <a:lstStyle/>
        <a:p>
          <a:r>
            <a:rPr lang="es-CO" sz="1800" b="1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gm:t>
    </dgm:pt>
    <dgm:pt modelId="{458D2250-2B2B-4A10-A24A-D509028D4EF4}" type="parTrans" cxnId="{6073F993-6EE7-4301-AD9F-2F36DAD8B003}">
      <dgm:prSet/>
      <dgm:spPr/>
      <dgm:t>
        <a:bodyPr/>
        <a:lstStyle/>
        <a:p>
          <a:endParaRPr lang="es-CO"/>
        </a:p>
      </dgm:t>
    </dgm:pt>
    <dgm:pt modelId="{4B2F8809-46C1-408F-8216-86BBE5A459FB}" type="sibTrans" cxnId="{6073F993-6EE7-4301-AD9F-2F36DAD8B003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365D45F2-3458-442A-9A7D-7AB8026BE871}" srcId="{9427C338-2390-43E9-B670-88704BC3FCAF}" destId="{01C369F4-C393-40CA-A482-D15F8C2E7882}" srcOrd="1" destOrd="0" parTransId="{87A8209C-5CF4-4DBE-A813-3F528F5CAE29}" sibTransId="{7028949C-3A50-4044-A692-8A6608EB4936}"/>
    <dgm:cxn modelId="{0F7C8CD2-3DB2-4009-82F9-EFDACBC8AC9B}" srcId="{9427C338-2390-43E9-B670-88704BC3FCAF}" destId="{D0FF4FA6-02BB-42B5-869B-3C3E21C1B22B}" srcOrd="2" destOrd="0" parTransId="{6E8A1D45-72EB-4C6B-B395-DD8487F383E9}" sibTransId="{74B1BB82-285D-46F5-94CB-BE3148047DD2}"/>
    <dgm:cxn modelId="{D8E35C40-AFA0-44E6-A0D6-2D63EC84C5A0}" type="presOf" srcId="{B73FFBC7-AF7E-4BB0-A9AA-B47B4B72C9F2}" destId="{E8E576D6-597B-4821-A173-1777BE1476F6}" srcOrd="0" destOrd="1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BB06B484-3B7E-4C49-88CB-6EA7AF4A78B8}" type="presOf" srcId="{01C369F4-C393-40CA-A482-D15F8C2E7882}" destId="{B21CF1F3-1020-4A1D-B57E-6504670931D3}" srcOrd="0" destOrd="1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81C6EB5B-0FB5-4720-A8F2-00EBB1D122E9}" srcId="{8C6EF109-6F99-4651-A261-4915BC5CC981}" destId="{B73FFBC7-AF7E-4BB0-A9AA-B47B4B72C9F2}" srcOrd="1" destOrd="0" parTransId="{2BB7423B-1E83-471D-9509-EC6483438B55}" sibTransId="{BBF2A678-6479-4AE0-A3C9-39ED8721B87B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6073F993-6EE7-4301-AD9F-2F36DAD8B003}" srcId="{8C6EF109-6F99-4651-A261-4915BC5CC981}" destId="{993C9367-856A-4ED3-880E-1719BAACA9D5}" srcOrd="2" destOrd="0" parTransId="{458D2250-2B2B-4A10-A24A-D509028D4EF4}" sibTransId="{4B2F8809-46C1-408F-8216-86BBE5A459FB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AEA5BCEC-E9D1-40E8-AADD-53600934221B}" type="presOf" srcId="{993C9367-856A-4ED3-880E-1719BAACA9D5}" destId="{E8E576D6-597B-4821-A173-1777BE1476F6}" srcOrd="0" destOrd="2" presId="urn:microsoft.com/office/officeart/2005/8/layout/list1"/>
    <dgm:cxn modelId="{E013BE6D-6514-4C66-BED7-B8727967DBCF}" type="presOf" srcId="{D0FF4FA6-02BB-42B5-869B-3C3E21C1B22B}" destId="{B21CF1F3-1020-4A1D-B57E-6504670931D3}" srcOrd="0" destOrd="2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29066"/>
          <a:ext cx="8424936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9573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han creado plantillas para los </a:t>
          </a:r>
          <a:r>
            <a:rPr lang="es-CO" sz="1800" b="1" kern="1200" dirty="0" err="1" smtClean="0"/>
            <a:t>docuemntos</a:t>
          </a:r>
          <a:r>
            <a:rPr lang="es-CO" sz="1800" b="1" kern="1200" dirty="0" smtClean="0"/>
            <a:t> generados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 definido un estandar de nombramiento para los diferentes artefactos que se generan.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hace uso de una herramienta de control de versiones (SVN)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hace uso de una herramienta de control de incidencias (Google Issue Tracker)</a:t>
          </a:r>
        </a:p>
      </dsp:txBody>
      <dsp:txXfrm>
        <a:off x="0" y="129066"/>
        <a:ext cx="8424936" cy="2154600"/>
      </dsp:txXfrm>
    </dsp:sp>
    <dsp:sp modelId="{34B1339A-F3B8-4F22-AA82-8D6433C303C1}">
      <dsp:nvSpPr>
        <dsp:cNvPr id="0" name=""/>
        <dsp:cNvSpPr/>
      </dsp:nvSpPr>
      <dsp:spPr>
        <a:xfrm>
          <a:off x="421246" y="28130"/>
          <a:ext cx="5897455" cy="381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39863" y="46747"/>
        <a:ext cx="5860221" cy="344141"/>
      </dsp:txXfrm>
    </dsp:sp>
    <dsp:sp modelId="{B21CF1F3-1020-4A1D-B57E-6504670931D3}">
      <dsp:nvSpPr>
        <dsp:cNvPr id="0" name=""/>
        <dsp:cNvSpPr/>
      </dsp:nvSpPr>
      <dsp:spPr>
        <a:xfrm>
          <a:off x="0" y="2451037"/>
          <a:ext cx="8424936" cy="263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9573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Se debe considerar el uso de una herramienta de gestion de contenidos (CMS)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deben ajustar los documentos antiguos al esquema actual de nombramiento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 hacer un uso mas extensivo de la herramienta de gestion de incidencias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debeb procurar que todos los documentos sean gestionados  y que no quede ninguno de ellos por fuera de la administracion</a:t>
          </a:r>
        </a:p>
      </dsp:txBody>
      <dsp:txXfrm>
        <a:off x="0" y="2451037"/>
        <a:ext cx="8424936" cy="2633400"/>
      </dsp:txXfrm>
    </dsp:sp>
    <dsp:sp modelId="{81CDE131-1CFF-4FDA-BBA7-E3413A46E7BA}">
      <dsp:nvSpPr>
        <dsp:cNvPr id="0" name=""/>
        <dsp:cNvSpPr/>
      </dsp:nvSpPr>
      <dsp:spPr>
        <a:xfrm>
          <a:off x="421246" y="2386266"/>
          <a:ext cx="5897455" cy="3452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38098" y="2403118"/>
        <a:ext cx="5863751" cy="311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40851"/>
          <a:ext cx="8424936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99872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No se encuentra documentado el proceso para la identificación de objetivos, sus indicadores asociados y el seguimiento que se les realizará.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En ciclo 3 se realizaron actividades de seguimiento, en periodos semanales. Sin embargo no está institucionalizado.</a:t>
          </a:r>
        </a:p>
      </dsp:txBody>
      <dsp:txXfrm>
        <a:off x="0" y="140851"/>
        <a:ext cx="8424936" cy="2494800"/>
      </dsp:txXfrm>
    </dsp:sp>
    <dsp:sp modelId="{34B1339A-F3B8-4F22-AA82-8D6433C303C1}">
      <dsp:nvSpPr>
        <dsp:cNvPr id="0" name=""/>
        <dsp:cNvSpPr/>
      </dsp:nvSpPr>
      <dsp:spPr>
        <a:xfrm>
          <a:off x="421246" y="13352"/>
          <a:ext cx="5897455" cy="4817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Hallazgos</a:t>
          </a:r>
          <a:endParaRPr lang="es-CO" sz="1600" b="1" kern="1200" dirty="0"/>
        </a:p>
      </dsp:txBody>
      <dsp:txXfrm>
        <a:off x="444763" y="36869"/>
        <a:ext cx="5850421" cy="434704"/>
      </dsp:txXfrm>
    </dsp:sp>
    <dsp:sp modelId="{A9281589-CC5F-4B80-9032-A0D739376AD8}">
      <dsp:nvSpPr>
        <dsp:cNvPr id="0" name=""/>
        <dsp:cNvSpPr/>
      </dsp:nvSpPr>
      <dsp:spPr>
        <a:xfrm>
          <a:off x="0" y="2869015"/>
          <a:ext cx="8424936" cy="223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99872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Documentar el plan estratégico organizacional, describiendo objetivos e  indicadores.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Realizar un análisis detallada con el cliente que permita identificar los topes de medida para cada objetivo</a:t>
          </a:r>
          <a:r>
            <a:rPr lang="es-CO" sz="1600" b="1" kern="1200" smtClean="0"/>
            <a:t>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kern="1200" dirty="0"/>
        </a:p>
      </dsp:txBody>
      <dsp:txXfrm>
        <a:off x="0" y="2869015"/>
        <a:ext cx="8424936" cy="2230200"/>
      </dsp:txXfrm>
    </dsp:sp>
    <dsp:sp modelId="{A9FFCBAC-BE49-41B4-8D2C-711E864259E8}">
      <dsp:nvSpPr>
        <dsp:cNvPr id="0" name=""/>
        <dsp:cNvSpPr/>
      </dsp:nvSpPr>
      <dsp:spPr>
        <a:xfrm>
          <a:off x="421246" y="2765251"/>
          <a:ext cx="5897455" cy="4580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Recomendaciones</a:t>
          </a:r>
          <a:endParaRPr lang="es-CO" sz="1600" kern="1200" dirty="0"/>
        </a:p>
      </dsp:txBody>
      <dsp:txXfrm>
        <a:off x="443604" y="2787609"/>
        <a:ext cx="5852739" cy="413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43934"/>
          <a:ext cx="8424936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No se monitorean actualmente los compromisos con las fechas de terminación de cada tarea. Solamente se revisan las tareas terminadas.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No se tiene un proceso definido donde se involucre e informe a los stakeholders involucrados sobre el proyecto.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sp:txBody>
      <dsp:txXfrm>
        <a:off x="0" y="143934"/>
        <a:ext cx="8424936" cy="2268000"/>
      </dsp:txXfrm>
    </dsp:sp>
    <dsp:sp modelId="{34B1339A-F3B8-4F22-AA82-8D6433C303C1}">
      <dsp:nvSpPr>
        <dsp:cNvPr id="0" name=""/>
        <dsp:cNvSpPr/>
      </dsp:nvSpPr>
      <dsp:spPr>
        <a:xfrm>
          <a:off x="421246" y="64248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35944" y="78946"/>
        <a:ext cx="5868059" cy="271690"/>
      </dsp:txXfrm>
    </dsp:sp>
    <dsp:sp modelId="{B21CF1F3-1020-4A1D-B57E-6504670931D3}">
      <dsp:nvSpPr>
        <dsp:cNvPr id="0" name=""/>
        <dsp:cNvSpPr/>
      </dsp:nvSpPr>
      <dsp:spPr>
        <a:xfrm>
          <a:off x="0" y="2544069"/>
          <a:ext cx="8424936" cy="250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seguimiento del proyecto donde se involucre los </a:t>
          </a:r>
          <a:r>
            <a:rPr lang="es-CO" sz="1800" b="1" kern="1200" dirty="0" err="1" smtClean="0"/>
            <a:t>stakeholders</a:t>
          </a:r>
          <a:r>
            <a:rPr lang="es-CO" sz="1800" b="1" kern="1200" dirty="0" smtClean="0"/>
            <a:t> relevantes con el objetivo de informar los resultados de los seguimientos al proyecto, al plan, a los incidentes.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de riesgos para ajustar la probabilidad de ocurrencia y el impacto de acuerdo a la materialización  y experiencia recogida en ciclos anteriores.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al plan para incorporar revisión de compromisos con fechas de cierre de actividades.</a:t>
          </a:r>
        </a:p>
      </dsp:txBody>
      <dsp:txXfrm>
        <a:off x="0" y="2544069"/>
        <a:ext cx="8424936" cy="2504250"/>
      </dsp:txXfrm>
    </dsp:sp>
    <dsp:sp modelId="{81CDE131-1CFF-4FDA-BBA7-E3413A46E7BA}">
      <dsp:nvSpPr>
        <dsp:cNvPr id="0" name=""/>
        <dsp:cNvSpPr/>
      </dsp:nvSpPr>
      <dsp:spPr>
        <a:xfrm>
          <a:off x="421246" y="2492934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34550" y="2506238"/>
        <a:ext cx="5870847" cy="245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64174"/>
          <a:ext cx="8424936" cy="229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58318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No existe un proceso definido para la creación del plan, además se debe planificar su desarrollo, realizar monitoreo del mismo y su evaluación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Plan de recursos y administración de datos no se realizan dentro del proyecto, no se consideran necesarias pero deberían apoyar la planificación.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Plan de necesidades de conocimiento y habilidades.</a:t>
          </a:r>
        </a:p>
      </dsp:txBody>
      <dsp:txXfrm>
        <a:off x="0" y="164174"/>
        <a:ext cx="8424936" cy="2293200"/>
      </dsp:txXfrm>
    </dsp:sp>
    <dsp:sp modelId="{34B1339A-F3B8-4F22-AA82-8D6433C303C1}">
      <dsp:nvSpPr>
        <dsp:cNvPr id="0" name=""/>
        <dsp:cNvSpPr/>
      </dsp:nvSpPr>
      <dsp:spPr>
        <a:xfrm>
          <a:off x="421246" y="15426"/>
          <a:ext cx="5897455" cy="5620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48682" y="42862"/>
        <a:ext cx="5842583" cy="507155"/>
      </dsp:txXfrm>
    </dsp:sp>
    <dsp:sp modelId="{B21CF1F3-1020-4A1D-B57E-6504670931D3}">
      <dsp:nvSpPr>
        <dsp:cNvPr id="0" name=""/>
        <dsp:cNvSpPr/>
      </dsp:nvSpPr>
      <dsp:spPr>
        <a:xfrm>
          <a:off x="0" y="2704025"/>
          <a:ext cx="8424936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58318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Se debe definir un proceso para la planificación, para lo cual se debe establecer la manera de medición, evaluación y seguimiento de este proceso.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 considerar la planificación de recursos, preparación de datos y la preparación del personal que lo requiera durante el proyecto, se debe considerar una metodología para cada caso. </a:t>
          </a:r>
        </a:p>
      </dsp:txBody>
      <dsp:txXfrm>
        <a:off x="0" y="2704025"/>
        <a:ext cx="8424936" cy="2249100"/>
      </dsp:txXfrm>
    </dsp:sp>
    <dsp:sp modelId="{81CDE131-1CFF-4FDA-BBA7-E3413A46E7BA}">
      <dsp:nvSpPr>
        <dsp:cNvPr id="0" name=""/>
        <dsp:cNvSpPr/>
      </dsp:nvSpPr>
      <dsp:spPr>
        <a:xfrm>
          <a:off x="421246" y="2608574"/>
          <a:ext cx="5897455" cy="5087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46080" y="2633408"/>
        <a:ext cx="5847787" cy="459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92743"/>
          <a:ext cx="8424936" cy="246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666496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Actividades donde se analiza los resultados del ciclo a nivel de proceso y producto, además se proponen mejoras al proceso de desarrollo al finalizar cada ciclo.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0" kern="1200" dirty="0"/>
            <a:t>Definición y revisión entregables asociados a un artefacto de </a:t>
          </a:r>
          <a:r>
            <a:rPr lang="es-CO" sz="1600" b="0" kern="1200" dirty="0" smtClean="0"/>
            <a:t>software</a:t>
          </a:r>
          <a:endParaRPr lang="es-CO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Proceso definido para las actividades de seguimiento en el control de calidad de las entregas de artefactos</a:t>
          </a:r>
          <a:r>
            <a:rPr lang="es-CO" sz="1600" b="0" kern="1200" dirty="0" smtClean="0"/>
            <a:t>(documentación, casos de prueba).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Planificación dentro del plan de trabajo las actividades de seguimiento con fechas específicas y responsable de la realización.</a:t>
          </a:r>
          <a:endParaRPr lang="es-CO" sz="1600" b="1" kern="1200" dirty="0"/>
        </a:p>
      </dsp:txBody>
      <dsp:txXfrm>
        <a:off x="0" y="192743"/>
        <a:ext cx="8424936" cy="2469600"/>
      </dsp:txXfrm>
    </dsp:sp>
    <dsp:sp modelId="{34B1339A-F3B8-4F22-AA82-8D6433C303C1}">
      <dsp:nvSpPr>
        <dsp:cNvPr id="0" name=""/>
        <dsp:cNvSpPr/>
      </dsp:nvSpPr>
      <dsp:spPr>
        <a:xfrm>
          <a:off x="421246" y="22745"/>
          <a:ext cx="5897455" cy="6423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52601" y="54100"/>
        <a:ext cx="5834745" cy="579607"/>
      </dsp:txXfrm>
    </dsp:sp>
    <dsp:sp modelId="{B21CF1F3-1020-4A1D-B57E-6504670931D3}">
      <dsp:nvSpPr>
        <dsp:cNvPr id="0" name=""/>
        <dsp:cNvSpPr/>
      </dsp:nvSpPr>
      <dsp:spPr>
        <a:xfrm>
          <a:off x="0" y="2944230"/>
          <a:ext cx="8424936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666496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Definir el proceso de control de calidad que incluya actividades de revisiones, pruebas etc. Sobre las entregas realizadas.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Al iniciar cada ciclo se debe definir metas en cuanto a la calidad, tener estimaciones de los posibles defectos que se esperan y establecer el resultado al final del ciclo.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Establecer pautas y puntos para las evaluaciones objetivas durante y al finalizar cada ciclo para los procesos.</a:t>
          </a:r>
          <a:endParaRPr lang="en-US" sz="1600" kern="1200" dirty="0"/>
        </a:p>
      </dsp:txBody>
      <dsp:txXfrm>
        <a:off x="0" y="2944230"/>
        <a:ext cx="8424936" cy="2217600"/>
      </dsp:txXfrm>
    </dsp:sp>
    <dsp:sp modelId="{81CDE131-1CFF-4FDA-BBA7-E3413A46E7BA}">
      <dsp:nvSpPr>
        <dsp:cNvPr id="0" name=""/>
        <dsp:cNvSpPr/>
      </dsp:nvSpPr>
      <dsp:spPr>
        <a:xfrm>
          <a:off x="421246" y="2835143"/>
          <a:ext cx="5897455" cy="5814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49628" y="2863525"/>
        <a:ext cx="5840691" cy="524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9267"/>
          <a:ext cx="8424936" cy="283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sp:txBody>
      <dsp:txXfrm>
        <a:off x="0" y="99267"/>
        <a:ext cx="8424936" cy="2838150"/>
      </dsp:txXfrm>
    </dsp:sp>
    <dsp:sp modelId="{34B1339A-F3B8-4F22-AA82-8D6433C303C1}">
      <dsp:nvSpPr>
        <dsp:cNvPr id="0" name=""/>
        <dsp:cNvSpPr/>
      </dsp:nvSpPr>
      <dsp:spPr>
        <a:xfrm>
          <a:off x="421246" y="8956"/>
          <a:ext cx="5897455" cy="3412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37904" y="25614"/>
        <a:ext cx="5864139" cy="307915"/>
      </dsp:txXfrm>
    </dsp:sp>
    <dsp:sp modelId="{B21CF1F3-1020-4A1D-B57E-6504670931D3}">
      <dsp:nvSpPr>
        <dsp:cNvPr id="0" name=""/>
        <dsp:cNvSpPr/>
      </dsp:nvSpPr>
      <dsp:spPr>
        <a:xfrm>
          <a:off x="0" y="3087169"/>
          <a:ext cx="842493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captura de requerimientos con acompañamiento del cliente.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Documentar por ambas partes los cambios realizados tanto sobre los requerimientos como sobre la estructura de la aplicación.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Realizar entregas periódicas del producto generado para garantizar que este alineado con los requerimientos solicitados por el cliente.</a:t>
          </a:r>
        </a:p>
      </dsp:txBody>
      <dsp:txXfrm>
        <a:off x="0" y="3087169"/>
        <a:ext cx="8424936" cy="2088450"/>
      </dsp:txXfrm>
    </dsp:sp>
    <dsp:sp modelId="{81CDE131-1CFF-4FDA-BBA7-E3413A46E7BA}">
      <dsp:nvSpPr>
        <dsp:cNvPr id="0" name=""/>
        <dsp:cNvSpPr/>
      </dsp:nvSpPr>
      <dsp:spPr>
        <a:xfrm>
          <a:off x="421246" y="3029217"/>
          <a:ext cx="5897455" cy="308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36324" y="3044295"/>
        <a:ext cx="5867299" cy="278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26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30/11/11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‹Nr.›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1.emf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jpeg"/><Relationship Id="rId8" Type="http://schemas.openxmlformats.org/officeDocument/2006/relationships/image" Target="../media/image17.png"/><Relationship Id="rId9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416552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535857952"/>
              </p:ext>
            </p:extLst>
          </p:nvPr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y Evidencias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Ciclo 2 y Ciclo 3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>
            <a:grpSpLocks noChangeAspect="1"/>
          </p:cNvGrpSpPr>
          <p:nvPr/>
        </p:nvGrpSpPr>
        <p:grpSpPr>
          <a:xfrm>
            <a:off x="3975146" y="1412776"/>
            <a:ext cx="4693521" cy="2808312"/>
            <a:chOff x="1195412" y="1857364"/>
            <a:chExt cx="6877050" cy="41148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5412" y="1857364"/>
              <a:ext cx="687705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Left Arrow Callout 8"/>
            <p:cNvSpPr/>
            <p:nvPr/>
          </p:nvSpPr>
          <p:spPr>
            <a:xfrm>
              <a:off x="4643438" y="314324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3</a:t>
              </a:r>
              <a:endParaRPr lang="en-US" sz="1200" b="1" dirty="0"/>
            </a:p>
          </p:txBody>
        </p:sp>
        <p:sp>
          <p:nvSpPr>
            <p:cNvPr id="11" name="Left Arrow Callout 9"/>
            <p:cNvSpPr/>
            <p:nvPr/>
          </p:nvSpPr>
          <p:spPr>
            <a:xfrm>
              <a:off x="4643438" y="385762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4</a:t>
              </a:r>
              <a:endParaRPr lang="en-US" sz="1200" b="1" dirty="0"/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539552" y="24928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Definición de estándar de nombramiento y uso de líneas base</a:t>
            </a:r>
            <a:endParaRPr lang="es-CO" sz="1600" b="1" dirty="0"/>
          </a:p>
        </p:txBody>
      </p:sp>
      <p:pic>
        <p:nvPicPr>
          <p:cNvPr id="1027" name="Picture 3" descr="C:\Users\Erik\Desktop\repositorioingeni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56111"/>
            <a:ext cx="6408712" cy="3701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1403648" y="3140968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Solo 2 Conexiones</a:t>
            </a:r>
          </a:p>
          <a:p>
            <a:pPr algn="ctr"/>
            <a:r>
              <a:rPr lang="es-CO" sz="1400" b="1" dirty="0" smtClean="0"/>
              <a:t>Velocidad Lenta</a:t>
            </a:r>
          </a:p>
          <a:p>
            <a:pPr algn="ctr"/>
            <a:r>
              <a:rPr lang="es-CO" sz="1400" b="1" dirty="0" smtClean="0"/>
              <a:t>Las mismas aplicaciones no pueden correr en las 2 sesiones</a:t>
            </a:r>
          </a:p>
          <a:p>
            <a:pPr algn="ctr"/>
            <a:r>
              <a:rPr lang="es-CO" sz="1400" b="1" dirty="0" smtClean="0"/>
              <a:t>Solo una persona puede trabajar a la vez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  <p:pic>
        <p:nvPicPr>
          <p:cNvPr id="15" name="15 Imagen"/>
          <p:cNvPicPr>
            <a:picLocks noChangeAspect="1"/>
          </p:cNvPicPr>
          <p:nvPr/>
        </p:nvPicPr>
        <p:blipFill>
          <a:blip r:embed="rId6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345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1515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437112"/>
            <a:ext cx="31464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 t="65619"/>
          <a:stretch>
            <a:fillRect/>
          </a:stretch>
        </p:blipFill>
        <p:spPr bwMode="auto">
          <a:xfrm>
            <a:off x="5796136" y="5777681"/>
            <a:ext cx="3146425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 descr="C:\Users\Erik\Desktop\laptop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3356992"/>
            <a:ext cx="1553592" cy="1553592"/>
          </a:xfrm>
          <a:prstGeom prst="rect">
            <a:avLst/>
          </a:prstGeom>
          <a:noFill/>
        </p:spPr>
      </p:pic>
      <p:pic>
        <p:nvPicPr>
          <p:cNvPr id="16" name="Picture 5" descr="C:\Users\Erik\Desktop\laptop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4553545"/>
            <a:ext cx="1553592" cy="1553592"/>
          </a:xfrm>
          <a:prstGeom prst="rect">
            <a:avLst/>
          </a:prstGeom>
          <a:noFill/>
        </p:spPr>
      </p:pic>
      <p:cxnSp>
        <p:nvCxnSpPr>
          <p:cNvPr id="21" name="20 Conector recto"/>
          <p:cNvCxnSpPr/>
          <p:nvPr/>
        </p:nvCxnSpPr>
        <p:spPr>
          <a:xfrm>
            <a:off x="179512" y="3284984"/>
            <a:ext cx="864096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6732240" y="1556792"/>
            <a:ext cx="864096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Flecha izquierda"/>
          <p:cNvSpPr/>
          <p:nvPr/>
        </p:nvSpPr>
        <p:spPr>
          <a:xfrm>
            <a:off x="4355976" y="5112767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izquierda"/>
          <p:cNvSpPr/>
          <p:nvPr/>
        </p:nvSpPr>
        <p:spPr>
          <a:xfrm flipH="1">
            <a:off x="5076056" y="5949280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335699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División en 3 grupos</a:t>
            </a:r>
          </a:p>
          <a:p>
            <a:pPr algn="ctr"/>
            <a:r>
              <a:rPr lang="es-CO" sz="1400" b="1" dirty="0" smtClean="0"/>
              <a:t>Trabajo por parejas</a:t>
            </a:r>
          </a:p>
          <a:p>
            <a:pPr algn="ctr"/>
            <a:r>
              <a:rPr lang="es-CO" sz="1400" b="1" dirty="0" smtClean="0"/>
              <a:t>Se trabaja en diferentes frentes a la vez</a:t>
            </a:r>
          </a:p>
        </p:txBody>
      </p:sp>
      <p:pic>
        <p:nvPicPr>
          <p:cNvPr id="26" name="15 Imagen"/>
          <p:cNvPicPr>
            <a:picLocks noChangeAspect="1"/>
          </p:cNvPicPr>
          <p:nvPr/>
        </p:nvPicPr>
        <p:blipFill>
          <a:blip r:embed="rId7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17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8 Título"/>
          <p:cNvSpPr txBox="1">
            <a:spLocks/>
          </p:cNvSpPr>
          <p:nvPr/>
        </p:nvSpPr>
        <p:spPr>
          <a:xfrm>
            <a:off x="457200" y="928670"/>
            <a:ext cx="6131024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Replicación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Ambiente 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es-CO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Solución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2458116" y="1484785"/>
            <a:ext cx="4227768" cy="1584176"/>
            <a:chOff x="1763688" y="1484785"/>
            <a:chExt cx="4227768" cy="1584176"/>
          </a:xfrm>
        </p:grpSpPr>
        <p:pic>
          <p:nvPicPr>
            <p:cNvPr id="15155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2544" y="1484785"/>
              <a:ext cx="2838912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 descr="C:\Users\Erik\Desktop\black-server-ico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63688" y="1628800"/>
              <a:ext cx="1440160" cy="1440160"/>
            </a:xfrm>
            <a:prstGeom prst="rect">
              <a:avLst/>
            </a:prstGeom>
            <a:noFill/>
          </p:spPr>
        </p:pic>
      </p:grp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437112"/>
            <a:ext cx="31464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 t="65619"/>
          <a:stretch>
            <a:fillRect/>
          </a:stretch>
        </p:blipFill>
        <p:spPr bwMode="auto">
          <a:xfrm>
            <a:off x="5796136" y="5777681"/>
            <a:ext cx="3146425" cy="60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356992"/>
            <a:ext cx="1553592" cy="1553592"/>
          </a:xfrm>
          <a:prstGeom prst="rect">
            <a:avLst/>
          </a:prstGeom>
          <a:noFill/>
        </p:spPr>
      </p:pic>
      <p:pic>
        <p:nvPicPr>
          <p:cNvPr id="16" name="Picture 5" descr="C:\Users\Erik\Desktop\laptop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553545"/>
            <a:ext cx="1553592" cy="1553592"/>
          </a:xfrm>
          <a:prstGeom prst="rect">
            <a:avLst/>
          </a:prstGeom>
          <a:noFill/>
        </p:spPr>
      </p:pic>
      <p:cxnSp>
        <p:nvCxnSpPr>
          <p:cNvPr id="21" name="20 Conector recto"/>
          <p:cNvCxnSpPr/>
          <p:nvPr/>
        </p:nvCxnSpPr>
        <p:spPr>
          <a:xfrm>
            <a:off x="179512" y="3284984"/>
            <a:ext cx="864096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6732240" y="1556792"/>
            <a:ext cx="864096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Flecha izquierda"/>
          <p:cNvSpPr/>
          <p:nvPr/>
        </p:nvSpPr>
        <p:spPr>
          <a:xfrm>
            <a:off x="4355976" y="5112767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izquierda"/>
          <p:cNvSpPr/>
          <p:nvPr/>
        </p:nvSpPr>
        <p:spPr>
          <a:xfrm flipH="1">
            <a:off x="5076056" y="5949280"/>
            <a:ext cx="648072" cy="360040"/>
          </a:xfrm>
          <a:prstGeom prst="leftArrow">
            <a:avLst>
              <a:gd name="adj1" fmla="val 34837"/>
              <a:gd name="adj2" fmla="val 613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335699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smtClean="0"/>
              <a:t>División en 3 grupos</a:t>
            </a:r>
          </a:p>
          <a:p>
            <a:pPr algn="ctr"/>
            <a:r>
              <a:rPr lang="es-CO" sz="1400" b="1" dirty="0" smtClean="0"/>
              <a:t>Trabajo por parejas</a:t>
            </a:r>
          </a:p>
          <a:p>
            <a:pPr algn="ctr"/>
            <a:r>
              <a:rPr lang="es-CO" sz="1400" b="1" dirty="0" smtClean="0"/>
              <a:t>Se trabaja en diferentes frentes a la vez</a:t>
            </a:r>
          </a:p>
        </p:txBody>
      </p:sp>
    </p:spTree>
    <p:extLst>
      <p:ext uri="{BB962C8B-B14F-4D97-AF65-F5344CB8AC3E}">
        <p14:creationId xmlns:p14="http://schemas.microsoft.com/office/powerpoint/2010/main" val="392174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Gráfico"/>
          <p:cNvGraphicFramePr/>
          <p:nvPr/>
        </p:nvGraphicFramePr>
        <p:xfrm>
          <a:off x="2879304" y="3329608"/>
          <a:ext cx="626469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16 Gráfico"/>
          <p:cNvGraphicFramePr/>
          <p:nvPr/>
        </p:nvGraphicFramePr>
        <p:xfrm>
          <a:off x="323528" y="1484784"/>
          <a:ext cx="561213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39552" y="2492896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Proceso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33,33%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0,00%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Documentación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-64,38%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-89,23%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-55,08%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-47,56%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Planeación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23,19%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Presentación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36,36%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-38,95%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76056" y="1916832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Grupo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5,8%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30,0%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PROCESO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LEGADOS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48,4%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-0,9%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-50,0%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PRODUCTO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62,5%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SEGUIMIENTO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0,0%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Total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11,6%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187624" y="20608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2</a:t>
            </a:r>
            <a:endParaRPr lang="es-CO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6814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3</a:t>
            </a:r>
            <a:endParaRPr lang="es-CO" b="1" dirty="0"/>
          </a:p>
        </p:txBody>
      </p:sp>
      <p:sp>
        <p:nvSpPr>
          <p:cNvPr id="14" name="13 Triángulo isósceles"/>
          <p:cNvSpPr/>
          <p:nvPr/>
        </p:nvSpPr>
        <p:spPr>
          <a:xfrm>
            <a:off x="3995936" y="5445224"/>
            <a:ext cx="1008112" cy="9361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 rot="21218710">
            <a:off x="539552" y="5301208"/>
            <a:ext cx="7920880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052736"/>
            <a:ext cx="4721866" cy="426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67544" y="3861048"/>
          <a:ext cx="8100000" cy="16764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Capa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Componente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Alta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Media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Baja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Actividad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9,00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4,60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6,00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Operación Web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3,89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1,82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0,51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2,57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1,17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Pantalla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7,00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395536" y="31409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Proxy de Estimación</a:t>
            </a:r>
            <a:endParaRPr lang="es-CO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Evidencias de Seguimiento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Users\davper\Desktop\proces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628800"/>
            <a:ext cx="3979877" cy="208823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8" name="7 CuadroTexto"/>
          <p:cNvSpPr txBox="1"/>
          <p:nvPr/>
        </p:nvSpPr>
        <p:spPr>
          <a:xfrm>
            <a:off x="251520" y="1700808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Para el ciclo 3 se realizó seguimiento semanal de: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Riesgos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Calidad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Proceso</a:t>
            </a:r>
          </a:p>
          <a:p>
            <a:endParaRPr lang="es-CO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l="9150" t="12390" r="54822" b="12011"/>
          <a:stretch>
            <a:fillRect/>
          </a:stretch>
        </p:blipFill>
        <p:spPr bwMode="auto">
          <a:xfrm>
            <a:off x="6411477" y="1052736"/>
            <a:ext cx="2553011" cy="322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 l="9838" t="17600" r="55316" b="11710"/>
          <a:stretch>
            <a:fillRect/>
          </a:stretch>
        </p:blipFill>
        <p:spPr bwMode="auto">
          <a:xfrm>
            <a:off x="3995936" y="3789040"/>
            <a:ext cx="2376264" cy="28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Erik\Desktop\Project_Management_Page-23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4464496"/>
            <a:ext cx="2373420" cy="2420888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l="10428" t="18582" r="55316" b="8764"/>
          <a:stretch>
            <a:fillRect/>
          </a:stretch>
        </p:blipFill>
        <p:spPr bwMode="auto">
          <a:xfrm>
            <a:off x="1043608" y="3565567"/>
            <a:ext cx="2376264" cy="30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31"/>
          <a:stretch>
            <a:fillRect/>
          </a:stretch>
        </p:blipFill>
        <p:spPr bwMode="auto">
          <a:xfrm>
            <a:off x="1" y="4838604"/>
            <a:ext cx="2195736" cy="2019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Plan de Mejoramiento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 descr="C:\Users\Erik\Desktop\mpj04358800000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554" y="4725144"/>
            <a:ext cx="2843446" cy="2132856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51520" y="1503943"/>
            <a:ext cx="8388424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Emplear los </a:t>
            </a:r>
            <a:r>
              <a:rPr kumimoji="0" lang="es-C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proxys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obtenidos durante el ciclo 1,</a:t>
            </a:r>
            <a:r>
              <a:rPr kumimoji="0" lang="es-CO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2 y 3 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para realizar una mejor estimación de los ciclos posteriores necesarios para la implementación de los proyectos faltantes.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Realizar socialización del conocimiento obtenido por los integrantes del grupo durante los 3 ciclos, de manera que se pueda contar con un mayor apoyo en el momento en que se encuentren dificultades.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La individualización de tareas por capas demostró ser una técnica efectiva de asignación de responsabilidades, pero existen capas más complejas que otras y en las cuales posiblemente sea necesario asignar más de una persona, tal es el caso de OSB y BPEL.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Aplicar multas a los integrantes que no registren tareas a medida que las van desarrollando, o para aquellos que durante el transcurso de una semana dada no presenten valor ganado en sus tareas a no ser que haya una causa externa que haya impedido su avance.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En la planificación del próximo ciclo no se incluirán tareas con tiempos mayores a ocho horas, y con responsabilidades ambiguas, para evitar actividades difíciles de controlar.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Diagnostico de CMMI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Recolección de información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Plan de mejoramiento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1 Gráfico"/>
          <p:cNvGraphicFramePr/>
          <p:nvPr/>
        </p:nvGraphicFramePr>
        <p:xfrm>
          <a:off x="1347788" y="1365547"/>
          <a:ext cx="6448425" cy="549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75657" y="1772816"/>
          <a:ext cx="6192687" cy="4536504"/>
        </p:xfrm>
        <a:graphic>
          <a:graphicData uri="http://schemas.openxmlformats.org/drawingml/2006/table">
            <a:tbl>
              <a:tblPr/>
              <a:tblGrid>
                <a:gridCol w="4357819"/>
                <a:gridCol w="458717"/>
                <a:gridCol w="458717"/>
                <a:gridCol w="458717"/>
                <a:gridCol w="458717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Configuration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Identify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a Configuration Management System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Create or Release Baselines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Track Change Requests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Control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Establish Configuration Management Records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Perform Configuration Audits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5,63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412776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3011</TotalTime>
  <Words>2477</Words>
  <Application>Microsoft Macintosh PowerPoint</Application>
  <PresentationFormat>Presentación en pantalla (4:3)</PresentationFormat>
  <Paragraphs>650</Paragraphs>
  <Slides>26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 Arcos</cp:lastModifiedBy>
  <cp:revision>342</cp:revision>
  <dcterms:created xsi:type="dcterms:W3CDTF">2011-05-09T02:38:24Z</dcterms:created>
  <dcterms:modified xsi:type="dcterms:W3CDTF">2011-11-30T12:18:26Z</dcterms:modified>
</cp:coreProperties>
</file>