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4" r:id="rId4"/>
    <p:sldId id="265" r:id="rId5"/>
    <p:sldId id="266" r:id="rId6"/>
    <p:sldId id="267" r:id="rId7"/>
    <p:sldId id="257" r:id="rId8"/>
    <p:sldId id="259" r:id="rId9"/>
    <p:sldId id="263" r:id="rId10"/>
    <p:sldId id="262"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5" name="4 Marcador de pie de página"/>
          <p:cNvSpPr>
            <a:spLocks noGrp="1"/>
          </p:cNvSpPr>
          <p:nvPr>
            <p:ph type="ftr" sz="quarter" idx="11"/>
          </p:nvPr>
        </p:nvSpPr>
        <p:spPr>
          <a:xfrm>
            <a:off x="2640597" y="6377459"/>
            <a:ext cx="3836404" cy="365125"/>
          </a:xfrm>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DC9DF36-94A5-402C-BCEA-3DB65C159119}" type="datetimeFigureOut">
              <a:rPr lang="en-US" smtClean="0"/>
              <a:t>3/15/2011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t>‹Nº›</a:t>
            </a:fld>
            <a:endParaRPr lang="en-U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CDC9DF36-94A5-402C-BCEA-3DB65C159119}" type="datetimeFigureOut">
              <a:rPr lang="en-US" smtClean="0"/>
              <a:t>3/15/2011</a:t>
            </a:fld>
            <a:endParaRPr lang="en-U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6 Marcador de número de diapositiva"/>
          <p:cNvSpPr>
            <a:spLocks noGrp="1"/>
          </p:cNvSpPr>
          <p:nvPr>
            <p:ph type="sldNum" sz="quarter" idx="12"/>
          </p:nvPr>
        </p:nvSpPr>
        <p:spPr>
          <a:xfrm>
            <a:off x="8339328" y="1170432"/>
            <a:ext cx="733864" cy="201168"/>
          </a:xfrm>
        </p:spPr>
        <p:txBody>
          <a:bodyPr/>
          <a:lstStyle/>
          <a:p>
            <a:fld id="{F3A42BB3-90E8-4888-8B60-D89FFEED2115}" type="slidenum">
              <a:rPr lang="en-US" smtClean="0"/>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DC9DF36-94A5-402C-BCEA-3DB65C159119}" type="datetimeFigureOut">
              <a:rPr lang="en-US" smtClean="0"/>
              <a:t>3/15/2011</a:t>
            </a:fld>
            <a:endParaRPr lang="en-U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3A42BB3-90E8-4888-8B60-D89FFEED2115}"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b="1" dirty="0" smtClean="0"/>
              <a:t>POST MORTEM</a:t>
            </a:r>
            <a:br>
              <a:rPr lang="es-CO" b="1" dirty="0" smtClean="0"/>
            </a:br>
            <a:endParaRPr lang="en-US" b="1" dirty="0"/>
          </a:p>
        </p:txBody>
      </p:sp>
      <p:sp>
        <p:nvSpPr>
          <p:cNvPr id="3" name="2 Subtítulo"/>
          <p:cNvSpPr>
            <a:spLocks noGrp="1"/>
          </p:cNvSpPr>
          <p:nvPr>
            <p:ph type="subTitle" idx="1"/>
          </p:nvPr>
        </p:nvSpPr>
        <p:spPr/>
        <p:txBody>
          <a:bodyPr/>
          <a:lstStyle/>
          <a:p>
            <a:r>
              <a:rPr lang="es-CO" b="1" dirty="0" smtClean="0">
                <a:latin typeface="Calibri" pitchFamily="34" charset="0"/>
                <a:cs typeface="Calibri" pitchFamily="34" charset="0"/>
              </a:rPr>
              <a:t>TEAM SOFTWARE PROCESS</a:t>
            </a:r>
            <a:br>
              <a:rPr lang="es-CO" b="1" dirty="0" smtClean="0">
                <a:latin typeface="Calibri" pitchFamily="34" charset="0"/>
                <a:cs typeface="Calibri" pitchFamily="34" charset="0"/>
              </a:rPr>
            </a:br>
            <a:r>
              <a:rPr lang="es-CO" b="1" dirty="0" smtClean="0">
                <a:latin typeface="Calibri" pitchFamily="34" charset="0"/>
                <a:cs typeface="Calibri" pitchFamily="34" charset="0"/>
              </a:rPr>
              <a:t>CICLO 1</a:t>
            </a:r>
            <a:endParaRPr lang="en-US" dirty="0">
              <a:latin typeface="Calibri" pitchFamily="34" charset="0"/>
              <a:cs typeface="Calibri" pitchFamily="34" charset="0"/>
            </a:endParaRPr>
          </a:p>
        </p:txBody>
      </p:sp>
      <p:pic>
        <p:nvPicPr>
          <p:cNvPr id="4" name="3 Imagen" descr="ingenium-logo.png"/>
          <p:cNvPicPr>
            <a:picLocks noChangeAspect="1"/>
          </p:cNvPicPr>
          <p:nvPr/>
        </p:nvPicPr>
        <p:blipFill>
          <a:blip r:embed="rId2" cstate="print"/>
          <a:stretch>
            <a:fillRect/>
          </a:stretch>
        </p:blipFill>
        <p:spPr>
          <a:xfrm>
            <a:off x="5410200" y="762000"/>
            <a:ext cx="3048006" cy="10210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HERRAMIENTAS</a:t>
            </a:r>
            <a:endParaRPr lang="en-US" sz="2400" dirty="0"/>
          </a:p>
        </p:txBody>
      </p:sp>
      <p:sp>
        <p:nvSpPr>
          <p:cNvPr id="3" name="2 Marcador de contenido"/>
          <p:cNvSpPr>
            <a:spLocks noGrp="1"/>
          </p:cNvSpPr>
          <p:nvPr>
            <p:ph idx="1"/>
          </p:nvPr>
        </p:nvSpPr>
        <p:spPr/>
        <p:txBody>
          <a:bodyPr/>
          <a:lstStyle/>
          <a:p>
            <a:endParaRPr lang="en-US"/>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EVALUACIÓN</a:t>
            </a:r>
            <a:endParaRPr lang="en-US" sz="2400" dirty="0"/>
          </a:p>
        </p:txBody>
      </p:sp>
      <p:sp>
        <p:nvSpPr>
          <p:cNvPr id="3" name="2 Marcador de contenido"/>
          <p:cNvSpPr>
            <a:spLocks noGrp="1"/>
          </p:cNvSpPr>
          <p:nvPr>
            <p:ph idx="1"/>
          </p:nvPr>
        </p:nvSpPr>
        <p:spPr/>
        <p:txBody>
          <a:bodyPr/>
          <a:lstStyle/>
          <a:p>
            <a:endParaRPr lang="en-US"/>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sp>
        <p:nvSpPr>
          <p:cNvPr id="3" name="2 Marcador de contenido"/>
          <p:cNvSpPr>
            <a:spLocks noGrp="1"/>
          </p:cNvSpPr>
          <p:nvPr>
            <p:ph idx="1"/>
          </p:nvPr>
        </p:nvSpPr>
        <p:spPr/>
        <p:txBody>
          <a:bodyPr/>
          <a:lstStyle/>
          <a:p>
            <a:endParaRPr lang="en-US"/>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normAutofit/>
          </a:bodyPr>
          <a:lstStyle/>
          <a:p>
            <a:pPr algn="just">
              <a:buNone/>
            </a:pPr>
            <a:r>
              <a:rPr lang="es-CO" sz="2000" dirty="0" smtClean="0"/>
              <a:t>El software propuesto por el equipo de </a:t>
            </a:r>
            <a:r>
              <a:rPr lang="es-CO" sz="2000" dirty="0" err="1" smtClean="0"/>
              <a:t>Ingenium</a:t>
            </a:r>
            <a:r>
              <a:rPr lang="es-CO" sz="2000" dirty="0" smtClean="0"/>
              <a:t> para cumplir con las necesidades planteadas, modela los un conjunto de requerimientos que tienen por objetivo permitir llevar el seguimiento del desarrollo de un equipo que sigue TSP como proceso de desarrollo</a:t>
            </a:r>
            <a:endParaRPr lang="en-US" sz="20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normAutofit fontScale="92500" lnSpcReduction="10000"/>
          </a:bodyPr>
          <a:lstStyle/>
          <a:p>
            <a:pPr lvl="0">
              <a:buNone/>
            </a:pPr>
            <a:r>
              <a:rPr lang="es-CO" sz="2000" dirty="0" smtClean="0"/>
              <a:t>El producto de software incluirá las siguientes funcionalidades por ciclo.</a:t>
            </a:r>
          </a:p>
          <a:p>
            <a:pPr lvl="0"/>
            <a:endParaRPr lang="es-CO" sz="2000" dirty="0" smtClean="0"/>
          </a:p>
          <a:p>
            <a:pPr lvl="0"/>
            <a:endParaRPr lang="es-CO" sz="2000" dirty="0" smtClean="0"/>
          </a:p>
          <a:p>
            <a:pPr lvl="0"/>
            <a:r>
              <a:rPr lang="es-CO" sz="2000" dirty="0" smtClean="0"/>
              <a:t>Permitir al usuario generar el reporte de productividad del grupo, así como también la productividad de cada </a:t>
            </a:r>
            <a:r>
              <a:rPr lang="es-CO" sz="2000" dirty="0" smtClean="0"/>
              <a:t>integrante. (</a:t>
            </a:r>
            <a:r>
              <a:rPr lang="es-CO" sz="2000" b="1" dirty="0" smtClean="0"/>
              <a:t>Ciclo 1</a:t>
            </a:r>
            <a:r>
              <a:rPr lang="es-CO" sz="2000" dirty="0" smtClean="0"/>
              <a:t>)</a:t>
            </a:r>
          </a:p>
          <a:p>
            <a:pPr lvl="0"/>
            <a:endParaRPr lang="es-CO" sz="2000" dirty="0" smtClean="0"/>
          </a:p>
          <a:p>
            <a:pPr lvl="0"/>
            <a:r>
              <a:rPr lang="es-CO" sz="2000" dirty="0" smtClean="0"/>
              <a:t>Permitir </a:t>
            </a:r>
            <a:r>
              <a:rPr lang="es-CO" sz="2000" dirty="0" smtClean="0"/>
              <a:t>al usuario registrar el grupo de trabajo dentro de la </a:t>
            </a:r>
            <a:r>
              <a:rPr lang="es-CO" sz="2000" dirty="0" smtClean="0"/>
              <a:t>aplicación (</a:t>
            </a:r>
            <a:r>
              <a:rPr lang="es-CO" sz="2000" b="1" dirty="0" smtClean="0"/>
              <a:t>Ciclo 3</a:t>
            </a:r>
            <a:r>
              <a:rPr lang="es-CO" sz="2000" dirty="0" smtClean="0"/>
              <a:t>)</a:t>
            </a:r>
          </a:p>
          <a:p>
            <a:pPr lvl="0">
              <a:buNone/>
            </a:pPr>
            <a:endParaRPr lang="en-US" sz="2000" dirty="0" smtClean="0"/>
          </a:p>
          <a:p>
            <a:pPr lvl="0"/>
            <a:r>
              <a:rPr lang="es-CO" sz="2000" dirty="0" smtClean="0"/>
              <a:t>Permitir al usuario registrar las tareas planeadas por cada ciclo y </a:t>
            </a:r>
            <a:r>
              <a:rPr lang="es-CO" sz="2000" dirty="0" smtClean="0"/>
              <a:t>asignarlas </a:t>
            </a:r>
            <a:r>
              <a:rPr lang="es-CO" sz="2000" dirty="0" smtClean="0"/>
              <a:t>a un </a:t>
            </a:r>
            <a:r>
              <a:rPr lang="es-CO" sz="2000" dirty="0" smtClean="0"/>
              <a:t>responsable (</a:t>
            </a:r>
            <a:r>
              <a:rPr lang="es-CO" sz="2000" b="1" dirty="0" smtClean="0"/>
              <a:t>Ciclo 3</a:t>
            </a:r>
            <a:r>
              <a:rPr lang="es-CO" sz="2000" dirty="0" smtClean="0"/>
              <a:t>).</a:t>
            </a:r>
          </a:p>
          <a:p>
            <a:pPr lvl="0">
              <a:buNone/>
            </a:pPr>
            <a:endParaRPr lang="en-US" sz="2000" dirty="0" smtClean="0"/>
          </a:p>
          <a:p>
            <a:pPr lvl="0"/>
            <a:r>
              <a:rPr lang="es-CO" sz="2000" dirty="0" smtClean="0"/>
              <a:t>Permitir al usuario  registrar el plan de calidad </a:t>
            </a:r>
            <a:r>
              <a:rPr lang="es-CO" sz="2000" dirty="0" smtClean="0"/>
              <a:t>(</a:t>
            </a:r>
            <a:r>
              <a:rPr lang="es-CO" sz="2000" b="1" dirty="0" smtClean="0"/>
              <a:t>Ciclo 3</a:t>
            </a:r>
            <a:r>
              <a:rPr lang="es-CO" sz="2000" dirty="0" smtClean="0"/>
              <a:t>)</a:t>
            </a:r>
          </a:p>
          <a:p>
            <a:pPr lvl="0">
              <a:buNone/>
            </a:pPr>
            <a:endParaRPr lang="en-US" sz="2000" dirty="0" smtClean="0"/>
          </a:p>
          <a:p>
            <a:pPr lvl="0"/>
            <a:r>
              <a:rPr lang="es-CO" sz="2000" dirty="0" smtClean="0"/>
              <a:t>Permitir al usuario generar el reporte de productividad del grupo, así como también la productividad de cada integrante del </a:t>
            </a:r>
            <a:r>
              <a:rPr lang="es-CO" sz="2000" dirty="0" smtClean="0"/>
              <a:t>grupo de manera gráfica. (</a:t>
            </a:r>
            <a:r>
              <a:rPr lang="es-CO" sz="2000" b="1" dirty="0" smtClean="0"/>
              <a:t>Ciclo 2</a:t>
            </a:r>
            <a:r>
              <a:rPr lang="es-CO" sz="2000" dirty="0" smtClean="0"/>
              <a:t>)</a:t>
            </a:r>
            <a:endParaRPr lang="en-US" sz="20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pic>
        <p:nvPicPr>
          <p:cNvPr id="1026" name="Picture 2"/>
          <p:cNvPicPr>
            <a:picLocks noGrp="1" noChangeAspect="1" noChangeArrowheads="1"/>
          </p:cNvPicPr>
          <p:nvPr>
            <p:ph idx="1"/>
          </p:nvPr>
        </p:nvPicPr>
        <p:blipFill>
          <a:blip r:embed="rId3" cstate="print"/>
          <a:srcRect l="23679" t="13178" r="23233" b="9883"/>
          <a:stretch>
            <a:fillRect/>
          </a:stretch>
        </p:blipFill>
        <p:spPr bwMode="auto">
          <a:xfrm>
            <a:off x="457200" y="1869104"/>
            <a:ext cx="4800600" cy="4348314"/>
          </a:xfrm>
          <a:prstGeom prst="rect">
            <a:avLst/>
          </a:prstGeom>
          <a:noFill/>
          <a:ln w="9525">
            <a:noFill/>
            <a:miter lim="800000"/>
            <a:headEnd/>
            <a:tailEnd/>
          </a:ln>
        </p:spPr>
      </p:pic>
      <p:sp>
        <p:nvSpPr>
          <p:cNvPr id="7" name="6 CuadroTexto"/>
          <p:cNvSpPr txBox="1"/>
          <p:nvPr/>
        </p:nvSpPr>
        <p:spPr>
          <a:xfrm>
            <a:off x="5562600" y="2286000"/>
            <a:ext cx="2819400" cy="1169551"/>
          </a:xfrm>
          <a:prstGeom prst="rect">
            <a:avLst/>
          </a:prstGeom>
          <a:noFill/>
        </p:spPr>
        <p:txBody>
          <a:bodyPr wrap="square" rtlCol="0">
            <a:spAutoFit/>
          </a:bodyPr>
          <a:lstStyle/>
          <a:p>
            <a:r>
              <a:rPr lang="es-CO" sz="1400" dirty="0" smtClean="0"/>
              <a:t>Resultados del aplicativo, donde se procesan las anotaciones por cada persona del equipo</a:t>
            </a:r>
          </a:p>
          <a:p>
            <a:endParaRPr lang="es-CO" sz="1400" dirty="0"/>
          </a:p>
          <a:p>
            <a:r>
              <a:rPr lang="es-CO" sz="1400" b="1" dirty="0" smtClean="0"/>
              <a:t>Resultados  ciclo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7" name="6 CuadroTexto"/>
          <p:cNvSpPr txBox="1"/>
          <p:nvPr/>
        </p:nvSpPr>
        <p:spPr>
          <a:xfrm>
            <a:off x="5562600" y="2286000"/>
            <a:ext cx="2819400" cy="1384995"/>
          </a:xfrm>
          <a:prstGeom prst="rect">
            <a:avLst/>
          </a:prstGeom>
          <a:noFill/>
        </p:spPr>
        <p:txBody>
          <a:bodyPr wrap="square" rtlCol="0">
            <a:spAutoFit/>
          </a:bodyPr>
          <a:lstStyle/>
          <a:p>
            <a:r>
              <a:rPr lang="es-CO" sz="1400" dirty="0" smtClean="0"/>
              <a:t>Resultados del aplicativo, donde se procesan las anotaciones por cada persona del equipo</a:t>
            </a:r>
          </a:p>
          <a:p>
            <a:endParaRPr lang="es-CO" sz="1400" dirty="0"/>
          </a:p>
          <a:p>
            <a:r>
              <a:rPr lang="es-CO" sz="1400" b="1" dirty="0" smtClean="0"/>
              <a:t>Resultados  ciclo 1</a:t>
            </a:r>
          </a:p>
          <a:p>
            <a:endParaRPr lang="en-US" sz="1400" dirty="0"/>
          </a:p>
        </p:txBody>
      </p:sp>
      <p:pic>
        <p:nvPicPr>
          <p:cNvPr id="2050" name="Picture 2"/>
          <p:cNvPicPr>
            <a:picLocks noGrp="1" noChangeAspect="1" noChangeArrowheads="1"/>
          </p:cNvPicPr>
          <p:nvPr>
            <p:ph idx="1"/>
          </p:nvPr>
        </p:nvPicPr>
        <p:blipFill>
          <a:blip r:embed="rId3" cstate="print"/>
          <a:srcRect l="23679" t="11050" r="23233" b="8236"/>
          <a:stretch>
            <a:fillRect/>
          </a:stretch>
        </p:blipFill>
        <p:spPr bwMode="auto">
          <a:xfrm>
            <a:off x="304800" y="1752599"/>
            <a:ext cx="4953000" cy="4706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lstStyle/>
          <a:p>
            <a:pPr>
              <a:buNone/>
            </a:pPr>
            <a:endParaRPr lang="en-US"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5" name="4 CuadroTexto"/>
          <p:cNvSpPr txBox="1"/>
          <p:nvPr/>
        </p:nvSpPr>
        <p:spPr>
          <a:xfrm>
            <a:off x="5562600" y="2286000"/>
            <a:ext cx="2819400" cy="1600438"/>
          </a:xfrm>
          <a:prstGeom prst="rect">
            <a:avLst/>
          </a:prstGeom>
          <a:noFill/>
        </p:spPr>
        <p:txBody>
          <a:bodyPr wrap="square" rtlCol="0">
            <a:spAutoFit/>
          </a:bodyPr>
          <a:lstStyle/>
          <a:p>
            <a:r>
              <a:rPr lang="es-CO" sz="1400" dirty="0" smtClean="0"/>
              <a:t>Resultados del aplicativo, donde se procesan las anotaciones por cada persona del equipo y se presentan de  manera agradable al usuario.</a:t>
            </a:r>
          </a:p>
          <a:p>
            <a:endParaRPr lang="es-CO" sz="1400" dirty="0"/>
          </a:p>
          <a:p>
            <a:r>
              <a:rPr lang="es-CO" sz="1400" b="1" dirty="0" smtClean="0"/>
              <a:t>Resultados  ciclo 3</a:t>
            </a:r>
          </a:p>
          <a:p>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endParaRPr lang="en-US" sz="2400" dirty="0"/>
          </a:p>
        </p:txBody>
      </p:sp>
      <p:sp>
        <p:nvSpPr>
          <p:cNvPr id="3" name="2 Marcador de contenido"/>
          <p:cNvSpPr>
            <a:spLocks noGrp="1"/>
          </p:cNvSpPr>
          <p:nvPr>
            <p:ph idx="1"/>
          </p:nvPr>
        </p:nvSpPr>
        <p:spPr/>
        <p:txBody>
          <a:bodyPr/>
          <a:lstStyle/>
          <a:p>
            <a:pPr>
              <a:buNone/>
            </a:pPr>
            <a:endParaRPr lang="en-US"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5" name="4 CuadroTexto"/>
          <p:cNvSpPr txBox="1"/>
          <p:nvPr/>
        </p:nvSpPr>
        <p:spPr>
          <a:xfrm>
            <a:off x="5562600" y="2286000"/>
            <a:ext cx="2819400" cy="1600438"/>
          </a:xfrm>
          <a:prstGeom prst="rect">
            <a:avLst/>
          </a:prstGeom>
          <a:noFill/>
        </p:spPr>
        <p:txBody>
          <a:bodyPr wrap="square" rtlCol="0">
            <a:spAutoFit/>
          </a:bodyPr>
          <a:lstStyle/>
          <a:p>
            <a:r>
              <a:rPr lang="es-CO" sz="1400" dirty="0" smtClean="0"/>
              <a:t>Resultados del aplicativo, donde se procesan las anotaciones por cada persona del equipo y se presentan de  manera agradable al usuario.</a:t>
            </a:r>
          </a:p>
          <a:p>
            <a:endParaRPr lang="es-CO" sz="1400" dirty="0"/>
          </a:p>
          <a:p>
            <a:r>
              <a:rPr lang="es-CO" sz="1400" b="1" dirty="0" smtClean="0"/>
              <a:t>Resultados  ciclo 3</a:t>
            </a:r>
          </a:p>
          <a:p>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PROCESO DE TSP</a:t>
            </a:r>
            <a:endParaRPr lang="en-US" sz="2400" dirty="0"/>
          </a:p>
        </p:txBody>
      </p:sp>
      <p:sp>
        <p:nvSpPr>
          <p:cNvPr id="3" name="2 Marcador de contenido"/>
          <p:cNvSpPr>
            <a:spLocks noGrp="1"/>
          </p:cNvSpPr>
          <p:nvPr>
            <p:ph idx="1"/>
          </p:nvPr>
        </p:nvSpPr>
        <p:spPr/>
        <p:txBody>
          <a:bodyPr/>
          <a:lstStyle/>
          <a:p>
            <a:endParaRPr lang="en-US"/>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endParaRPr lang="en-US" sz="2400" dirty="0"/>
          </a:p>
        </p:txBody>
      </p:sp>
      <p:sp>
        <p:nvSpPr>
          <p:cNvPr id="3" name="2 Marcador de contenido"/>
          <p:cNvSpPr>
            <a:spLocks noGrp="1"/>
          </p:cNvSpPr>
          <p:nvPr>
            <p:ph idx="1"/>
          </p:nvPr>
        </p:nvSpPr>
        <p:spPr/>
        <p:txBody>
          <a:bodyPr/>
          <a:lstStyle/>
          <a:p>
            <a:endParaRPr lang="en-US"/>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112</TotalTime>
  <Words>260</Words>
  <Application>Microsoft Office PowerPoint</Application>
  <PresentationFormat>Presentación en pantalla (4:3)</PresentationFormat>
  <Paragraphs>38</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Módulo</vt:lpstr>
      <vt:lpstr>POST MORTEM </vt:lpstr>
      <vt:lpstr>PRODUCTO</vt:lpstr>
      <vt:lpstr>PRODUCTO</vt:lpstr>
      <vt:lpstr>PRODUCTO</vt:lpstr>
      <vt:lpstr>PRODUCTO</vt:lpstr>
      <vt:lpstr>PRODUCTO</vt:lpstr>
      <vt:lpstr>REPORTE DEL CICLO</vt:lpstr>
      <vt:lpstr>PROCESO DE TSP</vt:lpstr>
      <vt:lpstr>EQUIPO</vt:lpstr>
      <vt:lpstr>HERRAMIENTAS</vt:lpstr>
      <vt:lpstr>EVALUACIÓN</vt:lpstr>
      <vt:lpstr>PROPUESTA  DE MEJORAMIENTO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MORTEM</dc:title>
  <dc:creator>Carlos</dc:creator>
  <cp:lastModifiedBy>Carlos</cp:lastModifiedBy>
  <cp:revision>10</cp:revision>
  <dcterms:created xsi:type="dcterms:W3CDTF">2011-03-16T03:38:16Z</dcterms:created>
  <dcterms:modified xsi:type="dcterms:W3CDTF">2011-03-16T05:30:28Z</dcterms:modified>
</cp:coreProperties>
</file>