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67" r:id="rId4"/>
    <p:sldId id="257" r:id="rId5"/>
    <p:sldId id="273" r:id="rId6"/>
    <p:sldId id="274" r:id="rId7"/>
    <p:sldId id="275" r:id="rId8"/>
    <p:sldId id="259" r:id="rId9"/>
    <p:sldId id="263" r:id="rId10"/>
    <p:sldId id="277" r:id="rId11"/>
    <p:sldId id="280" r:id="rId12"/>
    <p:sldId id="278" r:id="rId13"/>
    <p:sldId id="279" r:id="rId14"/>
    <p:sldId id="281" r:id="rId15"/>
    <p:sldId id="282" r:id="rId16"/>
    <p:sldId id="285" r:id="rId17"/>
    <p:sldId id="286" r:id="rId18"/>
    <p:sldId id="283" r:id="rId19"/>
    <p:sldId id="284" r:id="rId20"/>
    <p:sldId id="262" r:id="rId21"/>
    <p:sldId id="261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69" d="100"/>
          <a:sy n="69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\Desktop\TS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%5bECOS%5d\ingenium-managment\CSOF5101%20Ingeniera%20de%20Software\TSP\Uti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lang="en-US"/>
            </a:pPr>
            <a:r>
              <a:rPr lang="en-US"/>
              <a:t>Detalle</a:t>
            </a:r>
            <a:r>
              <a:rPr lang="en-US" baseline="0"/>
              <a:t> Valor Ganado Ciclo 2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Planeado</c:v>
          </c:tx>
          <c:cat>
            <c:strRef>
              <c:f>resumen!$F$13:$F$19</c:f>
              <c:strCache>
                <c:ptCount val="7"/>
                <c:pt idx="0">
                  <c:v>Miercoles</c:v>
                </c:pt>
                <c:pt idx="1">
                  <c:v>Jueves</c:v>
                </c:pt>
                <c:pt idx="2">
                  <c:v>Viernes</c:v>
                </c:pt>
                <c:pt idx="3">
                  <c:v>Sabado</c:v>
                </c:pt>
                <c:pt idx="4">
                  <c:v>Domingo</c:v>
                </c:pt>
                <c:pt idx="5">
                  <c:v>Lunes</c:v>
                </c:pt>
                <c:pt idx="6">
                  <c:v>Martes</c:v>
                </c:pt>
              </c:strCache>
            </c:strRef>
          </c:cat>
          <c:val>
            <c:numRef>
              <c:f>resumen!$I$13:$I$19</c:f>
              <c:numCache>
                <c:formatCode>0.00%</c:formatCode>
                <c:ptCount val="7"/>
                <c:pt idx="0">
                  <c:v>0</c:v>
                </c:pt>
                <c:pt idx="1">
                  <c:v>7.7235772357723609E-2</c:v>
                </c:pt>
                <c:pt idx="2">
                  <c:v>7.7235772357723609E-2</c:v>
                </c:pt>
                <c:pt idx="3">
                  <c:v>0.20121951219512207</c:v>
                </c:pt>
                <c:pt idx="4">
                  <c:v>0.25813008130081316</c:v>
                </c:pt>
                <c:pt idx="5">
                  <c:v>0.27032520325203274</c:v>
                </c:pt>
                <c:pt idx="6">
                  <c:v>0.28861788617886197</c:v>
                </c:pt>
              </c:numCache>
            </c:numRef>
          </c:val>
        </c:ser>
        <c:ser>
          <c:idx val="1"/>
          <c:order val="1"/>
          <c:tx>
            <c:v>Real</c:v>
          </c:tx>
          <c:val>
            <c:numRef>
              <c:f>resumen!$K$13:$K$19</c:f>
              <c:numCache>
                <c:formatCode>0.00%</c:formatCode>
                <c:ptCount val="7"/>
                <c:pt idx="0">
                  <c:v>0</c:v>
                </c:pt>
                <c:pt idx="1">
                  <c:v>2.8455284552845541E-2</c:v>
                </c:pt>
                <c:pt idx="2">
                  <c:v>2.8455284552845541E-2</c:v>
                </c:pt>
                <c:pt idx="3">
                  <c:v>0.15853658536585374</c:v>
                </c:pt>
                <c:pt idx="4">
                  <c:v>0.18292682926829271</c:v>
                </c:pt>
                <c:pt idx="5">
                  <c:v>0.241869918699187</c:v>
                </c:pt>
                <c:pt idx="6">
                  <c:v>0.28861788617886192</c:v>
                </c:pt>
              </c:numCache>
            </c:numRef>
          </c:val>
        </c:ser>
        <c:marker val="1"/>
        <c:axId val="38403456"/>
        <c:axId val="38470784"/>
      </c:lineChart>
      <c:catAx>
        <c:axId val="38403456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8470784"/>
        <c:crosses val="autoZero"/>
        <c:auto val="1"/>
        <c:lblAlgn val="ctr"/>
        <c:lblOffset val="100"/>
      </c:catAx>
      <c:valAx>
        <c:axId val="3847078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Porcentaje Valor Ganado</a:t>
                </a:r>
              </a:p>
            </c:rich>
          </c:tx>
          <c:layout/>
        </c:title>
        <c:numFmt formatCode="0.00%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840345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lang="en-US"/>
            </a:pPr>
            <a:endParaRPr lang="en-US"/>
          </a:p>
        </c:txPr>
      </c:dTable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4"/>
  <c:chart>
    <c:title>
      <c:tx>
        <c:rich>
          <a:bodyPr/>
          <a:lstStyle/>
          <a:p>
            <a:pPr>
              <a:defRPr sz="1100"/>
            </a:pPr>
            <a:r>
              <a:rPr lang="es-CO" sz="1100"/>
              <a:t>Realimentación Interna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Hoja1!$G$46</c:f>
              <c:strCache>
                <c:ptCount val="1"/>
                <c:pt idx="0">
                  <c:v>Cumplimiento de las reglas propuesta por 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Hoja1!$H$46:$M$46</c:f>
              <c:numCache>
                <c:formatCode>0.00</c:formatCode>
                <c:ptCount val="6"/>
                <c:pt idx="0">
                  <c:v>4.5999999999999996</c:v>
                </c:pt>
                <c:pt idx="1">
                  <c:v>4.2</c:v>
                </c:pt>
                <c:pt idx="2">
                  <c:v>4.5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1"/>
          <c:order val="1"/>
          <c:tx>
            <c:strRef>
              <c:f>Hoja1!$G$47</c:f>
              <c:strCache>
                <c:ptCount val="1"/>
                <c:pt idx="0">
                  <c:v>Cumplimiento con las actividades asignadas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Hoja1!$H$47:$M$47</c:f>
              <c:numCache>
                <c:formatCode>0.00</c:formatCode>
                <c:ptCount val="6"/>
                <c:pt idx="0">
                  <c:v>4.8</c:v>
                </c:pt>
                <c:pt idx="1">
                  <c:v>4.5999999999999996</c:v>
                </c:pt>
                <c:pt idx="2">
                  <c:v>5</c:v>
                </c:pt>
                <c:pt idx="3">
                  <c:v>4.8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2"/>
          <c:order val="2"/>
          <c:tx>
            <c:strRef>
              <c:f>Hoja1!$G$48</c:f>
              <c:strCache>
                <c:ptCount val="1"/>
                <c:pt idx="0">
                  <c:v>Apoyo a las labores de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Hoja1!$H$48:$M$48</c:f>
              <c:numCache>
                <c:formatCode>0.00</c:formatCode>
                <c:ptCount val="6"/>
                <c:pt idx="0">
                  <c:v>4.8</c:v>
                </c:pt>
                <c:pt idx="1">
                  <c:v>4.5999999999999996</c:v>
                </c:pt>
                <c:pt idx="2">
                  <c:v>4.5</c:v>
                </c:pt>
                <c:pt idx="3">
                  <c:v>4.5999999999999996</c:v>
                </c:pt>
                <c:pt idx="4">
                  <c:v>4.5999999999999996</c:v>
                </c:pt>
                <c:pt idx="5">
                  <c:v>5</c:v>
                </c:pt>
              </c:numCache>
            </c:numRef>
          </c:val>
        </c:ser>
        <c:ser>
          <c:idx val="3"/>
          <c:order val="3"/>
          <c:tx>
            <c:strRef>
              <c:f>Hoja1!$G$49</c:f>
              <c:strCache>
                <c:ptCount val="1"/>
                <c:pt idx="0">
                  <c:v>Apoyo a los demas miembros del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Hoja1!$H$49:$M$49</c:f>
              <c:numCache>
                <c:formatCode>0.00</c:formatCode>
                <c:ptCount val="6"/>
                <c:pt idx="0">
                  <c:v>4.4000000000000004</c:v>
                </c:pt>
                <c:pt idx="1">
                  <c:v>4.2</c:v>
                </c:pt>
                <c:pt idx="2">
                  <c:v>4</c:v>
                </c:pt>
                <c:pt idx="3">
                  <c:v>4.2</c:v>
                </c:pt>
                <c:pt idx="4">
                  <c:v>4.8</c:v>
                </c:pt>
                <c:pt idx="5">
                  <c:v>4.8</c:v>
                </c:pt>
              </c:numCache>
            </c:numRef>
          </c:val>
        </c:ser>
        <c:axId val="38526976"/>
        <c:axId val="38528896"/>
      </c:barChart>
      <c:catAx>
        <c:axId val="385269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Integrante</a:t>
                </a:r>
              </a:p>
            </c:rich>
          </c:tx>
          <c:layout/>
        </c:title>
        <c:numFmt formatCode="General" sourceLinked="1"/>
        <c:tickLblPos val="nextTo"/>
        <c:crossAx val="38528896"/>
        <c:crosses val="autoZero"/>
        <c:auto val="1"/>
        <c:lblAlgn val="ctr"/>
        <c:lblOffset val="100"/>
      </c:catAx>
      <c:valAx>
        <c:axId val="38528896"/>
        <c:scaling>
          <c:orientation val="minMax"/>
          <c:max val="5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Calidicación</a:t>
                </a:r>
              </a:p>
            </c:rich>
          </c:tx>
          <c:layout/>
        </c:title>
        <c:numFmt formatCode="0.00" sourceLinked="1"/>
        <c:tickLblPos val="nextTo"/>
        <c:crossAx val="38526976"/>
        <c:crosses val="autoZero"/>
        <c:crossBetween val="between"/>
      </c:valAx>
    </c:plotArea>
    <c:legend>
      <c:legendPos val="r"/>
      <c:layout/>
    </c:legend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0ABEA-2FC7-4B74-AB1F-4D0AFA572802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0E00C1-DEEE-46AC-AB2A-A2AE326AD960}">
      <dgm:prSet phldrT="[Texto]"/>
      <dgm:spPr/>
      <dgm:t>
        <a:bodyPr/>
        <a:lstStyle/>
        <a:p>
          <a:r>
            <a:rPr lang="es-CO" dirty="0" err="1" smtClean="0"/>
            <a:t>Hosting</a:t>
          </a:r>
          <a:r>
            <a:rPr lang="es-CO" dirty="0" smtClean="0"/>
            <a:t> del proyecto</a:t>
          </a:r>
          <a:endParaRPr lang="en-US" dirty="0"/>
        </a:p>
      </dgm:t>
    </dgm:pt>
    <dgm:pt modelId="{40C2BCD9-F1DE-4F00-A436-A411D3B6B44C}" type="parTrans" cxnId="{5FD63B60-512B-4DF0-867D-3AD98C65616E}">
      <dgm:prSet/>
      <dgm:spPr/>
      <dgm:t>
        <a:bodyPr/>
        <a:lstStyle/>
        <a:p>
          <a:endParaRPr lang="en-US"/>
        </a:p>
      </dgm:t>
    </dgm:pt>
    <dgm:pt modelId="{AD3A735A-5ED0-49C7-A464-BE591A70A318}" type="sibTrans" cxnId="{5FD63B60-512B-4DF0-867D-3AD98C65616E}">
      <dgm:prSet/>
      <dgm:spPr/>
      <dgm:t>
        <a:bodyPr/>
        <a:lstStyle/>
        <a:p>
          <a:endParaRPr lang="en-US"/>
        </a:p>
      </dgm:t>
    </dgm:pt>
    <dgm:pt modelId="{95F12381-D8FC-4BB7-AE5C-03869EB2E277}">
      <dgm:prSet phldrT="[Texto]"/>
      <dgm:spPr/>
      <dgm:t>
        <a:bodyPr/>
        <a:lstStyle/>
        <a:p>
          <a:r>
            <a:rPr lang="es-CO" dirty="0" smtClean="0"/>
            <a:t>Entorno de desarrollo</a:t>
          </a:r>
          <a:endParaRPr lang="en-US" dirty="0"/>
        </a:p>
      </dgm:t>
    </dgm:pt>
    <dgm:pt modelId="{01E08375-83A6-44EF-80E6-A89B3F166003}" type="parTrans" cxnId="{EF30267B-19EF-4345-892D-788C4A6E807F}">
      <dgm:prSet/>
      <dgm:spPr/>
      <dgm:t>
        <a:bodyPr/>
        <a:lstStyle/>
        <a:p>
          <a:endParaRPr lang="en-US"/>
        </a:p>
      </dgm:t>
    </dgm:pt>
    <dgm:pt modelId="{D97C0E5D-4445-471C-A52B-5130628F22DC}" type="sibTrans" cxnId="{EF30267B-19EF-4345-892D-788C4A6E807F}">
      <dgm:prSet/>
      <dgm:spPr/>
      <dgm:t>
        <a:bodyPr/>
        <a:lstStyle/>
        <a:p>
          <a:endParaRPr lang="en-US"/>
        </a:p>
      </dgm:t>
    </dgm:pt>
    <dgm:pt modelId="{CFAB2459-C02B-4B5F-BCD6-115ACEA19C6D}">
      <dgm:prSet phldrT="[Texto]"/>
      <dgm:spPr/>
      <dgm:t>
        <a:bodyPr/>
        <a:lstStyle/>
        <a:p>
          <a:r>
            <a:rPr lang="es-CO" dirty="0" smtClean="0"/>
            <a:t>Control de versiones</a:t>
          </a:r>
          <a:endParaRPr lang="en-US" dirty="0"/>
        </a:p>
      </dgm:t>
    </dgm:pt>
    <dgm:pt modelId="{92010C60-94EE-4F23-96CC-DD874D4A2114}" type="parTrans" cxnId="{6E0DD019-3177-4CE3-9035-803F65BD8460}">
      <dgm:prSet/>
      <dgm:spPr/>
      <dgm:t>
        <a:bodyPr/>
        <a:lstStyle/>
        <a:p>
          <a:endParaRPr lang="en-US"/>
        </a:p>
      </dgm:t>
    </dgm:pt>
    <dgm:pt modelId="{ED471FC9-8AB2-4AE4-9FE2-E16064D7D8AE}" type="sibTrans" cxnId="{6E0DD019-3177-4CE3-9035-803F65BD8460}">
      <dgm:prSet/>
      <dgm:spPr/>
      <dgm:t>
        <a:bodyPr/>
        <a:lstStyle/>
        <a:p>
          <a:endParaRPr lang="en-US"/>
        </a:p>
      </dgm:t>
    </dgm:pt>
    <dgm:pt modelId="{04FC1204-CB65-49D1-BDD0-7AE523D12892}">
      <dgm:prSet phldrT="[Texto]"/>
      <dgm:spPr/>
      <dgm:t>
        <a:bodyPr/>
        <a:lstStyle/>
        <a:p>
          <a:r>
            <a:rPr lang="es-CO" dirty="0" smtClean="0"/>
            <a:t>Project</a:t>
          </a:r>
          <a:endParaRPr lang="en-US" dirty="0"/>
        </a:p>
      </dgm:t>
    </dgm:pt>
    <dgm:pt modelId="{695DF310-B586-40EA-831A-C99945F723FC}" type="parTrans" cxnId="{40748FE7-4445-465D-B6E7-094CDFE70A93}">
      <dgm:prSet/>
      <dgm:spPr/>
      <dgm:t>
        <a:bodyPr/>
        <a:lstStyle/>
        <a:p>
          <a:endParaRPr lang="en-US"/>
        </a:p>
      </dgm:t>
    </dgm:pt>
    <dgm:pt modelId="{BBF5EDFB-70EC-4548-AC2B-A9E8E5623D68}" type="sibTrans" cxnId="{40748FE7-4445-465D-B6E7-094CDFE70A93}">
      <dgm:prSet/>
      <dgm:spPr/>
      <dgm:t>
        <a:bodyPr/>
        <a:lstStyle/>
        <a:p>
          <a:endParaRPr lang="en-US"/>
        </a:p>
      </dgm:t>
    </dgm:pt>
    <dgm:pt modelId="{5F4097F7-9546-4A44-AB18-940A4BD467AF}">
      <dgm:prSet phldrT="[Texto]"/>
      <dgm:spPr/>
      <dgm:t>
        <a:bodyPr/>
        <a:lstStyle/>
        <a:p>
          <a:r>
            <a:rPr lang="es-CO" dirty="0" smtClean="0"/>
            <a:t>Formularios Google</a:t>
          </a:r>
          <a:endParaRPr lang="en-US" dirty="0"/>
        </a:p>
      </dgm:t>
    </dgm:pt>
    <dgm:pt modelId="{4871769A-D252-4870-B2BA-66FC04A1E6D4}" type="parTrans" cxnId="{8AF1EE51-CC15-416C-BA42-6FC216EEC729}">
      <dgm:prSet/>
      <dgm:spPr/>
      <dgm:t>
        <a:bodyPr/>
        <a:lstStyle/>
        <a:p>
          <a:endParaRPr lang="en-US"/>
        </a:p>
      </dgm:t>
    </dgm:pt>
    <dgm:pt modelId="{F0E491A8-0929-4C4B-A14E-3D4EAF96A74B}" type="sibTrans" cxnId="{8AF1EE51-CC15-416C-BA42-6FC216EEC729}">
      <dgm:prSet/>
      <dgm:spPr/>
      <dgm:t>
        <a:bodyPr/>
        <a:lstStyle/>
        <a:p>
          <a:endParaRPr lang="en-US"/>
        </a:p>
      </dgm:t>
    </dgm:pt>
    <dgm:pt modelId="{6921403C-3A1E-437B-B127-B6BC91D950B1}" type="pres">
      <dgm:prSet presAssocID="{8170ABEA-2FC7-4B74-AB1F-4D0AFA57280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BE73D2-02D3-4033-914F-56E804AF10D9}" type="pres">
      <dgm:prSet presAssocID="{B70E00C1-DEEE-46AC-AB2A-A2AE326AD960}" presName="dummy" presStyleCnt="0"/>
      <dgm:spPr/>
    </dgm:pt>
    <dgm:pt modelId="{94DA9C2B-640A-41A0-9E49-D78FBDB2BEA4}" type="pres">
      <dgm:prSet presAssocID="{B70E00C1-DEEE-46AC-AB2A-A2AE326AD960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71637-EDF8-4154-9D41-E53E8C2F9621}" type="pres">
      <dgm:prSet presAssocID="{AD3A735A-5ED0-49C7-A464-BE591A70A318}" presName="sibTrans" presStyleLbl="node1" presStyleIdx="0" presStyleCnt="5"/>
      <dgm:spPr/>
      <dgm:t>
        <a:bodyPr/>
        <a:lstStyle/>
        <a:p>
          <a:endParaRPr lang="en-US"/>
        </a:p>
      </dgm:t>
    </dgm:pt>
    <dgm:pt modelId="{26092E9E-A526-4A27-A777-B29EB909B580}" type="pres">
      <dgm:prSet presAssocID="{95F12381-D8FC-4BB7-AE5C-03869EB2E277}" presName="dummy" presStyleCnt="0"/>
      <dgm:spPr/>
    </dgm:pt>
    <dgm:pt modelId="{E4904F49-245F-44D1-AC37-0E3ED414FBD0}" type="pres">
      <dgm:prSet presAssocID="{95F12381-D8FC-4BB7-AE5C-03869EB2E277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C3DF8-8AFE-4E34-A9B4-48A686CE75E4}" type="pres">
      <dgm:prSet presAssocID="{D97C0E5D-4445-471C-A52B-5130628F22DC}" presName="sibTrans" presStyleLbl="node1" presStyleIdx="1" presStyleCnt="5"/>
      <dgm:spPr/>
      <dgm:t>
        <a:bodyPr/>
        <a:lstStyle/>
        <a:p>
          <a:endParaRPr lang="en-US"/>
        </a:p>
      </dgm:t>
    </dgm:pt>
    <dgm:pt modelId="{C7CE2F40-0B0D-4904-ADC7-5131C1AD4B38}" type="pres">
      <dgm:prSet presAssocID="{CFAB2459-C02B-4B5F-BCD6-115ACEA19C6D}" presName="dummy" presStyleCnt="0"/>
      <dgm:spPr/>
    </dgm:pt>
    <dgm:pt modelId="{D80A0990-667E-4767-8812-61742A8EAA83}" type="pres">
      <dgm:prSet presAssocID="{CFAB2459-C02B-4B5F-BCD6-115ACEA19C6D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06AE4-8EAD-45D4-BB7A-1C36D140DE89}" type="pres">
      <dgm:prSet presAssocID="{ED471FC9-8AB2-4AE4-9FE2-E16064D7D8AE}" presName="sibTrans" presStyleLbl="node1" presStyleIdx="2" presStyleCnt="5"/>
      <dgm:spPr/>
      <dgm:t>
        <a:bodyPr/>
        <a:lstStyle/>
        <a:p>
          <a:endParaRPr lang="en-US"/>
        </a:p>
      </dgm:t>
    </dgm:pt>
    <dgm:pt modelId="{400C0C3B-EC87-4CB4-A0B0-D1B2D792AF0E}" type="pres">
      <dgm:prSet presAssocID="{04FC1204-CB65-49D1-BDD0-7AE523D12892}" presName="dummy" presStyleCnt="0"/>
      <dgm:spPr/>
    </dgm:pt>
    <dgm:pt modelId="{BF658DCD-107B-47E7-A24F-1C05C8D6FC0D}" type="pres">
      <dgm:prSet presAssocID="{04FC1204-CB65-49D1-BDD0-7AE523D12892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EE59E-AD94-45B4-ABC5-EEB31534FD83}" type="pres">
      <dgm:prSet presAssocID="{BBF5EDFB-70EC-4548-AC2B-A9E8E5623D68}" presName="sibTrans" presStyleLbl="node1" presStyleIdx="3" presStyleCnt="5"/>
      <dgm:spPr/>
      <dgm:t>
        <a:bodyPr/>
        <a:lstStyle/>
        <a:p>
          <a:endParaRPr lang="en-US"/>
        </a:p>
      </dgm:t>
    </dgm:pt>
    <dgm:pt modelId="{EB961064-C4F0-4409-A9B6-C85487CA551D}" type="pres">
      <dgm:prSet presAssocID="{5F4097F7-9546-4A44-AB18-940A4BD467AF}" presName="dummy" presStyleCnt="0"/>
      <dgm:spPr/>
    </dgm:pt>
    <dgm:pt modelId="{3E6B24F0-3F5F-44C0-88A2-EAD17D787F83}" type="pres">
      <dgm:prSet presAssocID="{5F4097F7-9546-4A44-AB18-940A4BD467AF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2D14D-0E8C-403F-8E70-6C4516FA5078}" type="pres">
      <dgm:prSet presAssocID="{F0E491A8-0929-4C4B-A14E-3D4EAF96A74B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2439F6F3-5F10-4CF0-AAF2-62B5B91E17BF}" type="presOf" srcId="{ED471FC9-8AB2-4AE4-9FE2-E16064D7D8AE}" destId="{C7006AE4-8EAD-45D4-BB7A-1C36D140DE89}" srcOrd="0" destOrd="0" presId="urn:microsoft.com/office/officeart/2005/8/layout/cycle1"/>
    <dgm:cxn modelId="{930D133E-8AE5-4223-9A41-DF8E43CADEF3}" type="presOf" srcId="{B70E00C1-DEEE-46AC-AB2A-A2AE326AD960}" destId="{94DA9C2B-640A-41A0-9E49-D78FBDB2BEA4}" srcOrd="0" destOrd="0" presId="urn:microsoft.com/office/officeart/2005/8/layout/cycle1"/>
    <dgm:cxn modelId="{40748FE7-4445-465D-B6E7-094CDFE70A93}" srcId="{8170ABEA-2FC7-4B74-AB1F-4D0AFA572802}" destId="{04FC1204-CB65-49D1-BDD0-7AE523D12892}" srcOrd="3" destOrd="0" parTransId="{695DF310-B586-40EA-831A-C99945F723FC}" sibTransId="{BBF5EDFB-70EC-4548-AC2B-A9E8E5623D68}"/>
    <dgm:cxn modelId="{4937BE8F-8262-4566-8729-5266CBF92BCA}" type="presOf" srcId="{8170ABEA-2FC7-4B74-AB1F-4D0AFA572802}" destId="{6921403C-3A1E-437B-B127-B6BC91D950B1}" srcOrd="0" destOrd="0" presId="urn:microsoft.com/office/officeart/2005/8/layout/cycle1"/>
    <dgm:cxn modelId="{71CDA90B-9B24-4423-B339-F92FD067E8E5}" type="presOf" srcId="{D97C0E5D-4445-471C-A52B-5130628F22DC}" destId="{DCBC3DF8-8AFE-4E34-A9B4-48A686CE75E4}" srcOrd="0" destOrd="0" presId="urn:microsoft.com/office/officeart/2005/8/layout/cycle1"/>
    <dgm:cxn modelId="{EF30267B-19EF-4345-892D-788C4A6E807F}" srcId="{8170ABEA-2FC7-4B74-AB1F-4D0AFA572802}" destId="{95F12381-D8FC-4BB7-AE5C-03869EB2E277}" srcOrd="1" destOrd="0" parTransId="{01E08375-83A6-44EF-80E6-A89B3F166003}" sibTransId="{D97C0E5D-4445-471C-A52B-5130628F22DC}"/>
    <dgm:cxn modelId="{8AF1EE51-CC15-416C-BA42-6FC216EEC729}" srcId="{8170ABEA-2FC7-4B74-AB1F-4D0AFA572802}" destId="{5F4097F7-9546-4A44-AB18-940A4BD467AF}" srcOrd="4" destOrd="0" parTransId="{4871769A-D252-4870-B2BA-66FC04A1E6D4}" sibTransId="{F0E491A8-0929-4C4B-A14E-3D4EAF96A74B}"/>
    <dgm:cxn modelId="{82E2C47A-E6CA-4AE1-AAA6-AAC88469964A}" type="presOf" srcId="{CFAB2459-C02B-4B5F-BCD6-115ACEA19C6D}" destId="{D80A0990-667E-4767-8812-61742A8EAA83}" srcOrd="0" destOrd="0" presId="urn:microsoft.com/office/officeart/2005/8/layout/cycle1"/>
    <dgm:cxn modelId="{5FD63B60-512B-4DF0-867D-3AD98C65616E}" srcId="{8170ABEA-2FC7-4B74-AB1F-4D0AFA572802}" destId="{B70E00C1-DEEE-46AC-AB2A-A2AE326AD960}" srcOrd="0" destOrd="0" parTransId="{40C2BCD9-F1DE-4F00-A436-A411D3B6B44C}" sibTransId="{AD3A735A-5ED0-49C7-A464-BE591A70A318}"/>
    <dgm:cxn modelId="{F699B166-BD51-453C-AA7A-10228C865899}" type="presOf" srcId="{BBF5EDFB-70EC-4548-AC2B-A9E8E5623D68}" destId="{71FEE59E-AD94-45B4-ABC5-EEB31534FD83}" srcOrd="0" destOrd="0" presId="urn:microsoft.com/office/officeart/2005/8/layout/cycle1"/>
    <dgm:cxn modelId="{D2982BBF-0670-402D-84C7-193621B3ADC5}" type="presOf" srcId="{95F12381-D8FC-4BB7-AE5C-03869EB2E277}" destId="{E4904F49-245F-44D1-AC37-0E3ED414FBD0}" srcOrd="0" destOrd="0" presId="urn:microsoft.com/office/officeart/2005/8/layout/cycle1"/>
    <dgm:cxn modelId="{5081C578-1BCC-473E-9CB9-8E9EC1B71768}" type="presOf" srcId="{AD3A735A-5ED0-49C7-A464-BE591A70A318}" destId="{11871637-EDF8-4154-9D41-E53E8C2F9621}" srcOrd="0" destOrd="0" presId="urn:microsoft.com/office/officeart/2005/8/layout/cycle1"/>
    <dgm:cxn modelId="{DAC21FA8-6F96-4256-AF8F-E91D11EE7A38}" type="presOf" srcId="{5F4097F7-9546-4A44-AB18-940A4BD467AF}" destId="{3E6B24F0-3F5F-44C0-88A2-EAD17D787F83}" srcOrd="0" destOrd="0" presId="urn:microsoft.com/office/officeart/2005/8/layout/cycle1"/>
    <dgm:cxn modelId="{93917842-80B4-4243-B263-7C0141CF5FA3}" type="presOf" srcId="{F0E491A8-0929-4C4B-A14E-3D4EAF96A74B}" destId="{14F2D14D-0E8C-403F-8E70-6C4516FA5078}" srcOrd="0" destOrd="0" presId="urn:microsoft.com/office/officeart/2005/8/layout/cycle1"/>
    <dgm:cxn modelId="{FC6B60AD-CAFE-40BF-93D3-E0922B2553F5}" type="presOf" srcId="{04FC1204-CB65-49D1-BDD0-7AE523D12892}" destId="{BF658DCD-107B-47E7-A24F-1C05C8D6FC0D}" srcOrd="0" destOrd="0" presId="urn:microsoft.com/office/officeart/2005/8/layout/cycle1"/>
    <dgm:cxn modelId="{6E0DD019-3177-4CE3-9035-803F65BD8460}" srcId="{8170ABEA-2FC7-4B74-AB1F-4D0AFA572802}" destId="{CFAB2459-C02B-4B5F-BCD6-115ACEA19C6D}" srcOrd="2" destOrd="0" parTransId="{92010C60-94EE-4F23-96CC-DD874D4A2114}" sibTransId="{ED471FC9-8AB2-4AE4-9FE2-E16064D7D8AE}"/>
    <dgm:cxn modelId="{15CC29F1-0579-45B2-B6CC-01BD2D30A85F}" type="presParOf" srcId="{6921403C-3A1E-437B-B127-B6BC91D950B1}" destId="{27BE73D2-02D3-4033-914F-56E804AF10D9}" srcOrd="0" destOrd="0" presId="urn:microsoft.com/office/officeart/2005/8/layout/cycle1"/>
    <dgm:cxn modelId="{05F4CEEB-59D4-44D2-9871-41BC3C20229E}" type="presParOf" srcId="{6921403C-3A1E-437B-B127-B6BC91D950B1}" destId="{94DA9C2B-640A-41A0-9E49-D78FBDB2BEA4}" srcOrd="1" destOrd="0" presId="urn:microsoft.com/office/officeart/2005/8/layout/cycle1"/>
    <dgm:cxn modelId="{B59AFDE1-3A17-43CE-BCA0-83516149B914}" type="presParOf" srcId="{6921403C-3A1E-437B-B127-B6BC91D950B1}" destId="{11871637-EDF8-4154-9D41-E53E8C2F9621}" srcOrd="2" destOrd="0" presId="urn:microsoft.com/office/officeart/2005/8/layout/cycle1"/>
    <dgm:cxn modelId="{55AB4FA0-691A-4A2B-8E5E-A28C59764F62}" type="presParOf" srcId="{6921403C-3A1E-437B-B127-B6BC91D950B1}" destId="{26092E9E-A526-4A27-A777-B29EB909B580}" srcOrd="3" destOrd="0" presId="urn:microsoft.com/office/officeart/2005/8/layout/cycle1"/>
    <dgm:cxn modelId="{F421415F-DD22-44EB-BE0E-658CB967D850}" type="presParOf" srcId="{6921403C-3A1E-437B-B127-B6BC91D950B1}" destId="{E4904F49-245F-44D1-AC37-0E3ED414FBD0}" srcOrd="4" destOrd="0" presId="urn:microsoft.com/office/officeart/2005/8/layout/cycle1"/>
    <dgm:cxn modelId="{28C2035A-0E1E-4577-9BC9-5F6528CB924E}" type="presParOf" srcId="{6921403C-3A1E-437B-B127-B6BC91D950B1}" destId="{DCBC3DF8-8AFE-4E34-A9B4-48A686CE75E4}" srcOrd="5" destOrd="0" presId="urn:microsoft.com/office/officeart/2005/8/layout/cycle1"/>
    <dgm:cxn modelId="{07D20D02-42C9-45F1-8E97-912CB1982381}" type="presParOf" srcId="{6921403C-3A1E-437B-B127-B6BC91D950B1}" destId="{C7CE2F40-0B0D-4904-ADC7-5131C1AD4B38}" srcOrd="6" destOrd="0" presId="urn:microsoft.com/office/officeart/2005/8/layout/cycle1"/>
    <dgm:cxn modelId="{5A37FE97-4875-43A2-9EC5-9D4B2B06A534}" type="presParOf" srcId="{6921403C-3A1E-437B-B127-B6BC91D950B1}" destId="{D80A0990-667E-4767-8812-61742A8EAA83}" srcOrd="7" destOrd="0" presId="urn:microsoft.com/office/officeart/2005/8/layout/cycle1"/>
    <dgm:cxn modelId="{97DD4598-41C7-4EFC-ABC7-6DDDA634A870}" type="presParOf" srcId="{6921403C-3A1E-437B-B127-B6BC91D950B1}" destId="{C7006AE4-8EAD-45D4-BB7A-1C36D140DE89}" srcOrd="8" destOrd="0" presId="urn:microsoft.com/office/officeart/2005/8/layout/cycle1"/>
    <dgm:cxn modelId="{38F079DC-E92F-4567-A567-1966C4AAEB50}" type="presParOf" srcId="{6921403C-3A1E-437B-B127-B6BC91D950B1}" destId="{400C0C3B-EC87-4CB4-A0B0-D1B2D792AF0E}" srcOrd="9" destOrd="0" presId="urn:microsoft.com/office/officeart/2005/8/layout/cycle1"/>
    <dgm:cxn modelId="{7ECDE531-645B-407D-ADC2-CCA584C3258A}" type="presParOf" srcId="{6921403C-3A1E-437B-B127-B6BC91D950B1}" destId="{BF658DCD-107B-47E7-A24F-1C05C8D6FC0D}" srcOrd="10" destOrd="0" presId="urn:microsoft.com/office/officeart/2005/8/layout/cycle1"/>
    <dgm:cxn modelId="{4EB28D81-F8A0-4CD2-AE5E-F9844486AF6F}" type="presParOf" srcId="{6921403C-3A1E-437B-B127-B6BC91D950B1}" destId="{71FEE59E-AD94-45B4-ABC5-EEB31534FD83}" srcOrd="11" destOrd="0" presId="urn:microsoft.com/office/officeart/2005/8/layout/cycle1"/>
    <dgm:cxn modelId="{B566E322-9132-4D94-852A-B03F83DC93E0}" type="presParOf" srcId="{6921403C-3A1E-437B-B127-B6BC91D950B1}" destId="{EB961064-C4F0-4409-A9B6-C85487CA551D}" srcOrd="12" destOrd="0" presId="urn:microsoft.com/office/officeart/2005/8/layout/cycle1"/>
    <dgm:cxn modelId="{915AFF32-19CF-4963-8EBA-3A02CDA516EF}" type="presParOf" srcId="{6921403C-3A1E-437B-B127-B6BC91D950B1}" destId="{3E6B24F0-3F5F-44C0-88A2-EAD17D787F83}" srcOrd="13" destOrd="0" presId="urn:microsoft.com/office/officeart/2005/8/layout/cycle1"/>
    <dgm:cxn modelId="{6F901D96-4DFF-4A45-8A54-99293EA0D9E0}" type="presParOf" srcId="{6921403C-3A1E-437B-B127-B6BC91D950B1}" destId="{14F2D14D-0E8C-403F-8E70-6C4516FA507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4350D4-A9D8-4BC8-80F7-D118D51677B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23A3EE44-5B38-4DC8-9D6B-6B869B0C77EB}">
      <dgm:prSet phldrT="[Texto]"/>
      <dgm:spPr/>
      <dgm:t>
        <a:bodyPr/>
        <a:lstStyle/>
        <a:p>
          <a:r>
            <a:rPr lang="es-ES" dirty="0" smtClean="0"/>
            <a:t>Se debe dejar mejor documentadas las inspecciones realizadas</a:t>
          </a:r>
        </a:p>
      </dgm:t>
    </dgm:pt>
    <dgm:pt modelId="{36E9C23D-3AA6-4AD7-9378-A310E9EC0EF5}" type="parTrans" cxnId="{0320C1FA-40E0-48D1-B634-C950B625713B}">
      <dgm:prSet/>
      <dgm:spPr/>
      <dgm:t>
        <a:bodyPr/>
        <a:lstStyle/>
        <a:p>
          <a:endParaRPr lang="en-US"/>
        </a:p>
      </dgm:t>
    </dgm:pt>
    <dgm:pt modelId="{CF6ADA5B-AB15-4102-99F2-AA7141742BAF}" type="sibTrans" cxnId="{0320C1FA-40E0-48D1-B634-C950B625713B}">
      <dgm:prSet/>
      <dgm:spPr/>
      <dgm:t>
        <a:bodyPr/>
        <a:lstStyle/>
        <a:p>
          <a:endParaRPr lang="en-US"/>
        </a:p>
      </dgm:t>
    </dgm:pt>
    <dgm:pt modelId="{FB983AFB-EE87-4E3E-BBD1-CD72D28D9C5B}">
      <dgm:prSet phldrT="[Texto]"/>
      <dgm:spPr/>
      <dgm:t>
        <a:bodyPr/>
        <a:lstStyle/>
        <a:p>
          <a:r>
            <a:rPr lang="es-ES" dirty="0" smtClean="0"/>
            <a:t>Se deben ajustar los horarios de reunión de acuerdo a la semana</a:t>
          </a:r>
          <a:endParaRPr lang="en-US" dirty="0"/>
        </a:p>
      </dgm:t>
    </dgm:pt>
    <dgm:pt modelId="{46034F3D-608F-45F3-AF88-947B18C19E48}" type="parTrans" cxnId="{80505AAB-E507-4ACF-95B2-D4E0850F4BE0}">
      <dgm:prSet/>
      <dgm:spPr/>
      <dgm:t>
        <a:bodyPr/>
        <a:lstStyle/>
        <a:p>
          <a:endParaRPr lang="en-US"/>
        </a:p>
      </dgm:t>
    </dgm:pt>
    <dgm:pt modelId="{71CD6BA1-AC14-46F2-ABA4-6FB4257F3600}" type="sibTrans" cxnId="{80505AAB-E507-4ACF-95B2-D4E0850F4BE0}">
      <dgm:prSet/>
      <dgm:spPr/>
      <dgm:t>
        <a:bodyPr/>
        <a:lstStyle/>
        <a:p>
          <a:endParaRPr lang="en-US"/>
        </a:p>
      </dgm:t>
    </dgm:pt>
    <dgm:pt modelId="{2FB87335-C9D0-4C85-B517-14F57FF381C0}">
      <dgm:prSet phldrT="[Texto]"/>
      <dgm:spPr/>
      <dgm:t>
        <a:bodyPr/>
        <a:lstStyle/>
        <a:p>
          <a:r>
            <a:rPr lang="es-ES" dirty="0" smtClean="0"/>
            <a:t>Realizar la distribución de la carga de trabajo junto a todo el equipo</a:t>
          </a:r>
          <a:endParaRPr lang="en-US" dirty="0"/>
        </a:p>
      </dgm:t>
    </dgm:pt>
    <dgm:pt modelId="{E1F3CC47-A4A4-44EA-9831-E34BF24BD016}" type="parTrans" cxnId="{86AC835F-B15A-42C3-B7FA-6910119CC0D8}">
      <dgm:prSet/>
      <dgm:spPr/>
      <dgm:t>
        <a:bodyPr/>
        <a:lstStyle/>
        <a:p>
          <a:endParaRPr lang="en-US"/>
        </a:p>
      </dgm:t>
    </dgm:pt>
    <dgm:pt modelId="{DF05A35F-628D-40FE-9B62-5A20C02F2B6C}" type="sibTrans" cxnId="{86AC835F-B15A-42C3-B7FA-6910119CC0D8}">
      <dgm:prSet/>
      <dgm:spPr/>
      <dgm:t>
        <a:bodyPr/>
        <a:lstStyle/>
        <a:p>
          <a:endParaRPr lang="en-US"/>
        </a:p>
      </dgm:t>
    </dgm:pt>
    <dgm:pt modelId="{7A854289-1B1D-4C4F-8CB7-3596759F0A85}">
      <dgm:prSet phldrT="[Texto]"/>
      <dgm:spPr/>
      <dgm:t>
        <a:bodyPr/>
        <a:lstStyle/>
        <a:p>
          <a:r>
            <a:rPr lang="es-CO" dirty="0" smtClean="0"/>
            <a:t>Dedicar mas tiempo a la planeación para tener una ejecución mas ordenada</a:t>
          </a:r>
          <a:endParaRPr lang="en-US" dirty="0"/>
        </a:p>
      </dgm:t>
    </dgm:pt>
    <dgm:pt modelId="{4CF9E31A-5AA8-4C41-9038-0C27D5D658D1}" type="parTrans" cxnId="{329CA8E0-817C-4825-BD07-7E8D1897DCB5}">
      <dgm:prSet/>
      <dgm:spPr/>
      <dgm:t>
        <a:bodyPr/>
        <a:lstStyle/>
        <a:p>
          <a:endParaRPr lang="en-US"/>
        </a:p>
      </dgm:t>
    </dgm:pt>
    <dgm:pt modelId="{72D87C31-82CB-429F-9193-F997DCA2417D}" type="sibTrans" cxnId="{329CA8E0-817C-4825-BD07-7E8D1897DCB5}">
      <dgm:prSet/>
      <dgm:spPr/>
      <dgm:t>
        <a:bodyPr/>
        <a:lstStyle/>
        <a:p>
          <a:endParaRPr lang="en-US"/>
        </a:p>
      </dgm:t>
    </dgm:pt>
    <dgm:pt modelId="{B8DFDC24-31F3-4AFC-923D-BA2C0043A883}">
      <dgm:prSet phldrT="[Texto]"/>
      <dgm:spPr/>
      <dgm:t>
        <a:bodyPr/>
        <a:lstStyle/>
        <a:p>
          <a:r>
            <a:rPr lang="es-ES" smtClean="0"/>
            <a:t>Buscar soluciones a los problemas de repositorio en los miembros del equipo</a:t>
          </a:r>
          <a:endParaRPr lang="en-US" dirty="0"/>
        </a:p>
      </dgm:t>
    </dgm:pt>
    <dgm:pt modelId="{09D34BA8-8B40-4DF1-B968-40BCD5028231}" type="parTrans" cxnId="{869A62A6-4C0E-49E3-B539-CE46B63A46BA}">
      <dgm:prSet/>
      <dgm:spPr/>
      <dgm:t>
        <a:bodyPr/>
        <a:lstStyle/>
        <a:p>
          <a:endParaRPr lang="en-US"/>
        </a:p>
      </dgm:t>
    </dgm:pt>
    <dgm:pt modelId="{DE473EB8-C149-44DF-8880-865CCF01D91C}" type="sibTrans" cxnId="{869A62A6-4C0E-49E3-B539-CE46B63A46BA}">
      <dgm:prSet/>
      <dgm:spPr/>
      <dgm:t>
        <a:bodyPr/>
        <a:lstStyle/>
        <a:p>
          <a:endParaRPr lang="en-US"/>
        </a:p>
      </dgm:t>
    </dgm:pt>
    <dgm:pt modelId="{C60E3D6A-DCDB-4B56-929C-AC14148D450F}" type="pres">
      <dgm:prSet presAssocID="{9C4350D4-A9D8-4BC8-80F7-D118D51677B4}" presName="CompostProcess" presStyleCnt="0">
        <dgm:presLayoutVars>
          <dgm:dir/>
          <dgm:resizeHandles val="exact"/>
        </dgm:presLayoutVars>
      </dgm:prSet>
      <dgm:spPr/>
    </dgm:pt>
    <dgm:pt modelId="{53B78E65-C7F0-4BC6-BB4D-B597B7CEED7F}" type="pres">
      <dgm:prSet presAssocID="{9C4350D4-A9D8-4BC8-80F7-D118D51677B4}" presName="arrow" presStyleLbl="bgShp" presStyleIdx="0" presStyleCnt="1"/>
      <dgm:spPr/>
    </dgm:pt>
    <dgm:pt modelId="{25CFF3B0-9F18-4074-85A1-5D5FD8611CF0}" type="pres">
      <dgm:prSet presAssocID="{9C4350D4-A9D8-4BC8-80F7-D118D51677B4}" presName="linearProcess" presStyleCnt="0"/>
      <dgm:spPr/>
    </dgm:pt>
    <dgm:pt modelId="{704390C2-2794-4AB4-A69C-F2CCD078B61A}" type="pres">
      <dgm:prSet presAssocID="{23A3EE44-5B38-4DC8-9D6B-6B869B0C77E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4BA0E-DD64-43F7-9329-6C0B49982323}" type="pres">
      <dgm:prSet presAssocID="{CF6ADA5B-AB15-4102-99F2-AA7141742BAF}" presName="sibTrans" presStyleCnt="0"/>
      <dgm:spPr/>
    </dgm:pt>
    <dgm:pt modelId="{12C09DCA-0C10-48D0-8766-4808AA9061E1}" type="pres">
      <dgm:prSet presAssocID="{FB983AFB-EE87-4E3E-BBD1-CD72D28D9C5B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94FDF-D88F-4CC1-A3D5-104C68E3E464}" type="pres">
      <dgm:prSet presAssocID="{71CD6BA1-AC14-46F2-ABA4-6FB4257F3600}" presName="sibTrans" presStyleCnt="0"/>
      <dgm:spPr/>
    </dgm:pt>
    <dgm:pt modelId="{042A50B7-8882-4B38-9503-8850A051F634}" type="pres">
      <dgm:prSet presAssocID="{2FB87335-C9D0-4C85-B517-14F57FF381C0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03BB2-F7B5-4344-B4EB-5081A312CACD}" type="pres">
      <dgm:prSet presAssocID="{DF05A35F-628D-40FE-9B62-5A20C02F2B6C}" presName="sibTrans" presStyleCnt="0"/>
      <dgm:spPr/>
    </dgm:pt>
    <dgm:pt modelId="{CD51EEBA-09BF-47BE-A858-BF3B2C14C858}" type="pres">
      <dgm:prSet presAssocID="{7A854289-1B1D-4C4F-8CB7-3596759F0A85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B91AC-CA80-47B6-AE2A-6F5FD6473459}" type="pres">
      <dgm:prSet presAssocID="{72D87C31-82CB-429F-9193-F997DCA2417D}" presName="sibTrans" presStyleCnt="0"/>
      <dgm:spPr/>
    </dgm:pt>
    <dgm:pt modelId="{C9F96B19-0C8A-4559-8C20-77DBAA59A572}" type="pres">
      <dgm:prSet presAssocID="{B8DFDC24-31F3-4AFC-923D-BA2C0043A88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20C1FA-40E0-48D1-B634-C950B625713B}" srcId="{9C4350D4-A9D8-4BC8-80F7-D118D51677B4}" destId="{23A3EE44-5B38-4DC8-9D6B-6B869B0C77EB}" srcOrd="0" destOrd="0" parTransId="{36E9C23D-3AA6-4AD7-9378-A310E9EC0EF5}" sibTransId="{CF6ADA5B-AB15-4102-99F2-AA7141742BAF}"/>
    <dgm:cxn modelId="{739A3122-740E-4BE3-8BE3-91FE745D0033}" type="presOf" srcId="{FB983AFB-EE87-4E3E-BBD1-CD72D28D9C5B}" destId="{12C09DCA-0C10-48D0-8766-4808AA9061E1}" srcOrd="0" destOrd="0" presId="urn:microsoft.com/office/officeart/2005/8/layout/hProcess9"/>
    <dgm:cxn modelId="{8A50A16F-3E69-4287-9814-46359DB797E9}" type="presOf" srcId="{9C4350D4-A9D8-4BC8-80F7-D118D51677B4}" destId="{C60E3D6A-DCDB-4B56-929C-AC14148D450F}" srcOrd="0" destOrd="0" presId="urn:microsoft.com/office/officeart/2005/8/layout/hProcess9"/>
    <dgm:cxn modelId="{6BAC1C98-00C6-481A-95E8-0365C5615F53}" type="presOf" srcId="{7A854289-1B1D-4C4F-8CB7-3596759F0A85}" destId="{CD51EEBA-09BF-47BE-A858-BF3B2C14C858}" srcOrd="0" destOrd="0" presId="urn:microsoft.com/office/officeart/2005/8/layout/hProcess9"/>
    <dgm:cxn modelId="{9ECACF3F-BF89-42EC-B589-9364F8BC1C99}" type="presOf" srcId="{23A3EE44-5B38-4DC8-9D6B-6B869B0C77EB}" destId="{704390C2-2794-4AB4-A69C-F2CCD078B61A}" srcOrd="0" destOrd="0" presId="urn:microsoft.com/office/officeart/2005/8/layout/hProcess9"/>
    <dgm:cxn modelId="{329CA8E0-817C-4825-BD07-7E8D1897DCB5}" srcId="{9C4350D4-A9D8-4BC8-80F7-D118D51677B4}" destId="{7A854289-1B1D-4C4F-8CB7-3596759F0A85}" srcOrd="3" destOrd="0" parTransId="{4CF9E31A-5AA8-4C41-9038-0C27D5D658D1}" sibTransId="{72D87C31-82CB-429F-9193-F997DCA2417D}"/>
    <dgm:cxn modelId="{613200BA-ACA9-4A43-902B-5742A13D5ACC}" type="presOf" srcId="{2FB87335-C9D0-4C85-B517-14F57FF381C0}" destId="{042A50B7-8882-4B38-9503-8850A051F634}" srcOrd="0" destOrd="0" presId="urn:microsoft.com/office/officeart/2005/8/layout/hProcess9"/>
    <dgm:cxn modelId="{869A62A6-4C0E-49E3-B539-CE46B63A46BA}" srcId="{9C4350D4-A9D8-4BC8-80F7-D118D51677B4}" destId="{B8DFDC24-31F3-4AFC-923D-BA2C0043A883}" srcOrd="4" destOrd="0" parTransId="{09D34BA8-8B40-4DF1-B968-40BCD5028231}" sibTransId="{DE473EB8-C149-44DF-8880-865CCF01D91C}"/>
    <dgm:cxn modelId="{ECF5A603-01F3-4769-BA52-BDF493E7C23D}" type="presOf" srcId="{B8DFDC24-31F3-4AFC-923D-BA2C0043A883}" destId="{C9F96B19-0C8A-4559-8C20-77DBAA59A572}" srcOrd="0" destOrd="0" presId="urn:microsoft.com/office/officeart/2005/8/layout/hProcess9"/>
    <dgm:cxn modelId="{80505AAB-E507-4ACF-95B2-D4E0850F4BE0}" srcId="{9C4350D4-A9D8-4BC8-80F7-D118D51677B4}" destId="{FB983AFB-EE87-4E3E-BBD1-CD72D28D9C5B}" srcOrd="1" destOrd="0" parTransId="{46034F3D-608F-45F3-AF88-947B18C19E48}" sibTransId="{71CD6BA1-AC14-46F2-ABA4-6FB4257F3600}"/>
    <dgm:cxn modelId="{86AC835F-B15A-42C3-B7FA-6910119CC0D8}" srcId="{9C4350D4-A9D8-4BC8-80F7-D118D51677B4}" destId="{2FB87335-C9D0-4C85-B517-14F57FF381C0}" srcOrd="2" destOrd="0" parTransId="{E1F3CC47-A4A4-44EA-9831-E34BF24BD016}" sibTransId="{DF05A35F-628D-40FE-9B62-5A20C02F2B6C}"/>
    <dgm:cxn modelId="{F986C335-715B-4797-AC6E-2F7E3B6D8DB5}" type="presParOf" srcId="{C60E3D6A-DCDB-4B56-929C-AC14148D450F}" destId="{53B78E65-C7F0-4BC6-BB4D-B597B7CEED7F}" srcOrd="0" destOrd="0" presId="urn:microsoft.com/office/officeart/2005/8/layout/hProcess9"/>
    <dgm:cxn modelId="{4B882CE1-C1F2-43A2-8139-610AB69FFCEB}" type="presParOf" srcId="{C60E3D6A-DCDB-4B56-929C-AC14148D450F}" destId="{25CFF3B0-9F18-4074-85A1-5D5FD8611CF0}" srcOrd="1" destOrd="0" presId="urn:microsoft.com/office/officeart/2005/8/layout/hProcess9"/>
    <dgm:cxn modelId="{D2E74BD3-7379-4A9E-98B9-20B72F66BA46}" type="presParOf" srcId="{25CFF3B0-9F18-4074-85A1-5D5FD8611CF0}" destId="{704390C2-2794-4AB4-A69C-F2CCD078B61A}" srcOrd="0" destOrd="0" presId="urn:microsoft.com/office/officeart/2005/8/layout/hProcess9"/>
    <dgm:cxn modelId="{3222B5BD-B2B0-4D7A-A3FB-BC74E3CB57C1}" type="presParOf" srcId="{25CFF3B0-9F18-4074-85A1-5D5FD8611CF0}" destId="{E794BA0E-DD64-43F7-9329-6C0B49982323}" srcOrd="1" destOrd="0" presId="urn:microsoft.com/office/officeart/2005/8/layout/hProcess9"/>
    <dgm:cxn modelId="{FBEFC56F-3C7E-4AF9-BDBB-53A77608D8CC}" type="presParOf" srcId="{25CFF3B0-9F18-4074-85A1-5D5FD8611CF0}" destId="{12C09DCA-0C10-48D0-8766-4808AA9061E1}" srcOrd="2" destOrd="0" presId="urn:microsoft.com/office/officeart/2005/8/layout/hProcess9"/>
    <dgm:cxn modelId="{1C99E827-5954-494F-90B0-F814BF8BD0A4}" type="presParOf" srcId="{25CFF3B0-9F18-4074-85A1-5D5FD8611CF0}" destId="{A7A94FDF-D88F-4CC1-A3D5-104C68E3E464}" srcOrd="3" destOrd="0" presId="urn:microsoft.com/office/officeart/2005/8/layout/hProcess9"/>
    <dgm:cxn modelId="{57118D1F-B455-44D2-998D-0B81EAB17096}" type="presParOf" srcId="{25CFF3B0-9F18-4074-85A1-5D5FD8611CF0}" destId="{042A50B7-8882-4B38-9503-8850A051F634}" srcOrd="4" destOrd="0" presId="urn:microsoft.com/office/officeart/2005/8/layout/hProcess9"/>
    <dgm:cxn modelId="{2B9A02F0-9E39-4743-BB2A-10BDD0CA349E}" type="presParOf" srcId="{25CFF3B0-9F18-4074-85A1-5D5FD8611CF0}" destId="{F4E03BB2-F7B5-4344-B4EB-5081A312CACD}" srcOrd="5" destOrd="0" presId="urn:microsoft.com/office/officeart/2005/8/layout/hProcess9"/>
    <dgm:cxn modelId="{598B740F-67A8-4B9D-8696-EE5231DB37AF}" type="presParOf" srcId="{25CFF3B0-9F18-4074-85A1-5D5FD8611CF0}" destId="{CD51EEBA-09BF-47BE-A858-BF3B2C14C858}" srcOrd="6" destOrd="0" presId="urn:microsoft.com/office/officeart/2005/8/layout/hProcess9"/>
    <dgm:cxn modelId="{BF6E2B94-9558-4601-8617-3E367CB0FEB8}" type="presParOf" srcId="{25CFF3B0-9F18-4074-85A1-5D5FD8611CF0}" destId="{91BB91AC-CA80-47B6-AE2A-6F5FD6473459}" srcOrd="7" destOrd="0" presId="urn:microsoft.com/office/officeart/2005/8/layout/hProcess9"/>
    <dgm:cxn modelId="{4C872F8A-43BC-4E0C-82BA-0B338332A290}" type="presParOf" srcId="{25CFF3B0-9F18-4074-85A1-5D5FD8611CF0}" destId="{C9F96B19-0C8A-4559-8C20-77DBAA59A57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4350D4-A9D8-4BC8-80F7-D118D51677B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294005-EDA5-481A-BFC9-8BCB4B1E7399}">
      <dgm:prSet custT="1"/>
      <dgm:spPr/>
      <dgm:t>
        <a:bodyPr/>
        <a:lstStyle/>
        <a:p>
          <a:r>
            <a:rPr lang="es-ES" sz="1600" dirty="0" smtClean="0"/>
            <a:t>Investigar sobre mas herramientas </a:t>
          </a:r>
          <a:r>
            <a:rPr lang="es-ES" sz="1600" smtClean="0"/>
            <a:t>para  mejorar productividad </a:t>
          </a:r>
          <a:r>
            <a:rPr lang="es-ES" sz="1600" dirty="0" smtClean="0"/>
            <a:t>del equipo</a:t>
          </a:r>
          <a:endParaRPr lang="en-US" sz="1600" dirty="0"/>
        </a:p>
      </dgm:t>
    </dgm:pt>
    <dgm:pt modelId="{D77398A0-235C-4AAF-A36D-11CB2E852A20}" type="parTrans" cxnId="{25FC51CA-9A63-4F03-87B4-D3A7487C950F}">
      <dgm:prSet/>
      <dgm:spPr/>
      <dgm:t>
        <a:bodyPr/>
        <a:lstStyle/>
        <a:p>
          <a:endParaRPr lang="en-US"/>
        </a:p>
      </dgm:t>
    </dgm:pt>
    <dgm:pt modelId="{821C8F1B-301A-4A3F-AD0B-9C745EBE197E}" type="sibTrans" cxnId="{25FC51CA-9A63-4F03-87B4-D3A7487C950F}">
      <dgm:prSet/>
      <dgm:spPr/>
      <dgm:t>
        <a:bodyPr/>
        <a:lstStyle/>
        <a:p>
          <a:endParaRPr lang="en-US"/>
        </a:p>
      </dgm:t>
    </dgm:pt>
    <dgm:pt modelId="{26FCCD3E-7176-4157-8F70-99CDF2B81451}">
      <dgm:prSet custT="1"/>
      <dgm:spPr/>
      <dgm:t>
        <a:bodyPr/>
        <a:lstStyle/>
        <a:p>
          <a:r>
            <a:rPr lang="es-ES" sz="1600" dirty="0" smtClean="0"/>
            <a:t>Retroalimentación del ciclo anterior, encontrar los puntos que se deben mejorar</a:t>
          </a:r>
          <a:endParaRPr lang="en-US" sz="1600" dirty="0"/>
        </a:p>
      </dgm:t>
    </dgm:pt>
    <dgm:pt modelId="{B54870EC-84DE-46F8-8D76-DA72205FE3A0}" type="parTrans" cxnId="{CCFDB8AD-1E9C-469C-BF6B-0B16E9A4C91A}">
      <dgm:prSet/>
      <dgm:spPr/>
      <dgm:t>
        <a:bodyPr/>
        <a:lstStyle/>
        <a:p>
          <a:endParaRPr lang="en-US"/>
        </a:p>
      </dgm:t>
    </dgm:pt>
    <dgm:pt modelId="{94BE0FB5-090F-464B-AC3F-98F766C22A9B}" type="sibTrans" cxnId="{CCFDB8AD-1E9C-469C-BF6B-0B16E9A4C91A}">
      <dgm:prSet/>
      <dgm:spPr/>
      <dgm:t>
        <a:bodyPr/>
        <a:lstStyle/>
        <a:p>
          <a:endParaRPr lang="en-US"/>
        </a:p>
      </dgm:t>
    </dgm:pt>
    <dgm:pt modelId="{C60E3D6A-DCDB-4B56-929C-AC14148D450F}" type="pres">
      <dgm:prSet presAssocID="{9C4350D4-A9D8-4BC8-80F7-D118D51677B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B78E65-C7F0-4BC6-BB4D-B597B7CEED7F}" type="pres">
      <dgm:prSet presAssocID="{9C4350D4-A9D8-4BC8-80F7-D118D51677B4}" presName="arrow" presStyleLbl="bgShp" presStyleIdx="0" presStyleCnt="1"/>
      <dgm:spPr/>
    </dgm:pt>
    <dgm:pt modelId="{25CFF3B0-9F18-4074-85A1-5D5FD8611CF0}" type="pres">
      <dgm:prSet presAssocID="{9C4350D4-A9D8-4BC8-80F7-D118D51677B4}" presName="linearProcess" presStyleCnt="0"/>
      <dgm:spPr/>
    </dgm:pt>
    <dgm:pt modelId="{E878CBE5-AD39-4B75-9FE4-AB7C71C7A94B}" type="pres">
      <dgm:prSet presAssocID="{56294005-EDA5-481A-BFC9-8BCB4B1E7399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9CEF2-A1BF-442B-9888-C4D3AA6564A0}" type="pres">
      <dgm:prSet presAssocID="{821C8F1B-301A-4A3F-AD0B-9C745EBE197E}" presName="sibTrans" presStyleCnt="0"/>
      <dgm:spPr/>
    </dgm:pt>
    <dgm:pt modelId="{69F8A08F-6835-41D3-A0CA-0E28547FF443}" type="pres">
      <dgm:prSet presAssocID="{26FCCD3E-7176-4157-8F70-99CDF2B81451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FDB8AD-1E9C-469C-BF6B-0B16E9A4C91A}" srcId="{9C4350D4-A9D8-4BC8-80F7-D118D51677B4}" destId="{26FCCD3E-7176-4157-8F70-99CDF2B81451}" srcOrd="1" destOrd="0" parTransId="{B54870EC-84DE-46F8-8D76-DA72205FE3A0}" sibTransId="{94BE0FB5-090F-464B-AC3F-98F766C22A9B}"/>
    <dgm:cxn modelId="{7FCEBA7A-A53C-41AC-8A80-4E7BD79C2561}" type="presOf" srcId="{26FCCD3E-7176-4157-8F70-99CDF2B81451}" destId="{69F8A08F-6835-41D3-A0CA-0E28547FF443}" srcOrd="0" destOrd="0" presId="urn:microsoft.com/office/officeart/2005/8/layout/hProcess9"/>
    <dgm:cxn modelId="{25FC51CA-9A63-4F03-87B4-D3A7487C950F}" srcId="{9C4350D4-A9D8-4BC8-80F7-D118D51677B4}" destId="{56294005-EDA5-481A-BFC9-8BCB4B1E7399}" srcOrd="0" destOrd="0" parTransId="{D77398A0-235C-4AAF-A36D-11CB2E852A20}" sibTransId="{821C8F1B-301A-4A3F-AD0B-9C745EBE197E}"/>
    <dgm:cxn modelId="{84278714-A5BE-420C-B975-3A2D0826CB3F}" type="presOf" srcId="{9C4350D4-A9D8-4BC8-80F7-D118D51677B4}" destId="{C60E3D6A-DCDB-4B56-929C-AC14148D450F}" srcOrd="0" destOrd="0" presId="urn:microsoft.com/office/officeart/2005/8/layout/hProcess9"/>
    <dgm:cxn modelId="{50006EDC-9928-4506-9860-7170F446CA00}" type="presOf" srcId="{56294005-EDA5-481A-BFC9-8BCB4B1E7399}" destId="{E878CBE5-AD39-4B75-9FE4-AB7C71C7A94B}" srcOrd="0" destOrd="0" presId="urn:microsoft.com/office/officeart/2005/8/layout/hProcess9"/>
    <dgm:cxn modelId="{6D215B0C-8853-4A7D-AB76-9414EDAEF6E2}" type="presParOf" srcId="{C60E3D6A-DCDB-4B56-929C-AC14148D450F}" destId="{53B78E65-C7F0-4BC6-BB4D-B597B7CEED7F}" srcOrd="0" destOrd="0" presId="urn:microsoft.com/office/officeart/2005/8/layout/hProcess9"/>
    <dgm:cxn modelId="{E68C88E2-2A14-4236-9EF2-B5CEAED8BF59}" type="presParOf" srcId="{C60E3D6A-DCDB-4B56-929C-AC14148D450F}" destId="{25CFF3B0-9F18-4074-85A1-5D5FD8611CF0}" srcOrd="1" destOrd="0" presId="urn:microsoft.com/office/officeart/2005/8/layout/hProcess9"/>
    <dgm:cxn modelId="{247E8594-B57C-41DD-B4E6-8283FC89EED1}" type="presParOf" srcId="{25CFF3B0-9F18-4074-85A1-5D5FD8611CF0}" destId="{E878CBE5-AD39-4B75-9FE4-AB7C71C7A94B}" srcOrd="0" destOrd="0" presId="urn:microsoft.com/office/officeart/2005/8/layout/hProcess9"/>
    <dgm:cxn modelId="{DA501498-2C3F-411D-8FD6-04701B6193AB}" type="presParOf" srcId="{25CFF3B0-9F18-4074-85A1-5D5FD8611CF0}" destId="{1C99CEF2-A1BF-442B-9888-C4D3AA6564A0}" srcOrd="1" destOrd="0" presId="urn:microsoft.com/office/officeart/2005/8/layout/hProcess9"/>
    <dgm:cxn modelId="{4320A571-79A4-453E-B19E-C604C3B03E9F}" type="presParOf" srcId="{25CFF3B0-9F18-4074-85A1-5D5FD8611CF0}" destId="{69F8A08F-6835-41D3-A0CA-0E28547FF443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DA9C2B-640A-41A0-9E49-D78FBDB2BEA4}">
      <dsp:nvSpPr>
        <dsp:cNvPr id="0" name=""/>
        <dsp:cNvSpPr/>
      </dsp:nvSpPr>
      <dsp:spPr>
        <a:xfrm>
          <a:off x="4662212" y="32725"/>
          <a:ext cx="1145232" cy="114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err="1" smtClean="0"/>
            <a:t>Hosting</a:t>
          </a:r>
          <a:r>
            <a:rPr lang="es-CO" sz="1700" kern="1200" dirty="0" smtClean="0"/>
            <a:t> del proyecto</a:t>
          </a:r>
          <a:endParaRPr lang="en-US" sz="1700" kern="1200" dirty="0"/>
        </a:p>
      </dsp:txBody>
      <dsp:txXfrm>
        <a:off x="4662212" y="32725"/>
        <a:ext cx="1145232" cy="1145232"/>
      </dsp:txXfrm>
    </dsp:sp>
    <dsp:sp modelId="{11871637-EDF8-4154-9D41-E53E8C2F9621}">
      <dsp:nvSpPr>
        <dsp:cNvPr id="0" name=""/>
        <dsp:cNvSpPr/>
      </dsp:nvSpPr>
      <dsp:spPr>
        <a:xfrm>
          <a:off x="1967363" y="-508"/>
          <a:ext cx="4294873" cy="4294873"/>
        </a:xfrm>
        <a:prstGeom prst="circularArrow">
          <a:avLst>
            <a:gd name="adj1" fmla="val 5200"/>
            <a:gd name="adj2" fmla="val 335879"/>
            <a:gd name="adj3" fmla="val 21293380"/>
            <a:gd name="adj4" fmla="val 19766118"/>
            <a:gd name="adj5" fmla="val 606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04F49-245F-44D1-AC37-0E3ED414FBD0}">
      <dsp:nvSpPr>
        <dsp:cNvPr id="0" name=""/>
        <dsp:cNvSpPr/>
      </dsp:nvSpPr>
      <dsp:spPr>
        <a:xfrm>
          <a:off x="5354428" y="2163146"/>
          <a:ext cx="1145232" cy="114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Entorno de desarrollo</a:t>
          </a:r>
          <a:endParaRPr lang="en-US" sz="1700" kern="1200" dirty="0"/>
        </a:p>
      </dsp:txBody>
      <dsp:txXfrm>
        <a:off x="5354428" y="2163146"/>
        <a:ext cx="1145232" cy="1145232"/>
      </dsp:txXfrm>
    </dsp:sp>
    <dsp:sp modelId="{DCBC3DF8-8AFE-4E34-A9B4-48A686CE75E4}">
      <dsp:nvSpPr>
        <dsp:cNvPr id="0" name=""/>
        <dsp:cNvSpPr/>
      </dsp:nvSpPr>
      <dsp:spPr>
        <a:xfrm>
          <a:off x="1967363" y="-508"/>
          <a:ext cx="4294873" cy="4294873"/>
        </a:xfrm>
        <a:prstGeom prst="circularArrow">
          <a:avLst>
            <a:gd name="adj1" fmla="val 5200"/>
            <a:gd name="adj2" fmla="val 335879"/>
            <a:gd name="adj3" fmla="val 4014841"/>
            <a:gd name="adj4" fmla="val 2253301"/>
            <a:gd name="adj5" fmla="val 606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A0990-667E-4767-8812-61742A8EAA83}">
      <dsp:nvSpPr>
        <dsp:cNvPr id="0" name=""/>
        <dsp:cNvSpPr/>
      </dsp:nvSpPr>
      <dsp:spPr>
        <a:xfrm>
          <a:off x="3542183" y="3479819"/>
          <a:ext cx="1145232" cy="114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Control de versiones</a:t>
          </a:r>
          <a:endParaRPr lang="en-US" sz="1700" kern="1200" dirty="0"/>
        </a:p>
      </dsp:txBody>
      <dsp:txXfrm>
        <a:off x="3542183" y="3479819"/>
        <a:ext cx="1145232" cy="1145232"/>
      </dsp:txXfrm>
    </dsp:sp>
    <dsp:sp modelId="{C7006AE4-8EAD-45D4-BB7A-1C36D140DE89}">
      <dsp:nvSpPr>
        <dsp:cNvPr id="0" name=""/>
        <dsp:cNvSpPr/>
      </dsp:nvSpPr>
      <dsp:spPr>
        <a:xfrm>
          <a:off x="1967363" y="-508"/>
          <a:ext cx="4294873" cy="4294873"/>
        </a:xfrm>
        <a:prstGeom prst="circularArrow">
          <a:avLst>
            <a:gd name="adj1" fmla="val 5200"/>
            <a:gd name="adj2" fmla="val 335879"/>
            <a:gd name="adj3" fmla="val 8210819"/>
            <a:gd name="adj4" fmla="val 6449280"/>
            <a:gd name="adj5" fmla="val 606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58DCD-107B-47E7-A24F-1C05C8D6FC0D}">
      <dsp:nvSpPr>
        <dsp:cNvPr id="0" name=""/>
        <dsp:cNvSpPr/>
      </dsp:nvSpPr>
      <dsp:spPr>
        <a:xfrm>
          <a:off x="1729939" y="2163146"/>
          <a:ext cx="1145232" cy="114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Project</a:t>
          </a:r>
          <a:endParaRPr lang="en-US" sz="1700" kern="1200" dirty="0"/>
        </a:p>
      </dsp:txBody>
      <dsp:txXfrm>
        <a:off x="1729939" y="2163146"/>
        <a:ext cx="1145232" cy="1145232"/>
      </dsp:txXfrm>
    </dsp:sp>
    <dsp:sp modelId="{71FEE59E-AD94-45B4-ABC5-EEB31534FD83}">
      <dsp:nvSpPr>
        <dsp:cNvPr id="0" name=""/>
        <dsp:cNvSpPr/>
      </dsp:nvSpPr>
      <dsp:spPr>
        <a:xfrm>
          <a:off x="1967363" y="-508"/>
          <a:ext cx="4294873" cy="4294873"/>
        </a:xfrm>
        <a:prstGeom prst="circularArrow">
          <a:avLst>
            <a:gd name="adj1" fmla="val 5200"/>
            <a:gd name="adj2" fmla="val 335879"/>
            <a:gd name="adj3" fmla="val 12298002"/>
            <a:gd name="adj4" fmla="val 10770741"/>
            <a:gd name="adj5" fmla="val 606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B24F0-3F5F-44C0-88A2-EAD17D787F83}">
      <dsp:nvSpPr>
        <dsp:cNvPr id="0" name=""/>
        <dsp:cNvSpPr/>
      </dsp:nvSpPr>
      <dsp:spPr>
        <a:xfrm>
          <a:off x="2422155" y="32725"/>
          <a:ext cx="1145232" cy="1145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Formularios Google</a:t>
          </a:r>
          <a:endParaRPr lang="en-US" sz="1700" kern="1200" dirty="0"/>
        </a:p>
      </dsp:txBody>
      <dsp:txXfrm>
        <a:off x="2422155" y="32725"/>
        <a:ext cx="1145232" cy="1145232"/>
      </dsp:txXfrm>
    </dsp:sp>
    <dsp:sp modelId="{14F2D14D-0E8C-403F-8E70-6C4516FA5078}">
      <dsp:nvSpPr>
        <dsp:cNvPr id="0" name=""/>
        <dsp:cNvSpPr/>
      </dsp:nvSpPr>
      <dsp:spPr>
        <a:xfrm>
          <a:off x="1967363" y="-508"/>
          <a:ext cx="4294873" cy="4294873"/>
        </a:xfrm>
        <a:prstGeom prst="circularArrow">
          <a:avLst>
            <a:gd name="adj1" fmla="val 5200"/>
            <a:gd name="adj2" fmla="val 335879"/>
            <a:gd name="adj3" fmla="val 16865829"/>
            <a:gd name="adj4" fmla="val 15198292"/>
            <a:gd name="adj5" fmla="val 6066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B78E65-C7F0-4BC6-BB4D-B597B7CEED7F}">
      <dsp:nvSpPr>
        <dsp:cNvPr id="0" name=""/>
        <dsp:cNvSpPr/>
      </dsp:nvSpPr>
      <dsp:spPr>
        <a:xfrm>
          <a:off x="617219" y="0"/>
          <a:ext cx="6995160" cy="462597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390C2-2794-4AB4-A69C-F2CCD078B61A}">
      <dsp:nvSpPr>
        <dsp:cNvPr id="0" name=""/>
        <dsp:cNvSpPr/>
      </dsp:nvSpPr>
      <dsp:spPr>
        <a:xfrm>
          <a:off x="3616" y="1387792"/>
          <a:ext cx="1581224" cy="18503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Se debe dejar mejor documentadas las inspecciones realizadas</a:t>
          </a:r>
        </a:p>
      </dsp:txBody>
      <dsp:txXfrm>
        <a:off x="3616" y="1387792"/>
        <a:ext cx="1581224" cy="1850390"/>
      </dsp:txXfrm>
    </dsp:sp>
    <dsp:sp modelId="{12C09DCA-0C10-48D0-8766-4808AA9061E1}">
      <dsp:nvSpPr>
        <dsp:cNvPr id="0" name=""/>
        <dsp:cNvSpPr/>
      </dsp:nvSpPr>
      <dsp:spPr>
        <a:xfrm>
          <a:off x="1663902" y="1387792"/>
          <a:ext cx="1581224" cy="18503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Se deben ajustar los horarios de reunión de acuerdo a la semana</a:t>
          </a:r>
          <a:endParaRPr lang="en-US" sz="1600" kern="1200" dirty="0"/>
        </a:p>
      </dsp:txBody>
      <dsp:txXfrm>
        <a:off x="1663902" y="1387792"/>
        <a:ext cx="1581224" cy="1850390"/>
      </dsp:txXfrm>
    </dsp:sp>
    <dsp:sp modelId="{042A50B7-8882-4B38-9503-8850A051F634}">
      <dsp:nvSpPr>
        <dsp:cNvPr id="0" name=""/>
        <dsp:cNvSpPr/>
      </dsp:nvSpPr>
      <dsp:spPr>
        <a:xfrm>
          <a:off x="3324187" y="1387792"/>
          <a:ext cx="1581224" cy="18503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Realizar la distribución de la carga de trabajo junto a todo el equipo</a:t>
          </a:r>
          <a:endParaRPr lang="en-US" sz="1600" kern="1200" dirty="0"/>
        </a:p>
      </dsp:txBody>
      <dsp:txXfrm>
        <a:off x="3324187" y="1387792"/>
        <a:ext cx="1581224" cy="1850390"/>
      </dsp:txXfrm>
    </dsp:sp>
    <dsp:sp modelId="{CD51EEBA-09BF-47BE-A858-BF3B2C14C858}">
      <dsp:nvSpPr>
        <dsp:cNvPr id="0" name=""/>
        <dsp:cNvSpPr/>
      </dsp:nvSpPr>
      <dsp:spPr>
        <a:xfrm>
          <a:off x="4984473" y="1387792"/>
          <a:ext cx="1581224" cy="18503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Dedicar mas tiempo a la planeación para tener una ejecución mas ordenada</a:t>
          </a:r>
          <a:endParaRPr lang="en-US" sz="1600" kern="1200" dirty="0"/>
        </a:p>
      </dsp:txBody>
      <dsp:txXfrm>
        <a:off x="4984473" y="1387792"/>
        <a:ext cx="1581224" cy="1850390"/>
      </dsp:txXfrm>
    </dsp:sp>
    <dsp:sp modelId="{C9F96B19-0C8A-4559-8C20-77DBAA59A572}">
      <dsp:nvSpPr>
        <dsp:cNvPr id="0" name=""/>
        <dsp:cNvSpPr/>
      </dsp:nvSpPr>
      <dsp:spPr>
        <a:xfrm>
          <a:off x="6644759" y="1387792"/>
          <a:ext cx="1581224" cy="18503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smtClean="0"/>
            <a:t>Buscar soluciones a los problemas de repositorio en los miembros del equipo</a:t>
          </a:r>
          <a:endParaRPr lang="en-US" sz="1600" kern="1200" dirty="0"/>
        </a:p>
      </dsp:txBody>
      <dsp:txXfrm>
        <a:off x="6644759" y="1387792"/>
        <a:ext cx="1581224" cy="185039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B78E65-C7F0-4BC6-BB4D-B597B7CEED7F}">
      <dsp:nvSpPr>
        <dsp:cNvPr id="0" name=""/>
        <dsp:cNvSpPr/>
      </dsp:nvSpPr>
      <dsp:spPr>
        <a:xfrm>
          <a:off x="617219" y="0"/>
          <a:ext cx="6995160" cy="462597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8CBE5-AD39-4B75-9FE4-AB7C71C7A94B}">
      <dsp:nvSpPr>
        <dsp:cNvPr id="0" name=""/>
        <dsp:cNvSpPr/>
      </dsp:nvSpPr>
      <dsp:spPr>
        <a:xfrm>
          <a:off x="1682" y="1387792"/>
          <a:ext cx="3995178" cy="18503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Investigar sobre mas herramientas </a:t>
          </a:r>
          <a:r>
            <a:rPr lang="es-ES" sz="1600" kern="1200" smtClean="0"/>
            <a:t>para  mejorar productividad </a:t>
          </a:r>
          <a:r>
            <a:rPr lang="es-ES" sz="1600" kern="1200" dirty="0" smtClean="0"/>
            <a:t>del equipo</a:t>
          </a:r>
          <a:endParaRPr lang="en-US" sz="1600" kern="1200" dirty="0"/>
        </a:p>
      </dsp:txBody>
      <dsp:txXfrm>
        <a:off x="1682" y="1387792"/>
        <a:ext cx="3995178" cy="1850390"/>
      </dsp:txXfrm>
    </dsp:sp>
    <dsp:sp modelId="{69F8A08F-6835-41D3-A0CA-0E28547FF443}">
      <dsp:nvSpPr>
        <dsp:cNvPr id="0" name=""/>
        <dsp:cNvSpPr/>
      </dsp:nvSpPr>
      <dsp:spPr>
        <a:xfrm>
          <a:off x="4232738" y="1387792"/>
          <a:ext cx="3995178" cy="18503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Retroalimentación del ciclo anterior, encontrar los puntos que se deben mejorar</a:t>
          </a:r>
          <a:endParaRPr lang="en-US" sz="1600" kern="1200" dirty="0"/>
        </a:p>
      </dsp:txBody>
      <dsp:txXfrm>
        <a:off x="4232738" y="1387792"/>
        <a:ext cx="3995178" cy="1850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C9DF36-94A5-402C-BCEA-3DB65C15911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POST MORTEM</a:t>
            </a:r>
            <a:br>
              <a:rPr lang="es-CO" b="1" dirty="0" smtClean="0"/>
            </a:b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>
                <a:latin typeface="Calibri" pitchFamily="34" charset="0"/>
                <a:cs typeface="Calibri" pitchFamily="34" charset="0"/>
              </a:rPr>
              <a:t>TEAM SOFTWARE PROCESS</a:t>
            </a:r>
            <a:br>
              <a:rPr lang="es-CO" b="1" dirty="0" smtClean="0">
                <a:latin typeface="Calibri" pitchFamily="34" charset="0"/>
                <a:cs typeface="Calibri" pitchFamily="34" charset="0"/>
              </a:rPr>
            </a:br>
            <a:r>
              <a:rPr lang="es-CO" b="1" dirty="0" smtClean="0">
                <a:latin typeface="Calibri" pitchFamily="34" charset="0"/>
                <a:cs typeface="Calibri" pitchFamily="34" charset="0"/>
              </a:rPr>
              <a:t>CICLO 1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7620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r>
              <a:rPr lang="es-CO" sz="2400" dirty="0" smtClean="0"/>
              <a:t/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desarrollo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228600" y="1676400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1200" b="1" dirty="0" smtClean="0"/>
              <a:t>Objetivos </a:t>
            </a:r>
            <a:r>
              <a:rPr lang="es-CO" sz="1200" b="1" dirty="0" smtClean="0"/>
              <a:t>Definidos por Rol</a:t>
            </a:r>
            <a:endParaRPr lang="en-US" sz="1200" dirty="0" smtClean="0"/>
          </a:p>
          <a:p>
            <a:r>
              <a:rPr lang="es-CO" sz="1200" dirty="0" smtClean="0"/>
              <a:t>Estimar el número de líneas para el ciclo 2</a:t>
            </a:r>
            <a:br>
              <a:rPr lang="es-CO" sz="1200" dirty="0" smtClean="0"/>
            </a:br>
            <a:r>
              <a:rPr lang="es-CO" sz="1200" dirty="0" smtClean="0"/>
              <a:t>Planear junto con el líder de planeación tareas de desarrollo</a:t>
            </a:r>
            <a:br>
              <a:rPr lang="es-CO" sz="1200" dirty="0" smtClean="0"/>
            </a:br>
            <a:r>
              <a:rPr lang="es-CO" sz="1200" dirty="0" smtClean="0"/>
              <a:t>Corrección al diseño (diagrama de clases)</a:t>
            </a:r>
            <a:br>
              <a:rPr lang="es-CO" sz="1200" dirty="0" smtClean="0"/>
            </a:br>
            <a:r>
              <a:rPr lang="es-CO" sz="1200" dirty="0" smtClean="0"/>
              <a:t>Diseño e implementación de pruebas ciclo 2</a:t>
            </a:r>
            <a:r>
              <a:rPr lang="es-CO" sz="1200" dirty="0" smtClean="0"/>
              <a:t>.</a:t>
            </a:r>
          </a:p>
          <a:p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</a:t>
            </a:r>
            <a:endParaRPr lang="en-US" sz="1200" dirty="0" smtClean="0"/>
          </a:p>
          <a:p>
            <a:r>
              <a:rPr lang="es-CO" sz="1200" dirty="0" smtClean="0"/>
              <a:t>Se cumplieron los objetivos para el ciclo dos a excepción de la implementación de las pruebas en su totalidad</a:t>
            </a:r>
            <a:r>
              <a:rPr lang="es-CO" sz="1200" dirty="0" smtClean="0"/>
              <a:t>.</a:t>
            </a:r>
          </a:p>
          <a:p>
            <a:endParaRPr lang="en-US" sz="1200" dirty="0" smtClean="0"/>
          </a:p>
          <a:p>
            <a:pPr lvl="0"/>
            <a:r>
              <a:rPr lang="es-CO" sz="1200" b="1" dirty="0" smtClean="0"/>
              <a:t>Inconvenientes</a:t>
            </a:r>
            <a:endParaRPr lang="en-US" sz="1200" dirty="0" smtClean="0"/>
          </a:p>
          <a:p>
            <a:r>
              <a:rPr lang="es-CO" sz="1200" dirty="0" smtClean="0"/>
              <a:t>Faltó implementación de pruebas unitarias en su totalidad</a:t>
            </a:r>
            <a:r>
              <a:rPr lang="es-CO" sz="1200" dirty="0" smtClean="0"/>
              <a:t>.</a:t>
            </a:r>
          </a:p>
          <a:p>
            <a:endParaRPr lang="en-US" sz="1200" dirty="0" smtClean="0"/>
          </a:p>
          <a:p>
            <a:pPr lvl="0"/>
            <a:r>
              <a:rPr lang="es-CO" sz="1200" b="1" dirty="0" smtClean="0"/>
              <a:t>Aspectos a </a:t>
            </a:r>
            <a:r>
              <a:rPr lang="es-CO" sz="1200" b="1" dirty="0" smtClean="0"/>
              <a:t>Mejorar</a:t>
            </a:r>
          </a:p>
          <a:p>
            <a:r>
              <a:rPr lang="es-CO" sz="1200" dirty="0" smtClean="0"/>
              <a:t>Distribución </a:t>
            </a:r>
            <a:r>
              <a:rPr lang="es-CO" sz="1200" dirty="0" smtClean="0"/>
              <a:t>de la carga de trabajo</a:t>
            </a:r>
            <a:r>
              <a:rPr lang="es-CO" sz="1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r>
              <a:rPr lang="es-CO" sz="2400" dirty="0" smtClean="0"/>
              <a:t/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desarrollo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228600" y="1676400"/>
            <a:ext cx="8534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s-CO" sz="1200" b="1" dirty="0" smtClean="0"/>
          </a:p>
          <a:p>
            <a:pPr lvl="0"/>
            <a:r>
              <a:rPr lang="es-CO" sz="1200" b="1" dirty="0" smtClean="0"/>
              <a:t>¿</a:t>
            </a:r>
            <a:r>
              <a:rPr lang="es-CO" sz="1200" b="1" dirty="0" smtClean="0"/>
              <a:t>Qué nos faltó como grupo en este ciclo</a:t>
            </a:r>
            <a:r>
              <a:rPr lang="es-CO" sz="1200" b="1" dirty="0" smtClean="0"/>
              <a:t>?</a:t>
            </a:r>
          </a:p>
          <a:p>
            <a:r>
              <a:rPr lang="es-CO" sz="1200" dirty="0" smtClean="0"/>
              <a:t>Más </a:t>
            </a:r>
            <a:r>
              <a:rPr lang="es-CO" sz="1200" dirty="0" smtClean="0"/>
              <a:t>cohesión como grupo. </a:t>
            </a:r>
            <a:endParaRPr lang="es-CO" sz="1200" dirty="0" smtClean="0"/>
          </a:p>
          <a:p>
            <a:endParaRPr lang="en-US" sz="1200" dirty="0" smtClean="0"/>
          </a:p>
          <a:p>
            <a:pPr lvl="0"/>
            <a:r>
              <a:rPr lang="es-CO" sz="1200" b="1" dirty="0" smtClean="0"/>
              <a:t>¿Cómo debería ser el proceso en el próximo ciclo</a:t>
            </a:r>
            <a:r>
              <a:rPr lang="es-CO" sz="1200" b="1" dirty="0" smtClean="0"/>
              <a:t>?</a:t>
            </a:r>
          </a:p>
          <a:p>
            <a:r>
              <a:rPr lang="es-CO" sz="1200" dirty="0" smtClean="0"/>
              <a:t>Repartición </a:t>
            </a:r>
            <a:r>
              <a:rPr lang="es-CO" sz="1200" dirty="0" smtClean="0"/>
              <a:t>más equitativa de trabajo.</a:t>
            </a:r>
            <a:br>
              <a:rPr lang="es-CO" sz="1200" dirty="0" smtClean="0"/>
            </a:br>
            <a:r>
              <a:rPr lang="es-CO" sz="1200" dirty="0" smtClean="0"/>
              <a:t>Más ordenado</a:t>
            </a:r>
            <a:r>
              <a:rPr lang="es-CO" sz="1200" dirty="0" smtClean="0"/>
              <a:t>.</a:t>
            </a:r>
            <a:r>
              <a:rPr lang="es-CO" sz="1200" b="1" dirty="0" smtClean="0"/>
              <a:t> </a:t>
            </a:r>
            <a:endParaRPr lang="es-CO" sz="1200" b="1" dirty="0" smtClean="0"/>
          </a:p>
          <a:p>
            <a:endParaRPr lang="en-US" sz="1200" dirty="0" smtClean="0"/>
          </a:p>
          <a:p>
            <a:pPr lvl="0"/>
            <a:r>
              <a:rPr lang="es-CO" sz="1200" b="1" dirty="0" smtClean="0"/>
              <a:t>¿Qué etapas fueron las más difíciles? Porqué</a:t>
            </a:r>
            <a:r>
              <a:rPr lang="es-CO" sz="1200" b="1" dirty="0" smtClean="0"/>
              <a:t>?</a:t>
            </a:r>
            <a:endParaRPr lang="en-US" sz="1200" dirty="0" smtClean="0"/>
          </a:p>
          <a:p>
            <a:r>
              <a:rPr lang="es-CO" sz="1200" dirty="0" smtClean="0"/>
              <a:t>Planeación. La distribución de las tareas es complicada por la falta de tiempo de los integrantes del grupo</a:t>
            </a:r>
            <a:r>
              <a:rPr lang="es-CO" sz="1200" dirty="0" smtClean="0"/>
              <a:t>.</a:t>
            </a:r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¿Qué no me gustó del ciclo?</a:t>
            </a:r>
            <a:endParaRPr lang="en-US" sz="1200" dirty="0" smtClean="0"/>
          </a:p>
          <a:p>
            <a:r>
              <a:rPr lang="es-CO" sz="1200" dirty="0" smtClean="0"/>
              <a:t>Falta de tiempo para realizar el ciclo de una manera más ordenada</a:t>
            </a:r>
            <a:endParaRPr lang="en-US" sz="12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r>
              <a:rPr lang="es-CO" sz="2400" dirty="0" smtClean="0"/>
              <a:t/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soporte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228600" y="16764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1200" b="1" dirty="0" smtClean="0"/>
              <a:t>Objetivos Definidos por Rol</a:t>
            </a:r>
            <a:endParaRPr lang="en-US" sz="1200" dirty="0" smtClean="0"/>
          </a:p>
          <a:p>
            <a:r>
              <a:rPr lang="es-CO" sz="1200" dirty="0" smtClean="0"/>
              <a:t>Establecer las herramientas que se usaran en todo el proceso de desarrollo del proyecto TSP.</a:t>
            </a:r>
            <a:br>
              <a:rPr lang="es-CO" sz="1200" dirty="0" smtClean="0"/>
            </a:br>
            <a:r>
              <a:rPr lang="es-CO" sz="1200" dirty="0" smtClean="0"/>
              <a:t>Resolver los posibles inconvenientes presentados por las plataformas y herramientas seleccionadas.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</a:t>
            </a:r>
            <a:endParaRPr lang="en-US" sz="1200" dirty="0" smtClean="0"/>
          </a:p>
          <a:p>
            <a:r>
              <a:rPr lang="es-CO" sz="1200" dirty="0" smtClean="0"/>
              <a:t>Se continuo con el uso las herramientas previamente definidas</a:t>
            </a:r>
            <a:br>
              <a:rPr lang="es-CO" sz="1200" dirty="0" smtClean="0"/>
            </a:br>
            <a:r>
              <a:rPr lang="es-CO" sz="1200" dirty="0" smtClean="0"/>
              <a:t>Se hizo una búsqueda acerca de otras herramientas necesarias para el desarrollo del proyecto TSP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Inconvenientes</a:t>
            </a:r>
            <a:endParaRPr lang="en-US" sz="1200" dirty="0" smtClean="0"/>
          </a:p>
          <a:p>
            <a:r>
              <a:rPr lang="es-CO" sz="1200" dirty="0" smtClean="0"/>
              <a:t>Han existido algunos inconvenientes con el uso del repositorio en algunos de los miembros del equipo los cuales no se han podido solucionar.</a:t>
            </a:r>
            <a:br>
              <a:rPr lang="es-CO" sz="1200" dirty="0" smtClean="0"/>
            </a:br>
            <a:r>
              <a:rPr lang="es-CO" sz="1200" dirty="0" smtClean="0"/>
              <a:t>No se contó con que algunas funciones del repositorio de </a:t>
            </a:r>
            <a:r>
              <a:rPr lang="es-CO" sz="1200" dirty="0" err="1" smtClean="0"/>
              <a:t>Subversion</a:t>
            </a:r>
            <a:r>
              <a:rPr lang="es-CO" sz="1200" dirty="0" smtClean="0"/>
              <a:t> no están soportadas por el servidor de </a:t>
            </a:r>
            <a:r>
              <a:rPr lang="es-CO" sz="1200" dirty="0" err="1" smtClean="0"/>
              <a:t>hosting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Aspectos a Mejorar</a:t>
            </a:r>
            <a:endParaRPr lang="en-US" sz="1200" dirty="0" smtClean="0"/>
          </a:p>
          <a:p>
            <a:r>
              <a:rPr lang="es-CO" sz="1200" dirty="0" smtClean="0"/>
              <a:t>Buscar soluciones a los problemas de repositorio en los miembros del equipo.</a:t>
            </a:r>
            <a:br>
              <a:rPr lang="es-CO" sz="1200" dirty="0" smtClean="0"/>
            </a:br>
            <a:r>
              <a:rPr lang="es-CO" sz="1200" dirty="0" smtClean="0"/>
              <a:t>Investigar sobre mas herramientas que puedan incrementar el valor ganado del proyecto, así como aumentar la productividad del equipo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r>
              <a:rPr lang="es-CO" sz="2400" dirty="0" smtClean="0"/>
              <a:t/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soporte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228600" y="16764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1200" b="1" dirty="0" smtClean="0"/>
              <a:t>¿</a:t>
            </a:r>
            <a:r>
              <a:rPr lang="es-CO" sz="1200" b="1" dirty="0" smtClean="0"/>
              <a:t>Qué nos faltó como grupo en este ciclo?</a:t>
            </a:r>
            <a:endParaRPr lang="en-US" sz="1200" dirty="0" smtClean="0"/>
          </a:p>
          <a:p>
            <a:r>
              <a:rPr lang="es-CO" sz="1200" dirty="0" smtClean="0"/>
              <a:t>Más Tiempo para poder dedicarle al proyecto</a:t>
            </a:r>
            <a:endParaRPr lang="en-US" sz="1200" dirty="0" smtClean="0"/>
          </a:p>
          <a:p>
            <a:pPr lvl="0"/>
            <a:r>
              <a:rPr lang="es-CO" sz="1200" b="1" dirty="0" smtClean="0"/>
              <a:t>¿Cómo debería ser el proceso en el próximo ciclo?</a:t>
            </a:r>
            <a:endParaRPr lang="en-US" sz="1200" dirty="0" smtClean="0"/>
          </a:p>
          <a:p>
            <a:r>
              <a:rPr lang="es-CO" sz="1200" dirty="0" smtClean="0"/>
              <a:t>Mas organizado y más  equilibrado</a:t>
            </a:r>
            <a:r>
              <a:rPr lang="es-CO" sz="1200" dirty="0" smtClean="0"/>
              <a:t>.</a:t>
            </a:r>
          </a:p>
          <a:p>
            <a:endParaRPr lang="en-US" sz="1200" dirty="0" smtClean="0"/>
          </a:p>
          <a:p>
            <a:pPr lvl="0"/>
            <a:r>
              <a:rPr lang="es-CO" sz="1200" b="1" dirty="0" smtClean="0"/>
              <a:t>¿Qué etapas fueron las más difíciles? Porqué</a:t>
            </a:r>
            <a:r>
              <a:rPr lang="es-CO" sz="1200" b="1" dirty="0" smtClean="0"/>
              <a:t>?</a:t>
            </a:r>
          </a:p>
          <a:p>
            <a:pPr lvl="0"/>
            <a:endParaRPr lang="en-US" sz="1200" dirty="0" smtClean="0"/>
          </a:p>
          <a:p>
            <a:r>
              <a:rPr lang="es-CO" sz="1200" dirty="0" smtClean="0"/>
              <a:t>La realimentación del ciclo 1 puesto que existieron varios aspectos que se considero se habían desarrollado de la manera correcta, pero después de la </a:t>
            </a:r>
            <a:r>
              <a:rPr lang="es-CO" sz="1200" dirty="0" smtClean="0"/>
              <a:t>finalización </a:t>
            </a:r>
            <a:r>
              <a:rPr lang="es-CO" sz="1200" dirty="0" smtClean="0"/>
              <a:t>del ciclo nos percatamos que teníamos ciertos faltantes en algunos temas y que habíamos incluido otros que no eran realmente necesarios.</a:t>
            </a:r>
            <a:br>
              <a:rPr lang="es-CO" sz="1200" dirty="0" smtClean="0"/>
            </a:b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/>
              <a:t>La definición de la estrategia, pues debido a la realimentación del ciclo 1 hubo que redefinir ciertos puntos, no técnicos, sino mas bien conceptuales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¿Qué no me gustó del ciclo?</a:t>
            </a:r>
            <a:endParaRPr lang="en-US" sz="1200" dirty="0" smtClean="0"/>
          </a:p>
          <a:p>
            <a:r>
              <a:rPr lang="es-CO" sz="1200" dirty="0" smtClean="0"/>
              <a:t>Aparte de la escasez de tiempo, el ciclo se desarrollo.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r>
              <a:rPr lang="es-CO" sz="2400" dirty="0" smtClean="0"/>
              <a:t/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planeación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228600" y="1676400"/>
            <a:ext cx="8534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1200" b="1" dirty="0" smtClean="0"/>
              <a:t>Objetivos Definidos por Rol</a:t>
            </a:r>
            <a:endParaRPr lang="en-US" sz="1200" dirty="0" smtClean="0"/>
          </a:p>
          <a:p>
            <a:r>
              <a:rPr lang="es-CO" sz="1200" dirty="0" smtClean="0"/>
              <a:t>Realizar la planeación detallada del ciclo 2</a:t>
            </a:r>
            <a:br>
              <a:rPr lang="es-CO" sz="1200" dirty="0" smtClean="0"/>
            </a:br>
            <a:r>
              <a:rPr lang="es-CO" sz="1200" dirty="0" smtClean="0"/>
              <a:t>Aplicar al ciclo 2 mejoras de acuerdo a la retroalimentación del primer </a:t>
            </a:r>
            <a:r>
              <a:rPr lang="es-CO" sz="1200" dirty="0" smtClean="0"/>
              <a:t>ciclo</a:t>
            </a:r>
          </a:p>
          <a:p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</a:t>
            </a:r>
            <a:endParaRPr lang="en-US" sz="1200" dirty="0" smtClean="0"/>
          </a:p>
          <a:p>
            <a:r>
              <a:rPr lang="es-CO" sz="1200" dirty="0" smtClean="0"/>
              <a:t>Se cumplió los objetivos del proyecto satisfactoriamente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Inconvenientes</a:t>
            </a:r>
            <a:endParaRPr lang="en-US" sz="1200" dirty="0" smtClean="0"/>
          </a:p>
          <a:p>
            <a:r>
              <a:rPr lang="es-CO" sz="1200" dirty="0" smtClean="0"/>
              <a:t>Poco tiempo disponible</a:t>
            </a:r>
            <a:r>
              <a:rPr lang="es-CO" sz="1200" dirty="0" smtClean="0"/>
              <a:t>.</a:t>
            </a:r>
          </a:p>
          <a:p>
            <a:endParaRPr lang="en-US" sz="1200" dirty="0" smtClean="0"/>
          </a:p>
          <a:p>
            <a:pPr lvl="0"/>
            <a:r>
              <a:rPr lang="es-CO" sz="1200" b="1" dirty="0" smtClean="0"/>
              <a:t>Aspectos a </a:t>
            </a:r>
            <a:r>
              <a:rPr lang="es-CO" sz="1200" b="1" dirty="0" smtClean="0"/>
              <a:t>Mejorar</a:t>
            </a:r>
            <a:endParaRPr lang="en-US" sz="1200" dirty="0" smtClean="0"/>
          </a:p>
          <a:p>
            <a:r>
              <a:rPr lang="es-CO" sz="1200" dirty="0" smtClean="0"/>
              <a:t>Distribución del tiempo y de las actividades planeadas</a:t>
            </a:r>
            <a:r>
              <a:rPr lang="es-CO" sz="1200" dirty="0" smtClean="0"/>
              <a:t>.</a:t>
            </a:r>
          </a:p>
          <a:p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r>
              <a:rPr lang="es-CO" sz="2400" dirty="0" smtClean="0"/>
              <a:t/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planeación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228600" y="1676400"/>
            <a:ext cx="8534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s-CO" sz="1200" b="1" dirty="0" smtClean="0"/>
          </a:p>
          <a:p>
            <a:pPr lvl="0"/>
            <a:r>
              <a:rPr lang="es-CO" sz="1200" b="1" dirty="0" smtClean="0"/>
              <a:t>¿</a:t>
            </a:r>
            <a:r>
              <a:rPr lang="es-CO" sz="1200" b="1" dirty="0" smtClean="0"/>
              <a:t>Qué nos faltó como grupo en este ciclo</a:t>
            </a:r>
            <a:r>
              <a:rPr lang="es-CO" sz="1200" b="1" dirty="0" smtClean="0"/>
              <a:t>?</a:t>
            </a:r>
            <a:endParaRPr lang="en-US" sz="1200" dirty="0" smtClean="0"/>
          </a:p>
          <a:p>
            <a:r>
              <a:rPr lang="es-CO" sz="1200" dirty="0" smtClean="0"/>
              <a:t>Nos falto mayor interés en el proceso e </a:t>
            </a:r>
            <a:r>
              <a:rPr lang="es-CO" sz="1200" dirty="0" smtClean="0"/>
              <a:t>implementación</a:t>
            </a:r>
          </a:p>
          <a:p>
            <a:endParaRPr lang="en-US" sz="1200" dirty="0" smtClean="0"/>
          </a:p>
          <a:p>
            <a:pPr lvl="0"/>
            <a:r>
              <a:rPr lang="es-CO" sz="1200" b="1" dirty="0" smtClean="0"/>
              <a:t>¿Cómo debería ser el proceso en el próximo ciclo?</a:t>
            </a:r>
            <a:endParaRPr lang="en-US" sz="1200" dirty="0" smtClean="0"/>
          </a:p>
          <a:p>
            <a:r>
              <a:rPr lang="es-CO" sz="1200" dirty="0" smtClean="0"/>
              <a:t>Mayor colaboración por parte de todos los integrantes</a:t>
            </a:r>
            <a:r>
              <a:rPr lang="es-CO" sz="1200" dirty="0" smtClean="0"/>
              <a:t>.</a:t>
            </a:r>
          </a:p>
          <a:p>
            <a:endParaRPr lang="en-US" sz="1200" dirty="0" smtClean="0"/>
          </a:p>
          <a:p>
            <a:pPr lvl="0"/>
            <a:r>
              <a:rPr lang="es-CO" sz="1200" b="1" dirty="0" smtClean="0"/>
              <a:t>¿Qué etapas fueron las más difíciles? Porqué?</a:t>
            </a:r>
            <a:endParaRPr lang="en-US" sz="1200" dirty="0" smtClean="0"/>
          </a:p>
          <a:p>
            <a:r>
              <a:rPr lang="es-CO" sz="1200" dirty="0" smtClean="0"/>
              <a:t>Retroalimentación debido al análisis que se debía hacer del ciclo anterior y encontrar los puntos que se deben mejorar de acuerdo a eso</a:t>
            </a:r>
            <a:r>
              <a:rPr lang="es-CO" sz="1200" dirty="0" smtClean="0"/>
              <a:t>.</a:t>
            </a:r>
          </a:p>
          <a:p>
            <a:endParaRPr lang="en-US" sz="1200" dirty="0" smtClean="0"/>
          </a:p>
          <a:p>
            <a:pPr lvl="0"/>
            <a:r>
              <a:rPr lang="es-CO" sz="1200" b="1" dirty="0" smtClean="0"/>
              <a:t>¿Qué no me gustó del ciclo?</a:t>
            </a:r>
            <a:endParaRPr lang="en-US" sz="1200" dirty="0" smtClean="0"/>
          </a:p>
          <a:p>
            <a:r>
              <a:rPr lang="es-CO" sz="1200" dirty="0" smtClean="0"/>
              <a:t>Falta de tiempo para dedicarle al ciclo.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r>
              <a:rPr lang="es-CO" sz="2400" dirty="0" smtClean="0"/>
              <a:t/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calidad y proceso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228600" y="1676400"/>
            <a:ext cx="8534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1200" b="1" dirty="0" smtClean="0"/>
              <a:t>Objetivos Definidos por Rol</a:t>
            </a:r>
            <a:endParaRPr lang="en-US" sz="1200" dirty="0" smtClean="0"/>
          </a:p>
          <a:p>
            <a:r>
              <a:rPr lang="es-CO" sz="1200" dirty="0" smtClean="0"/>
              <a:t> Todos los miembros reportan los datos de las actividades con exactitud.</a:t>
            </a:r>
            <a:br>
              <a:rPr lang="es-CO" sz="1200" dirty="0" smtClean="0"/>
            </a:br>
            <a:r>
              <a:rPr lang="es-CO" sz="1200" dirty="0" smtClean="0"/>
              <a:t> El equipo sigue fielmente el TSP y produce un plan de calidad</a:t>
            </a:r>
            <a:br>
              <a:rPr lang="es-CO" sz="1200" dirty="0" smtClean="0"/>
            </a:br>
            <a:r>
              <a:rPr lang="es-CO" sz="1200" dirty="0" smtClean="0"/>
              <a:t> Todo el equipo de inspección son correctamente moderado y </a:t>
            </a:r>
            <a:r>
              <a:rPr lang="es-CO" sz="1200" dirty="0" smtClean="0"/>
              <a:t>reportado</a:t>
            </a:r>
          </a:p>
          <a:p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</a:t>
            </a:r>
            <a:endParaRPr lang="en-US" sz="1200" dirty="0" smtClean="0"/>
          </a:p>
          <a:p>
            <a:r>
              <a:rPr lang="es-CO" sz="1200" dirty="0" smtClean="0"/>
              <a:t>El reporte de las actividades esta definido desde el ciclo uno, a través de la herramienta de formularios de Google </a:t>
            </a:r>
            <a:r>
              <a:rPr lang="es-CO" sz="1200" dirty="0" err="1" smtClean="0"/>
              <a:t>Docs</a:t>
            </a:r>
            <a:r>
              <a:rPr lang="es-CO" sz="1200" dirty="0" smtClean="0"/>
              <a:t>.</a:t>
            </a:r>
            <a:endParaRPr lang="en-US" sz="1200" dirty="0" smtClean="0"/>
          </a:p>
          <a:p>
            <a:r>
              <a:rPr lang="es-CO" sz="1200" dirty="0" smtClean="0"/>
              <a:t>Se produjo plan de calidad para el ciclo. </a:t>
            </a:r>
            <a:endParaRPr lang="en-US" sz="1200" dirty="0" smtClean="0"/>
          </a:p>
          <a:p>
            <a:r>
              <a:rPr lang="es-CO" sz="1200" dirty="0" smtClean="0"/>
              <a:t>Se realizo la inspección con dos inspectores que utilizaron una parte del código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Inconvenientes</a:t>
            </a:r>
            <a:endParaRPr lang="en-US" sz="1200" dirty="0" smtClean="0"/>
          </a:p>
          <a:p>
            <a:r>
              <a:rPr lang="es-CO" sz="1200" dirty="0" smtClean="0"/>
              <a:t>El reporte de defectos no es el más efectivo por lo que cada vez que se detecto un error no se reporto y se olvido durante el proceso.</a:t>
            </a:r>
            <a:endParaRPr lang="en-US" sz="1200" dirty="0" smtClean="0"/>
          </a:p>
          <a:p>
            <a:r>
              <a:rPr lang="es-CO" sz="1200" dirty="0" smtClean="0"/>
              <a:t>La inspección de código no arrojo información muy clara acerca de los defectos que se podrían esperar del producto.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Aspectos a Mejorar</a:t>
            </a:r>
            <a:endParaRPr lang="en-US" sz="1200" dirty="0" smtClean="0"/>
          </a:p>
          <a:p>
            <a:r>
              <a:rPr lang="es-CO" sz="1200" dirty="0" smtClean="0"/>
              <a:t>Planificar las herramientas y ser estándar para el momento de la inspección, por ejemplo tener exactamente la misma lista de chequeo.</a:t>
            </a:r>
            <a:br>
              <a:rPr lang="es-CO" sz="1200" dirty="0" smtClean="0"/>
            </a:br>
            <a:r>
              <a:rPr lang="es-CO" sz="1200" dirty="0" smtClean="0"/>
              <a:t>Tomar más tiempo necesario para preparar la inspección departe del moderador y los inspectores</a:t>
            </a:r>
            <a:br>
              <a:rPr lang="es-CO" sz="1200" dirty="0" smtClean="0"/>
            </a:br>
            <a:r>
              <a:rPr lang="es-CO" sz="1200" dirty="0" smtClean="0"/>
              <a:t>Definir un sistema para que cada vez que se detecte uno sea reportado fácilmente</a:t>
            </a:r>
            <a:r>
              <a:rPr lang="es-CO" sz="1200" dirty="0" smtClean="0"/>
              <a:t>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r>
              <a:rPr lang="es-CO" sz="2400" dirty="0" smtClean="0"/>
              <a:t/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calidad y proceso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228600" y="1676400"/>
            <a:ext cx="8534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1200" b="1" dirty="0" smtClean="0"/>
              <a:t>¿</a:t>
            </a:r>
            <a:r>
              <a:rPr lang="es-CO" sz="1200" b="1" dirty="0" smtClean="0"/>
              <a:t>Qué nos faltó como grupo en este ciclo?</a:t>
            </a:r>
            <a:endParaRPr lang="en-US" sz="1200" dirty="0" smtClean="0"/>
          </a:p>
          <a:p>
            <a:r>
              <a:rPr lang="es-CO" sz="1200" dirty="0" smtClean="0"/>
              <a:t>Tener ideas claras de la meta y alcances en tiempo y desarrollo para el </a:t>
            </a:r>
            <a:r>
              <a:rPr lang="es-CO" sz="1200" dirty="0" smtClean="0"/>
              <a:t>proyecto</a:t>
            </a:r>
          </a:p>
          <a:p>
            <a:endParaRPr lang="en-US" sz="1200" dirty="0" smtClean="0"/>
          </a:p>
          <a:p>
            <a:pPr lvl="0"/>
            <a:r>
              <a:rPr lang="es-CO" sz="1200" b="1" dirty="0" smtClean="0"/>
              <a:t>¿Cómo debería ser el proceso en el próximo ciclo?</a:t>
            </a:r>
            <a:endParaRPr lang="en-US" sz="1200" dirty="0" smtClean="0"/>
          </a:p>
          <a:p>
            <a:r>
              <a:rPr lang="es-CO" sz="1200" dirty="0" smtClean="0"/>
              <a:t>Tener las tareas un poco más específicas</a:t>
            </a:r>
            <a:r>
              <a:rPr lang="es-CO" sz="1200" dirty="0" smtClean="0"/>
              <a:t>.</a:t>
            </a:r>
          </a:p>
          <a:p>
            <a:endParaRPr lang="en-US" sz="1200" dirty="0" smtClean="0"/>
          </a:p>
          <a:p>
            <a:pPr lvl="0"/>
            <a:r>
              <a:rPr lang="es-CO" sz="1200" b="1" dirty="0" smtClean="0"/>
              <a:t>¿Qué etapas fueron las más difíciles? Porqué?</a:t>
            </a:r>
            <a:endParaRPr lang="en-US" sz="1200" dirty="0" smtClean="0"/>
          </a:p>
          <a:p>
            <a:r>
              <a:rPr lang="es-CO" sz="1200" dirty="0" smtClean="0"/>
              <a:t>Desarrollo. Porque es difícil establecer y tratar de seguir fielmente el desarrollo del plan, ya que cada uno tiene una forma de trabajar diferente y los tiempos no son </a:t>
            </a:r>
            <a:r>
              <a:rPr lang="es-CO" sz="1200" dirty="0" smtClean="0"/>
              <a:t>constantes</a:t>
            </a:r>
          </a:p>
          <a:p>
            <a:endParaRPr lang="en-US" sz="1200" dirty="0" smtClean="0"/>
          </a:p>
          <a:p>
            <a:pPr lvl="0"/>
            <a:r>
              <a:rPr lang="es-CO" sz="1200" b="1" dirty="0" smtClean="0"/>
              <a:t>¿Qué no me gustó del ciclo?</a:t>
            </a:r>
            <a:endParaRPr lang="en-US" sz="1200" dirty="0" smtClean="0"/>
          </a:p>
          <a:p>
            <a:r>
              <a:rPr lang="es-CO" sz="1200" dirty="0" smtClean="0"/>
              <a:t>La etapa de inspección y </a:t>
            </a:r>
            <a:r>
              <a:rPr lang="es-CO" sz="1200" dirty="0" err="1" smtClean="0"/>
              <a:t>postmortem</a:t>
            </a:r>
            <a:r>
              <a:rPr lang="es-CO" sz="1200" dirty="0" smtClean="0"/>
              <a:t>.</a:t>
            </a:r>
            <a:endParaRPr lang="en-US" sz="1200" dirty="0" smtClean="0"/>
          </a:p>
          <a:p>
            <a:pPr lvl="0"/>
            <a:endParaRPr lang="es-CO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r>
              <a:rPr lang="es-CO" sz="2400" dirty="0" smtClean="0"/>
              <a:t/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del grupo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228600" y="1676400"/>
            <a:ext cx="8534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1200" b="1" dirty="0" smtClean="0"/>
              <a:t>Objetivos Definidos por Rol</a:t>
            </a:r>
            <a:endParaRPr lang="en-US" sz="1200" dirty="0" smtClean="0"/>
          </a:p>
          <a:p>
            <a:r>
              <a:rPr lang="es-CO" sz="1200" dirty="0" smtClean="0"/>
              <a:t>Garantizar que se cumplieran las actividades planeadas</a:t>
            </a:r>
            <a:br>
              <a:rPr lang="es-CO" sz="1200" dirty="0" smtClean="0"/>
            </a:br>
            <a:r>
              <a:rPr lang="es-CO" sz="1200" dirty="0" smtClean="0"/>
              <a:t>Se registrará toda la información necesaria para realizar las evaluaciones</a:t>
            </a:r>
            <a:br>
              <a:rPr lang="es-CO" sz="1200" dirty="0" smtClean="0"/>
            </a:br>
            <a:r>
              <a:rPr lang="es-CO" sz="1200" dirty="0" smtClean="0"/>
              <a:t>Mantener el equipo trabajando juntos y con un buen ambiente de trabajo.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</a:t>
            </a:r>
            <a:endParaRPr lang="en-US" sz="1200" dirty="0" smtClean="0"/>
          </a:p>
          <a:p>
            <a:r>
              <a:rPr lang="es-CO" sz="1200" dirty="0" smtClean="0"/>
              <a:t>Se realizó el 100% de las actividades planeadas</a:t>
            </a:r>
            <a:br>
              <a:rPr lang="es-CO" sz="1200" dirty="0" smtClean="0"/>
            </a:br>
            <a:r>
              <a:rPr lang="es-CO" sz="1200" dirty="0" smtClean="0"/>
              <a:t>Se registro 100% del trabajo desarrollado</a:t>
            </a:r>
            <a:br>
              <a:rPr lang="es-CO" sz="1200" dirty="0" smtClean="0"/>
            </a:br>
            <a:r>
              <a:rPr lang="es-CO" sz="1200" dirty="0" smtClean="0"/>
              <a:t>Se cumplieron las reglas planteadas por el grupo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Inconvenientes</a:t>
            </a:r>
            <a:endParaRPr lang="en-US" sz="1200" dirty="0" smtClean="0"/>
          </a:p>
          <a:p>
            <a:r>
              <a:rPr lang="es-CO" sz="1200" dirty="0" smtClean="0"/>
              <a:t>Dificultad para lograr horarios de reunión adecuados.</a:t>
            </a:r>
            <a:br>
              <a:rPr lang="es-CO" sz="1200" dirty="0" smtClean="0"/>
            </a:br>
            <a:r>
              <a:rPr lang="es-CO" sz="1200" dirty="0" smtClean="0"/>
              <a:t>Se debe integrar a todo más seguido para compartir las actividades de codificación y pruebas.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Aspectos a Mejorar</a:t>
            </a:r>
            <a:endParaRPr lang="en-US" sz="1200" dirty="0" smtClean="0"/>
          </a:p>
          <a:p>
            <a:r>
              <a:rPr lang="es-CO" sz="1200" dirty="0" smtClean="0"/>
              <a:t>Se debe dejar mejor documentadas las inspecciones realizadas</a:t>
            </a:r>
            <a:br>
              <a:rPr lang="es-CO" sz="1200" dirty="0" smtClean="0"/>
            </a:br>
            <a:r>
              <a:rPr lang="es-CO" sz="1200" dirty="0" smtClean="0"/>
              <a:t>Se deben ajustar los horarios de reunión de acuerdo a la semana</a:t>
            </a:r>
            <a:br>
              <a:rPr lang="es-CO" sz="1200" dirty="0" smtClean="0"/>
            </a:br>
            <a:r>
              <a:rPr lang="es-CO" sz="1200" dirty="0" smtClean="0"/>
              <a:t>se deben revisar los artefactos generados para que sirvan al desarrollo futuro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r>
              <a:rPr lang="es-CO" sz="2400" dirty="0" smtClean="0"/>
              <a:t/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del grupo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228600" y="16764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1200" b="1" dirty="0" smtClean="0"/>
              <a:t>¿</a:t>
            </a:r>
            <a:r>
              <a:rPr lang="es-CO" sz="1200" b="1" dirty="0" smtClean="0"/>
              <a:t>Qué nos faltó como grupo en este ciclo?</a:t>
            </a:r>
            <a:endParaRPr lang="en-US" sz="1200" dirty="0" smtClean="0"/>
          </a:p>
          <a:p>
            <a:r>
              <a:rPr lang="es-CO" sz="1200" dirty="0" smtClean="0"/>
              <a:t>Establecer medios de comunicación claros</a:t>
            </a:r>
            <a:br>
              <a:rPr lang="es-CO" sz="1200" dirty="0" smtClean="0"/>
            </a:br>
            <a:r>
              <a:rPr lang="es-CO" sz="1200" dirty="0" smtClean="0"/>
              <a:t>ajustar los horarios de reunión a la semana en curso</a:t>
            </a:r>
            <a:br>
              <a:rPr lang="es-CO" sz="1200" dirty="0" smtClean="0"/>
            </a:br>
            <a:r>
              <a:rPr lang="es-CO" sz="1200" dirty="0" smtClean="0"/>
              <a:t>Dar a conocer a todo el grupo los artefactos generados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¿Cómo debería ser el proceso en el próximo ciclo?</a:t>
            </a:r>
            <a:endParaRPr lang="en-US" sz="1200" dirty="0" smtClean="0"/>
          </a:p>
          <a:p>
            <a:r>
              <a:rPr lang="es-CO" sz="1200" dirty="0" smtClean="0"/>
              <a:t>Se debe seguir con las buenas prácticas ya llevadas y adicionar formas de comunicación más formales, además de compartir con todos los integrantes del grupo todos los resultados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¿Qué etapas fueron las más difíciles? Porqué?</a:t>
            </a:r>
            <a:endParaRPr lang="en-US" sz="1200" dirty="0" smtClean="0"/>
          </a:p>
          <a:p>
            <a:r>
              <a:rPr lang="es-CO" sz="1200" dirty="0" smtClean="0"/>
              <a:t>Pruebas e inspección</a:t>
            </a:r>
            <a:br>
              <a:rPr lang="es-CO" sz="1200" dirty="0" smtClean="0"/>
            </a:br>
            <a:r>
              <a:rPr lang="es-CO" sz="1200" dirty="0" err="1" smtClean="0"/>
              <a:t>Postmortem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¿Qué no me gustó del ciclo?</a:t>
            </a:r>
            <a:endParaRPr lang="en-US" sz="1200" dirty="0" smtClean="0"/>
          </a:p>
          <a:p>
            <a:r>
              <a:rPr lang="es-CO" sz="1200" dirty="0" smtClean="0"/>
              <a:t>La diferencia en volumen de trabajo con respecto al ciclo numero 1, al tener un nivel mas bajo nos queda </a:t>
            </a:r>
            <a:r>
              <a:rPr lang="es-CO" sz="1200" dirty="0" smtClean="0"/>
              <a:t>difícil </a:t>
            </a:r>
            <a:r>
              <a:rPr lang="es-CO" sz="1200" dirty="0" smtClean="0"/>
              <a:t>comparar el esfuerzo invertido.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CONTENIDO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dirty="0" smtClean="0"/>
              <a:t>Producto</a:t>
            </a:r>
          </a:p>
          <a:p>
            <a:pPr algn="just"/>
            <a:r>
              <a:rPr lang="es-CO" sz="2000" dirty="0" smtClean="0"/>
              <a:t>Reporte del ciclo</a:t>
            </a:r>
          </a:p>
          <a:p>
            <a:pPr lvl="1" algn="just"/>
            <a:r>
              <a:rPr lang="es-CO" sz="1600" dirty="0" smtClean="0"/>
              <a:t>Plan</a:t>
            </a:r>
          </a:p>
          <a:p>
            <a:pPr lvl="1" algn="just"/>
            <a:r>
              <a:rPr lang="es-CO" sz="1600" dirty="0" smtClean="0"/>
              <a:t>Plan de calidad</a:t>
            </a:r>
          </a:p>
          <a:p>
            <a:pPr lvl="1" algn="just"/>
            <a:r>
              <a:rPr lang="es-CO" sz="1600" dirty="0" smtClean="0"/>
              <a:t>Valor ganado</a:t>
            </a:r>
          </a:p>
          <a:p>
            <a:pPr lvl="1" algn="just"/>
            <a:r>
              <a:rPr lang="es-CO" sz="1600" dirty="0" smtClean="0"/>
              <a:t>Objetivos</a:t>
            </a:r>
          </a:p>
          <a:p>
            <a:pPr algn="just"/>
            <a:r>
              <a:rPr lang="es-CO" sz="2000" dirty="0" smtClean="0"/>
              <a:t>Proceso TSP</a:t>
            </a:r>
          </a:p>
          <a:p>
            <a:pPr algn="just"/>
            <a:r>
              <a:rPr lang="es-CO" sz="2000" dirty="0" smtClean="0"/>
              <a:t>Equipo</a:t>
            </a:r>
          </a:p>
          <a:p>
            <a:pPr algn="just"/>
            <a:r>
              <a:rPr lang="es-CO" sz="2000" dirty="0" smtClean="0"/>
              <a:t>Propuestas de mejoramiento</a:t>
            </a:r>
          </a:p>
          <a:p>
            <a:pPr algn="just"/>
            <a:endParaRPr lang="es-CO" sz="2000" dirty="0" smtClean="0"/>
          </a:p>
          <a:p>
            <a:pPr algn="just"/>
            <a:endParaRPr lang="es-CO" sz="2000" dirty="0" smtClean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HERRAMIENTAS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PROPUESTA  DE MEJORAMIENTO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PROPUESTA  DE MEJORAMIENTO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PRODUCTO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cxnSp>
        <p:nvCxnSpPr>
          <p:cNvPr id="8" name="7 Conector recto de flecha"/>
          <p:cNvCxnSpPr/>
          <p:nvPr/>
        </p:nvCxnSpPr>
        <p:spPr>
          <a:xfrm>
            <a:off x="228600" y="5181600"/>
            <a:ext cx="84582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23679" t="13178" r="23233" b="9883"/>
          <a:stretch>
            <a:fillRect/>
          </a:stretch>
        </p:blipFill>
        <p:spPr bwMode="auto">
          <a:xfrm>
            <a:off x="228600" y="3657599"/>
            <a:ext cx="1447800" cy="131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Marcador de contenido"/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 rot="10800000" flipH="1" flipV="1">
            <a:off x="3733800" y="3581400"/>
            <a:ext cx="1524000" cy="1470024"/>
          </a:xfrm>
          <a:prstGeom prst="rect">
            <a:avLst/>
          </a:prstGeom>
          <a:noFill/>
        </p:spPr>
      </p:pic>
      <p:pic>
        <p:nvPicPr>
          <p:cNvPr id="1026" name="Picture 2" descr="C:\Users\Carlos\Desktop\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3886200"/>
            <a:ext cx="1219200" cy="1219200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304800" y="2362200"/>
            <a:ext cx="13773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1</a:t>
            </a:r>
            <a:endParaRPr lang="en-US" b="1" dirty="0" smtClean="0"/>
          </a:p>
          <a:p>
            <a:r>
              <a:rPr lang="es-CO" dirty="0" smtClean="0"/>
              <a:t>Base</a:t>
            </a:r>
          </a:p>
          <a:p>
            <a:r>
              <a:rPr lang="es-CO" dirty="0" smtClean="0"/>
              <a:t>Anotaciones</a:t>
            </a:r>
          </a:p>
          <a:p>
            <a:endParaRPr lang="es-CO" dirty="0" smtClean="0"/>
          </a:p>
        </p:txBody>
      </p:sp>
      <p:sp>
        <p:nvSpPr>
          <p:cNvPr id="14" name="13 CuadroTexto"/>
          <p:cNvSpPr txBox="1"/>
          <p:nvPr/>
        </p:nvSpPr>
        <p:spPr>
          <a:xfrm>
            <a:off x="3733800" y="2209800"/>
            <a:ext cx="1515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2</a:t>
            </a:r>
            <a:endParaRPr lang="en-US" b="1" dirty="0" smtClean="0"/>
          </a:p>
          <a:p>
            <a:r>
              <a:rPr lang="es-CO" dirty="0" smtClean="0"/>
              <a:t>Productividad</a:t>
            </a:r>
          </a:p>
          <a:p>
            <a:r>
              <a:rPr lang="es-CO" dirty="0" smtClean="0"/>
              <a:t>Plan</a:t>
            </a:r>
          </a:p>
          <a:p>
            <a:r>
              <a:rPr lang="es-CO" dirty="0" smtClean="0"/>
              <a:t>Equipo</a:t>
            </a:r>
          </a:p>
          <a:p>
            <a:endParaRPr lang="es-CO" dirty="0" smtClean="0"/>
          </a:p>
        </p:txBody>
      </p:sp>
      <p:sp>
        <p:nvSpPr>
          <p:cNvPr id="15" name="14 CuadroTexto"/>
          <p:cNvSpPr txBox="1"/>
          <p:nvPr/>
        </p:nvSpPr>
        <p:spPr>
          <a:xfrm>
            <a:off x="7696200" y="2514600"/>
            <a:ext cx="1035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3</a:t>
            </a:r>
            <a:endParaRPr lang="en-US" b="1" dirty="0" smtClean="0"/>
          </a:p>
          <a:p>
            <a:r>
              <a:rPr lang="es-CO" dirty="0" smtClean="0"/>
              <a:t>Informes</a:t>
            </a:r>
          </a:p>
          <a:p>
            <a:r>
              <a:rPr lang="es-CO" dirty="0" smtClean="0"/>
              <a:t>Plan 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Plan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304799" y="2590800"/>
          <a:ext cx="8458201" cy="1905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09009"/>
                <a:gridCol w="881149"/>
                <a:gridCol w="881149"/>
                <a:gridCol w="881149"/>
                <a:gridCol w="881149"/>
                <a:gridCol w="881149"/>
                <a:gridCol w="881149"/>
                <a:gridCol w="881149"/>
                <a:gridCol w="881149"/>
              </a:tblGrid>
              <a:tr h="292746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latin typeface="Calibri" pitchFamily="34" charset="0"/>
                        </a:rPr>
                        <a:t>Ciclo</a:t>
                      </a:r>
                      <a:r>
                        <a:rPr lang="en-US" sz="1200" b="1" u="none" strike="noStrike" dirty="0">
                          <a:latin typeface="Calibri" pitchFamily="34" charset="0"/>
                        </a:rPr>
                        <a:t>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latin typeface="Calibri" pitchFamily="34" charset="0"/>
                        </a:rPr>
                        <a:t>Ciclo</a:t>
                      </a:r>
                      <a:r>
                        <a:rPr lang="en-US" sz="1200" b="1" u="none" strike="noStrike" dirty="0">
                          <a:latin typeface="Calibri" pitchFamily="34" charset="0"/>
                        </a:rPr>
                        <a:t>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latin typeface="Calibri" pitchFamily="34" charset="0"/>
                        </a:rPr>
                        <a:t>Ciclo</a:t>
                      </a:r>
                      <a:r>
                        <a:rPr lang="en-US" sz="1200" b="1" u="none" strike="noStrike" dirty="0">
                          <a:latin typeface="Calibri" pitchFamily="34" charset="0"/>
                        </a:rPr>
                        <a:t> 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96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</a:rPr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</a:rPr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Calibri" pitchFamily="34" charset="0"/>
                        </a:rPr>
                        <a:t>Plan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latin typeface="Calibri" pitchFamily="34" charset="0"/>
                        </a:rPr>
                        <a:t>Real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</a:rPr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</a:rPr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</a:rPr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</a:rPr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47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 smtClean="0">
                          <a:latin typeface="Calibri" pitchFamily="34" charset="0"/>
                        </a:rPr>
                        <a:t>Tiempo</a:t>
                      </a:r>
                      <a:r>
                        <a:rPr lang="en-US" sz="1200" b="1" u="none" strike="noStrike" dirty="0" smtClean="0">
                          <a:latin typeface="Calibri" pitchFamily="34" charset="0"/>
                        </a:rPr>
                        <a:t> (</a:t>
                      </a:r>
                      <a:r>
                        <a:rPr lang="en-US" sz="1200" b="1" u="none" strike="noStrike" dirty="0" err="1" smtClean="0">
                          <a:latin typeface="Calibri" pitchFamily="34" charset="0"/>
                        </a:rPr>
                        <a:t>Horas</a:t>
                      </a:r>
                      <a:r>
                        <a:rPr lang="en-US" sz="1200" b="1" u="none" strike="noStrike" dirty="0" smtClean="0">
                          <a:latin typeface="Calibri" pitchFamily="34" charset="0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59.42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113.42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0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latin typeface="Calibri" pitchFamily="34" charset="0"/>
                        </a:rPr>
                        <a:t>Loc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374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935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635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4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 smtClean="0">
                          <a:latin typeface="Calibri" pitchFamily="34" charset="0"/>
                        </a:rPr>
                        <a:t>Productividad</a:t>
                      </a:r>
                      <a:endParaRPr lang="en-US" sz="1200" b="1" u="none" strike="noStrike" dirty="0" smtClean="0">
                        <a:latin typeface="Calibri" pitchFamily="34" charset="0"/>
                      </a:endParaRPr>
                    </a:p>
                    <a:p>
                      <a:pPr algn="ctr" fontAlgn="b"/>
                      <a:r>
                        <a:rPr lang="es-CO" sz="1200" b="1" u="none" strike="noStrike" dirty="0" smtClean="0">
                          <a:latin typeface="Calibri" pitchFamily="34" charset="0"/>
                        </a:rPr>
                        <a:t>(</a:t>
                      </a:r>
                      <a:r>
                        <a:rPr lang="es-CO" sz="1200" b="1" u="none" strike="noStrike" dirty="0" err="1" smtClean="0">
                          <a:latin typeface="Calibri" pitchFamily="34" charset="0"/>
                        </a:rPr>
                        <a:t>loc</a:t>
                      </a:r>
                      <a:r>
                        <a:rPr lang="es-CO" sz="1200" b="1" u="none" strike="noStrike" dirty="0" smtClean="0">
                          <a:latin typeface="Calibri" pitchFamily="34" charset="0"/>
                        </a:rPr>
                        <a:t>/h)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1.78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1.48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5.27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9.34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5.34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              3.80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              5.60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1219200" y="5410200"/>
            <a:ext cx="153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Detalle Ciclo 2</a:t>
            </a:r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1143000" y="1905000"/>
            <a:ext cx="146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Proyecto TSP</a:t>
            </a:r>
            <a:endParaRPr lang="en-US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200400" y="5105400"/>
          <a:ext cx="3914775" cy="1295400"/>
        </p:xfrm>
        <a:graphic>
          <a:graphicData uri="http://schemas.openxmlformats.org/drawingml/2006/table">
            <a:tbl>
              <a:tblPr/>
              <a:tblGrid>
                <a:gridCol w="1100921"/>
                <a:gridCol w="844156"/>
                <a:gridCol w="844156"/>
                <a:gridCol w="1125542"/>
              </a:tblGrid>
              <a:tr h="25908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Ciclo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Plan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% Error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Tiempo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59.42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16.31%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-48.40%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Productividad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5.27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9.34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Plan de calidad (Plan Q)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Valor Ganado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1 Gráfico"/>
          <p:cNvGraphicFramePr/>
          <p:nvPr/>
        </p:nvGraphicFramePr>
        <p:xfrm>
          <a:off x="838200" y="1905000"/>
          <a:ext cx="7543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038600" y="6248400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Valor ganado total = 42,71% + 28,86 = 72 %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Objetivos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457200" y="1828800"/>
          <a:ext cx="8382000" cy="4755303"/>
        </p:xfrm>
        <a:graphic>
          <a:graphicData uri="http://schemas.openxmlformats.org/drawingml/2006/table">
            <a:tbl>
              <a:tblPr/>
              <a:tblGrid>
                <a:gridCol w="4953000"/>
                <a:gridCol w="3429000"/>
              </a:tblGrid>
              <a:tr h="1815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Objetivo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Resultado</a:t>
                      </a:r>
                      <a:endParaRPr lang="en-US" sz="120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2002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O1: Producir un producto de Buena Calidad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defectos encontrados mayor a 75%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95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O2: Realizar un proyecto bien administrado y productivo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tamaño del producto menor a 30%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cantidad de horas menor a 30%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No cumplido error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de estimación de tamaño 48%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Cumplido, Error de estimación de tiempo 16%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O3: Ser un miembro efectivo y cooperativo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O4: Hacer el trabajo personal de manera disciplinada consistentemente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Promedio  de evaluación dentro del grupo superior a 4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Cumplido, Todos los integrantes con nota superior a 4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7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O5: Planear y hacer seguimiento al trabajo personal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Registrar al menos el  90% de las actividades 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tareas planeadas y completadas mayor a 80%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M5:Cumplido, 100% de las actividades registradas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Cumplido, 100% de las actividades completadas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Cumplir los requerimientos definidos en el ciclo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Finalizar a tiempo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Implementar el 80% de los requerimientos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M7:Cumplido,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finalizado a tiempo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M8: Cumplido, 100% de requerimientos implementados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PROCESO DE TSP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181600" y="1775191"/>
            <a:ext cx="3505200" cy="4625609"/>
          </a:xfrm>
        </p:spPr>
        <p:txBody>
          <a:bodyPr>
            <a:normAutofit/>
          </a:bodyPr>
          <a:lstStyle/>
          <a:p>
            <a:pPr algn="just"/>
            <a:r>
              <a:rPr lang="es-CO" sz="1800" dirty="0" smtClean="0"/>
              <a:t>Artefactos generados</a:t>
            </a:r>
          </a:p>
          <a:p>
            <a:pPr algn="just"/>
            <a:r>
              <a:rPr lang="es-CO" sz="1800" dirty="0" smtClean="0"/>
              <a:t>Ciclo 1</a:t>
            </a:r>
          </a:p>
          <a:p>
            <a:pPr lvl="1" algn="just"/>
            <a:r>
              <a:rPr lang="es-CO" sz="1400" dirty="0" smtClean="0"/>
              <a:t>Documento de lanzamiento</a:t>
            </a:r>
          </a:p>
          <a:p>
            <a:pPr lvl="1" algn="just"/>
            <a:r>
              <a:rPr lang="es-CO" sz="1400" dirty="0" smtClean="0"/>
              <a:t>Plan general del proyecto</a:t>
            </a:r>
          </a:p>
          <a:p>
            <a:pPr lvl="1" algn="just"/>
            <a:r>
              <a:rPr lang="es-CO" sz="1400" dirty="0" smtClean="0"/>
              <a:t>Plan detallado ciclo 1</a:t>
            </a:r>
          </a:p>
          <a:p>
            <a:pPr lvl="1" algn="just"/>
            <a:r>
              <a:rPr lang="es-CO" sz="1400" dirty="0" smtClean="0"/>
              <a:t>Plan de calidad</a:t>
            </a:r>
          </a:p>
          <a:p>
            <a:pPr lvl="1" algn="just"/>
            <a:r>
              <a:rPr lang="es-CO" sz="1400" dirty="0" smtClean="0"/>
              <a:t>Prototipos</a:t>
            </a:r>
          </a:p>
          <a:p>
            <a:pPr lvl="1" algn="just"/>
            <a:r>
              <a:rPr lang="es-CO" sz="1400" dirty="0" err="1" smtClean="0"/>
              <a:t>Postmortem</a:t>
            </a:r>
            <a:endParaRPr lang="es-CO" sz="1400" dirty="0" smtClean="0"/>
          </a:p>
          <a:p>
            <a:pPr algn="just"/>
            <a:r>
              <a:rPr lang="es-CO" sz="1800" dirty="0" smtClean="0"/>
              <a:t>Ciclo 2</a:t>
            </a:r>
          </a:p>
          <a:p>
            <a:pPr lvl="1" algn="just"/>
            <a:r>
              <a:rPr lang="es-CO" sz="1400" dirty="0" smtClean="0"/>
              <a:t>Documento ciclo 2 (Estrategia)</a:t>
            </a:r>
          </a:p>
          <a:p>
            <a:pPr lvl="1" algn="just"/>
            <a:r>
              <a:rPr lang="es-CO" sz="1400" dirty="0" smtClean="0"/>
              <a:t>Plan detallado ciclo 2</a:t>
            </a:r>
          </a:p>
          <a:p>
            <a:pPr lvl="1" algn="just"/>
            <a:r>
              <a:rPr lang="es-CO" sz="1400" dirty="0" smtClean="0"/>
              <a:t>Plan de calidad</a:t>
            </a:r>
          </a:p>
          <a:p>
            <a:pPr lvl="1" algn="just"/>
            <a:r>
              <a:rPr lang="es-CO" sz="1400" dirty="0" smtClean="0"/>
              <a:t>Prototipos</a:t>
            </a:r>
          </a:p>
          <a:p>
            <a:pPr lvl="1" algn="just"/>
            <a:r>
              <a:rPr lang="es-CO" sz="1400" dirty="0" smtClean="0"/>
              <a:t>Inspecciones</a:t>
            </a:r>
          </a:p>
          <a:p>
            <a:pPr lvl="1" algn="just"/>
            <a:r>
              <a:rPr lang="es-CO" sz="1400" dirty="0" err="1" smtClean="0"/>
              <a:t>Postmortem</a:t>
            </a:r>
            <a:endParaRPr lang="es-CO" sz="1400" dirty="0" smtClean="0"/>
          </a:p>
          <a:p>
            <a:pPr lvl="1" algn="just"/>
            <a:endParaRPr lang="es-CO" sz="1400" dirty="0" smtClean="0"/>
          </a:p>
          <a:p>
            <a:pPr lvl="1" algn="just"/>
            <a:endParaRPr lang="en-US" sz="1400" dirty="0" smtClean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411253"/>
            <a:ext cx="4294441" cy="3075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Gráfico"/>
          <p:cNvGraphicFramePr/>
          <p:nvPr/>
        </p:nvGraphicFramePr>
        <p:xfrm>
          <a:off x="152400" y="1600200"/>
          <a:ext cx="6353175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667000" y="4191000"/>
          <a:ext cx="6096000" cy="2380560"/>
        </p:xfrm>
        <a:graphic>
          <a:graphicData uri="http://schemas.openxmlformats.org/drawingml/2006/table">
            <a:tbl>
              <a:tblPr/>
              <a:tblGrid>
                <a:gridCol w="1250575"/>
                <a:gridCol w="718214"/>
                <a:gridCol w="718214"/>
                <a:gridCol w="718214"/>
                <a:gridCol w="718214"/>
                <a:gridCol w="718214"/>
                <a:gridCol w="718214"/>
                <a:gridCol w="536141"/>
              </a:tblGrid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Planeación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Soporte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Calidad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Carlos Gonzales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Sandra Gómez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Mauricio Erazo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David Pérez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Willian Idrobo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Erik Arcos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8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de las reglas propuesta por 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4,20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4,50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4,55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con las actividades asignadas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4,87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las labores de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4,50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4,68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los demás miembros del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4,40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4,20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4,20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4,40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64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4,65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4,40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4,50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4,40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4,85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4,95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1051</TotalTime>
  <Words>983</Words>
  <Application>Microsoft Office PowerPoint</Application>
  <PresentationFormat>Presentación en pantalla (4:3)</PresentationFormat>
  <Paragraphs>322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Módulo</vt:lpstr>
      <vt:lpstr>POST MORTEM </vt:lpstr>
      <vt:lpstr>CONTENIDO</vt:lpstr>
      <vt:lpstr>PRODUCTO</vt:lpstr>
      <vt:lpstr>REPORTE DEL CICLO Plan</vt:lpstr>
      <vt:lpstr>REPORTE DEL CICLO Plan de calidad (Plan Q)</vt:lpstr>
      <vt:lpstr>REPORTE DEL CICLO Valor Ganado</vt:lpstr>
      <vt:lpstr>REPORTE DEL CICLO Objetivos</vt:lpstr>
      <vt:lpstr>PROCESO DE TSP</vt:lpstr>
      <vt:lpstr>EQUIPO</vt:lpstr>
      <vt:lpstr>EQUIPO lider de desarrollo</vt:lpstr>
      <vt:lpstr>EQUIPO lider de desarrollo</vt:lpstr>
      <vt:lpstr>EQUIPO lider de soporte</vt:lpstr>
      <vt:lpstr>EQUIPO lider de soporte</vt:lpstr>
      <vt:lpstr>EQUIPO lider de planeación</vt:lpstr>
      <vt:lpstr>EQUIPO lider de planeación</vt:lpstr>
      <vt:lpstr>EQUIPO lider de calidad y proceso</vt:lpstr>
      <vt:lpstr>EQUIPO lider de calidad y proceso</vt:lpstr>
      <vt:lpstr>EQUIPO lider del grupo</vt:lpstr>
      <vt:lpstr>EQUIPO lider del grupo</vt:lpstr>
      <vt:lpstr>HERRAMIENTAS</vt:lpstr>
      <vt:lpstr>PROPUESTA  DE MEJORAMIENTO</vt:lpstr>
      <vt:lpstr>PROPUESTA  DE MEJORAMIENTO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MORTEM</dc:title>
  <dc:creator>Carlos</dc:creator>
  <cp:lastModifiedBy>Carlos</cp:lastModifiedBy>
  <cp:revision>76</cp:revision>
  <dcterms:created xsi:type="dcterms:W3CDTF">2011-03-16T03:38:16Z</dcterms:created>
  <dcterms:modified xsi:type="dcterms:W3CDTF">2011-03-23T07:36:26Z</dcterms:modified>
</cp:coreProperties>
</file>