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4" r:id="rId4"/>
    <p:sldId id="265" r:id="rId5"/>
    <p:sldId id="266" r:id="rId6"/>
    <p:sldId id="267" r:id="rId7"/>
    <p:sldId id="257" r:id="rId8"/>
    <p:sldId id="259" r:id="rId9"/>
    <p:sldId id="268" r:id="rId10"/>
    <p:sldId id="263" r:id="rId11"/>
    <p:sldId id="269" r:id="rId12"/>
    <p:sldId id="262" r:id="rId13"/>
    <p:sldId id="261"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02" y="-5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Planeados</a:t>
            </a:r>
            <a:r>
              <a:rPr lang="en-US" baseline="0"/>
              <a:t> vs Reales</a:t>
            </a:r>
            <a:endParaRPr lang="en-US"/>
          </a:p>
        </c:rich>
      </c:tx>
      <c:layout/>
    </c:title>
    <c:plotArea>
      <c:layout/>
      <c:barChart>
        <c:barDir val="col"/>
        <c:grouping val="clustered"/>
        <c:ser>
          <c:idx val="0"/>
          <c:order val="0"/>
          <c:tx>
            <c:v>Planeado</c:v>
          </c:tx>
          <c:cat>
            <c:strRef>
              <c:f>Hoja2!$A$1:$A$6</c:f>
              <c:strCache>
                <c:ptCount val="6"/>
                <c:pt idx="0">
                  <c:v>Sandra</c:v>
                </c:pt>
                <c:pt idx="1">
                  <c:v>Carlos</c:v>
                </c:pt>
                <c:pt idx="2">
                  <c:v>Erik</c:v>
                </c:pt>
                <c:pt idx="3">
                  <c:v>Mauricio</c:v>
                </c:pt>
                <c:pt idx="4">
                  <c:v>David</c:v>
                </c:pt>
                <c:pt idx="5">
                  <c:v>William</c:v>
                </c:pt>
              </c:strCache>
            </c:strRef>
          </c:cat>
          <c:val>
            <c:numRef>
              <c:f>Hoja2!$B$1:$B$6</c:f>
              <c:numCache>
                <c:formatCode>0.0</c:formatCode>
                <c:ptCount val="6"/>
                <c:pt idx="0">
                  <c:v>17.5</c:v>
                </c:pt>
                <c:pt idx="1">
                  <c:v>19.5</c:v>
                </c:pt>
                <c:pt idx="2">
                  <c:v>21.5</c:v>
                </c:pt>
                <c:pt idx="3">
                  <c:v>17</c:v>
                </c:pt>
                <c:pt idx="4">
                  <c:v>15.5</c:v>
                </c:pt>
                <c:pt idx="5">
                  <c:v>28.5</c:v>
                </c:pt>
              </c:numCache>
            </c:numRef>
          </c:val>
        </c:ser>
        <c:ser>
          <c:idx val="1"/>
          <c:order val="1"/>
          <c:tx>
            <c:v>Registrado</c:v>
          </c:tx>
          <c:cat>
            <c:strRef>
              <c:f>Hoja2!$A$1:$A$6</c:f>
              <c:strCache>
                <c:ptCount val="6"/>
                <c:pt idx="0">
                  <c:v>Sandra</c:v>
                </c:pt>
                <c:pt idx="1">
                  <c:v>Carlos</c:v>
                </c:pt>
                <c:pt idx="2">
                  <c:v>Erik</c:v>
                </c:pt>
                <c:pt idx="3">
                  <c:v>Mauricio</c:v>
                </c:pt>
                <c:pt idx="4">
                  <c:v>David</c:v>
                </c:pt>
                <c:pt idx="5">
                  <c:v>William</c:v>
                </c:pt>
              </c:strCache>
            </c:strRef>
          </c:cat>
          <c:val>
            <c:numRef>
              <c:f>Hoja2!$C$1:$C$6</c:f>
              <c:numCache>
                <c:formatCode>0.0</c:formatCode>
                <c:ptCount val="6"/>
                <c:pt idx="0">
                  <c:v>9</c:v>
                </c:pt>
                <c:pt idx="1">
                  <c:v>9</c:v>
                </c:pt>
                <c:pt idx="2">
                  <c:v>7</c:v>
                </c:pt>
                <c:pt idx="3">
                  <c:v>12.666666666666679</c:v>
                </c:pt>
                <c:pt idx="4">
                  <c:v>12.483333333333334</c:v>
                </c:pt>
                <c:pt idx="5">
                  <c:v>9.6666666666666767</c:v>
                </c:pt>
              </c:numCache>
            </c:numRef>
          </c:val>
        </c:ser>
        <c:axId val="79173888"/>
        <c:axId val="79184256"/>
      </c:barChart>
      <c:catAx>
        <c:axId val="79173888"/>
        <c:scaling>
          <c:orientation val="minMax"/>
        </c:scaling>
        <c:axPos val="b"/>
        <c:majorTickMark val="none"/>
        <c:tickLblPos val="nextTo"/>
        <c:crossAx val="79184256"/>
        <c:crosses val="autoZero"/>
        <c:auto val="1"/>
        <c:lblAlgn val="ctr"/>
        <c:lblOffset val="100"/>
      </c:catAx>
      <c:valAx>
        <c:axId val="79184256"/>
        <c:scaling>
          <c:orientation val="minMax"/>
        </c:scaling>
        <c:axPos val="l"/>
        <c:majorGridlines/>
        <c:title>
          <c:tx>
            <c:rich>
              <a:bodyPr/>
              <a:lstStyle/>
              <a:p>
                <a:pPr>
                  <a:defRPr/>
                </a:pPr>
                <a:r>
                  <a:rPr lang="en-US"/>
                  <a:t>Horas</a:t>
                </a:r>
              </a:p>
            </c:rich>
          </c:tx>
          <c:layout/>
        </c:title>
        <c:numFmt formatCode="0.0" sourceLinked="1"/>
        <c:majorTickMark val="none"/>
        <c:tickLblPos val="nextTo"/>
        <c:crossAx val="79173888"/>
        <c:crosses val="autoZero"/>
        <c:crossBetween val="between"/>
      </c:valAx>
      <c:dTable>
        <c:showHorzBorder val="1"/>
        <c:showVertBorder val="1"/>
        <c:showOutline val="1"/>
        <c:showKeys val="1"/>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sz="1100"/>
            </a:pPr>
            <a:r>
              <a:rPr lang="es-CO" sz="1100"/>
              <a:t>Realimentación Interna</a:t>
            </a:r>
          </a:p>
        </c:rich>
      </c:tx>
      <c:layout/>
    </c:title>
    <c:plotArea>
      <c:layout/>
      <c:barChart>
        <c:barDir val="col"/>
        <c:grouping val="clustered"/>
        <c:ser>
          <c:idx val="0"/>
          <c:order val="0"/>
          <c:tx>
            <c:strRef>
              <c:f>Hoja1!$E$13</c:f>
              <c:strCache>
                <c:ptCount val="1"/>
                <c:pt idx="0">
                  <c:v>Cumplimiento de las reglas propuesta por el grupo</c:v>
                </c:pt>
              </c:strCache>
            </c:strRef>
          </c:tx>
          <c:cat>
            <c:strRef>
              <c:f>Hoja1!$F$12:$K$12</c:f>
              <c:strCache>
                <c:ptCount val="6"/>
                <c:pt idx="0">
                  <c:v>Carlos</c:v>
                </c:pt>
                <c:pt idx="1">
                  <c:v>Sandra</c:v>
                </c:pt>
                <c:pt idx="2">
                  <c:v>Mauricio</c:v>
                </c:pt>
                <c:pt idx="3">
                  <c:v>David</c:v>
                </c:pt>
                <c:pt idx="4">
                  <c:v>Willian</c:v>
                </c:pt>
                <c:pt idx="5">
                  <c:v>Erik</c:v>
                </c:pt>
              </c:strCache>
            </c:strRef>
          </c:cat>
          <c:val>
            <c:numRef>
              <c:f>Hoja1!$F$13:$K$13</c:f>
              <c:numCache>
                <c:formatCode>0.00</c:formatCode>
                <c:ptCount val="6"/>
                <c:pt idx="0">
                  <c:v>4.67</c:v>
                </c:pt>
                <c:pt idx="1">
                  <c:v>4.83</c:v>
                </c:pt>
                <c:pt idx="2">
                  <c:v>4.67</c:v>
                </c:pt>
                <c:pt idx="3">
                  <c:v>4.5</c:v>
                </c:pt>
                <c:pt idx="4">
                  <c:v>4.83</c:v>
                </c:pt>
                <c:pt idx="5">
                  <c:v>5</c:v>
                </c:pt>
              </c:numCache>
            </c:numRef>
          </c:val>
        </c:ser>
        <c:ser>
          <c:idx val="1"/>
          <c:order val="1"/>
          <c:tx>
            <c:strRef>
              <c:f>Hoja1!$E$14</c:f>
              <c:strCache>
                <c:ptCount val="1"/>
                <c:pt idx="0">
                  <c:v>Cumplimiento con las actividades asignadas</c:v>
                </c:pt>
              </c:strCache>
            </c:strRef>
          </c:tx>
          <c:cat>
            <c:strRef>
              <c:f>Hoja1!$F$12:$K$12</c:f>
              <c:strCache>
                <c:ptCount val="6"/>
                <c:pt idx="0">
                  <c:v>Carlos</c:v>
                </c:pt>
                <c:pt idx="1">
                  <c:v>Sandra</c:v>
                </c:pt>
                <c:pt idx="2">
                  <c:v>Mauricio</c:v>
                </c:pt>
                <c:pt idx="3">
                  <c:v>David</c:v>
                </c:pt>
                <c:pt idx="4">
                  <c:v>Willian</c:v>
                </c:pt>
                <c:pt idx="5">
                  <c:v>Erik</c:v>
                </c:pt>
              </c:strCache>
            </c:strRef>
          </c:cat>
          <c:val>
            <c:numRef>
              <c:f>Hoja1!$F$14:$K$14</c:f>
              <c:numCache>
                <c:formatCode>0.00</c:formatCode>
                <c:ptCount val="6"/>
                <c:pt idx="0">
                  <c:v>4.83</c:v>
                </c:pt>
                <c:pt idx="1">
                  <c:v>4.83</c:v>
                </c:pt>
                <c:pt idx="2">
                  <c:v>4.67</c:v>
                </c:pt>
                <c:pt idx="3">
                  <c:v>4.17</c:v>
                </c:pt>
                <c:pt idx="4">
                  <c:v>5</c:v>
                </c:pt>
                <c:pt idx="5">
                  <c:v>4.83</c:v>
                </c:pt>
              </c:numCache>
            </c:numRef>
          </c:val>
        </c:ser>
        <c:ser>
          <c:idx val="2"/>
          <c:order val="2"/>
          <c:tx>
            <c:strRef>
              <c:f>Hoja1!$E$15</c:f>
              <c:strCache>
                <c:ptCount val="1"/>
                <c:pt idx="0">
                  <c:v>Apoyo a las labores de grupo</c:v>
                </c:pt>
              </c:strCache>
            </c:strRef>
          </c:tx>
          <c:cat>
            <c:strRef>
              <c:f>Hoja1!$F$12:$K$12</c:f>
              <c:strCache>
                <c:ptCount val="6"/>
                <c:pt idx="0">
                  <c:v>Carlos</c:v>
                </c:pt>
                <c:pt idx="1">
                  <c:v>Sandra</c:v>
                </c:pt>
                <c:pt idx="2">
                  <c:v>Mauricio</c:v>
                </c:pt>
                <c:pt idx="3">
                  <c:v>David</c:v>
                </c:pt>
                <c:pt idx="4">
                  <c:v>Willian</c:v>
                </c:pt>
                <c:pt idx="5">
                  <c:v>Erik</c:v>
                </c:pt>
              </c:strCache>
            </c:strRef>
          </c:cat>
          <c:val>
            <c:numRef>
              <c:f>Hoja1!$F$15:$K$15</c:f>
              <c:numCache>
                <c:formatCode>0.00</c:formatCode>
                <c:ptCount val="6"/>
                <c:pt idx="0">
                  <c:v>4.67</c:v>
                </c:pt>
                <c:pt idx="1">
                  <c:v>4.5</c:v>
                </c:pt>
                <c:pt idx="2">
                  <c:v>4.67</c:v>
                </c:pt>
                <c:pt idx="3">
                  <c:v>4.67</c:v>
                </c:pt>
                <c:pt idx="4">
                  <c:v>4.83</c:v>
                </c:pt>
                <c:pt idx="5">
                  <c:v>5</c:v>
                </c:pt>
              </c:numCache>
            </c:numRef>
          </c:val>
        </c:ser>
        <c:ser>
          <c:idx val="3"/>
          <c:order val="3"/>
          <c:tx>
            <c:strRef>
              <c:f>Hoja1!$E$16</c:f>
              <c:strCache>
                <c:ptCount val="1"/>
                <c:pt idx="0">
                  <c:v>Apoyo a los demas miembros del grupo</c:v>
                </c:pt>
              </c:strCache>
            </c:strRef>
          </c:tx>
          <c:cat>
            <c:strRef>
              <c:f>Hoja1!$F$12:$K$12</c:f>
              <c:strCache>
                <c:ptCount val="6"/>
                <c:pt idx="0">
                  <c:v>Carlos</c:v>
                </c:pt>
                <c:pt idx="1">
                  <c:v>Sandra</c:v>
                </c:pt>
                <c:pt idx="2">
                  <c:v>Mauricio</c:v>
                </c:pt>
                <c:pt idx="3">
                  <c:v>David</c:v>
                </c:pt>
                <c:pt idx="4">
                  <c:v>Willian</c:v>
                </c:pt>
                <c:pt idx="5">
                  <c:v>Erik</c:v>
                </c:pt>
              </c:strCache>
            </c:strRef>
          </c:cat>
          <c:val>
            <c:numRef>
              <c:f>Hoja1!$F$16:$K$16</c:f>
              <c:numCache>
                <c:formatCode>0.00</c:formatCode>
                <c:ptCount val="6"/>
                <c:pt idx="0">
                  <c:v>4.5</c:v>
                </c:pt>
                <c:pt idx="1">
                  <c:v>4.17</c:v>
                </c:pt>
                <c:pt idx="2">
                  <c:v>4.33</c:v>
                </c:pt>
                <c:pt idx="3">
                  <c:v>4.17</c:v>
                </c:pt>
                <c:pt idx="4">
                  <c:v>4.5</c:v>
                </c:pt>
                <c:pt idx="5">
                  <c:v>4.83</c:v>
                </c:pt>
              </c:numCache>
            </c:numRef>
          </c:val>
        </c:ser>
        <c:axId val="72545792"/>
        <c:axId val="76870784"/>
      </c:barChart>
      <c:catAx>
        <c:axId val="72545792"/>
        <c:scaling>
          <c:orientation val="minMax"/>
        </c:scaling>
        <c:axPos val="b"/>
        <c:title>
          <c:tx>
            <c:rich>
              <a:bodyPr/>
              <a:lstStyle/>
              <a:p>
                <a:pPr>
                  <a:defRPr/>
                </a:pPr>
                <a:r>
                  <a:rPr lang="es-CO"/>
                  <a:t>Integrante</a:t>
                </a:r>
              </a:p>
            </c:rich>
          </c:tx>
          <c:layout/>
        </c:title>
        <c:tickLblPos val="nextTo"/>
        <c:crossAx val="76870784"/>
        <c:crosses val="autoZero"/>
        <c:auto val="1"/>
        <c:lblAlgn val="ctr"/>
        <c:lblOffset val="100"/>
      </c:catAx>
      <c:valAx>
        <c:axId val="76870784"/>
        <c:scaling>
          <c:orientation val="minMax"/>
          <c:max val="5"/>
          <c:min val="0"/>
        </c:scaling>
        <c:axPos val="l"/>
        <c:majorGridlines/>
        <c:title>
          <c:tx>
            <c:rich>
              <a:bodyPr rot="-5400000" vert="horz"/>
              <a:lstStyle/>
              <a:p>
                <a:pPr>
                  <a:defRPr/>
                </a:pPr>
                <a:r>
                  <a:rPr lang="es-CO"/>
                  <a:t>Calidicación</a:t>
                </a:r>
              </a:p>
            </c:rich>
          </c:tx>
          <c:layout/>
        </c:title>
        <c:numFmt formatCode="0.00" sourceLinked="1"/>
        <c:tickLblPos val="nextTo"/>
        <c:crossAx val="72545792"/>
        <c:crosses val="autoZero"/>
        <c:crossBetween val="between"/>
      </c:valAx>
    </c:plotArea>
    <c:legend>
      <c:legendPos val="r"/>
      <c:layout/>
    </c:legend>
    <c:plotVisOnly val="1"/>
  </c:chart>
  <c:spPr>
    <a:ln>
      <a:no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5" name="4 Marcador de pie de página"/>
          <p:cNvSpPr>
            <a:spLocks noGrp="1"/>
          </p:cNvSpPr>
          <p:nvPr>
            <p:ph type="ftr" sz="quarter" idx="11"/>
          </p:nvPr>
        </p:nvSpPr>
        <p:spPr>
          <a:xfrm>
            <a:off x="2640597" y="6377459"/>
            <a:ext cx="3836404" cy="365125"/>
          </a:xfrm>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DC9DF36-94A5-402C-BCEA-3DB65C159119}" type="datetimeFigureOut">
              <a:rPr lang="en-US" smtClean="0"/>
              <a:pPr/>
              <a:t>3/16/2011</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3A42BB3-90E8-4888-8B60-D89FFEED2115}" type="slidenum">
              <a:rPr lang="en-US" smtClean="0"/>
              <a:pPr/>
              <a:t>‹Nº›</a:t>
            </a:fld>
            <a:endParaRPr lang="en-U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CDC9DF36-94A5-402C-BCEA-3DB65C159119}" type="datetimeFigureOut">
              <a:rPr lang="en-US" smtClean="0"/>
              <a:pPr/>
              <a:t>3/16/2011</a:t>
            </a:fld>
            <a:endParaRPr lang="en-U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6 Marcador de número de diapositiva"/>
          <p:cNvSpPr>
            <a:spLocks noGrp="1"/>
          </p:cNvSpPr>
          <p:nvPr>
            <p:ph type="sldNum" sz="quarter" idx="12"/>
          </p:nvPr>
        </p:nvSpPr>
        <p:spPr>
          <a:xfrm>
            <a:off x="8339328" y="1170432"/>
            <a:ext cx="733864" cy="201168"/>
          </a:xfrm>
        </p:spPr>
        <p:txBody>
          <a:bodyPr/>
          <a:lstStyle/>
          <a:p>
            <a:fld id="{F3A42BB3-90E8-4888-8B60-D89FFEED2115}"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DC9DF36-94A5-402C-BCEA-3DB65C159119}" type="datetimeFigureOut">
              <a:rPr lang="en-US" smtClean="0"/>
              <a:pPr/>
              <a:t>3/16/2011</a:t>
            </a:fld>
            <a:endParaRPr lang="en-U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3A42BB3-90E8-4888-8B60-D89FFEED2115}"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b="1" dirty="0" smtClean="0"/>
              <a:t>POST MORTEM</a:t>
            </a:r>
            <a:br>
              <a:rPr lang="es-CO" b="1" dirty="0" smtClean="0"/>
            </a:br>
            <a:endParaRPr lang="en-US" b="1" dirty="0"/>
          </a:p>
        </p:txBody>
      </p:sp>
      <p:sp>
        <p:nvSpPr>
          <p:cNvPr id="3" name="2 Subtítulo"/>
          <p:cNvSpPr>
            <a:spLocks noGrp="1"/>
          </p:cNvSpPr>
          <p:nvPr>
            <p:ph type="subTitle" idx="1"/>
          </p:nvPr>
        </p:nvSpPr>
        <p:spPr/>
        <p:txBody>
          <a:bodyPr/>
          <a:lstStyle/>
          <a:p>
            <a:r>
              <a:rPr lang="es-CO" b="1" dirty="0" smtClean="0">
                <a:latin typeface="Calibri" pitchFamily="34" charset="0"/>
                <a:cs typeface="Calibri" pitchFamily="34" charset="0"/>
              </a:rPr>
              <a:t>TEAM SOFTWARE PROCESS</a:t>
            </a:r>
            <a:br>
              <a:rPr lang="es-CO" b="1" dirty="0" smtClean="0">
                <a:latin typeface="Calibri" pitchFamily="34" charset="0"/>
                <a:cs typeface="Calibri" pitchFamily="34" charset="0"/>
              </a:rPr>
            </a:br>
            <a:r>
              <a:rPr lang="es-CO" b="1" dirty="0" smtClean="0">
                <a:latin typeface="Calibri" pitchFamily="34" charset="0"/>
                <a:cs typeface="Calibri" pitchFamily="34" charset="0"/>
              </a:rPr>
              <a:t>CICLO 1</a:t>
            </a:r>
            <a:endParaRPr lang="en-US" dirty="0">
              <a:latin typeface="Calibri" pitchFamily="34" charset="0"/>
              <a:cs typeface="Calibri" pitchFamily="34" charset="0"/>
            </a:endParaRPr>
          </a:p>
        </p:txBody>
      </p:sp>
      <p:pic>
        <p:nvPicPr>
          <p:cNvPr id="4" name="3 Imagen" descr="ingenium-logo.png"/>
          <p:cNvPicPr>
            <a:picLocks noChangeAspect="1"/>
          </p:cNvPicPr>
          <p:nvPr/>
        </p:nvPicPr>
        <p:blipFill>
          <a:blip r:embed="rId2" cstate="print"/>
          <a:stretch>
            <a:fillRect/>
          </a:stretch>
        </p:blipFill>
        <p:spPr>
          <a:xfrm>
            <a:off x="5410200" y="762000"/>
            <a:ext cx="3048006" cy="102108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graphicFrame>
        <p:nvGraphicFramePr>
          <p:cNvPr id="5" name="4 Marcador de contenido"/>
          <p:cNvGraphicFramePr>
            <a:graphicFrameLocks noGrp="1"/>
          </p:cNvGraphicFramePr>
          <p:nvPr>
            <p:ph idx="1"/>
          </p:nvPr>
        </p:nvGraphicFramePr>
        <p:xfrm>
          <a:off x="457200" y="1774825"/>
          <a:ext cx="8229600" cy="4625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EQUIPO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6" name="5 Marcador de contenido"/>
          <p:cNvSpPr>
            <a:spLocks noGrp="1"/>
          </p:cNvSpPr>
          <p:nvPr>
            <p:ph idx="1"/>
          </p:nvPr>
        </p:nvSpPr>
        <p:spPr/>
        <p:txBody>
          <a:bodyPr>
            <a:normAutofit/>
          </a:bodyPr>
          <a:lstStyle/>
          <a:p>
            <a:pPr algn="just">
              <a:buNone/>
            </a:pPr>
            <a:r>
              <a:rPr lang="es-CO" dirty="0" smtClean="0"/>
              <a:t>En </a:t>
            </a:r>
            <a:r>
              <a:rPr lang="es-CO" dirty="0" smtClean="0"/>
              <a:t>general el grupo de acuerdo a sus comentarios sabe que el proceso ha sido costoso pero espera que esto facilite los próximos ciclos.</a:t>
            </a:r>
            <a:endParaRPr lang="en-US" dirty="0" smtClean="0"/>
          </a:p>
          <a:p>
            <a:pPr algn="just">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HERRAMIENTAS</a:t>
            </a:r>
            <a:endParaRPr lang="en-US" sz="2400" dirty="0"/>
          </a:p>
        </p:txBody>
      </p:sp>
      <p:pic>
        <p:nvPicPr>
          <p:cNvPr id="5" name="4 Marcador de contenido" descr="1300263640_Card_file.png"/>
          <p:cNvPicPr>
            <a:picLocks noGrp="1" noChangeAspect="1"/>
          </p:cNvPicPr>
          <p:nvPr>
            <p:ph idx="1"/>
          </p:nvPr>
        </p:nvPicPr>
        <p:blipFill>
          <a:blip r:embed="rId2" cstate="print"/>
          <a:stretch>
            <a:fillRect/>
          </a:stretch>
        </p:blipFill>
        <p:spPr>
          <a:xfrm>
            <a:off x="3352800" y="2868612"/>
            <a:ext cx="2438400" cy="2438400"/>
          </a:xfrm>
        </p:spPr>
      </p:pic>
      <p:pic>
        <p:nvPicPr>
          <p:cNvPr id="4" name="3 Imagen" descr="ingenium-logo.png"/>
          <p:cNvPicPr>
            <a:picLocks noChangeAspect="1"/>
          </p:cNvPicPr>
          <p:nvPr/>
        </p:nvPicPr>
        <p:blipFill>
          <a:blip r:embed="rId3"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sp>
        <p:nvSpPr>
          <p:cNvPr id="3" name="2 Marcador de contenido"/>
          <p:cNvSpPr>
            <a:spLocks noGrp="1"/>
          </p:cNvSpPr>
          <p:nvPr>
            <p:ph idx="1"/>
          </p:nvPr>
        </p:nvSpPr>
        <p:spPr/>
        <p:txBody>
          <a:bodyPr>
            <a:normAutofit/>
          </a:bodyPr>
          <a:lstStyle/>
          <a:p>
            <a:pPr>
              <a:buNone/>
            </a:pPr>
            <a:r>
              <a:rPr lang="es-CO" sz="2800" dirty="0" smtClean="0"/>
              <a:t>Todos los integrantes del equipo deben estar presentes y llegar a un acuerdo de las actividades a desarrollar para que no se sobrecargue a nadie.</a:t>
            </a:r>
            <a:endParaRPr lang="en-US" sz="2800" dirty="0" smtClean="0"/>
          </a:p>
          <a:p>
            <a:pPr>
              <a:buNone/>
            </a:pPr>
            <a:r>
              <a:rPr lang="es-CO" sz="2800" dirty="0" smtClean="0"/>
              <a:t> </a:t>
            </a:r>
            <a:endParaRPr lang="en-US" sz="2800" dirty="0" smtClean="0"/>
          </a:p>
          <a:p>
            <a:pPr>
              <a:buNone/>
            </a:pPr>
            <a:r>
              <a:rPr lang="es-CO" sz="2800" dirty="0" smtClean="0"/>
              <a:t>Es indispensable que se normalicen los datos de cada persona para que se puedan tener en cuanta en el análisis grupal</a:t>
            </a:r>
            <a:r>
              <a:rPr lang="es-CO" sz="2800" dirty="0" smtClean="0"/>
              <a:t>.</a:t>
            </a:r>
          </a:p>
          <a:p>
            <a:pPr>
              <a:buNone/>
            </a:pPr>
            <a:endParaRPr lang="en-US" sz="2800" dirty="0" smtClean="0"/>
          </a:p>
          <a:p>
            <a:pPr>
              <a:buNone/>
            </a:pPr>
            <a:r>
              <a:rPr lang="es-CO" sz="2800" dirty="0" smtClean="0"/>
              <a:t> </a:t>
            </a:r>
            <a:endParaRPr lang="en-US" sz="2800" dirty="0" smtClean="0"/>
          </a:p>
          <a:p>
            <a:pPr>
              <a:buNone/>
            </a:pPr>
            <a:endParaRPr lang="en-US" sz="28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sp>
        <p:nvSpPr>
          <p:cNvPr id="3" name="2 Marcador de contenido"/>
          <p:cNvSpPr>
            <a:spLocks noGrp="1"/>
          </p:cNvSpPr>
          <p:nvPr>
            <p:ph idx="1"/>
          </p:nvPr>
        </p:nvSpPr>
        <p:spPr/>
        <p:txBody>
          <a:bodyPr>
            <a:normAutofit/>
          </a:bodyPr>
          <a:lstStyle/>
          <a:p>
            <a:pPr>
              <a:buNone/>
            </a:pPr>
            <a:r>
              <a:rPr lang="es-CO" sz="2800" dirty="0" smtClean="0"/>
              <a:t>Se debe considerar un análisis a nivel de tareas para aprender de cada integrante de manera más detallada y proponer mejoras más conscientemente.</a:t>
            </a:r>
            <a:endParaRPr lang="en-US" sz="2800" dirty="0" smtClean="0"/>
          </a:p>
          <a:p>
            <a:pPr>
              <a:buNone/>
            </a:pPr>
            <a:r>
              <a:rPr lang="es-CO" sz="2800" dirty="0" smtClean="0"/>
              <a:t> </a:t>
            </a:r>
            <a:endParaRPr lang="en-US" sz="2800" dirty="0" smtClean="0"/>
          </a:p>
          <a:p>
            <a:pPr>
              <a:buNone/>
            </a:pPr>
            <a:r>
              <a:rPr lang="es-CO" sz="2800" dirty="0" smtClean="0"/>
              <a:t>Se debe seguir con la buena práctica de buscar errores en cada fase a través de los diferentes métodos, inspección, pruebas, discusiones, etc.</a:t>
            </a:r>
            <a:endParaRPr lang="en-US" sz="2800" dirty="0" smtClean="0"/>
          </a:p>
          <a:p>
            <a:pPr>
              <a:buNone/>
            </a:pPr>
            <a:r>
              <a:rPr lang="es-CO" sz="2800" dirty="0" smtClean="0"/>
              <a:t> </a:t>
            </a:r>
            <a:endParaRPr lang="en-US" sz="2800" dirty="0" smtClean="0"/>
          </a:p>
          <a:p>
            <a:pPr>
              <a:buNone/>
            </a:pPr>
            <a:r>
              <a:rPr lang="es-CO" sz="2800" dirty="0" smtClean="0"/>
              <a:t> </a:t>
            </a:r>
            <a:endParaRPr lang="en-US" sz="2800" dirty="0" smtClean="0"/>
          </a:p>
          <a:p>
            <a:pPr>
              <a:buNone/>
            </a:pPr>
            <a:endParaRPr lang="en-US" sz="28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PROPUESTA  DE MEJORAMIENTO</a:t>
            </a:r>
            <a:endParaRPr lang="en-US" sz="2400" dirty="0"/>
          </a:p>
        </p:txBody>
      </p:sp>
      <p:sp>
        <p:nvSpPr>
          <p:cNvPr id="3" name="2 Marcador de contenido"/>
          <p:cNvSpPr>
            <a:spLocks noGrp="1"/>
          </p:cNvSpPr>
          <p:nvPr>
            <p:ph idx="1"/>
          </p:nvPr>
        </p:nvSpPr>
        <p:spPr/>
        <p:txBody>
          <a:bodyPr>
            <a:normAutofit/>
          </a:bodyPr>
          <a:lstStyle/>
          <a:p>
            <a:pPr>
              <a:buNone/>
            </a:pPr>
            <a:r>
              <a:rPr lang="es-CO" sz="2800" dirty="0" smtClean="0"/>
              <a:t>Se debe considerar plantear objetivos  y  métricas más sencillas y en una menor cantidad para evaluar mejor el proceso, el grupo y el software.</a:t>
            </a:r>
            <a:endParaRPr lang="en-US" sz="2800" dirty="0" smtClean="0"/>
          </a:p>
          <a:p>
            <a:pPr>
              <a:buNone/>
            </a:pPr>
            <a:r>
              <a:rPr lang="es-CO" sz="2800" dirty="0" smtClean="0"/>
              <a:t> </a:t>
            </a:r>
            <a:endParaRPr lang="en-US" sz="2800" dirty="0" smtClean="0"/>
          </a:p>
          <a:p>
            <a:pPr>
              <a:buNone/>
            </a:pPr>
            <a:r>
              <a:rPr lang="es-CO" sz="2800" dirty="0" smtClean="0"/>
              <a:t>Para evaluación de ciclos posteriores se debe considerar el tiempo completo desde el ciclo 1 debido a que gran trabajo de preparación para los ciclos siguientes se realizo en el primer ciclo</a:t>
            </a:r>
            <a:r>
              <a:rPr lang="es-CO" sz="2800" dirty="0" smtClean="0"/>
              <a:t>.</a:t>
            </a:r>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sp>
        <p:nvSpPr>
          <p:cNvPr id="3" name="2 Marcador de contenido"/>
          <p:cNvSpPr>
            <a:spLocks noGrp="1"/>
          </p:cNvSpPr>
          <p:nvPr>
            <p:ph idx="1"/>
          </p:nvPr>
        </p:nvSpPr>
        <p:spPr/>
        <p:txBody>
          <a:bodyPr>
            <a:normAutofit/>
          </a:bodyPr>
          <a:lstStyle/>
          <a:p>
            <a:pPr algn="just">
              <a:buNone/>
            </a:pPr>
            <a:r>
              <a:rPr lang="es-CO" sz="2000" dirty="0" smtClean="0"/>
              <a:t>El software propuesto por el equipo de </a:t>
            </a:r>
            <a:r>
              <a:rPr lang="es-CO" sz="2000" dirty="0" err="1" smtClean="0"/>
              <a:t>Ingenium</a:t>
            </a:r>
            <a:r>
              <a:rPr lang="es-CO" sz="2000" dirty="0" smtClean="0"/>
              <a:t> para cumplir con las necesidades planteadas, modela los un conjunto de requerimientos que tienen por objetivo permitir llevar el seguimiento del desarrollo de un equipo que sigue TSP como proceso de desarrollo</a:t>
            </a:r>
            <a:endParaRPr lang="en-US" sz="20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sp>
        <p:nvSpPr>
          <p:cNvPr id="3" name="2 Marcador de contenido"/>
          <p:cNvSpPr>
            <a:spLocks noGrp="1"/>
          </p:cNvSpPr>
          <p:nvPr>
            <p:ph idx="1"/>
          </p:nvPr>
        </p:nvSpPr>
        <p:spPr/>
        <p:txBody>
          <a:bodyPr>
            <a:normAutofit fontScale="92500" lnSpcReduction="10000"/>
          </a:bodyPr>
          <a:lstStyle/>
          <a:p>
            <a:pPr lvl="0">
              <a:buNone/>
            </a:pPr>
            <a:r>
              <a:rPr lang="es-CO" sz="2000" dirty="0" smtClean="0"/>
              <a:t>El producto de software incluirá las siguientes funcionalidades por ciclo.</a:t>
            </a:r>
          </a:p>
          <a:p>
            <a:pPr lvl="0"/>
            <a:endParaRPr lang="es-CO" sz="2000" dirty="0" smtClean="0"/>
          </a:p>
          <a:p>
            <a:pPr lvl="0"/>
            <a:endParaRPr lang="es-CO" sz="2000" dirty="0" smtClean="0"/>
          </a:p>
          <a:p>
            <a:pPr lvl="0"/>
            <a:r>
              <a:rPr lang="es-CO" sz="2000" dirty="0" smtClean="0"/>
              <a:t>Permitir al usuario generar el reporte de productividad del grupo, así como también la productividad de cada integrante. (</a:t>
            </a:r>
            <a:r>
              <a:rPr lang="es-CO" sz="2000" b="1" dirty="0" smtClean="0"/>
              <a:t>Ciclo 1</a:t>
            </a:r>
            <a:r>
              <a:rPr lang="es-CO" sz="2000" dirty="0" smtClean="0"/>
              <a:t>)</a:t>
            </a:r>
          </a:p>
          <a:p>
            <a:pPr lvl="0"/>
            <a:endParaRPr lang="es-CO" sz="2000" dirty="0" smtClean="0"/>
          </a:p>
          <a:p>
            <a:pPr lvl="0"/>
            <a:r>
              <a:rPr lang="es-CO" sz="2000" dirty="0" smtClean="0"/>
              <a:t>Permitir al usuario registrar el grupo de trabajo dentro de la aplicación (</a:t>
            </a:r>
            <a:r>
              <a:rPr lang="es-CO" sz="2000" b="1" dirty="0" smtClean="0"/>
              <a:t>Ciclo 3</a:t>
            </a:r>
            <a:r>
              <a:rPr lang="es-CO" sz="2000" dirty="0" smtClean="0"/>
              <a:t>)</a:t>
            </a:r>
          </a:p>
          <a:p>
            <a:pPr lvl="0">
              <a:buNone/>
            </a:pPr>
            <a:endParaRPr lang="en-US" sz="2000" dirty="0" smtClean="0"/>
          </a:p>
          <a:p>
            <a:pPr lvl="0"/>
            <a:r>
              <a:rPr lang="es-CO" sz="2000" dirty="0" smtClean="0"/>
              <a:t>Permitir al usuario registrar las tareas planeadas por cada ciclo y asignarlas a un responsable (</a:t>
            </a:r>
            <a:r>
              <a:rPr lang="es-CO" sz="2000" b="1" dirty="0" smtClean="0"/>
              <a:t>Ciclo 3</a:t>
            </a:r>
            <a:r>
              <a:rPr lang="es-CO" sz="2000" dirty="0" smtClean="0"/>
              <a:t>).</a:t>
            </a:r>
          </a:p>
          <a:p>
            <a:pPr lvl="0">
              <a:buNone/>
            </a:pPr>
            <a:endParaRPr lang="en-US" sz="2000" dirty="0" smtClean="0"/>
          </a:p>
          <a:p>
            <a:pPr lvl="0"/>
            <a:r>
              <a:rPr lang="es-CO" sz="2000" dirty="0" smtClean="0"/>
              <a:t>Permitir al usuario  registrar el plan de calidad (</a:t>
            </a:r>
            <a:r>
              <a:rPr lang="es-CO" sz="2000" b="1" dirty="0" smtClean="0"/>
              <a:t>Ciclo 3</a:t>
            </a:r>
            <a:r>
              <a:rPr lang="es-CO" sz="2000" dirty="0" smtClean="0"/>
              <a:t>)</a:t>
            </a:r>
          </a:p>
          <a:p>
            <a:pPr lvl="0">
              <a:buNone/>
            </a:pPr>
            <a:endParaRPr lang="en-US" sz="2000" dirty="0" smtClean="0"/>
          </a:p>
          <a:p>
            <a:pPr lvl="0"/>
            <a:r>
              <a:rPr lang="es-CO" sz="2000" dirty="0" smtClean="0"/>
              <a:t>Permitir al usuario generar el reporte de productividad del grupo, así como también la productividad de cada integrante del grupo de manera gráfica. (</a:t>
            </a:r>
            <a:r>
              <a:rPr lang="es-CO" sz="2000" b="1" dirty="0" smtClean="0"/>
              <a:t>Ciclo 2</a:t>
            </a:r>
            <a:r>
              <a:rPr lang="es-CO" sz="2000" dirty="0" smtClean="0"/>
              <a:t>)</a:t>
            </a:r>
            <a:endParaRPr lang="en-US" sz="20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pic>
        <p:nvPicPr>
          <p:cNvPr id="1026" name="Picture 2"/>
          <p:cNvPicPr>
            <a:picLocks noGrp="1" noChangeAspect="1" noChangeArrowheads="1"/>
          </p:cNvPicPr>
          <p:nvPr>
            <p:ph idx="1"/>
          </p:nvPr>
        </p:nvPicPr>
        <p:blipFill>
          <a:blip r:embed="rId3" cstate="print"/>
          <a:srcRect l="23679" t="13178" r="23233" b="9883"/>
          <a:stretch>
            <a:fillRect/>
          </a:stretch>
        </p:blipFill>
        <p:spPr bwMode="auto">
          <a:xfrm>
            <a:off x="457200" y="1869104"/>
            <a:ext cx="4800600" cy="4348314"/>
          </a:xfrm>
          <a:prstGeom prst="rect">
            <a:avLst/>
          </a:prstGeom>
          <a:noFill/>
          <a:ln w="9525">
            <a:noFill/>
            <a:miter lim="800000"/>
            <a:headEnd/>
            <a:tailEnd/>
          </a:ln>
        </p:spPr>
      </p:pic>
      <p:sp>
        <p:nvSpPr>
          <p:cNvPr id="7" name="6 CuadroTexto"/>
          <p:cNvSpPr txBox="1"/>
          <p:nvPr/>
        </p:nvSpPr>
        <p:spPr>
          <a:xfrm>
            <a:off x="5562600" y="2286000"/>
            <a:ext cx="2819400" cy="1169551"/>
          </a:xfrm>
          <a:prstGeom prst="rect">
            <a:avLst/>
          </a:prstGeom>
          <a:noFill/>
        </p:spPr>
        <p:txBody>
          <a:bodyPr wrap="square" rtlCol="0">
            <a:spAutoFit/>
          </a:bodyPr>
          <a:lstStyle/>
          <a:p>
            <a:r>
              <a:rPr lang="es-CO" sz="1400" dirty="0" smtClean="0"/>
              <a:t>Resultados del aplicativo, donde se procesan las anotaciones por cada persona del equipo</a:t>
            </a:r>
          </a:p>
          <a:p>
            <a:endParaRPr lang="es-CO" sz="1400" dirty="0"/>
          </a:p>
          <a:p>
            <a:r>
              <a:rPr lang="es-CO" sz="1400" b="1" dirty="0" smtClean="0"/>
              <a:t>Resultados  ciclo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7" name="6 CuadroTexto"/>
          <p:cNvSpPr txBox="1"/>
          <p:nvPr/>
        </p:nvSpPr>
        <p:spPr>
          <a:xfrm>
            <a:off x="5562600" y="2286000"/>
            <a:ext cx="2819400" cy="1384995"/>
          </a:xfrm>
          <a:prstGeom prst="rect">
            <a:avLst/>
          </a:prstGeom>
          <a:noFill/>
        </p:spPr>
        <p:txBody>
          <a:bodyPr wrap="square" rtlCol="0">
            <a:spAutoFit/>
          </a:bodyPr>
          <a:lstStyle/>
          <a:p>
            <a:r>
              <a:rPr lang="es-CO" sz="1400" dirty="0" smtClean="0"/>
              <a:t>Resultados del aplicativo, donde se procesan las anotaciones por cada persona del equipo</a:t>
            </a:r>
          </a:p>
          <a:p>
            <a:endParaRPr lang="es-CO" sz="1400" dirty="0"/>
          </a:p>
          <a:p>
            <a:r>
              <a:rPr lang="es-CO" sz="1400" b="1" dirty="0" smtClean="0"/>
              <a:t>Resultados  ciclo 1</a:t>
            </a:r>
          </a:p>
          <a:p>
            <a:endParaRPr lang="en-US" sz="1400" dirty="0"/>
          </a:p>
        </p:txBody>
      </p:sp>
      <p:pic>
        <p:nvPicPr>
          <p:cNvPr id="2050" name="Picture 2"/>
          <p:cNvPicPr>
            <a:picLocks noGrp="1" noChangeAspect="1" noChangeArrowheads="1"/>
          </p:cNvPicPr>
          <p:nvPr>
            <p:ph idx="1"/>
          </p:nvPr>
        </p:nvPicPr>
        <p:blipFill>
          <a:blip r:embed="rId3" cstate="print"/>
          <a:srcRect l="23679" t="11050" r="23233" b="8236"/>
          <a:stretch>
            <a:fillRect/>
          </a:stretch>
        </p:blipFill>
        <p:spPr bwMode="auto">
          <a:xfrm>
            <a:off x="304800" y="1752599"/>
            <a:ext cx="4953000" cy="4706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PRODUCTO</a:t>
            </a:r>
            <a:endParaRPr lang="en-US" sz="2400" dirty="0"/>
          </a:p>
        </p:txBody>
      </p:sp>
      <p:sp>
        <p:nvSpPr>
          <p:cNvPr id="3" name="2 Marcador de contenido"/>
          <p:cNvSpPr>
            <a:spLocks noGrp="1"/>
          </p:cNvSpPr>
          <p:nvPr>
            <p:ph idx="1"/>
          </p:nvPr>
        </p:nvSpPr>
        <p:spPr/>
        <p:txBody>
          <a:bodyPr/>
          <a:lstStyle/>
          <a:p>
            <a:pPr>
              <a:buNone/>
            </a:pPr>
            <a:endParaRPr lang="en-US"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5" name="4 CuadroTexto"/>
          <p:cNvSpPr txBox="1"/>
          <p:nvPr/>
        </p:nvSpPr>
        <p:spPr>
          <a:xfrm>
            <a:off x="5562600" y="2286000"/>
            <a:ext cx="2819400" cy="1600438"/>
          </a:xfrm>
          <a:prstGeom prst="rect">
            <a:avLst/>
          </a:prstGeom>
          <a:noFill/>
        </p:spPr>
        <p:txBody>
          <a:bodyPr wrap="square" rtlCol="0">
            <a:spAutoFit/>
          </a:bodyPr>
          <a:lstStyle/>
          <a:p>
            <a:r>
              <a:rPr lang="es-CO" sz="1400" dirty="0" smtClean="0"/>
              <a:t>Resultados del aplicativo, donde se procesan las anotaciones por cada persona del equipo y se presentan de  manera agradable al usuario.</a:t>
            </a:r>
          </a:p>
          <a:p>
            <a:endParaRPr lang="es-CO" sz="1400" dirty="0"/>
          </a:p>
          <a:p>
            <a:r>
              <a:rPr lang="es-CO" sz="1400" b="1" dirty="0" smtClean="0"/>
              <a:t>Resultados  ciclo 3</a:t>
            </a:r>
          </a:p>
          <a:p>
            <a:endParaRPr lang="en-US" sz="1400" dirty="0"/>
          </a:p>
        </p:txBody>
      </p:sp>
      <p:pic>
        <p:nvPicPr>
          <p:cNvPr id="6" name="5 Imagen"/>
          <p:cNvPicPr/>
          <p:nvPr/>
        </p:nvPicPr>
        <p:blipFill>
          <a:blip r:embed="rId3" cstate="print"/>
          <a:srcRect/>
          <a:stretch>
            <a:fillRect/>
          </a:stretch>
        </p:blipFill>
        <p:spPr bwMode="auto">
          <a:xfrm>
            <a:off x="609600" y="2057400"/>
            <a:ext cx="4550449" cy="32555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REPORTE DEL CICLO</a:t>
            </a:r>
            <a:endParaRPr lang="en-US" sz="2400" dirty="0"/>
          </a:p>
        </p:txBody>
      </p:sp>
      <p:sp>
        <p:nvSpPr>
          <p:cNvPr id="3" name="2 Marcador de contenido"/>
          <p:cNvSpPr>
            <a:spLocks noGrp="1"/>
          </p:cNvSpPr>
          <p:nvPr>
            <p:ph idx="1"/>
          </p:nvPr>
        </p:nvSpPr>
        <p:spPr/>
        <p:txBody>
          <a:bodyPr/>
          <a:lstStyle/>
          <a:p>
            <a:pPr>
              <a:buNone/>
            </a:pPr>
            <a:endParaRPr lang="en-US"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
        <p:nvSpPr>
          <p:cNvPr id="6" name="5 Rectángulo"/>
          <p:cNvSpPr/>
          <p:nvPr/>
        </p:nvSpPr>
        <p:spPr>
          <a:xfrm>
            <a:off x="3810000" y="4953000"/>
            <a:ext cx="4572000" cy="1200329"/>
          </a:xfrm>
          <a:prstGeom prst="rect">
            <a:avLst/>
          </a:prstGeom>
        </p:spPr>
        <p:txBody>
          <a:bodyPr>
            <a:spAutoFit/>
          </a:bodyPr>
          <a:lstStyle/>
          <a:p>
            <a:r>
              <a:rPr lang="es-CO" dirty="0" smtClean="0"/>
              <a:t>En total se registraron 54,4 horas de trabajo para realizar  84 líneas de código, con un a productividad de 2 líneas de código por hora aproximadamente. </a:t>
            </a:r>
            <a:endParaRPr lang="en-US" dirty="0"/>
          </a:p>
        </p:txBody>
      </p:sp>
      <p:graphicFrame>
        <p:nvGraphicFramePr>
          <p:cNvPr id="7" name="6 Gráfico"/>
          <p:cNvGraphicFramePr/>
          <p:nvPr/>
        </p:nvGraphicFramePr>
        <p:xfrm>
          <a:off x="762000" y="1905000"/>
          <a:ext cx="4686300" cy="2581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PROCESO DE TSP</a:t>
            </a:r>
            <a:endParaRPr lang="en-US" sz="2400" dirty="0"/>
          </a:p>
        </p:txBody>
      </p:sp>
      <p:sp>
        <p:nvSpPr>
          <p:cNvPr id="3" name="2 Marcador de contenido"/>
          <p:cNvSpPr>
            <a:spLocks noGrp="1"/>
          </p:cNvSpPr>
          <p:nvPr>
            <p:ph idx="1"/>
          </p:nvPr>
        </p:nvSpPr>
        <p:spPr/>
        <p:txBody>
          <a:bodyPr>
            <a:normAutofit/>
          </a:bodyPr>
          <a:lstStyle/>
          <a:p>
            <a:pPr algn="just">
              <a:buNone/>
            </a:pPr>
            <a:r>
              <a:rPr lang="es-CO" dirty="0" smtClean="0"/>
              <a:t>Para el desarrollo del proceso TSP se </a:t>
            </a:r>
            <a:r>
              <a:rPr lang="es-CO" dirty="0" smtClean="0"/>
              <a:t>planteó </a:t>
            </a:r>
            <a:r>
              <a:rPr lang="es-CO" dirty="0" smtClean="0"/>
              <a:t>la generación de algunos entregables que guiaron todo el proceso de desarrollo,  en cada fase se consideraron los artefactos necesarios para le apoyo al desarrollo del software y fueron recopilados en </a:t>
            </a:r>
            <a:r>
              <a:rPr lang="es-CO" dirty="0" smtClean="0"/>
              <a:t>el documento TSP.</a:t>
            </a:r>
            <a:endParaRPr lang="en-US" dirty="0" smtClean="0"/>
          </a:p>
          <a:p>
            <a:pPr>
              <a:buNone/>
            </a:pPr>
            <a:r>
              <a:rPr lang="es-CO" dirty="0" smtClean="0"/>
              <a:t> </a:t>
            </a:r>
            <a:endParaRPr lang="en-US" dirty="0" smtClean="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2400" dirty="0" smtClean="0"/>
              <a:t>PROCESO DE TSP</a:t>
            </a:r>
            <a:endParaRPr lang="en-US" sz="2400" dirty="0"/>
          </a:p>
        </p:txBody>
      </p:sp>
      <p:sp>
        <p:nvSpPr>
          <p:cNvPr id="3" name="2 Marcador de contenido"/>
          <p:cNvSpPr>
            <a:spLocks noGrp="1"/>
          </p:cNvSpPr>
          <p:nvPr>
            <p:ph idx="1"/>
          </p:nvPr>
        </p:nvSpPr>
        <p:spPr/>
        <p:txBody>
          <a:bodyPr>
            <a:normAutofit fontScale="55000" lnSpcReduction="20000"/>
          </a:bodyPr>
          <a:lstStyle/>
          <a:p>
            <a:pPr algn="just">
              <a:buNone/>
            </a:pPr>
            <a:r>
              <a:rPr lang="es-CO" dirty="0" smtClean="0"/>
              <a:t>Se </a:t>
            </a:r>
            <a:r>
              <a:rPr lang="es-CO" dirty="0" smtClean="0"/>
              <a:t>Inicio todo el proceso con la creación del documento de lanzamiento.</a:t>
            </a:r>
            <a:endParaRPr lang="en-US" dirty="0" smtClean="0"/>
          </a:p>
          <a:p>
            <a:pPr algn="just">
              <a:buNone/>
            </a:pPr>
            <a:r>
              <a:rPr lang="es-CO" dirty="0" smtClean="0"/>
              <a:t> </a:t>
            </a:r>
            <a:endParaRPr lang="en-US" dirty="0" smtClean="0"/>
          </a:p>
          <a:p>
            <a:pPr algn="just">
              <a:buNone/>
            </a:pPr>
            <a:r>
              <a:rPr lang="es-CO" dirty="0" smtClean="0"/>
              <a:t>Se desarrollo el proxy y se realizaron las estimaciones con la recopilación de los datos de cada uno de los integrantes del grupo, estos datos fueron normalizados para que pudieran utilizarse de manera confiable.</a:t>
            </a:r>
            <a:endParaRPr lang="en-US" dirty="0" smtClean="0"/>
          </a:p>
          <a:p>
            <a:pPr algn="just">
              <a:buNone/>
            </a:pPr>
            <a:r>
              <a:rPr lang="es-CO" dirty="0" smtClean="0"/>
              <a:t> </a:t>
            </a:r>
            <a:endParaRPr lang="en-US" dirty="0" smtClean="0"/>
          </a:p>
          <a:p>
            <a:pPr algn="just">
              <a:buNone/>
            </a:pPr>
            <a:r>
              <a:rPr lang="es-CO" dirty="0" smtClean="0"/>
              <a:t>Con todos estos datos el líder de planeación nos guio para crear un cronograma que nos permitiera con los recursos disponibles alcanzar el producto que definimos desarrollar.</a:t>
            </a:r>
            <a:endParaRPr lang="en-US" dirty="0" smtClean="0"/>
          </a:p>
          <a:p>
            <a:pPr algn="just">
              <a:buNone/>
            </a:pPr>
            <a:r>
              <a:rPr lang="es-CO" dirty="0" smtClean="0"/>
              <a:t> </a:t>
            </a:r>
            <a:endParaRPr lang="en-US" dirty="0" smtClean="0"/>
          </a:p>
          <a:p>
            <a:pPr algn="just">
              <a:buNone/>
            </a:pPr>
            <a:r>
              <a:rPr lang="es-CO" dirty="0" smtClean="0"/>
              <a:t>A través de un repositorio con control de versiones y un plan se llevó el seguimiento,  y se logró control permanente de las actividades tanto del desarrollo del software, como el  proceso TSP.</a:t>
            </a:r>
            <a:endParaRPr lang="en-US" dirty="0" smtClean="0"/>
          </a:p>
          <a:p>
            <a:pPr algn="just">
              <a:buNone/>
            </a:pPr>
            <a:r>
              <a:rPr lang="es-CO" dirty="0" smtClean="0"/>
              <a:t> </a:t>
            </a:r>
            <a:endParaRPr lang="en-US" dirty="0" smtClean="0"/>
          </a:p>
          <a:p>
            <a:pPr algn="just">
              <a:buNone/>
            </a:pPr>
            <a:r>
              <a:rPr lang="es-CO" dirty="0" smtClean="0"/>
              <a:t>Finalmente, con ayuda de las herramientas seleccionadas y nuestro propio software, se realizó la evaluación de las actividades para este ciclo y se cerró satisfactoriamente.</a:t>
            </a:r>
            <a:endParaRPr lang="en-US" dirty="0" smtClean="0"/>
          </a:p>
          <a:p>
            <a:pPr algn="just">
              <a:buNone/>
            </a:pPr>
            <a:r>
              <a:rPr lang="es-CO" dirty="0" smtClean="0"/>
              <a:t> </a:t>
            </a:r>
            <a:endParaRPr lang="en-US" dirty="0" smtClean="0"/>
          </a:p>
          <a:p>
            <a:pPr>
              <a:buNone/>
            </a:pPr>
            <a:r>
              <a:rPr lang="es-ES" dirty="0" smtClean="0"/>
              <a:t> </a:t>
            </a:r>
          </a:p>
          <a:p>
            <a:pPr>
              <a:buNone/>
            </a:pPr>
            <a:r>
              <a:rPr lang="es-ES" dirty="0" smtClean="0"/>
              <a:t> </a:t>
            </a:r>
          </a:p>
          <a:p>
            <a:pPr>
              <a:buNone/>
            </a:pPr>
            <a:endParaRPr lang="en-US" dirty="0"/>
          </a:p>
        </p:txBody>
      </p:sp>
      <p:pic>
        <p:nvPicPr>
          <p:cNvPr id="4" name="3 Imagen" descr="ingenium-logo.png"/>
          <p:cNvPicPr>
            <a:picLocks noChangeAspect="1"/>
          </p:cNvPicPr>
          <p:nvPr/>
        </p:nvPicPr>
        <p:blipFill>
          <a:blip r:embed="rId2" cstate="print"/>
          <a:stretch>
            <a:fillRect/>
          </a:stretch>
        </p:blipFill>
        <p:spPr>
          <a:xfrm>
            <a:off x="5867400" y="228600"/>
            <a:ext cx="3048006" cy="102108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123</TotalTime>
  <Words>437</Words>
  <Application>Microsoft Office PowerPoint</Application>
  <PresentationFormat>Presentación en pantalla (4:3)</PresentationFormat>
  <Paragraphs>72</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Módulo</vt:lpstr>
      <vt:lpstr>POST MORTEM </vt:lpstr>
      <vt:lpstr>PRODUCTO</vt:lpstr>
      <vt:lpstr>PRODUCTO</vt:lpstr>
      <vt:lpstr>PRODUCTO</vt:lpstr>
      <vt:lpstr>PRODUCTO</vt:lpstr>
      <vt:lpstr>PRODUCTO</vt:lpstr>
      <vt:lpstr>REPORTE DEL CICLO</vt:lpstr>
      <vt:lpstr>PROCESO DE TSP</vt:lpstr>
      <vt:lpstr>PROCESO DE TSP</vt:lpstr>
      <vt:lpstr>EQUIPO</vt:lpstr>
      <vt:lpstr>EQUIPO</vt:lpstr>
      <vt:lpstr>HERRAMIENTAS</vt:lpstr>
      <vt:lpstr>PROPUESTA  DE MEJORAMIENTO</vt:lpstr>
      <vt:lpstr>PROPUESTA  DE MEJORAMIENTO</vt:lpstr>
      <vt:lpstr>PROPUESTA  DE MEJORAMIENTO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MORTEM</dc:title>
  <dc:creator>Carlos</dc:creator>
  <cp:lastModifiedBy>Carlos</cp:lastModifiedBy>
  <cp:revision>12</cp:revision>
  <dcterms:created xsi:type="dcterms:W3CDTF">2011-03-16T03:38:16Z</dcterms:created>
  <dcterms:modified xsi:type="dcterms:W3CDTF">2011-03-16T08:24:41Z</dcterms:modified>
</cp:coreProperties>
</file>