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74" r:id="rId4"/>
    <p:sldId id="292" r:id="rId5"/>
    <p:sldId id="275" r:id="rId6"/>
    <p:sldId id="263" r:id="rId7"/>
    <p:sldId id="283" r:id="rId8"/>
    <p:sldId id="281" r:id="rId9"/>
    <p:sldId id="286" r:id="rId10"/>
    <p:sldId id="287" r:id="rId11"/>
    <p:sldId id="288" r:id="rId12"/>
    <p:sldId id="278" r:id="rId13"/>
    <p:sldId id="285" r:id="rId14"/>
    <p:sldId id="289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63" d="100"/>
          <a:sy n="63" d="100"/>
        </p:scale>
        <p:origin x="-102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rlos\Desktop\TS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%5bECOS%5d\ingenium-managment\CSOF5101%20Ingeniera%20de%20Software\TSP\Uti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CO"/>
  <c:chart>
    <c:autoTitleDeleted val="1"/>
    <c:plotArea>
      <c:layout/>
      <c:lineChart>
        <c:grouping val="standard"/>
        <c:ser>
          <c:idx val="0"/>
          <c:order val="0"/>
          <c:tx>
            <c:v>Planeado</c:v>
          </c:tx>
          <c:cat>
            <c:numRef>
              <c:f>resumen!$G$13:$G$33</c:f>
              <c:numCache>
                <c:formatCode>General</c:formatCode>
                <c:ptCount val="21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</c:numCache>
            </c:numRef>
          </c:cat>
          <c:val>
            <c:numRef>
              <c:f>resumen!$I$13:$I$33</c:f>
              <c:numCache>
                <c:formatCode>0.0%</c:formatCode>
                <c:ptCount val="21"/>
                <c:pt idx="0">
                  <c:v>0</c:v>
                </c:pt>
                <c:pt idx="1">
                  <c:v>7.1183333333333362E-2</c:v>
                </c:pt>
                <c:pt idx="2">
                  <c:v>0.1423666666666667</c:v>
                </c:pt>
                <c:pt idx="3">
                  <c:v>0.21355000000000007</c:v>
                </c:pt>
                <c:pt idx="4">
                  <c:v>0.28473333333333323</c:v>
                </c:pt>
                <c:pt idx="5">
                  <c:v>0.35591666666666688</c:v>
                </c:pt>
                <c:pt idx="6">
                  <c:v>0.42710000000000009</c:v>
                </c:pt>
                <c:pt idx="7">
                  <c:v>0.42710000000000009</c:v>
                </c:pt>
                <c:pt idx="8">
                  <c:v>0.50433577235772353</c:v>
                </c:pt>
                <c:pt idx="9">
                  <c:v>0.50433577235772353</c:v>
                </c:pt>
                <c:pt idx="10">
                  <c:v>0.62831951219512217</c:v>
                </c:pt>
                <c:pt idx="11">
                  <c:v>0.68523008130081309</c:v>
                </c:pt>
                <c:pt idx="12">
                  <c:v>0.69742520325203272</c:v>
                </c:pt>
                <c:pt idx="13">
                  <c:v>0.71571788617886201</c:v>
                </c:pt>
                <c:pt idx="14">
                  <c:v>0.71571788617886201</c:v>
                </c:pt>
                <c:pt idx="15">
                  <c:v>0.7441731707317073</c:v>
                </c:pt>
                <c:pt idx="16">
                  <c:v>0.7441731707317073</c:v>
                </c:pt>
                <c:pt idx="17">
                  <c:v>0.81734390243902455</c:v>
                </c:pt>
                <c:pt idx="18">
                  <c:v>0.95758780487804851</c:v>
                </c:pt>
                <c:pt idx="19">
                  <c:v>0.97791300813008142</c:v>
                </c:pt>
                <c:pt idx="20">
                  <c:v>1</c:v>
                </c:pt>
              </c:numCache>
            </c:numRef>
          </c:val>
        </c:ser>
        <c:ser>
          <c:idx val="1"/>
          <c:order val="1"/>
          <c:tx>
            <c:v>Real</c:v>
          </c:tx>
          <c:cat>
            <c:numRef>
              <c:f>resumen!$G$13:$G$33</c:f>
              <c:numCache>
                <c:formatCode>General</c:formatCode>
                <c:ptCount val="21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</c:numCache>
            </c:numRef>
          </c:cat>
          <c:val>
            <c:numRef>
              <c:f>resumen!$K$13:$K$33</c:f>
              <c:numCache>
                <c:formatCode>0.0%</c:formatCode>
                <c:ptCount val="21"/>
                <c:pt idx="0">
                  <c:v>0</c:v>
                </c:pt>
                <c:pt idx="1">
                  <c:v>7.1183333333333362E-2</c:v>
                </c:pt>
                <c:pt idx="2">
                  <c:v>0.1423666666666667</c:v>
                </c:pt>
                <c:pt idx="3">
                  <c:v>0.21355000000000007</c:v>
                </c:pt>
                <c:pt idx="4">
                  <c:v>0.28473333333333323</c:v>
                </c:pt>
                <c:pt idx="5">
                  <c:v>0.35591666666666688</c:v>
                </c:pt>
                <c:pt idx="6">
                  <c:v>0.42710000000000009</c:v>
                </c:pt>
                <c:pt idx="7">
                  <c:v>0.42710000000000009</c:v>
                </c:pt>
                <c:pt idx="8">
                  <c:v>0.45555528455284561</c:v>
                </c:pt>
                <c:pt idx="9">
                  <c:v>0.45555528455284561</c:v>
                </c:pt>
                <c:pt idx="10">
                  <c:v>0.58563658536585339</c:v>
                </c:pt>
                <c:pt idx="11">
                  <c:v>0.61002682926829288</c:v>
                </c:pt>
                <c:pt idx="12">
                  <c:v>0.66896991869918765</c:v>
                </c:pt>
                <c:pt idx="13">
                  <c:v>0.71571788617886201</c:v>
                </c:pt>
                <c:pt idx="14">
                  <c:v>0.71571788617886201</c:v>
                </c:pt>
                <c:pt idx="15">
                  <c:v>0.71571788617886201</c:v>
                </c:pt>
                <c:pt idx="16">
                  <c:v>0.7462056910569107</c:v>
                </c:pt>
                <c:pt idx="17">
                  <c:v>0.90677479674796757</c:v>
                </c:pt>
                <c:pt idx="18">
                  <c:v>0.93319756097560957</c:v>
                </c:pt>
                <c:pt idx="19">
                  <c:v>0.96978292682926837</c:v>
                </c:pt>
                <c:pt idx="20">
                  <c:v>1</c:v>
                </c:pt>
              </c:numCache>
            </c:numRef>
          </c:val>
        </c:ser>
        <c:marker val="1"/>
        <c:axId val="74641792"/>
        <c:axId val="76633600"/>
      </c:lineChart>
      <c:catAx>
        <c:axId val="74641792"/>
        <c:scaling>
          <c:orientation val="minMax"/>
        </c:scaling>
        <c:axPos val="b"/>
        <c:numFmt formatCode="General" sourceLinked="1"/>
        <c:majorTickMark val="none"/>
        <c:tickLblPos val="nextTo"/>
        <c:crossAx val="76633600"/>
        <c:crosses val="autoZero"/>
        <c:auto val="1"/>
        <c:lblAlgn val="ctr"/>
        <c:lblOffset val="100"/>
      </c:catAx>
      <c:valAx>
        <c:axId val="766336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Porcentaje Valor Ganado</a:t>
                </a:r>
              </a:p>
            </c:rich>
          </c:tx>
          <c:layout/>
        </c:title>
        <c:numFmt formatCode="0.0%" sourceLinked="1"/>
        <c:majorTickMark val="none"/>
        <c:tickLblPos val="nextTo"/>
        <c:crossAx val="7464179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CO"/>
  <c:style val="34"/>
  <c:chart>
    <c:title>
      <c:tx>
        <c:rich>
          <a:bodyPr/>
          <a:lstStyle/>
          <a:p>
            <a:pPr>
              <a:defRPr sz="1100"/>
            </a:pPr>
            <a:r>
              <a:rPr lang="es-CO" sz="1100"/>
              <a:t>Realimentación Interna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Hoja1!$G$46</c:f>
              <c:strCache>
                <c:ptCount val="1"/>
                <c:pt idx="0">
                  <c:v>Cumplimiento de las reglas propuesta por 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Hoja1!$H$46:$M$46</c:f>
              <c:numCache>
                <c:formatCode>0.00</c:formatCode>
                <c:ptCount val="6"/>
                <c:pt idx="0">
                  <c:v>4.4000000000000004</c:v>
                </c:pt>
                <c:pt idx="1">
                  <c:v>4.2</c:v>
                </c:pt>
                <c:pt idx="2">
                  <c:v>4.5999999999999996</c:v>
                </c:pt>
                <c:pt idx="3">
                  <c:v>4.2</c:v>
                </c:pt>
                <c:pt idx="4">
                  <c:v>4.8</c:v>
                </c:pt>
                <c:pt idx="5">
                  <c:v>5</c:v>
                </c:pt>
              </c:numCache>
            </c:numRef>
          </c:val>
        </c:ser>
        <c:ser>
          <c:idx val="1"/>
          <c:order val="1"/>
          <c:tx>
            <c:strRef>
              <c:f>Hoja1!$G$47</c:f>
              <c:strCache>
                <c:ptCount val="1"/>
                <c:pt idx="0">
                  <c:v>Cumplimiento con las actividades asignadas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Hoja1!$H$47:$M$47</c:f>
              <c:numCache>
                <c:formatCode>0.00</c:formatCode>
                <c:ptCount val="6"/>
                <c:pt idx="0">
                  <c:v>4.8</c:v>
                </c:pt>
                <c:pt idx="1">
                  <c:v>5</c:v>
                </c:pt>
                <c:pt idx="2">
                  <c:v>4.8</c:v>
                </c:pt>
                <c:pt idx="3">
                  <c:v>4.5999999999999996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2"/>
          <c:order val="2"/>
          <c:tx>
            <c:strRef>
              <c:f>Hoja1!$G$48</c:f>
              <c:strCache>
                <c:ptCount val="1"/>
                <c:pt idx="0">
                  <c:v>Apoyo a las labores de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Hoja1!$H$48:$M$48</c:f>
              <c:numCache>
                <c:formatCode>0.00</c:formatCode>
                <c:ptCount val="6"/>
                <c:pt idx="0">
                  <c:v>4.8</c:v>
                </c:pt>
                <c:pt idx="1">
                  <c:v>4.8</c:v>
                </c:pt>
                <c:pt idx="2">
                  <c:v>4.8</c:v>
                </c:pt>
                <c:pt idx="3">
                  <c:v>4.8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</c:ser>
        <c:ser>
          <c:idx val="3"/>
          <c:order val="3"/>
          <c:tx>
            <c:strRef>
              <c:f>Hoja1!$G$49</c:f>
              <c:strCache>
                <c:ptCount val="1"/>
                <c:pt idx="0">
                  <c:v>Apoyo a los demas miembros del grupo</c:v>
                </c:pt>
              </c:strCache>
            </c:strRef>
          </c:tx>
          <c:cat>
            <c:strRef>
              <c:f>Hoja1!$H$45:$M$45</c:f>
              <c:strCache>
                <c:ptCount val="6"/>
                <c:pt idx="0">
                  <c:v>Carlos</c:v>
                </c:pt>
                <c:pt idx="1">
                  <c:v>Sandra</c:v>
                </c:pt>
                <c:pt idx="2">
                  <c:v>Mauricio</c:v>
                </c:pt>
                <c:pt idx="3">
                  <c:v>David</c:v>
                </c:pt>
                <c:pt idx="4">
                  <c:v>Willian</c:v>
                </c:pt>
                <c:pt idx="5">
                  <c:v>Erik</c:v>
                </c:pt>
              </c:strCache>
            </c:strRef>
          </c:cat>
          <c:val>
            <c:numRef>
              <c:f>Hoja1!$H$49:$M$49</c:f>
              <c:numCache>
                <c:formatCode>0.00</c:formatCode>
                <c:ptCount val="6"/>
                <c:pt idx="0">
                  <c:v>4.5999999999999996</c:v>
                </c:pt>
                <c:pt idx="1">
                  <c:v>4.8</c:v>
                </c:pt>
                <c:pt idx="2">
                  <c:v>4.8</c:v>
                </c:pt>
                <c:pt idx="3">
                  <c:v>4.8</c:v>
                </c:pt>
                <c:pt idx="4">
                  <c:v>4.5999999999999996</c:v>
                </c:pt>
                <c:pt idx="5">
                  <c:v>4.8</c:v>
                </c:pt>
              </c:numCache>
            </c:numRef>
          </c:val>
        </c:ser>
        <c:axId val="80432128"/>
        <c:axId val="80549376"/>
      </c:barChart>
      <c:catAx>
        <c:axId val="804321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CO"/>
                  <a:t>Integrante</a:t>
                </a:r>
              </a:p>
            </c:rich>
          </c:tx>
          <c:layout/>
        </c:title>
        <c:numFmt formatCode="General" sourceLinked="1"/>
        <c:tickLblPos val="nextTo"/>
        <c:crossAx val="80549376"/>
        <c:crosses val="autoZero"/>
        <c:auto val="1"/>
        <c:lblAlgn val="ctr"/>
        <c:lblOffset val="100"/>
      </c:catAx>
      <c:valAx>
        <c:axId val="80549376"/>
        <c:scaling>
          <c:orientation val="minMax"/>
          <c:max val="5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CO"/>
                  <a:t>Calidicación</a:t>
                </a:r>
              </a:p>
            </c:rich>
          </c:tx>
          <c:layout/>
        </c:title>
        <c:numFmt formatCode="0.00" sourceLinked="1"/>
        <c:tickLblPos val="nextTo"/>
        <c:crossAx val="80432128"/>
        <c:crosses val="autoZero"/>
        <c:crossBetween val="between"/>
      </c:valAx>
    </c:plotArea>
    <c:legend>
      <c:legendPos val="r"/>
      <c:layout/>
    </c:legend>
    <c:plotVisOnly val="1"/>
  </c:chart>
  <c:spPr>
    <a:ln>
      <a:noFill/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350D4-A9D8-4BC8-80F7-D118D51677B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23A3EE44-5B38-4DC8-9D6B-6B869B0C77EB}">
      <dgm:prSet phldrT="[Texto]"/>
      <dgm:spPr/>
      <dgm:t>
        <a:bodyPr/>
        <a:lstStyle/>
        <a:p>
          <a:r>
            <a:rPr lang="es-ES" dirty="0" smtClean="0"/>
            <a:t>Se debe dejar mejor el proceso de calidad</a:t>
          </a:r>
        </a:p>
      </dgm:t>
    </dgm:pt>
    <dgm:pt modelId="{36E9C23D-3AA6-4AD7-9378-A310E9EC0EF5}" type="parTrans" cxnId="{0320C1FA-40E0-48D1-B634-C950B625713B}">
      <dgm:prSet/>
      <dgm:spPr/>
      <dgm:t>
        <a:bodyPr/>
        <a:lstStyle/>
        <a:p>
          <a:endParaRPr lang="en-US"/>
        </a:p>
      </dgm:t>
    </dgm:pt>
    <dgm:pt modelId="{CF6ADA5B-AB15-4102-99F2-AA7141742BAF}" type="sibTrans" cxnId="{0320C1FA-40E0-48D1-B634-C950B625713B}">
      <dgm:prSet/>
      <dgm:spPr/>
      <dgm:t>
        <a:bodyPr/>
        <a:lstStyle/>
        <a:p>
          <a:endParaRPr lang="en-US"/>
        </a:p>
      </dgm:t>
    </dgm:pt>
    <dgm:pt modelId="{FB983AFB-EE87-4E3E-BBD1-CD72D28D9C5B}">
      <dgm:prSet phldrT="[Texto]"/>
      <dgm:spPr/>
      <dgm:t>
        <a:bodyPr/>
        <a:lstStyle/>
        <a:p>
          <a:r>
            <a:rPr lang="es-ES" dirty="0" smtClean="0"/>
            <a:t>Se deben ajustar los horarios de del equipo</a:t>
          </a:r>
          <a:endParaRPr lang="en-US" dirty="0"/>
        </a:p>
      </dgm:t>
    </dgm:pt>
    <dgm:pt modelId="{46034F3D-608F-45F3-AF88-947B18C19E48}" type="parTrans" cxnId="{80505AAB-E507-4ACF-95B2-D4E0850F4BE0}">
      <dgm:prSet/>
      <dgm:spPr/>
      <dgm:t>
        <a:bodyPr/>
        <a:lstStyle/>
        <a:p>
          <a:endParaRPr lang="en-US"/>
        </a:p>
      </dgm:t>
    </dgm:pt>
    <dgm:pt modelId="{71CD6BA1-AC14-46F2-ABA4-6FB4257F3600}" type="sibTrans" cxnId="{80505AAB-E507-4ACF-95B2-D4E0850F4BE0}">
      <dgm:prSet/>
      <dgm:spPr/>
      <dgm:t>
        <a:bodyPr/>
        <a:lstStyle/>
        <a:p>
          <a:endParaRPr lang="en-US"/>
        </a:p>
      </dgm:t>
    </dgm:pt>
    <dgm:pt modelId="{2FB87335-C9D0-4C85-B517-14F57FF381C0}">
      <dgm:prSet phldrT="[Texto]"/>
      <dgm:spPr/>
      <dgm:t>
        <a:bodyPr/>
        <a:lstStyle/>
        <a:p>
          <a:r>
            <a:rPr lang="es-ES" dirty="0" smtClean="0"/>
            <a:t>Realizar la distribución de la carga de trabajo junto a todo el equipo</a:t>
          </a:r>
          <a:endParaRPr lang="en-US" dirty="0"/>
        </a:p>
      </dgm:t>
    </dgm:pt>
    <dgm:pt modelId="{E1F3CC47-A4A4-44EA-9831-E34BF24BD016}" type="parTrans" cxnId="{86AC835F-B15A-42C3-B7FA-6910119CC0D8}">
      <dgm:prSet/>
      <dgm:spPr/>
      <dgm:t>
        <a:bodyPr/>
        <a:lstStyle/>
        <a:p>
          <a:endParaRPr lang="en-US"/>
        </a:p>
      </dgm:t>
    </dgm:pt>
    <dgm:pt modelId="{DF05A35F-628D-40FE-9B62-5A20C02F2B6C}" type="sibTrans" cxnId="{86AC835F-B15A-42C3-B7FA-6910119CC0D8}">
      <dgm:prSet/>
      <dgm:spPr/>
      <dgm:t>
        <a:bodyPr/>
        <a:lstStyle/>
        <a:p>
          <a:endParaRPr lang="en-US"/>
        </a:p>
      </dgm:t>
    </dgm:pt>
    <dgm:pt modelId="{7A854289-1B1D-4C4F-8CB7-3596759F0A85}">
      <dgm:prSet phldrT="[Texto]"/>
      <dgm:spPr/>
      <dgm:t>
        <a:bodyPr/>
        <a:lstStyle/>
        <a:p>
          <a:r>
            <a:rPr lang="es-CO" dirty="0" smtClean="0"/>
            <a:t>Dedicar mas tiempo a la planeación para tener una ejecución mas ordenada</a:t>
          </a:r>
          <a:endParaRPr lang="en-US" dirty="0"/>
        </a:p>
      </dgm:t>
    </dgm:pt>
    <dgm:pt modelId="{4CF9E31A-5AA8-4C41-9038-0C27D5D658D1}" type="parTrans" cxnId="{329CA8E0-817C-4825-BD07-7E8D1897DCB5}">
      <dgm:prSet/>
      <dgm:spPr/>
      <dgm:t>
        <a:bodyPr/>
        <a:lstStyle/>
        <a:p>
          <a:endParaRPr lang="en-US"/>
        </a:p>
      </dgm:t>
    </dgm:pt>
    <dgm:pt modelId="{72D87C31-82CB-429F-9193-F997DCA2417D}" type="sibTrans" cxnId="{329CA8E0-817C-4825-BD07-7E8D1897DCB5}">
      <dgm:prSet/>
      <dgm:spPr/>
      <dgm:t>
        <a:bodyPr/>
        <a:lstStyle/>
        <a:p>
          <a:endParaRPr lang="en-US"/>
        </a:p>
      </dgm:t>
    </dgm:pt>
    <dgm:pt modelId="{C60E3D6A-DCDB-4B56-929C-AC14148D450F}" type="pres">
      <dgm:prSet presAssocID="{9C4350D4-A9D8-4BC8-80F7-D118D51677B4}" presName="CompostProcess" presStyleCnt="0">
        <dgm:presLayoutVars>
          <dgm:dir/>
          <dgm:resizeHandles val="exact"/>
        </dgm:presLayoutVars>
      </dgm:prSet>
      <dgm:spPr/>
    </dgm:pt>
    <dgm:pt modelId="{53B78E65-C7F0-4BC6-BB4D-B597B7CEED7F}" type="pres">
      <dgm:prSet presAssocID="{9C4350D4-A9D8-4BC8-80F7-D118D51677B4}" presName="arrow" presStyleLbl="bgShp" presStyleIdx="0" presStyleCnt="1"/>
      <dgm:spPr/>
    </dgm:pt>
    <dgm:pt modelId="{25CFF3B0-9F18-4074-85A1-5D5FD8611CF0}" type="pres">
      <dgm:prSet presAssocID="{9C4350D4-A9D8-4BC8-80F7-D118D51677B4}" presName="linearProcess" presStyleCnt="0"/>
      <dgm:spPr/>
    </dgm:pt>
    <dgm:pt modelId="{704390C2-2794-4AB4-A69C-F2CCD078B61A}" type="pres">
      <dgm:prSet presAssocID="{23A3EE44-5B38-4DC8-9D6B-6B869B0C77EB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94BA0E-DD64-43F7-9329-6C0B49982323}" type="pres">
      <dgm:prSet presAssocID="{CF6ADA5B-AB15-4102-99F2-AA7141742BAF}" presName="sibTrans" presStyleCnt="0"/>
      <dgm:spPr/>
    </dgm:pt>
    <dgm:pt modelId="{12C09DCA-0C10-48D0-8766-4808AA9061E1}" type="pres">
      <dgm:prSet presAssocID="{FB983AFB-EE87-4E3E-BBD1-CD72D28D9C5B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94FDF-D88F-4CC1-A3D5-104C68E3E464}" type="pres">
      <dgm:prSet presAssocID="{71CD6BA1-AC14-46F2-ABA4-6FB4257F3600}" presName="sibTrans" presStyleCnt="0"/>
      <dgm:spPr/>
    </dgm:pt>
    <dgm:pt modelId="{042A50B7-8882-4B38-9503-8850A051F634}" type="pres">
      <dgm:prSet presAssocID="{2FB87335-C9D0-4C85-B517-14F57FF381C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03BB2-F7B5-4344-B4EB-5081A312CACD}" type="pres">
      <dgm:prSet presAssocID="{DF05A35F-628D-40FE-9B62-5A20C02F2B6C}" presName="sibTrans" presStyleCnt="0"/>
      <dgm:spPr/>
    </dgm:pt>
    <dgm:pt modelId="{CD51EEBA-09BF-47BE-A858-BF3B2C14C858}" type="pres">
      <dgm:prSet presAssocID="{7A854289-1B1D-4C4F-8CB7-3596759F0A8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20C1FA-40E0-48D1-B634-C950B625713B}" srcId="{9C4350D4-A9D8-4BC8-80F7-D118D51677B4}" destId="{23A3EE44-5B38-4DC8-9D6B-6B869B0C77EB}" srcOrd="0" destOrd="0" parTransId="{36E9C23D-3AA6-4AD7-9378-A310E9EC0EF5}" sibTransId="{CF6ADA5B-AB15-4102-99F2-AA7141742BAF}"/>
    <dgm:cxn modelId="{739A3122-740E-4BE3-8BE3-91FE745D0033}" type="presOf" srcId="{FB983AFB-EE87-4E3E-BBD1-CD72D28D9C5B}" destId="{12C09DCA-0C10-48D0-8766-4808AA9061E1}" srcOrd="0" destOrd="0" presId="urn:microsoft.com/office/officeart/2005/8/layout/hProcess9"/>
    <dgm:cxn modelId="{8A50A16F-3E69-4287-9814-46359DB797E9}" type="presOf" srcId="{9C4350D4-A9D8-4BC8-80F7-D118D51677B4}" destId="{C60E3D6A-DCDB-4B56-929C-AC14148D450F}" srcOrd="0" destOrd="0" presId="urn:microsoft.com/office/officeart/2005/8/layout/hProcess9"/>
    <dgm:cxn modelId="{6BAC1C98-00C6-481A-95E8-0365C5615F53}" type="presOf" srcId="{7A854289-1B1D-4C4F-8CB7-3596759F0A85}" destId="{CD51EEBA-09BF-47BE-A858-BF3B2C14C858}" srcOrd="0" destOrd="0" presId="urn:microsoft.com/office/officeart/2005/8/layout/hProcess9"/>
    <dgm:cxn modelId="{9ECACF3F-BF89-42EC-B589-9364F8BC1C99}" type="presOf" srcId="{23A3EE44-5B38-4DC8-9D6B-6B869B0C77EB}" destId="{704390C2-2794-4AB4-A69C-F2CCD078B61A}" srcOrd="0" destOrd="0" presId="urn:microsoft.com/office/officeart/2005/8/layout/hProcess9"/>
    <dgm:cxn modelId="{329CA8E0-817C-4825-BD07-7E8D1897DCB5}" srcId="{9C4350D4-A9D8-4BC8-80F7-D118D51677B4}" destId="{7A854289-1B1D-4C4F-8CB7-3596759F0A85}" srcOrd="3" destOrd="0" parTransId="{4CF9E31A-5AA8-4C41-9038-0C27D5D658D1}" sibTransId="{72D87C31-82CB-429F-9193-F997DCA2417D}"/>
    <dgm:cxn modelId="{613200BA-ACA9-4A43-902B-5742A13D5ACC}" type="presOf" srcId="{2FB87335-C9D0-4C85-B517-14F57FF381C0}" destId="{042A50B7-8882-4B38-9503-8850A051F634}" srcOrd="0" destOrd="0" presId="urn:microsoft.com/office/officeart/2005/8/layout/hProcess9"/>
    <dgm:cxn modelId="{80505AAB-E507-4ACF-95B2-D4E0850F4BE0}" srcId="{9C4350D4-A9D8-4BC8-80F7-D118D51677B4}" destId="{FB983AFB-EE87-4E3E-BBD1-CD72D28D9C5B}" srcOrd="1" destOrd="0" parTransId="{46034F3D-608F-45F3-AF88-947B18C19E48}" sibTransId="{71CD6BA1-AC14-46F2-ABA4-6FB4257F3600}"/>
    <dgm:cxn modelId="{86AC835F-B15A-42C3-B7FA-6910119CC0D8}" srcId="{9C4350D4-A9D8-4BC8-80F7-D118D51677B4}" destId="{2FB87335-C9D0-4C85-B517-14F57FF381C0}" srcOrd="2" destOrd="0" parTransId="{E1F3CC47-A4A4-44EA-9831-E34BF24BD016}" sibTransId="{DF05A35F-628D-40FE-9B62-5A20C02F2B6C}"/>
    <dgm:cxn modelId="{F986C335-715B-4797-AC6E-2F7E3B6D8DB5}" type="presParOf" srcId="{C60E3D6A-DCDB-4B56-929C-AC14148D450F}" destId="{53B78E65-C7F0-4BC6-BB4D-B597B7CEED7F}" srcOrd="0" destOrd="0" presId="urn:microsoft.com/office/officeart/2005/8/layout/hProcess9"/>
    <dgm:cxn modelId="{4B882CE1-C1F2-43A2-8139-610AB69FFCEB}" type="presParOf" srcId="{C60E3D6A-DCDB-4B56-929C-AC14148D450F}" destId="{25CFF3B0-9F18-4074-85A1-5D5FD8611CF0}" srcOrd="1" destOrd="0" presId="urn:microsoft.com/office/officeart/2005/8/layout/hProcess9"/>
    <dgm:cxn modelId="{D2E74BD3-7379-4A9E-98B9-20B72F66BA46}" type="presParOf" srcId="{25CFF3B0-9F18-4074-85A1-5D5FD8611CF0}" destId="{704390C2-2794-4AB4-A69C-F2CCD078B61A}" srcOrd="0" destOrd="0" presId="urn:microsoft.com/office/officeart/2005/8/layout/hProcess9"/>
    <dgm:cxn modelId="{3222B5BD-B2B0-4D7A-A3FB-BC74E3CB57C1}" type="presParOf" srcId="{25CFF3B0-9F18-4074-85A1-5D5FD8611CF0}" destId="{E794BA0E-DD64-43F7-9329-6C0B49982323}" srcOrd="1" destOrd="0" presId="urn:microsoft.com/office/officeart/2005/8/layout/hProcess9"/>
    <dgm:cxn modelId="{FBEFC56F-3C7E-4AF9-BDBB-53A77608D8CC}" type="presParOf" srcId="{25CFF3B0-9F18-4074-85A1-5D5FD8611CF0}" destId="{12C09DCA-0C10-48D0-8766-4808AA9061E1}" srcOrd="2" destOrd="0" presId="urn:microsoft.com/office/officeart/2005/8/layout/hProcess9"/>
    <dgm:cxn modelId="{1C99E827-5954-494F-90B0-F814BF8BD0A4}" type="presParOf" srcId="{25CFF3B0-9F18-4074-85A1-5D5FD8611CF0}" destId="{A7A94FDF-D88F-4CC1-A3D5-104C68E3E464}" srcOrd="3" destOrd="0" presId="urn:microsoft.com/office/officeart/2005/8/layout/hProcess9"/>
    <dgm:cxn modelId="{57118D1F-B455-44D2-998D-0B81EAB17096}" type="presParOf" srcId="{25CFF3B0-9F18-4074-85A1-5D5FD8611CF0}" destId="{042A50B7-8882-4B38-9503-8850A051F634}" srcOrd="4" destOrd="0" presId="urn:microsoft.com/office/officeart/2005/8/layout/hProcess9"/>
    <dgm:cxn modelId="{2B9A02F0-9E39-4743-BB2A-10BDD0CA349E}" type="presParOf" srcId="{25CFF3B0-9F18-4074-85A1-5D5FD8611CF0}" destId="{F4E03BB2-F7B5-4344-B4EB-5081A312CACD}" srcOrd="5" destOrd="0" presId="urn:microsoft.com/office/officeart/2005/8/layout/hProcess9"/>
    <dgm:cxn modelId="{598B740F-67A8-4B9D-8696-EE5231DB37AF}" type="presParOf" srcId="{25CFF3B0-9F18-4074-85A1-5D5FD8611CF0}" destId="{CD51EEBA-09BF-47BE-A858-BF3B2C14C85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B78E65-C7F0-4BC6-BB4D-B597B7CEED7F}">
      <dsp:nvSpPr>
        <dsp:cNvPr id="0" name=""/>
        <dsp:cNvSpPr/>
      </dsp:nvSpPr>
      <dsp:spPr>
        <a:xfrm>
          <a:off x="617219" y="0"/>
          <a:ext cx="6995160" cy="462597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390C2-2794-4AB4-A69C-F2CCD078B61A}">
      <dsp:nvSpPr>
        <dsp:cNvPr id="0" name=""/>
        <dsp:cNvSpPr/>
      </dsp:nvSpPr>
      <dsp:spPr>
        <a:xfrm>
          <a:off x="4118" y="1387792"/>
          <a:ext cx="1981051" cy="18503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Se debe dejar mejor el proceso de calidad</a:t>
          </a:r>
        </a:p>
      </dsp:txBody>
      <dsp:txXfrm>
        <a:off x="4118" y="1387792"/>
        <a:ext cx="1981051" cy="1850390"/>
      </dsp:txXfrm>
    </dsp:sp>
    <dsp:sp modelId="{12C09DCA-0C10-48D0-8766-4808AA9061E1}">
      <dsp:nvSpPr>
        <dsp:cNvPr id="0" name=""/>
        <dsp:cNvSpPr/>
      </dsp:nvSpPr>
      <dsp:spPr>
        <a:xfrm>
          <a:off x="2084222" y="1387792"/>
          <a:ext cx="1981051" cy="18503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Se deben ajustar los horarios de del equipo</a:t>
          </a:r>
          <a:endParaRPr lang="en-US" sz="1800" kern="1200" dirty="0"/>
        </a:p>
      </dsp:txBody>
      <dsp:txXfrm>
        <a:off x="2084222" y="1387792"/>
        <a:ext cx="1981051" cy="1850390"/>
      </dsp:txXfrm>
    </dsp:sp>
    <dsp:sp modelId="{042A50B7-8882-4B38-9503-8850A051F634}">
      <dsp:nvSpPr>
        <dsp:cNvPr id="0" name=""/>
        <dsp:cNvSpPr/>
      </dsp:nvSpPr>
      <dsp:spPr>
        <a:xfrm>
          <a:off x="4164326" y="1387792"/>
          <a:ext cx="1981051" cy="18503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Realizar la distribución de la carga de trabajo junto a todo el equipo</a:t>
          </a:r>
          <a:endParaRPr lang="en-US" sz="1800" kern="1200" dirty="0"/>
        </a:p>
      </dsp:txBody>
      <dsp:txXfrm>
        <a:off x="4164326" y="1387792"/>
        <a:ext cx="1981051" cy="1850390"/>
      </dsp:txXfrm>
    </dsp:sp>
    <dsp:sp modelId="{CD51EEBA-09BF-47BE-A858-BF3B2C14C858}">
      <dsp:nvSpPr>
        <dsp:cNvPr id="0" name=""/>
        <dsp:cNvSpPr/>
      </dsp:nvSpPr>
      <dsp:spPr>
        <a:xfrm>
          <a:off x="6244430" y="1387792"/>
          <a:ext cx="1981051" cy="18503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Dedicar mas tiempo a la planeación para tener una ejecución mas ordenada</a:t>
          </a:r>
          <a:endParaRPr lang="en-US" sz="1800" kern="1200" dirty="0"/>
        </a:p>
      </dsp:txBody>
      <dsp:txXfrm>
        <a:off x="6244430" y="1387792"/>
        <a:ext cx="1981051" cy="1850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DC9DF36-94A5-402C-BCEA-3DB65C159119}" type="datetimeFigureOut">
              <a:rPr lang="en-US" smtClean="0"/>
              <a:pPr/>
              <a:t>3/30/2011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A42BB3-90E8-4888-8B60-D89FFEED211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POST MORTEM</a:t>
            </a:r>
            <a:br>
              <a:rPr lang="es-CO" b="1" dirty="0" smtClean="0"/>
            </a:br>
            <a:endParaRPr lang="en-US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 smtClean="0">
                <a:latin typeface="Calibri" pitchFamily="34" charset="0"/>
                <a:cs typeface="Calibri" pitchFamily="34" charset="0"/>
              </a:rPr>
              <a:t>TEAM SOFTWARE PROCESS</a:t>
            </a:r>
            <a:br>
              <a:rPr lang="es-CO" b="1" dirty="0" smtClean="0">
                <a:latin typeface="Calibri" pitchFamily="34" charset="0"/>
                <a:cs typeface="Calibri" pitchFamily="34" charset="0"/>
              </a:rPr>
            </a:br>
            <a:r>
              <a:rPr lang="es-CO" b="1" dirty="0" smtClean="0">
                <a:latin typeface="Calibri" pitchFamily="34" charset="0"/>
                <a:cs typeface="Calibri" pitchFamily="34" charset="0"/>
              </a:rPr>
              <a:t>CICLO 3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200" y="7620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09600" y="17526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2</a:t>
            </a:r>
            <a:endParaRPr lang="es-CO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476500"/>
            <a:ext cx="64484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 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09600" y="1752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3</a:t>
            </a:r>
            <a:endParaRPr lang="es-CO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9700" y="2476500"/>
            <a:ext cx="64389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soporte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28600" y="1676400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CO" sz="1200" b="1" dirty="0" smtClean="0"/>
              <a:t>Objetivos Definidos por Rol: </a:t>
            </a:r>
            <a:r>
              <a:rPr lang="es-CO" sz="1200" dirty="0" smtClean="0"/>
              <a:t>Establecer las herramientas que se usaran en todo el proceso de desarrollo del proyecto TSP.</a:t>
            </a:r>
            <a:br>
              <a:rPr lang="es-CO" sz="1200" dirty="0" smtClean="0"/>
            </a:br>
            <a:r>
              <a:rPr lang="es-CO" sz="1200" dirty="0" smtClean="0"/>
              <a:t>Resolver al menos el 80% de los posibles inconvenientes que se pueden presentar en el uso de las distintas plataformas y herramientas seleccionadas.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  <a:r>
              <a:rPr lang="es-CO" sz="1200" dirty="0" smtClean="0"/>
              <a:t>Se logro resolver el 90% de los imprevistos relacionados a las herramientas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Inconvenientes: </a:t>
            </a:r>
            <a:r>
              <a:rPr lang="es-CO" sz="1200" dirty="0" smtClean="0"/>
              <a:t>Han existido algunos inconvenientes con el uso del repositorio en algunos de los miembros del equipo los cuales se han solucionado satisfactoriamente.</a:t>
            </a:r>
            <a:br>
              <a:rPr lang="es-CO" sz="1200" dirty="0" smtClean="0"/>
            </a:br>
            <a:r>
              <a:rPr lang="es-CO" sz="1200" dirty="0" smtClean="0"/>
              <a:t>No se contó con que algunas funciones del repositorio de </a:t>
            </a:r>
            <a:r>
              <a:rPr lang="es-CO" sz="1200" dirty="0" err="1" smtClean="0"/>
              <a:t>Subversion</a:t>
            </a:r>
            <a:r>
              <a:rPr lang="es-CO" sz="1200" dirty="0" smtClean="0"/>
              <a:t> no están soportadas por el servidor de </a:t>
            </a:r>
            <a:r>
              <a:rPr lang="es-CO" sz="1200" dirty="0" err="1" smtClean="0"/>
              <a:t>hosting</a:t>
            </a:r>
            <a:r>
              <a:rPr lang="es-CO" sz="1200" dirty="0" smtClean="0"/>
              <a:t> (Google </a:t>
            </a:r>
            <a:r>
              <a:rPr lang="es-CO" sz="1200" dirty="0" err="1" smtClean="0"/>
              <a:t>Docs</a:t>
            </a:r>
            <a:r>
              <a:rPr lang="es-CO" sz="1200" dirty="0" smtClean="0"/>
              <a:t>)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Aspectos a Mejorar: </a:t>
            </a:r>
            <a:r>
              <a:rPr lang="es-CO" sz="1200" dirty="0" smtClean="0"/>
              <a:t>Buscar soluciones a los problemas de repositorio en los miembros del equipo.</a:t>
            </a:r>
            <a:br>
              <a:rPr lang="es-CO" sz="1200" dirty="0" smtClean="0"/>
            </a:br>
            <a:r>
              <a:rPr lang="es-CO" sz="1200" dirty="0" smtClean="0"/>
              <a:t>Investigar sobre mas herramientas que puedan incrementar el valor ganado del proyecto, así como aumentar la productividad del equipo</a:t>
            </a:r>
          </a:p>
          <a:p>
            <a:endParaRPr lang="es-CO" sz="1200" dirty="0" smtClean="0"/>
          </a:p>
          <a:p>
            <a:pPr lvl="0"/>
            <a:r>
              <a:rPr lang="es-CO" sz="1200" b="1" dirty="0" smtClean="0"/>
              <a:t>¿Qué nos faltó como grupo en este ciclo?: </a:t>
            </a:r>
            <a:r>
              <a:rPr lang="es-CO" sz="1200" dirty="0" smtClean="0"/>
              <a:t>En este ciclo el trabajo en equipo se desarrollo de una manera optima.</a:t>
            </a:r>
            <a:endParaRPr lang="en-US" sz="1200" dirty="0" smtClean="0"/>
          </a:p>
          <a:p>
            <a:pPr lvl="0"/>
            <a:endParaRPr lang="es-CO" sz="1200" b="1" dirty="0" smtClean="0"/>
          </a:p>
          <a:p>
            <a:pPr lvl="0"/>
            <a:r>
              <a:rPr lang="es-CO" sz="1200" b="1" dirty="0" smtClean="0"/>
              <a:t>¿Qué etapas fueron las más difíciles? Porqué? : </a:t>
            </a:r>
            <a:r>
              <a:rPr lang="es-CO" sz="1200" dirty="0" smtClean="0"/>
              <a:t>La realimentación del ciclo 2 ya que aquí se debía definir los detalles del ultimo ciclo, es decir, desarrollo, pruebas y entregables que se debían completar en este ciclo.</a:t>
            </a:r>
            <a:br>
              <a:rPr lang="es-CO" sz="1200" dirty="0" smtClean="0"/>
            </a:b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b="1" dirty="0" smtClean="0"/>
              <a:t>¿Qué no me gustó del ciclo?: </a:t>
            </a:r>
            <a:r>
              <a:rPr lang="es-CO" sz="1200" dirty="0" smtClean="0"/>
              <a:t>La duración del ciclo. Este, y todos los ciclos anteriores, han tenido una restricción de tiempo la cual resulta bastante limitante para el aprendizaje de nuevas herramientas , </a:t>
            </a:r>
            <a:r>
              <a:rPr lang="es-CO" sz="1200" dirty="0" err="1" smtClean="0"/>
              <a:t>asi</a:t>
            </a:r>
            <a:r>
              <a:rPr lang="es-CO" sz="1200" dirty="0" smtClean="0"/>
              <a:t> como </a:t>
            </a:r>
            <a:r>
              <a:rPr lang="es-CO" sz="1200" dirty="0" err="1" smtClean="0"/>
              <a:t>tambien</a:t>
            </a:r>
            <a:r>
              <a:rPr lang="es-CO" sz="1200" dirty="0" smtClean="0"/>
              <a:t> lo es para poder realizar una evaluación exhaustiva del ciclo, el equipo y el producto.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calidad y proceso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04800" y="1981200"/>
            <a:ext cx="8534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s-CO" sz="1200" b="1" dirty="0" smtClean="0"/>
              <a:t>Objetivos: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O1 </a:t>
            </a:r>
            <a:r>
              <a:rPr lang="es-CO" sz="1200" dirty="0" smtClean="0"/>
              <a:t>T</a:t>
            </a:r>
            <a:r>
              <a:rPr lang="es-CO" sz="1200" dirty="0" smtClean="0"/>
              <a:t>odos </a:t>
            </a:r>
            <a:r>
              <a:rPr lang="es-CO" sz="1200" dirty="0" smtClean="0"/>
              <a:t>los miembros reportan los datos de las actividades con </a:t>
            </a:r>
            <a:r>
              <a:rPr lang="es-CO" sz="1200" dirty="0" smtClean="0"/>
              <a:t>exactitud.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dirty="0" smtClean="0"/>
              <a:t>M1: Reportar el 100%  de las tareas realizadas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O2 </a:t>
            </a:r>
            <a:r>
              <a:rPr lang="es-CO" sz="1200" dirty="0" smtClean="0"/>
              <a:t>El </a:t>
            </a:r>
            <a:r>
              <a:rPr lang="es-CO" sz="1200" dirty="0" smtClean="0"/>
              <a:t>equipo sigue el </a:t>
            </a:r>
            <a:r>
              <a:rPr lang="es-CO" sz="1200" dirty="0" err="1" smtClean="0"/>
              <a:t>TSPi</a:t>
            </a:r>
            <a:r>
              <a:rPr lang="es-CO" sz="1200" dirty="0" smtClean="0"/>
              <a:t> y produce un plan de </a:t>
            </a:r>
            <a:r>
              <a:rPr lang="es-CO" sz="1200" dirty="0" smtClean="0"/>
              <a:t>cualidad.</a:t>
            </a:r>
          </a:p>
          <a:p>
            <a:pPr marL="457200" lvl="2"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dirty="0" smtClean="0"/>
              <a:t>M2:Cumplir con las reglas , horarios y tareas en mas del 90%  y producir el plan de calidad</a:t>
            </a:r>
            <a:endParaRPr lang="es-CO" sz="1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O3</a:t>
            </a:r>
            <a:r>
              <a:rPr lang="es-CO" sz="1200" dirty="0" smtClean="0"/>
              <a:t>Todo </a:t>
            </a:r>
            <a:r>
              <a:rPr lang="es-CO" sz="1200" dirty="0" smtClean="0"/>
              <a:t>el equipo de inspección son correctamente moderado y </a:t>
            </a:r>
            <a:r>
              <a:rPr lang="es-CO" sz="1200" dirty="0" smtClean="0"/>
              <a:t>reportado.</a:t>
            </a:r>
          </a:p>
          <a:p>
            <a:pPr marL="457200" lvl="3"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dirty="0" smtClean="0"/>
              <a:t>M3:Reportar el 70% de los defectos en codificación y que el resultado sea confiable.</a:t>
            </a:r>
            <a:r>
              <a:rPr lang="es-CO" sz="1200" b="1" dirty="0" smtClean="0"/>
              <a:t> </a:t>
            </a:r>
            <a:endParaRPr lang="es-CO" sz="1200" b="1" dirty="0" smtClean="0"/>
          </a:p>
          <a:p>
            <a:pPr marL="457200" lvl="3">
              <a:lnSpc>
                <a:spcPct val="150000"/>
              </a:lnSpc>
              <a:buFont typeface="Arial" pitchFamily="34" charset="0"/>
              <a:buChar char="•"/>
            </a:pPr>
            <a:endParaRPr lang="es-CO" sz="1200" dirty="0" smtClean="0"/>
          </a:p>
          <a:p>
            <a:pPr lvl="0">
              <a:lnSpc>
                <a:spcPct val="150000"/>
              </a:lnSpc>
            </a:pPr>
            <a:r>
              <a:rPr lang="es-CO" sz="1200" b="1" dirty="0" smtClean="0"/>
              <a:t>Resultados: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R1 </a:t>
            </a:r>
            <a:r>
              <a:rPr lang="es-CO" sz="1200" dirty="0" smtClean="0"/>
              <a:t>Se reportaron el 100% de las tareas realizadas</a:t>
            </a:r>
            <a:endParaRPr lang="es-CO" sz="1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R2 </a:t>
            </a:r>
            <a:r>
              <a:rPr lang="es-CO" sz="1200" dirty="0" smtClean="0"/>
              <a:t>Se produjo el plan de calidad y se cumplieron con las tareas , reglas y horarios en mas de 90 %</a:t>
            </a:r>
            <a:endParaRPr lang="es-CO" sz="1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CO" sz="1200" b="1" dirty="0" smtClean="0"/>
              <a:t>R3 </a:t>
            </a:r>
            <a:r>
              <a:rPr lang="es-CO" sz="1200" dirty="0" smtClean="0"/>
              <a:t>Se reporto mas de l 70 %  de los defectos planeado para la inspección, pero el reporte no es confiable porque las coincidencias de defectos entre los inspectores no alcanzo el 70%</a:t>
            </a:r>
          </a:p>
          <a:p>
            <a:pPr lvl="0"/>
            <a:endParaRPr lang="es-CO" sz="1200" b="1" dirty="0" smtClean="0"/>
          </a:p>
          <a:p>
            <a:pPr lvl="0"/>
            <a:r>
              <a:rPr lang="en-US" sz="1200" b="1" dirty="0" smtClean="0"/>
              <a:t>	</a:t>
            </a:r>
            <a:endParaRPr lang="es-CO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desarrollo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228600" y="167640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Objetivos Definidos por Rol: 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/>
              <a:t>Obj1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 Producir un producto dentro del tiempo establecido</a:t>
            </a:r>
            <a:endParaRPr lang="es-CO" sz="1200" dirty="0" smtClean="0"/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Implementar el 100% de los requerimientos</a:t>
            </a:r>
            <a:endParaRPr lang="es-CO" sz="1200" dirty="0" smtClean="0"/>
          </a:p>
          <a:p>
            <a:r>
              <a:rPr lang="es-CO" sz="1200" dirty="0" smtClean="0"/>
              <a:t>Obj2.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Estimar de una manera acertada.</a:t>
            </a:r>
            <a:endParaRPr lang="es-CO" sz="1200" dirty="0" smtClean="0"/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Tener una estimación que no supere el 20% de desfase]</a:t>
            </a:r>
            <a:endParaRPr lang="es-CO" sz="1200" dirty="0" smtClean="0"/>
          </a:p>
          <a:p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Obj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 3. Asignar labores de desarrollo de una manera equitativa</a:t>
            </a:r>
          </a:p>
          <a:p>
            <a:r>
              <a:rPr lang="es-CO" sz="1200" dirty="0" smtClean="0"/>
              <a:t>	M1: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Cada integrante debería realizar 155,6 con un 20% de margen de error. [124,48 - 186,72]</a:t>
            </a:r>
          </a:p>
          <a:p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</a:p>
          <a:p>
            <a:r>
              <a:rPr lang="es-CO" sz="1200" dirty="0" smtClean="0"/>
              <a:t>Obj1: 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Objetivo Cumplido. 100% de los requerimientos implementados</a:t>
            </a:r>
          </a:p>
          <a:p>
            <a:pPr lvl="0"/>
            <a:endParaRPr lang="es-CO" sz="1200" dirty="0" smtClean="0"/>
          </a:p>
          <a:p>
            <a:r>
              <a:rPr lang="es-CO" sz="1200" dirty="0" smtClean="0"/>
              <a:t>Obj2: 	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LOC Planeadas: 934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LOC Reales: 1140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Porcentaje: 22,05%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Objetivo muy cerca de cumplirse. No se cumplió</a:t>
            </a:r>
          </a:p>
          <a:p>
            <a:pPr lvl="0"/>
            <a:endParaRPr lang="es-CO" sz="1200" dirty="0" smtClean="0"/>
          </a:p>
          <a:p>
            <a:r>
              <a:rPr lang="es-CO" sz="1200" dirty="0" smtClean="0"/>
              <a:t>Obj3: 	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Erik: 260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Sandra: 212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Willian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: 234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Carlos: 155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David: 127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Mauricio: 152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Más de lo esperado:  Erik, Sandra, </a:t>
            </a:r>
            <a:r>
              <a:rPr lang="es-CO" sz="1200" dirty="0" err="1" smtClean="0">
                <a:solidFill>
                  <a:srgbClr val="000000"/>
                </a:solidFill>
                <a:latin typeface="Calibri"/>
              </a:rPr>
              <a:t>Willian</a:t>
            </a: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.</a:t>
            </a:r>
            <a:br>
              <a:rPr lang="es-CO" sz="1200" dirty="0" smtClean="0">
                <a:solidFill>
                  <a:srgbClr val="000000"/>
                </a:solidFill>
                <a:latin typeface="Calibri"/>
              </a:rPr>
            </a:br>
            <a:r>
              <a:rPr lang="es-CO" sz="1200" dirty="0" smtClean="0">
                <a:solidFill>
                  <a:srgbClr val="000000"/>
                </a:solidFill>
                <a:latin typeface="Calibri"/>
              </a:rPr>
              <a:t>	Objetivo no cumplido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PROPUESTA  DE MEJORAMIENTO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728"/>
          </a:xfrm>
        </p:spPr>
        <p:txBody>
          <a:bodyPr>
            <a:normAutofit/>
          </a:bodyPr>
          <a:lstStyle/>
          <a:p>
            <a:r>
              <a:rPr lang="es-CO" sz="2400" dirty="0" smtClean="0"/>
              <a:t>CONTENIDO</a:t>
            </a:r>
            <a:endParaRPr lang="en-US" sz="24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000" dirty="0" smtClean="0"/>
              <a:t>Análisis del Proyecto</a:t>
            </a:r>
          </a:p>
          <a:p>
            <a:pPr algn="just"/>
            <a:r>
              <a:rPr lang="es-CO" sz="2000" dirty="0" smtClean="0"/>
              <a:t>Producto</a:t>
            </a:r>
          </a:p>
          <a:p>
            <a:pPr algn="just"/>
            <a:r>
              <a:rPr lang="es-CO" sz="2000" dirty="0" smtClean="0"/>
              <a:t>Resultados por Rol</a:t>
            </a:r>
          </a:p>
          <a:p>
            <a:pPr algn="just"/>
            <a:r>
              <a:rPr lang="es-CO" sz="2000" dirty="0" smtClean="0"/>
              <a:t>Resultado del Proceso</a:t>
            </a:r>
          </a:p>
          <a:p>
            <a:pPr algn="just"/>
            <a:endParaRPr lang="es-CO" sz="2000" dirty="0" smtClean="0"/>
          </a:p>
          <a:p>
            <a:pPr algn="just"/>
            <a:endParaRPr lang="es-CO" sz="2000" dirty="0" smtClean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Valor Ganado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7" name="1 Gráfico"/>
          <p:cNvGraphicFramePr/>
          <p:nvPr/>
        </p:nvGraphicFramePr>
        <p:xfrm>
          <a:off x="152400" y="1752600"/>
          <a:ext cx="8839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Plan vs Real</a:t>
            </a:r>
            <a:endParaRPr lang="en-US" sz="2400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</p:nvPr>
        </p:nvGraphicFramePr>
        <p:xfrm>
          <a:off x="381000" y="2743200"/>
          <a:ext cx="8458198" cy="1905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276072"/>
                <a:gridCol w="798014"/>
                <a:gridCol w="798014"/>
                <a:gridCol w="798014"/>
                <a:gridCol w="798014"/>
                <a:gridCol w="798014"/>
                <a:gridCol w="798014"/>
                <a:gridCol w="798014"/>
                <a:gridCol w="798014"/>
                <a:gridCol w="798014"/>
              </a:tblGrid>
              <a:tr h="292746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/>
                        <a:t>Ciclo</a:t>
                      </a:r>
                      <a:r>
                        <a:rPr lang="en-US" sz="1200" u="none" strike="noStrike" dirty="0"/>
                        <a:t>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/>
                        <a:t>Ciclo</a:t>
                      </a:r>
                      <a:r>
                        <a:rPr lang="en-US" sz="1200" u="none" strike="noStrike" dirty="0"/>
                        <a:t>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/>
                        <a:t>Ciclo</a:t>
                      </a:r>
                      <a:r>
                        <a:rPr lang="en-US" sz="1200" u="none" strike="noStrike" dirty="0"/>
                        <a:t> 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996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Plan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/>
                        <a:t>Real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Plan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Real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u="none" strike="noStrike" dirty="0" smtClean="0"/>
                        <a:t>Error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47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 smtClean="0"/>
                        <a:t>Tiempo</a:t>
                      </a:r>
                      <a:r>
                        <a:rPr lang="en-US" sz="1200" u="none" strike="noStrike" dirty="0" smtClean="0"/>
                        <a:t> (</a:t>
                      </a:r>
                      <a:r>
                        <a:rPr lang="en-US" sz="1200" u="none" strike="noStrike" dirty="0" err="1" smtClean="0"/>
                        <a:t>Horas</a:t>
                      </a:r>
                      <a:r>
                        <a:rPr lang="en-US" sz="1200" u="none" strike="noStrike" dirty="0" smtClean="0"/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59.42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44.43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246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157.85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35.83%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305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/>
                        <a:t>Loc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187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374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592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374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467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935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1140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21.93%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24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 smtClean="0"/>
                        <a:t>Productividad</a:t>
                      </a:r>
                      <a:endParaRPr lang="en-US" sz="1200" u="none" strike="noStrike" dirty="0" smtClean="0"/>
                    </a:p>
                    <a:p>
                      <a:pPr algn="ctr" fontAlgn="b"/>
                      <a:r>
                        <a:rPr lang="es-CO" sz="1200" u="none" strike="noStrike" dirty="0" smtClean="0"/>
                        <a:t>(</a:t>
                      </a:r>
                      <a:r>
                        <a:rPr lang="es-CO" sz="1200" u="none" strike="noStrike" dirty="0" err="1" smtClean="0"/>
                        <a:t>loc</a:t>
                      </a:r>
                      <a:r>
                        <a:rPr lang="es-CO" sz="1200" u="none" strike="noStrike" dirty="0" smtClean="0"/>
                        <a:t>/h)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1.78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1.50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5.27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9.96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5.34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10.51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3.80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               7.22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REPORTE DEL CICLO</a:t>
            </a:r>
            <a:br>
              <a:rPr lang="es-CO" sz="2400" dirty="0" smtClean="0"/>
            </a:br>
            <a:r>
              <a:rPr lang="es-CO" sz="2400" dirty="0" smtClean="0"/>
              <a:t>Objetivos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457200" y="1828800"/>
          <a:ext cx="8382000" cy="4755303"/>
        </p:xfrm>
        <a:graphic>
          <a:graphicData uri="http://schemas.openxmlformats.org/drawingml/2006/table">
            <a:tbl>
              <a:tblPr/>
              <a:tblGrid>
                <a:gridCol w="4953000"/>
                <a:gridCol w="3429000"/>
              </a:tblGrid>
              <a:tr h="2124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Objetivo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Resultado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2002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O1: Producir un producto de Buena Calidad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defectos encontrados mayor a </a:t>
                      </a: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70%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M1: Cumplido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</a:t>
                      </a:r>
                      <a:r>
                        <a:rPr lang="es-CO" sz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92% de defectos encontrados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950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O2: Realizar un proyecto bien administrado y productivo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tamaño del producto menor a 30%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error máximo permitido en la estimación de cantidad de horas menor a </a:t>
                      </a: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20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M2: No cumplido error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de estimación de tamaño 37%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M3: No cumplido, Error de estimación de tiempo 24%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O3: Ser un miembro efectivo y cooperativo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O4: Hacer el trabajo personal de manera disciplinada consistentemente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Promedio  de evaluación dentro del grupo superior a 4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M4: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Cumplido, Todos los integrantes con nota superior a 4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57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O5: Planear y hacer seguimiento al trabajo personal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Registrar al menos el  90% de las actividades 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Porcentaje de tareas planeadas y completadas mayor a 80%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M5:Cumplido, 100% de las actividades registradas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M6: Cumplido, 100% de las actividades completadas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38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O6: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Cumplir los requerimientos definidos en el ciclo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Finalizar a tiempo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 </a:t>
                      </a:r>
                      <a:r>
                        <a:rPr lang="es-CO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Implementar el 80% de los requerimientos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M7:Cumplido,</a:t>
                      </a: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 finalizado a tiempo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200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Arial"/>
                          <a:cs typeface="Calibri" pitchFamily="34" charset="0"/>
                        </a:rPr>
                        <a:t>M8: Cumplido, 100% de requerimientos implementados</a:t>
                      </a:r>
                      <a:endParaRPr lang="es-CO" sz="1200" dirty="0">
                        <a:solidFill>
                          <a:srgbClr val="000000"/>
                        </a:solidFill>
                        <a:latin typeface="Calibri" pitchFamily="34" charset="0"/>
                        <a:ea typeface="Arial"/>
                        <a:cs typeface="Calibri" pitchFamily="34" charset="0"/>
                      </a:endParaRPr>
                    </a:p>
                  </a:txBody>
                  <a:tcPr marL="44839" marR="44839" marT="14771" marB="1477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04800" y="4953000"/>
          <a:ext cx="8458201" cy="1618560"/>
        </p:xfrm>
        <a:graphic>
          <a:graphicData uri="http://schemas.openxmlformats.org/drawingml/2006/table">
            <a:tbl>
              <a:tblPr/>
              <a:tblGrid>
                <a:gridCol w="2819401"/>
                <a:gridCol w="914400"/>
                <a:gridCol w="762000"/>
                <a:gridCol w="838200"/>
                <a:gridCol w="838200"/>
                <a:gridCol w="838200"/>
                <a:gridCol w="762000"/>
                <a:gridCol w="685800"/>
              </a:tblGrid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del Grupo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Planeación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Soporte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Calidad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Líder de Desarrollo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76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 dirty="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 dirty="0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Carlos Gonzales</a:t>
                      </a:r>
                      <a:endParaRPr lang="es-CO" sz="1000" dirty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Sandra Gómez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Mauricio Erazo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David Pérez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Willian Idrobo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Erik Arcos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de las reglas propuesta por 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4,40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4,53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Cumplimiento con las actividades asignadas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874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las labores de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4,87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000" b="1">
                          <a:solidFill>
                            <a:srgbClr val="000000"/>
                          </a:solidFill>
                          <a:latin typeface="Calibri"/>
                          <a:ea typeface="Arial"/>
                        </a:rPr>
                        <a:t>Apoyo a los demás miembros del grupo</a:t>
                      </a:r>
                      <a:endParaRPr lang="es-CO" sz="100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</a:txBody>
                  <a:tcPr marL="53551" marR="53551" marT="17640" marB="1764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1864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O" sz="1000">
                        <a:solidFill>
                          <a:srgbClr val="000000"/>
                        </a:solidFill>
                        <a:latin typeface="Calibri"/>
                        <a:ea typeface="Arial"/>
                      </a:endParaRPr>
                    </a:p>
                  </a:txBody>
                  <a:tcPr marL="53551" marR="53551" marT="17640" marB="1764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4,95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2 Gráfico"/>
          <p:cNvGraphicFramePr/>
          <p:nvPr/>
        </p:nvGraphicFramePr>
        <p:xfrm>
          <a:off x="304800" y="1600200"/>
          <a:ext cx="86106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del grupo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err="1" smtClean="0"/>
              <a:t>lider</a:t>
            </a:r>
            <a:r>
              <a:rPr lang="es-CO" sz="2400" dirty="0" smtClean="0"/>
              <a:t> de planeación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28600" y="16764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 smtClean="0"/>
              <a:t>Objetivos Definidos por Rol: </a:t>
            </a:r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dirty="0" smtClean="0"/>
              <a:t>Obj1. Aplicar al ciclo 3 mejoras de acuerdo a la retroalimentación del primer ciclo</a:t>
            </a:r>
          </a:p>
          <a:p>
            <a:r>
              <a:rPr lang="es-CO" sz="1200" dirty="0" smtClean="0"/>
              <a:t>	M1: El desfase de tiempo  estimado del ciclo 3 debe ser menor al 30%</a:t>
            </a:r>
          </a:p>
          <a:p>
            <a:r>
              <a:rPr lang="es-CO" sz="1200" dirty="0" smtClean="0"/>
              <a:t>	M2: El desfase de tiempo  estimado por fase debe ser menor al 30%</a:t>
            </a:r>
          </a:p>
          <a:p>
            <a:r>
              <a:rPr lang="es-CO" sz="1200" dirty="0" smtClean="0"/>
              <a:t>Obj2. Realizar seguimiento para el cumplimiento  de actividades</a:t>
            </a:r>
          </a:p>
          <a:p>
            <a:r>
              <a:rPr lang="es-CO" sz="1200" dirty="0" smtClean="0"/>
              <a:t>	M1: Todos los integrantes deberán entregar sus asignaciones máximo con un día de retraso de la fecha  de entrega 	planeada.</a:t>
            </a:r>
            <a:endParaRPr lang="en-US" sz="1200" dirty="0" smtClean="0"/>
          </a:p>
          <a:p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Cumplimiento de los objetivos durante el ciclo: </a:t>
            </a:r>
          </a:p>
          <a:p>
            <a:pPr lvl="0"/>
            <a:r>
              <a:rPr lang="es-CO" sz="1200" dirty="0" smtClean="0"/>
              <a:t>Obj1: No se cumplió ya que fue del 37%</a:t>
            </a:r>
          </a:p>
          <a:p>
            <a:pPr lvl="0"/>
            <a:r>
              <a:rPr lang="es-CO" sz="1200" dirty="0" smtClean="0"/>
              <a:t>Obj2: Se cumplió exitosamente</a:t>
            </a:r>
          </a:p>
          <a:p>
            <a:pPr lvl="0"/>
            <a:r>
              <a:rPr lang="es-CO" sz="1200" b="1" dirty="0" smtClean="0"/>
              <a:t> </a:t>
            </a:r>
            <a:endParaRPr lang="en-US" sz="1200" dirty="0" smtClean="0"/>
          </a:p>
          <a:p>
            <a:pPr lvl="0"/>
            <a:r>
              <a:rPr lang="es-CO" sz="1200" b="1" dirty="0" smtClean="0"/>
              <a:t>Inconvenientes:  </a:t>
            </a:r>
            <a:r>
              <a:rPr lang="es-CO" sz="1200" dirty="0" smtClean="0"/>
              <a:t>Disponibilidad de los integrantes, registro de actividades por el formulario general.</a:t>
            </a:r>
          </a:p>
          <a:p>
            <a:pPr lvl="0"/>
            <a:endParaRPr lang="es-CO" sz="1200" b="1" dirty="0" smtClean="0"/>
          </a:p>
          <a:p>
            <a:pPr lvl="0"/>
            <a:r>
              <a:rPr lang="es-CO" sz="1200" b="1" dirty="0" smtClean="0"/>
              <a:t>Aspectos a Mejorar: </a:t>
            </a:r>
            <a:r>
              <a:rPr lang="es-CO" sz="1200" dirty="0" smtClean="0"/>
              <a:t>Seguimiento del registro de actividades, y consultar disponibilidad de tiempos de cada integrante.</a:t>
            </a:r>
          </a:p>
          <a:p>
            <a:endParaRPr lang="es-CO" sz="1200" dirty="0" smtClean="0"/>
          </a:p>
          <a:p>
            <a:pPr lvl="0"/>
            <a:r>
              <a:rPr lang="es-CO" sz="1200" b="1" dirty="0" smtClean="0"/>
              <a:t>¿Qué nos faltó como grupo en este ciclo?: </a:t>
            </a:r>
            <a:r>
              <a:rPr lang="es-CO" sz="1200" dirty="0" smtClean="0"/>
              <a:t>Todos los integrantes  mostraron un alto  interés y acompañamiento a los demás integrantes..</a:t>
            </a:r>
            <a:endParaRPr lang="en-US" sz="1200" dirty="0" smtClean="0"/>
          </a:p>
          <a:p>
            <a:pPr lvl="0"/>
            <a:endParaRPr lang="es-CO" sz="1200" b="1" dirty="0" smtClean="0"/>
          </a:p>
          <a:p>
            <a:r>
              <a:rPr lang="es-CO" sz="1200" b="1" dirty="0" smtClean="0"/>
              <a:t>¿Qué etapas fueron las más difíciles? Porqué? : </a:t>
            </a:r>
            <a:r>
              <a:rPr lang="es-CO" sz="1200" dirty="0" smtClean="0"/>
              <a:t>Retroalimentación debido al análisis que se debía hacer del ciclo anterior y encontrar los puntos que se deben mejorar de acuerdo a eso.</a:t>
            </a:r>
          </a:p>
          <a:p>
            <a:pPr lvl="0"/>
            <a:r>
              <a:rPr lang="es-CO" sz="1200" dirty="0" smtClean="0"/>
              <a:t/>
            </a:r>
            <a:br>
              <a:rPr lang="es-CO" sz="1200" dirty="0" smtClean="0"/>
            </a:br>
            <a:r>
              <a:rPr lang="es-CO" sz="1200" b="1" dirty="0" smtClean="0"/>
              <a:t>¿Qué no me gustó del ciclo?: </a:t>
            </a:r>
            <a:r>
              <a:rPr lang="es-CO" sz="1200" dirty="0" smtClean="0"/>
              <a:t>Colaboración por parte de los integrantes, y  seguridad en el desarrollo de las actividades debido a un diseño más estable.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400" dirty="0" smtClean="0"/>
              <a:t>EQUIPO</a:t>
            </a:r>
            <a:br>
              <a:rPr lang="es-CO" sz="2400" dirty="0" smtClean="0"/>
            </a:br>
            <a:r>
              <a:rPr lang="es-CO" sz="2400" dirty="0" smtClean="0"/>
              <a:t> Progreso en el ajuste de datos</a:t>
            </a:r>
            <a:endParaRPr lang="en-US" sz="2400" dirty="0"/>
          </a:p>
        </p:txBody>
      </p:sp>
      <p:pic>
        <p:nvPicPr>
          <p:cNvPr id="4" name="3 Imagen" descr="ingenium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228600"/>
            <a:ext cx="3048006" cy="102108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8738" y="2466975"/>
            <a:ext cx="648652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609600" y="17526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/>
              <a:t>Ciclo 1</a:t>
            </a:r>
            <a:endParaRPr lang="es-C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1124</TotalTime>
  <Words>571</Words>
  <Application>Microsoft Office PowerPoint</Application>
  <PresentationFormat>Presentación en pantalla (4:3)</PresentationFormat>
  <Paragraphs>205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Módulo</vt:lpstr>
      <vt:lpstr>POST MORTEM </vt:lpstr>
      <vt:lpstr>CONTENIDO</vt:lpstr>
      <vt:lpstr>REPORTE DEL CICLO Valor Ganado</vt:lpstr>
      <vt:lpstr>REPORTE DEL CICLO Plan vs Real</vt:lpstr>
      <vt:lpstr>REPORTE DEL CICLO Objetivos</vt:lpstr>
      <vt:lpstr>EQUIPO</vt:lpstr>
      <vt:lpstr>EQUIPO lider del grupo</vt:lpstr>
      <vt:lpstr>EQUIPO lider de planeación</vt:lpstr>
      <vt:lpstr>EQUIPO  Progreso en el ajuste de datos</vt:lpstr>
      <vt:lpstr>EQUIPO Progreso en el ajuste de datos</vt:lpstr>
      <vt:lpstr>EQUIPO  Progreso en el ajuste de datos</vt:lpstr>
      <vt:lpstr>EQUIPO lider de soporte</vt:lpstr>
      <vt:lpstr>EQUIPO lider de calidad y proceso</vt:lpstr>
      <vt:lpstr>EQUIPO lider de desarrollo</vt:lpstr>
      <vt:lpstr>PROPUESTA  DE MEJORAMIENTO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MORTEM</dc:title>
  <dc:creator>Carlos</dc:creator>
  <cp:lastModifiedBy>Usuario</cp:lastModifiedBy>
  <cp:revision>88</cp:revision>
  <dcterms:created xsi:type="dcterms:W3CDTF">2011-03-16T03:38:16Z</dcterms:created>
  <dcterms:modified xsi:type="dcterms:W3CDTF">2011-03-30T06:43:30Z</dcterms:modified>
</cp:coreProperties>
</file>