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6"/>
  </p:notesMasterIdLst>
  <p:handoutMasterIdLst>
    <p:handoutMasterId r:id="rId67"/>
  </p:handoutMasterIdLst>
  <p:sldIdLst>
    <p:sldId id="256" r:id="rId2"/>
    <p:sldId id="257" r:id="rId3"/>
    <p:sldId id="323" r:id="rId4"/>
    <p:sldId id="259" r:id="rId5"/>
    <p:sldId id="258" r:id="rId6"/>
    <p:sldId id="260" r:id="rId7"/>
    <p:sldId id="261" r:id="rId8"/>
    <p:sldId id="262" r:id="rId9"/>
    <p:sldId id="263" r:id="rId10"/>
    <p:sldId id="264" r:id="rId11"/>
    <p:sldId id="266" r:id="rId12"/>
    <p:sldId id="326" r:id="rId13"/>
    <p:sldId id="312" r:id="rId14"/>
    <p:sldId id="313" r:id="rId15"/>
    <p:sldId id="315" r:id="rId16"/>
    <p:sldId id="314" r:id="rId17"/>
    <p:sldId id="267" r:id="rId18"/>
    <p:sldId id="268" r:id="rId19"/>
    <p:sldId id="269" r:id="rId20"/>
    <p:sldId id="270" r:id="rId21"/>
    <p:sldId id="271" r:id="rId22"/>
    <p:sldId id="272" r:id="rId23"/>
    <p:sldId id="274" r:id="rId24"/>
    <p:sldId id="273" r:id="rId25"/>
    <p:sldId id="327" r:id="rId26"/>
    <p:sldId id="275" r:id="rId27"/>
    <p:sldId id="276" r:id="rId28"/>
    <p:sldId id="277" r:id="rId29"/>
    <p:sldId id="279" r:id="rId30"/>
    <p:sldId id="278" r:id="rId31"/>
    <p:sldId id="280" r:id="rId32"/>
    <p:sldId id="316" r:id="rId33"/>
    <p:sldId id="281" r:id="rId34"/>
    <p:sldId id="287" r:id="rId35"/>
    <p:sldId id="282" r:id="rId36"/>
    <p:sldId id="285" r:id="rId37"/>
    <p:sldId id="286" r:id="rId38"/>
    <p:sldId id="328" r:id="rId39"/>
    <p:sldId id="284" r:id="rId40"/>
    <p:sldId id="288" r:id="rId41"/>
    <p:sldId id="295" r:id="rId42"/>
    <p:sldId id="293" r:id="rId43"/>
    <p:sldId id="294" r:id="rId44"/>
    <p:sldId id="292" r:id="rId45"/>
    <p:sldId id="296" r:id="rId46"/>
    <p:sldId id="297" r:id="rId47"/>
    <p:sldId id="304" r:id="rId48"/>
    <p:sldId id="305" r:id="rId49"/>
    <p:sldId id="329" r:id="rId50"/>
    <p:sldId id="283" r:id="rId51"/>
    <p:sldId id="300" r:id="rId52"/>
    <p:sldId id="299" r:id="rId53"/>
    <p:sldId id="298" r:id="rId54"/>
    <p:sldId id="310" r:id="rId55"/>
    <p:sldId id="311" r:id="rId56"/>
    <p:sldId id="301" r:id="rId57"/>
    <p:sldId id="307" r:id="rId58"/>
    <p:sldId id="309" r:id="rId59"/>
    <p:sldId id="330" r:id="rId60"/>
    <p:sldId id="331" r:id="rId61"/>
    <p:sldId id="302" r:id="rId62"/>
    <p:sldId id="321" r:id="rId63"/>
    <p:sldId id="303" r:id="rId64"/>
    <p:sldId id="322" r:id="rId65"/>
  </p:sldIdLst>
  <p:sldSz cx="9144000" cy="6858000" type="screen4x3"/>
  <p:notesSz cx="6807200" cy="9939338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17" autoAdjust="0"/>
    <p:restoredTop sz="95335" autoAdjust="0"/>
  </p:normalViewPr>
  <p:slideViewPr>
    <p:cSldViewPr>
      <p:cViewPr varScale="1">
        <p:scale>
          <a:sx n="110" d="100"/>
          <a:sy n="110" d="100"/>
        </p:scale>
        <p:origin x="-181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2814" y="-84"/>
      </p:cViewPr>
      <p:guideLst>
        <p:guide orient="horz" pos="3131"/>
        <p:guide pos="214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55838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3D9D59-C69D-478D-98BA-46DD69AE3241}" type="datetimeFigureOut">
              <a:rPr lang="en-US" smtClean="0"/>
              <a:pPr/>
              <a:t>4/5/2013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55838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FF0778-B092-4B9F-81BC-7C174F2439A4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0803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4035F6-A10F-4A2D-A4E3-1D4F59E0F1A1}" type="datetimeFigureOut">
              <a:rPr lang="en-US" smtClean="0"/>
              <a:pPr/>
              <a:t>4/5/2013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5838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995A55-B5EF-47FB-BCEC-1018828F2E10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01488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995A55-B5EF-47FB-BCEC-1018828F2E10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470042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995A55-B5EF-47FB-BCEC-1018828F2E10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809792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995A55-B5EF-47FB-BCEC-1018828F2E10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873816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995A55-B5EF-47FB-BCEC-1018828F2E10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05/04/2013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22609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05/04/2013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248456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05/04/2013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4236232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05/04/2013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4548350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05/04/2013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804127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05/04/2013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586698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05/04/2013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9144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05/04/2013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02749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05/04/2013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898363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05/04/2013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4010598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05/04/2013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433498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268FF-0D67-4269-9FD2-93B489DF800A}" type="datetimeFigureOut">
              <a:rPr lang="fr-FR" smtClean="0"/>
              <a:pPr/>
              <a:t>05/04/2013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684825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github.com/lesfurets/mdl4ui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image" Target="../media/image25.wmf"/><Relationship Id="rId7" Type="http://schemas.openxmlformats.org/officeDocument/2006/relationships/image" Target="../media/image29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Rock solid UI modeling using annotation processing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Case of </a:t>
            </a:r>
            <a:r>
              <a:rPr lang="en-US" dirty="0" smtClean="0"/>
              <a:t>study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gdigugli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jubaudry</a:t>
            </a:r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395534479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MDL4UI our OSS sandbox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Available on </a:t>
            </a:r>
            <a:r>
              <a:rPr lang="en-US" dirty="0" err="1" smtClean="0"/>
              <a:t>github</a:t>
            </a:r>
            <a:endParaRPr lang="en-US" dirty="0" smtClean="0"/>
          </a:p>
          <a:p>
            <a:pPr lvl="1"/>
            <a:r>
              <a:rPr lang="en-US" dirty="0" smtClean="0">
                <a:hlinkClick r:id="rId2"/>
              </a:rPr>
              <a:t>http://github.com/lesfurets/mdl4ui</a:t>
            </a:r>
            <a:endParaRPr lang="en-US" dirty="0" smtClean="0"/>
          </a:p>
          <a:p>
            <a:r>
              <a:rPr lang="en-US" dirty="0" smtClean="0"/>
              <a:t>Full framework and example</a:t>
            </a:r>
          </a:p>
          <a:p>
            <a:r>
              <a:rPr lang="en-US" dirty="0" smtClean="0"/>
              <a:t>Based on GWT and Twitter bootstrap</a:t>
            </a:r>
          </a:p>
          <a:p>
            <a:r>
              <a:rPr lang="en-US" dirty="0" smtClean="0"/>
              <a:t>Ready to fork and play</a:t>
            </a:r>
          </a:p>
          <a:p>
            <a:r>
              <a:rPr lang="en-US" dirty="0" smtClean="0"/>
              <a:t>Requires Java 6+ and Maven</a:t>
            </a:r>
            <a:endParaRPr lang="en-US" dirty="0"/>
          </a:p>
          <a:p>
            <a:r>
              <a:rPr lang="en-US" dirty="0"/>
              <a:t>5</a:t>
            </a:r>
            <a:r>
              <a:rPr lang="en-US" dirty="0" smtClean="0"/>
              <a:t>0 sec to build and run from scratch</a:t>
            </a:r>
          </a:p>
        </p:txBody>
      </p:sp>
      <p:sp>
        <p:nvSpPr>
          <p:cNvPr id="4" name="Rectangle 3"/>
          <p:cNvSpPr/>
          <p:nvPr/>
        </p:nvSpPr>
        <p:spPr>
          <a:xfrm>
            <a:off x="2109947" y="5867400"/>
            <a:ext cx="4924105" cy="584775"/>
          </a:xfrm>
          <a:prstGeom prst="rect">
            <a:avLst/>
          </a:prstGeom>
          <a:ln w="57150"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sz="3200" b="1" dirty="0"/>
              <a:t>WE ACCEPT PULL </a:t>
            </a:r>
            <a:r>
              <a:rPr lang="en-US" sz="3200" b="1" dirty="0" smtClean="0"/>
              <a:t>REQUESTS</a:t>
            </a:r>
            <a:endParaRPr lang="en-US" sz="3200" b="1" dirty="0"/>
          </a:p>
        </p:txBody>
      </p:sp>
    </p:spTree>
    <p:extLst>
      <p:ext uri="{BB962C8B-B14F-4D97-AF65-F5344CB8AC3E}">
        <p14:creationId xmlns="" xmlns:p14="http://schemas.microsoft.com/office/powerpoint/2010/main" val="3644490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of MDL4UI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3657600" y="4800600"/>
            <a:ext cx="5123518" cy="169277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Reactor Summary: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mdl4ui-root ....................................... SUCCESS [0.375s]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mdl4ui-i18n ....................................... SUCCESS [1.921s]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mdl4ui-base ....................................... SUCCESS [0.829s]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mdl4ui-model ...................................... SUCCESS [2.860s]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mdl4ui-maven ...................................... SUCCESS [1.641s]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mdl4ui-fields ..................................... SUCCESS [4.751s]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mdl4ui-webapp ..................................... SUCCESS [39.632s]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------------------------------------------------------------------------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BUILD SUCCESS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------------------------------------------------------------------------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Total time: </a:t>
            </a:r>
            <a:r>
              <a:rPr lang="en-US" sz="800" dirty="0" smtClean="0">
                <a:solidFill>
                  <a:schemeClr val="bg1"/>
                </a:solidFill>
                <a:latin typeface="Lucida Console" pitchFamily="49" charset="0"/>
              </a:rPr>
              <a:t>52.166s</a:t>
            </a:r>
            <a:endParaRPr lang="en-US" sz="800" dirty="0">
              <a:solidFill>
                <a:schemeClr val="bg1"/>
              </a:solidFill>
              <a:latin typeface="Lucida Console" pitchFamily="49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28600" y="1295400"/>
            <a:ext cx="865561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/>
              <a:t>Mdl4ui-I18n</a:t>
            </a:r>
            <a:r>
              <a:rPr lang="en-US" sz="2000" dirty="0" smtClean="0"/>
              <a:t> : foundation framework for text resource injection, containing APT processors and annotations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/>
              <a:t>Mdl4ui-base</a:t>
            </a:r>
            <a:r>
              <a:rPr lang="en-US" sz="2000" dirty="0" smtClean="0"/>
              <a:t>: foundation framework for the UI model interfaces, containing APT processors and annotations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/>
              <a:t>Mdl4ui-model</a:t>
            </a:r>
            <a:r>
              <a:rPr lang="en-US" sz="2000" dirty="0" smtClean="0"/>
              <a:t>: model instance for our code sample, including fields and dependencies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/>
              <a:t>Mdl4ui-maven</a:t>
            </a:r>
            <a:r>
              <a:rPr lang="en-US" sz="2000" dirty="0" smtClean="0"/>
              <a:t>: maven plugin part of the foundation framework that generate and check the dependency graph between the fields, export the model in XMI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/>
              <a:t>Mdl4ui-fields</a:t>
            </a:r>
            <a:r>
              <a:rPr lang="en-US" sz="2000" dirty="0" smtClean="0"/>
              <a:t>:  business rules, validation and field editors (MVC pattern) for our sample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228600" y="4800600"/>
            <a:ext cx="3429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b="1" dirty="0"/>
              <a:t>Mdl4ui-webapp</a:t>
            </a:r>
            <a:r>
              <a:rPr lang="en-US" sz="2000" dirty="0"/>
              <a:t>: the web application that </a:t>
            </a:r>
            <a:r>
              <a:rPr lang="en-US" sz="2000" dirty="0" smtClean="0"/>
              <a:t>assembles </a:t>
            </a:r>
            <a:r>
              <a:rPr lang="en-US" sz="2000" dirty="0"/>
              <a:t>the code,  </a:t>
            </a:r>
            <a:r>
              <a:rPr lang="en-US" sz="2000" dirty="0" smtClean="0"/>
              <a:t>compiles </a:t>
            </a:r>
            <a:r>
              <a:rPr lang="en-US" sz="2000" dirty="0"/>
              <a:t>various resources with GWT and </a:t>
            </a:r>
            <a:r>
              <a:rPr lang="en-US" sz="2000" dirty="0" smtClean="0"/>
              <a:t>adds </a:t>
            </a:r>
            <a:r>
              <a:rPr lang="en-US" sz="2000" dirty="0"/>
              <a:t>styling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172816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381000"/>
            <a:ext cx="8229600" cy="6096000"/>
          </a:xfrm>
        </p:spPr>
        <p:txBody>
          <a:bodyPr anchor="ctr">
            <a:noAutofit/>
          </a:bodyPr>
          <a:lstStyle/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Context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/>
              <a:t>Modeling approach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Dependency Model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Field features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Extensions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Live coding demo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Back to LesFurets.com</a:t>
            </a:r>
          </a:p>
        </p:txBody>
      </p:sp>
      <p:sp>
        <p:nvSpPr>
          <p:cNvPr id="6" name="Forme en L 5"/>
          <p:cNvSpPr/>
          <p:nvPr/>
        </p:nvSpPr>
        <p:spPr>
          <a:xfrm>
            <a:off x="2514600" y="1828800"/>
            <a:ext cx="533400" cy="5334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orme en L 6"/>
          <p:cNvSpPr/>
          <p:nvPr/>
        </p:nvSpPr>
        <p:spPr>
          <a:xfrm rot="10800000">
            <a:off x="6096000" y="1371600"/>
            <a:ext cx="533400" cy="5334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MDL4UI model concepts</a:t>
            </a:r>
            <a:endParaRPr lang="en-US" dirty="0"/>
          </a:p>
        </p:txBody>
      </p:sp>
      <p:grpSp>
        <p:nvGrpSpPr>
          <p:cNvPr id="36" name="Groupe 35"/>
          <p:cNvGrpSpPr/>
          <p:nvPr/>
        </p:nvGrpSpPr>
        <p:grpSpPr>
          <a:xfrm>
            <a:off x="228600" y="1418944"/>
            <a:ext cx="8228471" cy="4830728"/>
            <a:chOff x="228600" y="1418944"/>
            <a:chExt cx="8228471" cy="4830728"/>
          </a:xfrm>
        </p:grpSpPr>
        <p:pic>
          <p:nvPicPr>
            <p:cNvPr id="4" name="Image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729" y="1418944"/>
              <a:ext cx="5561471" cy="2814078"/>
            </a:xfrm>
            <a:prstGeom prst="rect">
              <a:avLst/>
            </a:prstGeom>
          </p:spPr>
        </p:pic>
        <p:pic>
          <p:nvPicPr>
            <p:cNvPr id="7" name="Image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600" y="3962400"/>
              <a:ext cx="3974385" cy="2287272"/>
            </a:xfrm>
            <a:prstGeom prst="rect">
              <a:avLst/>
            </a:prstGeom>
          </p:spPr>
        </p:pic>
        <p:pic>
          <p:nvPicPr>
            <p:cNvPr id="5" name="Image 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95600" y="2618711"/>
              <a:ext cx="5561471" cy="2487325"/>
            </a:xfrm>
            <a:prstGeom prst="rect">
              <a:avLst/>
            </a:prstGeom>
          </p:spPr>
        </p:pic>
      </p:grpSp>
      <p:grpSp>
        <p:nvGrpSpPr>
          <p:cNvPr id="37" name="Groupe 36"/>
          <p:cNvGrpSpPr/>
          <p:nvPr/>
        </p:nvGrpSpPr>
        <p:grpSpPr>
          <a:xfrm>
            <a:off x="228600" y="1295400"/>
            <a:ext cx="8228471" cy="5105400"/>
            <a:chOff x="228600" y="1295400"/>
            <a:chExt cx="8228471" cy="5105400"/>
          </a:xfrm>
        </p:grpSpPr>
        <p:sp>
          <p:nvSpPr>
            <p:cNvPr id="8" name="Rectangle 7"/>
            <p:cNvSpPr/>
            <p:nvPr/>
          </p:nvSpPr>
          <p:spPr>
            <a:xfrm>
              <a:off x="228600" y="1295400"/>
              <a:ext cx="8228471" cy="5105400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à coins arrondis 9"/>
            <p:cNvSpPr/>
            <p:nvPr/>
          </p:nvSpPr>
          <p:spPr>
            <a:xfrm>
              <a:off x="6934200" y="5791200"/>
              <a:ext cx="1295400" cy="46093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/>
                <a:t>Screen</a:t>
              </a:r>
              <a:endParaRPr lang="en-US" sz="2800" b="1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1377264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MDL4UI model concepts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729" y="1418944"/>
            <a:ext cx="5561471" cy="2814078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3962400"/>
            <a:ext cx="3974385" cy="2287272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304800" y="4038601"/>
            <a:ext cx="3898186" cy="2211072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85800" y="1447800"/>
            <a:ext cx="5410200" cy="2514600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2618711"/>
            <a:ext cx="5561471" cy="2487325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2971801" y="2705100"/>
            <a:ext cx="5410200" cy="2324100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à coins arrondis 14"/>
          <p:cNvSpPr/>
          <p:nvPr/>
        </p:nvSpPr>
        <p:spPr>
          <a:xfrm>
            <a:off x="6934200" y="5791200"/>
            <a:ext cx="1295399" cy="46570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/>
              <a:t>Blocks</a:t>
            </a:r>
            <a:endParaRPr lang="en-US" sz="2600" b="1" dirty="0"/>
          </a:p>
        </p:txBody>
      </p:sp>
    </p:spTree>
    <p:extLst>
      <p:ext uri="{BB962C8B-B14F-4D97-AF65-F5344CB8AC3E}">
        <p14:creationId xmlns="" xmlns:p14="http://schemas.microsoft.com/office/powerpoint/2010/main" val="3336203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2" grpId="0" animBg="1"/>
      <p:bldP spid="12" grpId="1" animBg="1"/>
      <p:bldP spid="13" grpId="0" animBg="1"/>
      <p:bldP spid="13" grpId="1" animBg="1"/>
      <p:bldP spid="15" grpId="0" animBg="1"/>
      <p:bldP spid="15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MDL4UI model concepts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729" y="1418944"/>
            <a:ext cx="5561471" cy="2814078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3962400"/>
            <a:ext cx="3974385" cy="2287272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2618711"/>
            <a:ext cx="5561471" cy="2487325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990600" y="5257800"/>
            <a:ext cx="3124200" cy="609600"/>
          </a:xfrm>
          <a:prstGeom prst="rect">
            <a:avLst/>
          </a:prstGeom>
          <a:noFill/>
          <a:ln w="571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8" name="Rectangle à coins arrondis 17"/>
          <p:cNvSpPr/>
          <p:nvPr/>
        </p:nvSpPr>
        <p:spPr>
          <a:xfrm>
            <a:off x="6934200" y="5784850"/>
            <a:ext cx="1295400" cy="4572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/>
              <a:t>Groups</a:t>
            </a:r>
            <a:endParaRPr lang="en-US" sz="2600" b="1" dirty="0"/>
          </a:p>
        </p:txBody>
      </p:sp>
    </p:spTree>
    <p:extLst>
      <p:ext uri="{BB962C8B-B14F-4D97-AF65-F5344CB8AC3E}">
        <p14:creationId xmlns="" xmlns:p14="http://schemas.microsoft.com/office/powerpoint/2010/main" val="864210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8" grpId="0" animBg="1"/>
      <p:bldP spid="18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MDL4UI model concepts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729" y="1418944"/>
            <a:ext cx="5561471" cy="2814078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3962400"/>
            <a:ext cx="3974385" cy="2287272"/>
          </a:xfrm>
          <a:prstGeom prst="rect">
            <a:avLst/>
          </a:prstGeom>
        </p:spPr>
      </p:pic>
      <p:grpSp>
        <p:nvGrpSpPr>
          <p:cNvPr id="34" name="Groupe 33"/>
          <p:cNvGrpSpPr/>
          <p:nvPr/>
        </p:nvGrpSpPr>
        <p:grpSpPr>
          <a:xfrm>
            <a:off x="1295400" y="1981200"/>
            <a:ext cx="2209800" cy="1295400"/>
            <a:chOff x="1295400" y="1981200"/>
            <a:chExt cx="2209800" cy="1295400"/>
          </a:xfrm>
        </p:grpSpPr>
        <p:sp>
          <p:nvSpPr>
            <p:cNvPr id="19" name="Rectangle 18"/>
            <p:cNvSpPr/>
            <p:nvPr/>
          </p:nvSpPr>
          <p:spPr>
            <a:xfrm>
              <a:off x="1295400" y="1981200"/>
              <a:ext cx="2209800" cy="304800"/>
            </a:xfrm>
            <a:prstGeom prst="rect">
              <a:avLst/>
            </a:prstGeom>
            <a:noFill/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295400" y="2286000"/>
              <a:ext cx="2209800" cy="304800"/>
            </a:xfrm>
            <a:prstGeom prst="rect">
              <a:avLst/>
            </a:prstGeom>
            <a:noFill/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295400" y="2667000"/>
              <a:ext cx="2209800" cy="304800"/>
            </a:xfrm>
            <a:prstGeom prst="rect">
              <a:avLst/>
            </a:prstGeom>
            <a:noFill/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295400" y="2971800"/>
              <a:ext cx="2209800" cy="304800"/>
            </a:xfrm>
            <a:prstGeom prst="rect">
              <a:avLst/>
            </a:prstGeom>
            <a:noFill/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Imag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2618711"/>
            <a:ext cx="5561471" cy="2487325"/>
          </a:xfrm>
          <a:prstGeom prst="rect">
            <a:avLst/>
          </a:prstGeom>
        </p:spPr>
      </p:pic>
      <p:grpSp>
        <p:nvGrpSpPr>
          <p:cNvPr id="33" name="Groupe 32"/>
          <p:cNvGrpSpPr/>
          <p:nvPr/>
        </p:nvGrpSpPr>
        <p:grpSpPr>
          <a:xfrm>
            <a:off x="3048000" y="3200400"/>
            <a:ext cx="2807264" cy="939800"/>
            <a:chOff x="3048000" y="3200400"/>
            <a:chExt cx="2807264" cy="939800"/>
          </a:xfrm>
        </p:grpSpPr>
        <p:sp>
          <p:nvSpPr>
            <p:cNvPr id="24" name="Rectangle 23"/>
            <p:cNvSpPr/>
            <p:nvPr/>
          </p:nvSpPr>
          <p:spPr>
            <a:xfrm>
              <a:off x="3581400" y="3200400"/>
              <a:ext cx="2273864" cy="304800"/>
            </a:xfrm>
            <a:prstGeom prst="rect">
              <a:avLst/>
            </a:prstGeom>
            <a:noFill/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581400" y="3517900"/>
              <a:ext cx="2273864" cy="304800"/>
            </a:xfrm>
            <a:prstGeom prst="rect">
              <a:avLst/>
            </a:prstGeom>
            <a:noFill/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048000" y="3835400"/>
              <a:ext cx="2807264" cy="304800"/>
            </a:xfrm>
            <a:prstGeom prst="rect">
              <a:avLst/>
            </a:prstGeom>
            <a:noFill/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e 31"/>
          <p:cNvGrpSpPr/>
          <p:nvPr/>
        </p:nvGrpSpPr>
        <p:grpSpPr>
          <a:xfrm>
            <a:off x="457200" y="4495800"/>
            <a:ext cx="3657600" cy="1670050"/>
            <a:chOff x="457200" y="4495800"/>
            <a:chExt cx="3657600" cy="1670050"/>
          </a:xfrm>
        </p:grpSpPr>
        <p:sp>
          <p:nvSpPr>
            <p:cNvPr id="27" name="Rectangle 26"/>
            <p:cNvSpPr/>
            <p:nvPr/>
          </p:nvSpPr>
          <p:spPr>
            <a:xfrm>
              <a:off x="457200" y="4495800"/>
              <a:ext cx="2273864" cy="304800"/>
            </a:xfrm>
            <a:prstGeom prst="rect">
              <a:avLst/>
            </a:prstGeom>
            <a:noFill/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57200" y="4800600"/>
              <a:ext cx="2273864" cy="304800"/>
            </a:xfrm>
            <a:prstGeom prst="rect">
              <a:avLst/>
            </a:prstGeom>
            <a:noFill/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078860" y="5181600"/>
              <a:ext cx="3035940" cy="304800"/>
            </a:xfrm>
            <a:prstGeom prst="rect">
              <a:avLst/>
            </a:prstGeom>
            <a:noFill/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078860" y="5486400"/>
              <a:ext cx="3035940" cy="304800"/>
            </a:xfrm>
            <a:prstGeom prst="rect">
              <a:avLst/>
            </a:prstGeom>
            <a:noFill/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774136" y="5861050"/>
              <a:ext cx="2273864" cy="304800"/>
            </a:xfrm>
            <a:prstGeom prst="rect">
              <a:avLst/>
            </a:prstGeom>
            <a:noFill/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Rectangle à coins arrondis 34"/>
          <p:cNvSpPr/>
          <p:nvPr/>
        </p:nvSpPr>
        <p:spPr>
          <a:xfrm>
            <a:off x="6938506" y="5784850"/>
            <a:ext cx="1291093" cy="457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/>
              <a:t>Fields</a:t>
            </a:r>
            <a:endParaRPr lang="en-US" sz="2600" b="1" dirty="0"/>
          </a:p>
        </p:txBody>
      </p:sp>
    </p:spTree>
    <p:extLst>
      <p:ext uri="{BB962C8B-B14F-4D97-AF65-F5344CB8AC3E}">
        <p14:creationId xmlns="" xmlns:p14="http://schemas.microsoft.com/office/powerpoint/2010/main" val="3336203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Image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24" y="76200"/>
            <a:ext cx="4312376" cy="655320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0288" y="1840904"/>
            <a:ext cx="6602227" cy="3340695"/>
          </a:xfrm>
          <a:prstGeom prst="rect">
            <a:avLst/>
          </a:prstGeom>
        </p:spPr>
      </p:pic>
      <p:cxnSp>
        <p:nvCxnSpPr>
          <p:cNvPr id="7" name="Connecteur droit avec flèche 6"/>
          <p:cNvCxnSpPr/>
          <p:nvPr/>
        </p:nvCxnSpPr>
        <p:spPr>
          <a:xfrm flipV="1">
            <a:off x="914400" y="3048000"/>
            <a:ext cx="4648200" cy="3124200"/>
          </a:xfrm>
          <a:prstGeom prst="bentConnector3">
            <a:avLst>
              <a:gd name="adj1" fmla="val 164"/>
            </a:avLst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/>
          <p:nvPr/>
        </p:nvCxnSpPr>
        <p:spPr>
          <a:xfrm flipV="1">
            <a:off x="2133600" y="3511250"/>
            <a:ext cx="3657600" cy="2660952"/>
          </a:xfrm>
          <a:prstGeom prst="bentConnector3">
            <a:avLst>
              <a:gd name="adj1" fmla="val 0"/>
            </a:avLst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 flipV="1">
            <a:off x="3124200" y="3886200"/>
            <a:ext cx="2514600" cy="2286000"/>
          </a:xfrm>
          <a:prstGeom prst="bentConnector3">
            <a:avLst>
              <a:gd name="adj1" fmla="val 303"/>
            </a:avLst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/>
          <p:nvPr/>
        </p:nvCxnSpPr>
        <p:spPr>
          <a:xfrm rot="5400000" flipH="1" flipV="1">
            <a:off x="3048000" y="3733800"/>
            <a:ext cx="3429000" cy="1447800"/>
          </a:xfrm>
          <a:prstGeom prst="bentConnector3">
            <a:avLst>
              <a:gd name="adj1" fmla="val 100000"/>
            </a:avLst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743200" y="274638"/>
            <a:ext cx="5943600" cy="1143000"/>
          </a:xfrm>
        </p:spPr>
        <p:txBody>
          <a:bodyPr/>
          <a:lstStyle/>
          <a:p>
            <a:r>
              <a:rPr lang="en-US" dirty="0" smtClean="0"/>
              <a:t>MDL4UI sample model 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335824" y="5806440"/>
            <a:ext cx="4343400" cy="838200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Connecteur droit avec flèche 39"/>
          <p:cNvCxnSpPr>
            <a:stCxn id="38" idx="3"/>
            <a:endCxn id="42" idx="2"/>
          </p:cNvCxnSpPr>
          <p:nvPr/>
        </p:nvCxnSpPr>
        <p:spPr>
          <a:xfrm flipV="1">
            <a:off x="4679224" y="5181598"/>
            <a:ext cx="2247628" cy="1043942"/>
          </a:xfrm>
          <a:prstGeom prst="bentConnector2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4785904" y="1840903"/>
            <a:ext cx="4281896" cy="3340695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1942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Introducing MDL4UI model layers</a:t>
            </a:r>
            <a:endParaRPr lang="en-US" dirty="0"/>
          </a:p>
        </p:txBody>
      </p:sp>
      <p:sp>
        <p:nvSpPr>
          <p:cNvPr id="4" name="Rectangle à coins arrondis 3"/>
          <p:cNvSpPr/>
          <p:nvPr/>
        </p:nvSpPr>
        <p:spPr>
          <a:xfrm>
            <a:off x="304800" y="1524000"/>
            <a:ext cx="61722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FieldID – GroupID – BlockID – ScreenID - </a:t>
            </a:r>
            <a:r>
              <a:rPr lang="en-US" dirty="0" err="1" smtClean="0"/>
              <a:t>ScenarioID</a:t>
            </a:r>
            <a:endParaRPr lang="en-US" dirty="0"/>
          </a:p>
        </p:txBody>
      </p:sp>
      <p:sp>
        <p:nvSpPr>
          <p:cNvPr id="8" name="Rectangle à coins arrondis 7"/>
          <p:cNvSpPr/>
          <p:nvPr/>
        </p:nvSpPr>
        <p:spPr>
          <a:xfrm>
            <a:off x="6629400" y="1524000"/>
            <a:ext cx="22098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MetaModel</a:t>
            </a:r>
            <a:endParaRPr lang="en-US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304800" y="4419600"/>
            <a:ext cx="6172200" cy="914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Field – Group – Block - Screen</a:t>
            </a:r>
            <a:endParaRPr lang="en-US" dirty="0"/>
          </a:p>
        </p:txBody>
      </p:sp>
      <p:sp>
        <p:nvSpPr>
          <p:cNvPr id="9" name="Rectangle à coins arrondis 8"/>
          <p:cNvSpPr/>
          <p:nvPr/>
        </p:nvSpPr>
        <p:spPr>
          <a:xfrm>
            <a:off x="6629400" y="4419600"/>
            <a:ext cx="2209800" cy="914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 Instance (runtime)</a:t>
            </a:r>
            <a:endParaRPr lang="en-US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304800" y="5486400"/>
            <a:ext cx="6172200" cy="9144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FieldView</a:t>
            </a:r>
            <a:r>
              <a:rPr lang="en-US" dirty="0" smtClean="0"/>
              <a:t> – </a:t>
            </a:r>
            <a:r>
              <a:rPr lang="en-US" dirty="0" err="1" smtClean="0"/>
              <a:t>GroupView</a:t>
            </a:r>
            <a:r>
              <a:rPr lang="en-US" dirty="0" smtClean="0"/>
              <a:t> – </a:t>
            </a:r>
            <a:r>
              <a:rPr lang="en-US" dirty="0" err="1" smtClean="0"/>
              <a:t>BlockView</a:t>
            </a:r>
            <a:r>
              <a:rPr lang="en-US" dirty="0" smtClean="0"/>
              <a:t> - </a:t>
            </a:r>
            <a:r>
              <a:rPr lang="en-US" dirty="0" err="1" smtClean="0"/>
              <a:t>ScreenView</a:t>
            </a:r>
            <a:endParaRPr lang="en-US" dirty="0"/>
          </a:p>
        </p:txBody>
      </p:sp>
      <p:sp>
        <p:nvSpPr>
          <p:cNvPr id="10" name="Rectangle à coins arrondis 9"/>
          <p:cNvSpPr/>
          <p:nvPr/>
        </p:nvSpPr>
        <p:spPr>
          <a:xfrm>
            <a:off x="6629400" y="5486400"/>
            <a:ext cx="2209800" cy="9144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 of the MVC pattern (runtime)</a:t>
            </a:r>
            <a:endParaRPr lang="en-US" dirty="0"/>
          </a:p>
        </p:txBody>
      </p:sp>
      <p:sp>
        <p:nvSpPr>
          <p:cNvPr id="12" name="Rectangle à coins arrondis 11"/>
          <p:cNvSpPr/>
          <p:nvPr/>
        </p:nvSpPr>
        <p:spPr>
          <a:xfrm>
            <a:off x="152400" y="2590800"/>
            <a:ext cx="8839200" cy="16764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Customization layer</a:t>
            </a:r>
            <a:endParaRPr lang="en-US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304800" y="3200400"/>
            <a:ext cx="6172200" cy="9144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EFieldSample</a:t>
            </a:r>
            <a:r>
              <a:rPr lang="en-US" dirty="0" smtClean="0"/>
              <a:t> – </a:t>
            </a:r>
            <a:r>
              <a:rPr lang="en-US" dirty="0" err="1" smtClean="0"/>
              <a:t>EGroupSample</a:t>
            </a:r>
            <a:r>
              <a:rPr lang="en-US" dirty="0" smtClean="0"/>
              <a:t> – </a:t>
            </a:r>
            <a:r>
              <a:rPr lang="en-US" dirty="0" err="1" smtClean="0"/>
              <a:t>BlockSample</a:t>
            </a:r>
            <a:r>
              <a:rPr lang="en-US" dirty="0" smtClean="0"/>
              <a:t> - </a:t>
            </a:r>
            <a:r>
              <a:rPr lang="en-US" dirty="0" err="1" smtClean="0"/>
              <a:t>EScreenSample</a:t>
            </a:r>
            <a:endParaRPr lang="en-US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6629400" y="3200400"/>
            <a:ext cx="2209800" cy="9144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2764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304800" y="304800"/>
            <a:ext cx="61722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FieldID – GroupID – BlockID – ScreenID - </a:t>
            </a:r>
            <a:r>
              <a:rPr lang="en-US" dirty="0" err="1" smtClean="0"/>
              <a:t>ScenarioID</a:t>
            </a:r>
            <a:endParaRPr lang="en-US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6629400" y="304800"/>
            <a:ext cx="22098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MetaModel</a:t>
            </a:r>
            <a:endParaRPr lang="en-US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295400"/>
            <a:ext cx="8467200" cy="5486400"/>
          </a:xfrm>
          <a:prstGeom prst="rect">
            <a:avLst/>
          </a:prstGeom>
        </p:spPr>
      </p:pic>
      <p:sp>
        <p:nvSpPr>
          <p:cNvPr id="8" name="Rectangle à coins arrondis 7"/>
          <p:cNvSpPr/>
          <p:nvPr/>
        </p:nvSpPr>
        <p:spPr>
          <a:xfrm>
            <a:off x="5715000" y="1828800"/>
            <a:ext cx="3048000" cy="8382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We define a UI MetaModel, and all concept for other layers.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106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Speakers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@</a:t>
            </a:r>
            <a:r>
              <a:rPr lang="en-US" sz="2000" dirty="0" err="1" smtClean="0"/>
              <a:t>gdigugli</a:t>
            </a:r>
            <a:r>
              <a:rPr lang="en-US" sz="2000" dirty="0" smtClean="0"/>
              <a:t> – Gilles Di </a:t>
            </a:r>
            <a:r>
              <a:rPr lang="en-US" sz="2000" dirty="0" err="1" smtClean="0"/>
              <a:t>Guglielmo</a:t>
            </a:r>
            <a:endParaRPr lang="en-US" sz="2000" dirty="0" smtClean="0"/>
          </a:p>
          <a:p>
            <a:r>
              <a:rPr lang="en-US" sz="2000" dirty="0" smtClean="0"/>
              <a:t>Java Developer since 1999</a:t>
            </a:r>
          </a:p>
          <a:p>
            <a:r>
              <a:rPr lang="en-US" sz="2000" dirty="0" smtClean="0"/>
              <a:t>Software architect at</a:t>
            </a:r>
          </a:p>
          <a:p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ILOG – IBM</a:t>
            </a:r>
          </a:p>
          <a:p>
            <a:pPr lvl="1"/>
            <a:r>
              <a:rPr lang="en-US" sz="1800" dirty="0" smtClean="0"/>
              <a:t>2D Graphic toolkit</a:t>
            </a:r>
          </a:p>
          <a:p>
            <a:pPr lvl="1"/>
            <a:r>
              <a:rPr lang="en-US" sz="1800" dirty="0" smtClean="0"/>
              <a:t>Rule Engine</a:t>
            </a:r>
          </a:p>
          <a:p>
            <a:r>
              <a:rPr lang="en-US" sz="2000" dirty="0" smtClean="0"/>
              <a:t>Prima-Solutions</a:t>
            </a:r>
          </a:p>
          <a:p>
            <a:pPr lvl="1"/>
            <a:r>
              <a:rPr lang="en-US" sz="1800" dirty="0" smtClean="0"/>
              <a:t>SOA Platform for J2EE</a:t>
            </a:r>
          </a:p>
          <a:p>
            <a:pPr lvl="1"/>
            <a:r>
              <a:rPr lang="en-US" sz="1800" dirty="0" smtClean="0"/>
              <a:t>Domain models code generators</a:t>
            </a:r>
            <a:endParaRPr lang="en-US" sz="180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@</a:t>
            </a:r>
            <a:r>
              <a:rPr lang="en-US" sz="2000" dirty="0" err="1" smtClean="0"/>
              <a:t>jubaudry</a:t>
            </a:r>
            <a:r>
              <a:rPr lang="en-US" sz="2000" dirty="0" smtClean="0"/>
              <a:t> – </a:t>
            </a:r>
            <a:r>
              <a:rPr lang="en-US" sz="2000" dirty="0" err="1" smtClean="0"/>
              <a:t>Julien</a:t>
            </a:r>
            <a:r>
              <a:rPr lang="en-US" sz="2000" dirty="0" smtClean="0"/>
              <a:t> </a:t>
            </a:r>
            <a:r>
              <a:rPr lang="en-US" sz="2000" dirty="0" err="1" smtClean="0"/>
              <a:t>Baudry</a:t>
            </a:r>
            <a:endParaRPr lang="en-US" sz="2000" dirty="0" smtClean="0"/>
          </a:p>
          <a:p>
            <a:r>
              <a:rPr lang="en-US" sz="2000" dirty="0" smtClean="0"/>
              <a:t>Java Developer since 2007</a:t>
            </a:r>
          </a:p>
          <a:p>
            <a:r>
              <a:rPr lang="en-US" sz="2000" dirty="0" smtClean="0"/>
              <a:t>Senior developer at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Prima-Solutions</a:t>
            </a:r>
          </a:p>
          <a:p>
            <a:pPr lvl="1"/>
            <a:r>
              <a:rPr lang="en-US" sz="1800" dirty="0" smtClean="0"/>
              <a:t>SOA Platform for J2EE</a:t>
            </a:r>
          </a:p>
          <a:p>
            <a:pPr lvl="1"/>
            <a:r>
              <a:rPr lang="en-US" sz="1800" dirty="0" smtClean="0"/>
              <a:t>Domain models code generators</a:t>
            </a:r>
          </a:p>
          <a:p>
            <a:pPr lvl="1"/>
            <a:r>
              <a:rPr lang="en-US" sz="1800" dirty="0" smtClean="0"/>
              <a:t>Reinsurance software</a:t>
            </a:r>
          </a:p>
          <a:p>
            <a:endParaRPr lang="en-US" sz="2000" dirty="0"/>
          </a:p>
        </p:txBody>
      </p:sp>
      <p:pic>
        <p:nvPicPr>
          <p:cNvPr id="5" name="Image 4" descr="LesFurets.wm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62200" y="2895600"/>
            <a:ext cx="3675459" cy="685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1630604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39604"/>
            <a:ext cx="7391400" cy="5042196"/>
          </a:xfrm>
          <a:prstGeom prst="rect">
            <a:avLst/>
          </a:prstGeom>
        </p:spPr>
      </p:pic>
      <p:sp>
        <p:nvSpPr>
          <p:cNvPr id="4" name="Rectangle à coins arrondis 3"/>
          <p:cNvSpPr/>
          <p:nvPr/>
        </p:nvSpPr>
        <p:spPr>
          <a:xfrm>
            <a:off x="152400" y="152400"/>
            <a:ext cx="8839200" cy="15240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Customization layer</a:t>
            </a:r>
            <a:endParaRPr lang="en-US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304800" y="609600"/>
            <a:ext cx="6172200" cy="9144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EFieldSample</a:t>
            </a:r>
            <a:r>
              <a:rPr lang="en-US" dirty="0" smtClean="0"/>
              <a:t> – </a:t>
            </a:r>
            <a:r>
              <a:rPr lang="en-US" dirty="0" err="1" smtClean="0"/>
              <a:t>EGroupSample</a:t>
            </a:r>
            <a:r>
              <a:rPr lang="en-US" dirty="0" smtClean="0"/>
              <a:t> – </a:t>
            </a:r>
            <a:r>
              <a:rPr lang="en-US" dirty="0" err="1" smtClean="0"/>
              <a:t>BlockSample</a:t>
            </a:r>
            <a:r>
              <a:rPr lang="en-US" dirty="0" smtClean="0"/>
              <a:t> - </a:t>
            </a:r>
            <a:r>
              <a:rPr lang="en-US" dirty="0" err="1" smtClean="0"/>
              <a:t>EScreenSample</a:t>
            </a:r>
            <a:endParaRPr lang="en-US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6629400" y="609600"/>
            <a:ext cx="2209800" cy="9144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5410200" y="1828800"/>
            <a:ext cx="3352800" cy="9144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We define our UI model (screens, fields, etc.), only using enumerations.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4514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304800" y="228600"/>
            <a:ext cx="6172200" cy="914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Field – Group – Block - Screen</a:t>
            </a:r>
            <a:endParaRPr lang="en-US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6629400" y="228600"/>
            <a:ext cx="2209800" cy="914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 Instance (runtime)</a:t>
            </a:r>
            <a:endParaRPr lang="en-US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371600"/>
            <a:ext cx="7543800" cy="5386211"/>
          </a:xfrm>
          <a:prstGeom prst="rect">
            <a:avLst/>
          </a:prstGeom>
        </p:spPr>
      </p:pic>
      <p:sp>
        <p:nvSpPr>
          <p:cNvPr id="6" name="Rectangle à coins arrondis 5"/>
          <p:cNvSpPr/>
          <p:nvPr/>
        </p:nvSpPr>
        <p:spPr>
          <a:xfrm>
            <a:off x="6096000" y="1676400"/>
            <a:ext cx="2895600" cy="10668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We instantiate our UI model, with i18n resources injected. 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93113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304800" y="228600"/>
            <a:ext cx="6172200" cy="9144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FieldView</a:t>
            </a:r>
            <a:r>
              <a:rPr lang="en-US" dirty="0" smtClean="0"/>
              <a:t> – </a:t>
            </a:r>
            <a:r>
              <a:rPr lang="en-US" dirty="0" err="1" smtClean="0"/>
              <a:t>GroupView</a:t>
            </a:r>
            <a:r>
              <a:rPr lang="en-US" dirty="0" smtClean="0"/>
              <a:t> – </a:t>
            </a:r>
            <a:r>
              <a:rPr lang="en-US" dirty="0" err="1" smtClean="0"/>
              <a:t>BlockView</a:t>
            </a:r>
            <a:r>
              <a:rPr lang="en-US" dirty="0" smtClean="0"/>
              <a:t> - </a:t>
            </a:r>
            <a:r>
              <a:rPr lang="en-US" dirty="0" err="1" smtClean="0"/>
              <a:t>ScreenView</a:t>
            </a:r>
            <a:endParaRPr lang="en-US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6629400" y="228600"/>
            <a:ext cx="2209800" cy="9144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 of the MVC pattern (runtime)</a:t>
            </a:r>
            <a:endParaRPr lang="en-US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000"/>
            <a:ext cx="8588644" cy="5334000"/>
          </a:xfrm>
          <a:prstGeom prst="rect">
            <a:avLst/>
          </a:prstGeom>
        </p:spPr>
      </p:pic>
      <p:sp>
        <p:nvSpPr>
          <p:cNvPr id="6" name="Rectangle à coins arrondis 5"/>
          <p:cNvSpPr/>
          <p:nvPr/>
        </p:nvSpPr>
        <p:spPr>
          <a:xfrm>
            <a:off x="6019800" y="1600200"/>
            <a:ext cx="2971800" cy="14478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We instantiate all HTML widgets from a UI model instance, using GWT and twitter bootstrap frameworks.</a:t>
            </a:r>
          </a:p>
        </p:txBody>
      </p:sp>
    </p:spTree>
    <p:extLst>
      <p:ext uri="{BB962C8B-B14F-4D97-AF65-F5344CB8AC3E}">
        <p14:creationId xmlns="" xmlns:p14="http://schemas.microsoft.com/office/powerpoint/2010/main" val="451913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the point of view of a screen</a:t>
            </a:r>
            <a:endParaRPr lang="en-US" dirty="0"/>
          </a:p>
        </p:txBody>
      </p:sp>
      <p:pic>
        <p:nvPicPr>
          <p:cNvPr id="112" name="Image 1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524000"/>
            <a:ext cx="8854939" cy="4118128"/>
          </a:xfrm>
          <a:prstGeom prst="rect">
            <a:avLst/>
          </a:prstGeom>
        </p:spPr>
      </p:pic>
      <p:sp>
        <p:nvSpPr>
          <p:cNvPr id="113" name="Rectangle à coins arrondis 112"/>
          <p:cNvSpPr/>
          <p:nvPr/>
        </p:nvSpPr>
        <p:spPr>
          <a:xfrm>
            <a:off x="2819400" y="5804647"/>
            <a:ext cx="22098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MetaModel</a:t>
            </a:r>
            <a:endParaRPr lang="en-US" dirty="0"/>
          </a:p>
        </p:txBody>
      </p:sp>
      <p:sp>
        <p:nvSpPr>
          <p:cNvPr id="114" name="Rectangle à coins arrondis 113"/>
          <p:cNvSpPr/>
          <p:nvPr/>
        </p:nvSpPr>
        <p:spPr>
          <a:xfrm>
            <a:off x="5257800" y="5804647"/>
            <a:ext cx="1676400" cy="914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 Instance (runtime)</a:t>
            </a:r>
            <a:endParaRPr lang="en-US" dirty="0"/>
          </a:p>
        </p:txBody>
      </p:sp>
      <p:sp>
        <p:nvSpPr>
          <p:cNvPr id="115" name="Rectangle à coins arrondis 114"/>
          <p:cNvSpPr/>
          <p:nvPr/>
        </p:nvSpPr>
        <p:spPr>
          <a:xfrm>
            <a:off x="7147061" y="5813612"/>
            <a:ext cx="1768339" cy="9144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 of the MVC pattern (runtime)</a:t>
            </a:r>
            <a:endParaRPr lang="en-US" dirty="0"/>
          </a:p>
        </p:txBody>
      </p:sp>
      <p:sp>
        <p:nvSpPr>
          <p:cNvPr id="116" name="Rectangle à coins arrondis 115"/>
          <p:cNvSpPr/>
          <p:nvPr/>
        </p:nvSpPr>
        <p:spPr>
          <a:xfrm>
            <a:off x="152400" y="5791200"/>
            <a:ext cx="1981200" cy="9144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09636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the point of view of a field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00" y="1524000"/>
            <a:ext cx="8869412" cy="4114800"/>
          </a:xfrm>
          <a:prstGeom prst="rect">
            <a:avLst/>
          </a:prstGeom>
        </p:spPr>
      </p:pic>
      <p:sp>
        <p:nvSpPr>
          <p:cNvPr id="6" name="Rectangle à coins arrondis 5"/>
          <p:cNvSpPr/>
          <p:nvPr/>
        </p:nvSpPr>
        <p:spPr>
          <a:xfrm>
            <a:off x="2438400" y="5813612"/>
            <a:ext cx="14478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MetaModel</a:t>
            </a:r>
            <a:endParaRPr lang="en-US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4495800" y="5813612"/>
            <a:ext cx="1905000" cy="914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 Instance (runtime)</a:t>
            </a:r>
            <a:endParaRPr lang="en-US" dirty="0"/>
          </a:p>
        </p:txBody>
      </p:sp>
      <p:sp>
        <p:nvSpPr>
          <p:cNvPr id="8" name="Rectangle à coins arrondis 7"/>
          <p:cNvSpPr/>
          <p:nvPr/>
        </p:nvSpPr>
        <p:spPr>
          <a:xfrm>
            <a:off x="6934200" y="5813612"/>
            <a:ext cx="2133600" cy="9144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 of the MVC pattern (runtime)</a:t>
            </a:r>
            <a:endParaRPr lang="en-US" dirty="0"/>
          </a:p>
        </p:txBody>
      </p:sp>
      <p:sp>
        <p:nvSpPr>
          <p:cNvPr id="9" name="Rectangle à coins arrondis 8"/>
          <p:cNvSpPr/>
          <p:nvPr/>
        </p:nvSpPr>
        <p:spPr>
          <a:xfrm>
            <a:off x="152400" y="5791200"/>
            <a:ext cx="1981200" cy="9144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31833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381000"/>
            <a:ext cx="8229600" cy="6096000"/>
          </a:xfrm>
        </p:spPr>
        <p:txBody>
          <a:bodyPr anchor="ctr">
            <a:noAutofit/>
          </a:bodyPr>
          <a:lstStyle/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Context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Modeling approach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/>
              <a:t>Dependency Model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Field features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Extensions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Live coding demo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Back to LesFurets.com</a:t>
            </a:r>
          </a:p>
        </p:txBody>
      </p:sp>
      <p:sp>
        <p:nvSpPr>
          <p:cNvPr id="6" name="Forme en L 5"/>
          <p:cNvSpPr/>
          <p:nvPr/>
        </p:nvSpPr>
        <p:spPr>
          <a:xfrm>
            <a:off x="2514600" y="2667000"/>
            <a:ext cx="533400" cy="5334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orme en L 6"/>
          <p:cNvSpPr/>
          <p:nvPr/>
        </p:nvSpPr>
        <p:spPr>
          <a:xfrm rot="10800000">
            <a:off x="6096000" y="2133600"/>
            <a:ext cx="533400" cy="5334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the model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125" y="1497726"/>
            <a:ext cx="8690275" cy="497927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848404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modeling as code ?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Sorry we are Java developers</a:t>
            </a:r>
          </a:p>
          <a:p>
            <a:r>
              <a:rPr lang="en-US" dirty="0" smtClean="0"/>
              <a:t>Built-in </a:t>
            </a:r>
            <a:r>
              <a:rPr lang="en-US" b="1" dirty="0" smtClean="0"/>
              <a:t>continuous integration </a:t>
            </a:r>
            <a:r>
              <a:rPr lang="en-US" dirty="0" smtClean="0"/>
              <a:t>for the model</a:t>
            </a:r>
          </a:p>
          <a:p>
            <a:r>
              <a:rPr lang="en-US" b="1" dirty="0" smtClean="0"/>
              <a:t>No code generation </a:t>
            </a:r>
            <a:r>
              <a:rPr lang="en-US" dirty="0" smtClean="0"/>
              <a:t>required to implement the model</a:t>
            </a:r>
          </a:p>
          <a:p>
            <a:r>
              <a:rPr lang="en-US" b="1" dirty="0" smtClean="0"/>
              <a:t>Modeling concept </a:t>
            </a:r>
            <a:r>
              <a:rPr lang="en-US" dirty="0" smtClean="0"/>
              <a:t>understanding is </a:t>
            </a:r>
            <a:r>
              <a:rPr lang="en-US" b="1" dirty="0" smtClean="0"/>
              <a:t>not required</a:t>
            </a:r>
            <a:endParaRPr lang="en-US" dirty="0" smtClean="0"/>
          </a:p>
          <a:p>
            <a:r>
              <a:rPr lang="en-US" b="1" dirty="0" smtClean="0"/>
              <a:t>Modeling stack </a:t>
            </a:r>
            <a:r>
              <a:rPr lang="en-US" dirty="0" smtClean="0"/>
              <a:t>is</a:t>
            </a:r>
            <a:r>
              <a:rPr lang="en-US" b="1" dirty="0" smtClean="0"/>
              <a:t> transparent </a:t>
            </a:r>
            <a:r>
              <a:rPr lang="en-US" dirty="0" smtClean="0"/>
              <a:t>for UI development</a:t>
            </a:r>
          </a:p>
          <a:p>
            <a:r>
              <a:rPr lang="en-US" b="1" dirty="0" smtClean="0"/>
              <a:t>Tooling</a:t>
            </a:r>
            <a:r>
              <a:rPr lang="en-US" dirty="0" smtClean="0"/>
              <a:t> is very fast</a:t>
            </a:r>
          </a:p>
          <a:p>
            <a:r>
              <a:rPr lang="en-US" b="1" dirty="0" smtClean="0"/>
              <a:t>Memory footprint </a:t>
            </a:r>
            <a:r>
              <a:rPr lang="en-US" dirty="0" smtClean="0"/>
              <a:t>is very low</a:t>
            </a:r>
          </a:p>
          <a:p>
            <a:r>
              <a:rPr lang="en-US" dirty="0" smtClean="0"/>
              <a:t>A lot of </a:t>
            </a:r>
            <a:r>
              <a:rPr lang="en-US" b="1" dirty="0" smtClean="0"/>
              <a:t>consistency</a:t>
            </a:r>
            <a:r>
              <a:rPr lang="en-US" dirty="0" smtClean="0"/>
              <a:t> checking is done by the compiler</a:t>
            </a:r>
          </a:p>
          <a:p>
            <a:r>
              <a:rPr lang="en-US" dirty="0" smtClean="0"/>
              <a:t>More benefits to come in the next slides 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55854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need a dependency graph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Implementing business rules involves </a:t>
            </a:r>
            <a:r>
              <a:rPr lang="en-US" b="1" dirty="0" smtClean="0"/>
              <a:t>triggering the behaviors </a:t>
            </a:r>
            <a:r>
              <a:rPr lang="en-US" dirty="0" smtClean="0"/>
              <a:t>using a dependency model</a:t>
            </a:r>
          </a:p>
          <a:p>
            <a:r>
              <a:rPr lang="en-US" b="1" dirty="0" smtClean="0"/>
              <a:t>No semantics </a:t>
            </a:r>
            <a:r>
              <a:rPr lang="en-US" dirty="0" smtClean="0"/>
              <a:t>on the dependency</a:t>
            </a:r>
          </a:p>
          <a:p>
            <a:r>
              <a:rPr lang="en-US" dirty="0" smtClean="0"/>
              <a:t>Fields receive </a:t>
            </a:r>
            <a:r>
              <a:rPr lang="en-US" b="1" dirty="0" smtClean="0"/>
              <a:t>dependency events </a:t>
            </a:r>
            <a:r>
              <a:rPr lang="en-US" dirty="0" smtClean="0"/>
              <a:t>with</a:t>
            </a:r>
            <a:r>
              <a:rPr lang="en-US" b="1" dirty="0" smtClean="0"/>
              <a:t> source attribute</a:t>
            </a:r>
          </a:p>
          <a:p>
            <a:r>
              <a:rPr lang="en-US" dirty="0" smtClean="0"/>
              <a:t>Each </a:t>
            </a:r>
            <a:r>
              <a:rPr lang="en-US" b="1" dirty="0" smtClean="0"/>
              <a:t>field implements various features </a:t>
            </a:r>
            <a:r>
              <a:rPr lang="en-US" dirty="0" smtClean="0"/>
              <a:t>to react to dependency events</a:t>
            </a:r>
          </a:p>
          <a:p>
            <a:pPr lvl="1"/>
            <a:r>
              <a:rPr lang="en-US" dirty="0" smtClean="0"/>
              <a:t>Visibility of the fields</a:t>
            </a:r>
          </a:p>
          <a:p>
            <a:pPr lvl="1"/>
            <a:r>
              <a:rPr lang="en-US" dirty="0"/>
              <a:t>Value </a:t>
            </a:r>
            <a:r>
              <a:rPr lang="en-US" dirty="0" smtClean="0"/>
              <a:t>range definition</a:t>
            </a:r>
          </a:p>
          <a:p>
            <a:pPr lvl="1"/>
            <a:r>
              <a:rPr lang="en-US" dirty="0" smtClean="0"/>
              <a:t>Reset of value</a:t>
            </a:r>
          </a:p>
          <a:p>
            <a:pPr lvl="1"/>
            <a:r>
              <a:rPr lang="en-US" dirty="0" smtClean="0"/>
              <a:t>Validation of value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02735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 dependency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4114800"/>
            <a:ext cx="5630061" cy="2152951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722863"/>
            <a:ext cx="6971429" cy="1993651"/>
          </a:xfrm>
          <a:prstGeom prst="rect">
            <a:avLst/>
          </a:prstGeom>
          <a:ln w="57150">
            <a:noFill/>
          </a:ln>
        </p:spPr>
      </p:pic>
    </p:spTree>
    <p:extLst>
      <p:ext uri="{BB962C8B-B14F-4D97-AF65-F5344CB8AC3E}">
        <p14:creationId xmlns="" xmlns:p14="http://schemas.microsoft.com/office/powerpoint/2010/main" val="2369171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Agenda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4876800"/>
          </a:xfrm>
        </p:spPr>
        <p:txBody>
          <a:bodyPr anchor="ctr">
            <a:noAutofit/>
          </a:bodyPr>
          <a:lstStyle/>
          <a:p>
            <a:pPr algn="ctr">
              <a:buNone/>
            </a:pPr>
            <a:r>
              <a:rPr lang="en-US" sz="3200" dirty="0" smtClean="0"/>
              <a:t>Context</a:t>
            </a:r>
          </a:p>
          <a:p>
            <a:pPr algn="ctr">
              <a:buNone/>
            </a:pPr>
            <a:r>
              <a:rPr lang="en-US" sz="3200" dirty="0" smtClean="0"/>
              <a:t>Modeling approach</a:t>
            </a:r>
          </a:p>
          <a:p>
            <a:pPr algn="ctr">
              <a:buNone/>
            </a:pPr>
            <a:r>
              <a:rPr lang="en-US" sz="3200" dirty="0" smtClean="0"/>
              <a:t>Dependency Model</a:t>
            </a:r>
          </a:p>
          <a:p>
            <a:pPr algn="ctr">
              <a:buNone/>
            </a:pPr>
            <a:r>
              <a:rPr lang="en-US" sz="3200" dirty="0" smtClean="0"/>
              <a:t>Field features</a:t>
            </a:r>
          </a:p>
          <a:p>
            <a:pPr algn="ctr">
              <a:buNone/>
            </a:pPr>
            <a:r>
              <a:rPr lang="en-US" sz="3200" dirty="0" smtClean="0"/>
              <a:t>Extensions</a:t>
            </a:r>
          </a:p>
          <a:p>
            <a:pPr algn="ctr">
              <a:buNone/>
            </a:pPr>
            <a:r>
              <a:rPr lang="en-US" sz="3200" dirty="0" smtClean="0"/>
              <a:t>Live coding demo</a:t>
            </a:r>
          </a:p>
          <a:p>
            <a:pPr algn="ctr">
              <a:buNone/>
            </a:pPr>
            <a:r>
              <a:rPr lang="en-US" sz="3200" dirty="0" smtClean="0">
                <a:latin typeface="+mj-lt"/>
              </a:rPr>
              <a:t>Back to LesFurets.com</a:t>
            </a:r>
            <a:endParaRPr lang="en-US" sz="3200" dirty="0">
              <a:latin typeface="+mj-lt"/>
            </a:endParaRPr>
          </a:p>
        </p:txBody>
      </p:sp>
      <p:sp>
        <p:nvSpPr>
          <p:cNvPr id="6" name="Forme en L 5"/>
          <p:cNvSpPr/>
          <p:nvPr/>
        </p:nvSpPr>
        <p:spPr>
          <a:xfrm>
            <a:off x="1905000" y="5791200"/>
            <a:ext cx="914400" cy="9144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orme en L 6"/>
          <p:cNvSpPr/>
          <p:nvPr/>
        </p:nvSpPr>
        <p:spPr>
          <a:xfrm rot="10800000">
            <a:off x="6324600" y="1371600"/>
            <a:ext cx="914400" cy="9144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Visibility dependency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00" y="3756102"/>
            <a:ext cx="3746705" cy="2177719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3733800"/>
            <a:ext cx="5109924" cy="2940778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538" y="1371600"/>
            <a:ext cx="7834921" cy="2234921"/>
          </a:xfrm>
          <a:prstGeom prst="rect">
            <a:avLst/>
          </a:prstGeom>
          <a:ln w="57150">
            <a:noFill/>
          </a:ln>
        </p:spPr>
      </p:pic>
      <p:sp>
        <p:nvSpPr>
          <p:cNvPr id="3" name="Rectangle à coins arrondis 2"/>
          <p:cNvSpPr/>
          <p:nvPr/>
        </p:nvSpPr>
        <p:spPr>
          <a:xfrm>
            <a:off x="1600200" y="4844961"/>
            <a:ext cx="838200" cy="35922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à coins arrondis 6"/>
          <p:cNvSpPr/>
          <p:nvPr/>
        </p:nvSpPr>
        <p:spPr>
          <a:xfrm>
            <a:off x="5410200" y="4844961"/>
            <a:ext cx="838200" cy="35922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1637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 code declarative</a:t>
            </a:r>
            <a:br>
              <a:rPr lang="en-US" dirty="0" smtClean="0"/>
            </a:br>
            <a:r>
              <a:rPr lang="en-US" dirty="0" smtClean="0"/>
              <a:t>dependencies modeling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752600"/>
            <a:ext cx="7086600" cy="461131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297802" y="4661118"/>
            <a:ext cx="623495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Implemented using </a:t>
            </a:r>
            <a:r>
              <a:rPr lang="en-US" sz="2800" b="1" dirty="0" smtClean="0"/>
              <a:t>enumerations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b="1" dirty="0" smtClean="0"/>
              <a:t>Only direct dependency </a:t>
            </a:r>
            <a:r>
              <a:rPr lang="en-US" sz="2800" dirty="0" smtClean="0"/>
              <a:t>between fields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Reference one field as </a:t>
            </a:r>
            <a:r>
              <a:rPr lang="en-US" sz="2800" b="1" dirty="0" smtClean="0"/>
              <a:t>source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Reference </a:t>
            </a:r>
            <a:r>
              <a:rPr lang="en-US" sz="2800" b="1" dirty="0" smtClean="0"/>
              <a:t>multiple</a:t>
            </a:r>
            <a:r>
              <a:rPr lang="en-US" sz="2800" dirty="0" smtClean="0"/>
              <a:t> fields as </a:t>
            </a:r>
            <a:r>
              <a:rPr lang="en-US" sz="2800" b="1" dirty="0" smtClean="0"/>
              <a:t>targets</a:t>
            </a:r>
            <a:endParaRPr lang="en-US" sz="2800" b="1" dirty="0"/>
          </a:p>
        </p:txBody>
      </p:sp>
    </p:spTree>
    <p:extLst>
      <p:ext uri="{BB962C8B-B14F-4D97-AF65-F5344CB8AC3E}">
        <p14:creationId xmlns="" xmlns:p14="http://schemas.microsoft.com/office/powerpoint/2010/main" val="2527117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Dependencies processing</a:t>
            </a:r>
            <a:endParaRPr lang="en-US" dirty="0"/>
          </a:p>
        </p:txBody>
      </p:sp>
      <p:grpSp>
        <p:nvGrpSpPr>
          <p:cNvPr id="27" name="Groupe 26"/>
          <p:cNvGrpSpPr/>
          <p:nvPr/>
        </p:nvGrpSpPr>
        <p:grpSpPr>
          <a:xfrm>
            <a:off x="3203446" y="2837328"/>
            <a:ext cx="2286000" cy="2801472"/>
            <a:chOff x="2790544" y="2608728"/>
            <a:chExt cx="2743200" cy="3432923"/>
          </a:xfrm>
        </p:grpSpPr>
        <p:sp>
          <p:nvSpPr>
            <p:cNvPr id="4" name="Ellipse 3"/>
            <p:cNvSpPr/>
            <p:nvPr/>
          </p:nvSpPr>
          <p:spPr>
            <a:xfrm>
              <a:off x="3418633" y="2608728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 smtClean="0"/>
                <a:t>A</a:t>
              </a:r>
              <a:endParaRPr lang="en-US" sz="4400" b="1" dirty="0"/>
            </a:p>
          </p:txBody>
        </p:sp>
        <p:sp>
          <p:nvSpPr>
            <p:cNvPr id="5" name="Ellipse 4"/>
            <p:cNvSpPr/>
            <p:nvPr/>
          </p:nvSpPr>
          <p:spPr>
            <a:xfrm>
              <a:off x="4619344" y="3795992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 smtClean="0"/>
                <a:t>B</a:t>
              </a:r>
              <a:endParaRPr lang="en-US" sz="4400" b="1" dirty="0"/>
            </a:p>
          </p:txBody>
        </p:sp>
        <p:sp>
          <p:nvSpPr>
            <p:cNvPr id="6" name="Ellipse 5"/>
            <p:cNvSpPr/>
            <p:nvPr/>
          </p:nvSpPr>
          <p:spPr>
            <a:xfrm>
              <a:off x="2790544" y="4111718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/>
                <a:t>C</a:t>
              </a:r>
            </a:p>
          </p:txBody>
        </p:sp>
        <p:sp>
          <p:nvSpPr>
            <p:cNvPr id="7" name="Ellipse 6"/>
            <p:cNvSpPr/>
            <p:nvPr/>
          </p:nvSpPr>
          <p:spPr>
            <a:xfrm>
              <a:off x="4085944" y="5127251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 smtClean="0"/>
                <a:t>D</a:t>
              </a:r>
              <a:endParaRPr lang="en-US" sz="4400" b="1" dirty="0"/>
            </a:p>
          </p:txBody>
        </p:sp>
        <p:cxnSp>
          <p:nvCxnSpPr>
            <p:cNvPr id="9" name="Connecteur droit avec flèche 8"/>
            <p:cNvCxnSpPr>
              <a:stCxn id="4" idx="5"/>
              <a:endCxn id="5" idx="1"/>
            </p:cNvCxnSpPr>
            <p:nvPr/>
          </p:nvCxnSpPr>
          <p:spPr>
            <a:xfrm>
              <a:off x="4199122" y="3389217"/>
              <a:ext cx="554133" cy="540686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avec flèche 11"/>
            <p:cNvCxnSpPr>
              <a:stCxn id="5" idx="4"/>
              <a:endCxn id="7" idx="7"/>
            </p:cNvCxnSpPr>
            <p:nvPr/>
          </p:nvCxnSpPr>
          <p:spPr>
            <a:xfrm flipH="1">
              <a:off x="4866433" y="4710392"/>
              <a:ext cx="210111" cy="550770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avec flèche 14"/>
            <p:cNvCxnSpPr>
              <a:stCxn id="6" idx="5"/>
              <a:endCxn id="7" idx="1"/>
            </p:cNvCxnSpPr>
            <p:nvPr/>
          </p:nvCxnSpPr>
          <p:spPr>
            <a:xfrm>
              <a:off x="3571033" y="4892207"/>
              <a:ext cx="648822" cy="368955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avec flèche 20"/>
            <p:cNvCxnSpPr>
              <a:stCxn id="7" idx="0"/>
              <a:endCxn id="4" idx="4"/>
            </p:cNvCxnSpPr>
            <p:nvPr/>
          </p:nvCxnSpPr>
          <p:spPr>
            <a:xfrm flipH="1" flipV="1">
              <a:off x="3875833" y="3523128"/>
              <a:ext cx="667311" cy="1604123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ZoneTexte 22"/>
          <p:cNvSpPr txBox="1"/>
          <p:nvPr/>
        </p:nvSpPr>
        <p:spPr>
          <a:xfrm>
            <a:off x="6248400" y="2975918"/>
            <a:ext cx="2362200" cy="2554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000" dirty="0" smtClean="0"/>
              <a:t>A –&gt; B,D</a:t>
            </a:r>
          </a:p>
          <a:p>
            <a:r>
              <a:rPr lang="en-US" sz="4000" dirty="0" smtClean="0"/>
              <a:t>B –&gt; D,A</a:t>
            </a:r>
          </a:p>
          <a:p>
            <a:r>
              <a:rPr lang="en-US" sz="4000" dirty="0" smtClean="0"/>
              <a:t>D –&gt; A,B</a:t>
            </a:r>
          </a:p>
          <a:p>
            <a:r>
              <a:rPr lang="en-US" sz="4000" dirty="0" smtClean="0"/>
              <a:t>C –&gt; D,A,B</a:t>
            </a:r>
          </a:p>
        </p:txBody>
      </p:sp>
      <p:sp>
        <p:nvSpPr>
          <p:cNvPr id="24" name="ZoneTexte 23"/>
          <p:cNvSpPr txBox="1"/>
          <p:nvPr/>
        </p:nvSpPr>
        <p:spPr>
          <a:xfrm>
            <a:off x="533400" y="2975917"/>
            <a:ext cx="1524000" cy="2554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000" dirty="0" smtClean="0"/>
              <a:t>A –&gt; B</a:t>
            </a:r>
          </a:p>
          <a:p>
            <a:r>
              <a:rPr lang="en-US" sz="4000" dirty="0" smtClean="0"/>
              <a:t>B –&gt; D</a:t>
            </a:r>
          </a:p>
          <a:p>
            <a:r>
              <a:rPr lang="en-US" sz="4000" dirty="0" smtClean="0"/>
              <a:t>D –&gt; A</a:t>
            </a:r>
          </a:p>
          <a:p>
            <a:r>
              <a:rPr lang="en-US" sz="4000" dirty="0" smtClean="0"/>
              <a:t>C –&gt; D</a:t>
            </a:r>
          </a:p>
        </p:txBody>
      </p:sp>
      <p:sp>
        <p:nvSpPr>
          <p:cNvPr id="25" name="ZoneTexte 24"/>
          <p:cNvSpPr txBox="1"/>
          <p:nvPr/>
        </p:nvSpPr>
        <p:spPr>
          <a:xfrm>
            <a:off x="330231" y="1600200"/>
            <a:ext cx="19303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Declared</a:t>
            </a:r>
          </a:p>
          <a:p>
            <a:pPr algn="ctr"/>
            <a:r>
              <a:rPr lang="en-US" sz="2400" dirty="0" smtClean="0"/>
              <a:t>dependencies</a:t>
            </a:r>
            <a:endParaRPr lang="en-US" sz="2400" dirty="0"/>
          </a:p>
        </p:txBody>
      </p:sp>
      <p:sp>
        <p:nvSpPr>
          <p:cNvPr id="26" name="ZoneTexte 25"/>
          <p:cNvSpPr txBox="1"/>
          <p:nvPr/>
        </p:nvSpPr>
        <p:spPr>
          <a:xfrm>
            <a:off x="5971035" y="1600197"/>
            <a:ext cx="29169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Deep dependencies resolved</a:t>
            </a:r>
          </a:p>
        </p:txBody>
      </p:sp>
      <p:sp>
        <p:nvSpPr>
          <p:cNvPr id="28" name="ZoneTexte 27"/>
          <p:cNvSpPr txBox="1"/>
          <p:nvPr/>
        </p:nvSpPr>
        <p:spPr>
          <a:xfrm>
            <a:off x="3462929" y="1600199"/>
            <a:ext cx="20265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Dependencies</a:t>
            </a:r>
          </a:p>
          <a:p>
            <a:pPr algn="ctr"/>
            <a:r>
              <a:rPr lang="en-US" sz="2400" dirty="0" smtClean="0"/>
              <a:t>graph</a:t>
            </a:r>
            <a:endParaRPr lang="en-US" sz="2400" dirty="0"/>
          </a:p>
        </p:txBody>
      </p:sp>
      <p:sp>
        <p:nvSpPr>
          <p:cNvPr id="29" name="ZoneTexte 28"/>
          <p:cNvSpPr txBox="1"/>
          <p:nvPr/>
        </p:nvSpPr>
        <p:spPr>
          <a:xfrm>
            <a:off x="331674" y="6076949"/>
            <a:ext cx="1927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Hand written code</a:t>
            </a:r>
            <a:endParaRPr lang="en-US" dirty="0"/>
          </a:p>
        </p:txBody>
      </p:sp>
      <p:sp>
        <p:nvSpPr>
          <p:cNvPr id="30" name="ZoneTexte 29"/>
          <p:cNvSpPr txBox="1"/>
          <p:nvPr/>
        </p:nvSpPr>
        <p:spPr>
          <a:xfrm>
            <a:off x="3512461" y="6076949"/>
            <a:ext cx="1861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Underlying model</a:t>
            </a:r>
            <a:endParaRPr lang="en-US" dirty="0"/>
          </a:p>
        </p:txBody>
      </p:sp>
      <p:sp>
        <p:nvSpPr>
          <p:cNvPr id="31" name="ZoneTexte 30"/>
          <p:cNvSpPr txBox="1"/>
          <p:nvPr/>
        </p:nvSpPr>
        <p:spPr>
          <a:xfrm>
            <a:off x="6498795" y="6076949"/>
            <a:ext cx="1686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Generated code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994743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Deep dependency, dependency cycle,</a:t>
            </a:r>
            <a:br>
              <a:rPr lang="en-US" dirty="0" smtClean="0"/>
            </a:br>
            <a:r>
              <a:rPr lang="en-US" dirty="0" smtClean="0"/>
              <a:t>graph validation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Cycle declaration </a:t>
            </a:r>
            <a:r>
              <a:rPr lang="en-US" dirty="0" smtClean="0"/>
              <a:t>between fields is </a:t>
            </a:r>
            <a:r>
              <a:rPr lang="en-US" b="1" dirty="0" smtClean="0"/>
              <a:t>allowed</a:t>
            </a:r>
          </a:p>
          <a:p>
            <a:r>
              <a:rPr lang="en-US" dirty="0" smtClean="0"/>
              <a:t>Deep dependencies are statically resolved</a:t>
            </a:r>
          </a:p>
          <a:p>
            <a:pPr lvl="1"/>
            <a:r>
              <a:rPr lang="en-US" dirty="0" smtClean="0"/>
              <a:t>For each field the </a:t>
            </a:r>
            <a:r>
              <a:rPr lang="en-US" b="1" dirty="0" smtClean="0"/>
              <a:t>deep dependencies </a:t>
            </a:r>
            <a:r>
              <a:rPr lang="en-US" dirty="0" smtClean="0"/>
              <a:t>are </a:t>
            </a:r>
            <a:r>
              <a:rPr lang="en-US" b="1" dirty="0" smtClean="0"/>
              <a:t>generated</a:t>
            </a:r>
            <a:r>
              <a:rPr lang="en-US" dirty="0" smtClean="0"/>
              <a:t> during the compilation</a:t>
            </a:r>
          </a:p>
          <a:p>
            <a:pPr lvl="1"/>
            <a:r>
              <a:rPr lang="en-US" dirty="0" smtClean="0"/>
              <a:t>Model declared in </a:t>
            </a:r>
            <a:r>
              <a:rPr lang="en-US" b="1" dirty="0" err="1" smtClean="0"/>
              <a:t>EFieldDependency</a:t>
            </a:r>
            <a:r>
              <a:rPr lang="en-US" b="1" dirty="0" smtClean="0"/>
              <a:t>[Sample]</a:t>
            </a:r>
          </a:p>
          <a:p>
            <a:pPr lvl="1"/>
            <a:r>
              <a:rPr lang="en-US" dirty="0" smtClean="0"/>
              <a:t>Deep dependency  are generated in </a:t>
            </a:r>
            <a:r>
              <a:rPr lang="en-US" b="1" dirty="0" err="1" smtClean="0"/>
              <a:t>EFieldDeepDependency</a:t>
            </a:r>
            <a:r>
              <a:rPr lang="en-US" b="1" dirty="0" smtClean="0"/>
              <a:t>[Sample]</a:t>
            </a:r>
          </a:p>
          <a:p>
            <a:pPr lvl="1"/>
            <a:r>
              <a:rPr lang="en-US" dirty="0" smtClean="0"/>
              <a:t>Dependency </a:t>
            </a:r>
            <a:r>
              <a:rPr lang="en-US" b="1" dirty="0" smtClean="0"/>
              <a:t>order </a:t>
            </a:r>
            <a:r>
              <a:rPr lang="en-US" dirty="0" smtClean="0"/>
              <a:t>is</a:t>
            </a:r>
            <a:r>
              <a:rPr lang="en-US" b="1" dirty="0" smtClean="0"/>
              <a:t> not guaranteed</a:t>
            </a:r>
          </a:p>
          <a:p>
            <a:r>
              <a:rPr lang="en-US" b="1" dirty="0" smtClean="0"/>
              <a:t>No runtime infinite loop</a:t>
            </a: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309839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dependency API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609600" y="1828800"/>
            <a:ext cx="555228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public interface 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</a:rPr>
              <a:t>FieldDependencyFactory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b="1" dirty="0"/>
              <a:t>{</a:t>
            </a:r>
          </a:p>
          <a:p>
            <a:endParaRPr lang="en-US" sz="2400" dirty="0" smtClean="0"/>
          </a:p>
          <a:p>
            <a:r>
              <a:rPr lang="en-US" sz="2400" dirty="0" smtClean="0"/>
              <a:t>    </a:t>
            </a:r>
            <a:r>
              <a:rPr lang="en-US" sz="2400" dirty="0"/>
              <a:t>FieldID[] </a:t>
            </a:r>
            <a:r>
              <a:rPr lang="en-US" sz="2400" b="1" dirty="0">
                <a:solidFill>
                  <a:srgbClr val="C00000"/>
                </a:solidFill>
              </a:rPr>
              <a:t>get</a:t>
            </a:r>
            <a:r>
              <a:rPr lang="en-US" sz="2400" dirty="0"/>
              <a:t>(FieldID fieldId);</a:t>
            </a:r>
          </a:p>
          <a:p>
            <a:r>
              <a:rPr lang="en-US" sz="2400" dirty="0"/>
              <a:t>}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533401" y="3733800"/>
            <a:ext cx="79248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Implementation is </a:t>
            </a:r>
            <a:r>
              <a:rPr lang="en-US" sz="2400" b="1" dirty="0" smtClean="0"/>
              <a:t>generated</a:t>
            </a:r>
            <a:r>
              <a:rPr lang="en-US" sz="2400" dirty="0" smtClean="0"/>
              <a:t> by our maven plugin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Graph is </a:t>
            </a:r>
            <a:r>
              <a:rPr lang="en-US" sz="2400" b="1" dirty="0" smtClean="0"/>
              <a:t>build from </a:t>
            </a:r>
            <a:r>
              <a:rPr lang="en-US" sz="2400" dirty="0" smtClean="0"/>
              <a:t>the</a:t>
            </a:r>
            <a:r>
              <a:rPr lang="en-US" sz="2400" b="1" dirty="0" smtClean="0"/>
              <a:t> FieldDependency </a:t>
            </a:r>
            <a:r>
              <a:rPr lang="en-US" sz="2400" dirty="0" smtClean="0"/>
              <a:t>declaration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Deep dependencies are </a:t>
            </a:r>
            <a:r>
              <a:rPr lang="en-US" sz="2400" b="1" dirty="0" smtClean="0"/>
              <a:t>statically resolved </a:t>
            </a:r>
            <a:r>
              <a:rPr lang="en-US" sz="2400" dirty="0" smtClean="0"/>
              <a:t>for each field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US" sz="2000" dirty="0" smtClean="0"/>
              <a:t>Look at the implementation </a:t>
            </a:r>
            <a:r>
              <a:rPr lang="en-US" sz="2000" dirty="0" err="1" smtClean="0"/>
              <a:t>EFieldDeepDependency</a:t>
            </a:r>
            <a:r>
              <a:rPr lang="en-US" sz="2000" dirty="0" smtClean="0"/>
              <a:t>[Sample]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b="1" dirty="0" smtClean="0"/>
              <a:t>No runtime computation</a:t>
            </a:r>
            <a:r>
              <a:rPr lang="en-US" sz="2400" dirty="0" smtClean="0"/>
              <a:t> of the dependencies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b="1" dirty="0" smtClean="0"/>
              <a:t>Safe</a:t>
            </a:r>
            <a:r>
              <a:rPr lang="en-US" sz="2400" dirty="0" smtClean="0"/>
              <a:t> and </a:t>
            </a:r>
            <a:r>
              <a:rPr lang="en-US" sz="2400" b="1" dirty="0" smtClean="0"/>
              <a:t>efficient</a:t>
            </a:r>
            <a:endParaRPr lang="en-US" sz="2400" b="1" dirty="0"/>
          </a:p>
        </p:txBody>
      </p:sp>
    </p:spTree>
    <p:extLst>
      <p:ext uri="{BB962C8B-B14F-4D97-AF65-F5344CB8AC3E}">
        <p14:creationId xmlns="" xmlns:p14="http://schemas.microsoft.com/office/powerpoint/2010/main" val="3449390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à coins arrondis 21"/>
          <p:cNvSpPr/>
          <p:nvPr/>
        </p:nvSpPr>
        <p:spPr>
          <a:xfrm>
            <a:off x="304800" y="2819400"/>
            <a:ext cx="8458200" cy="18288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571750" lvl="5" indent="-285750">
              <a:buFont typeface="Arial" pitchFamily="34" charset="0"/>
              <a:buChar char="•"/>
            </a:pPr>
            <a:r>
              <a:rPr lang="en-US" sz="2200" dirty="0" smtClean="0"/>
              <a:t>Implements a </a:t>
            </a:r>
            <a:r>
              <a:rPr lang="en-US" sz="2200" b="1" dirty="0" smtClean="0"/>
              <a:t>java </a:t>
            </a:r>
            <a:r>
              <a:rPr lang="en-US" sz="2200" b="1" dirty="0"/>
              <a:t>code </a:t>
            </a:r>
            <a:r>
              <a:rPr lang="en-US" sz="2200" b="1" dirty="0" smtClean="0"/>
              <a:t>generator</a:t>
            </a:r>
          </a:p>
          <a:p>
            <a:pPr marL="2571750" lvl="5" indent="-285750">
              <a:buFont typeface="Arial" pitchFamily="34" charset="0"/>
              <a:buChar char="•"/>
            </a:pPr>
            <a:r>
              <a:rPr lang="en-US" sz="2200" b="1" dirty="0" smtClean="0"/>
              <a:t>XMI export </a:t>
            </a:r>
            <a:r>
              <a:rPr lang="en-US" sz="2200" dirty="0" smtClean="0"/>
              <a:t>of the model from code</a:t>
            </a:r>
          </a:p>
          <a:p>
            <a:pPr marL="2571750" lvl="5" indent="-285750">
              <a:buFont typeface="Arial" pitchFamily="34" charset="0"/>
              <a:buChar char="•"/>
            </a:pPr>
            <a:r>
              <a:rPr lang="en-US" sz="2200" dirty="0"/>
              <a:t>C</a:t>
            </a:r>
            <a:r>
              <a:rPr lang="en-US" sz="2200" dirty="0" smtClean="0"/>
              <a:t>omputes the deep dependencies graph</a:t>
            </a:r>
          </a:p>
          <a:p>
            <a:pPr marL="2571750" lvl="5" indent="-285750">
              <a:buFont typeface="Arial" pitchFamily="34" charset="0"/>
              <a:buChar char="•"/>
            </a:pPr>
            <a:r>
              <a:rPr lang="en-US" sz="2200" dirty="0" smtClean="0"/>
              <a:t>Based on the </a:t>
            </a:r>
            <a:r>
              <a:rPr lang="en-US" sz="2200" b="1" dirty="0" smtClean="0"/>
              <a:t>maven project compilation classpath</a:t>
            </a:r>
          </a:p>
        </p:txBody>
      </p:sp>
      <p:sp>
        <p:nvSpPr>
          <p:cNvPr id="21" name="Rectangle à coins arrondis 20"/>
          <p:cNvSpPr/>
          <p:nvPr/>
        </p:nvSpPr>
        <p:spPr>
          <a:xfrm>
            <a:off x="304800" y="4797425"/>
            <a:ext cx="8458200" cy="183197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571750" lvl="5" indent="-285750">
              <a:buFont typeface="Arial" pitchFamily="34" charset="0"/>
              <a:buChar char="•"/>
            </a:pPr>
            <a:r>
              <a:rPr lang="en-US" sz="2200" dirty="0" smtClean="0"/>
              <a:t>Executes the MDL4UI maven plugin</a:t>
            </a:r>
          </a:p>
          <a:p>
            <a:pPr marL="2571750" lvl="5" indent="-285750">
              <a:buFont typeface="Arial" pitchFamily="34" charset="0"/>
              <a:buChar char="•"/>
            </a:pPr>
            <a:r>
              <a:rPr lang="en-US" sz="2200" dirty="0" smtClean="0"/>
              <a:t>Loads previously compiled model in </a:t>
            </a:r>
            <a:r>
              <a:rPr lang="en-US" sz="2200" b="1" dirty="0" smtClean="0"/>
              <a:t>Mdl4ui-model</a:t>
            </a:r>
            <a:endParaRPr lang="en-US" sz="2200" b="1" dirty="0"/>
          </a:p>
          <a:p>
            <a:pPr marL="2571750" lvl="5" indent="-285750">
              <a:buFont typeface="Arial" pitchFamily="34" charset="0"/>
              <a:buChar char="•"/>
            </a:pPr>
            <a:r>
              <a:rPr lang="en-US" sz="2200" dirty="0" smtClean="0"/>
              <a:t>Generates </a:t>
            </a:r>
            <a:r>
              <a:rPr lang="en-US" sz="2200" dirty="0"/>
              <a:t>the graph as </a:t>
            </a:r>
            <a:r>
              <a:rPr lang="en-US" sz="2200" dirty="0" smtClean="0"/>
              <a:t>code</a:t>
            </a:r>
            <a:endParaRPr lang="en-US" sz="2200" dirty="0"/>
          </a:p>
          <a:p>
            <a:pPr marL="2571750" lvl="5" indent="-285750">
              <a:buFont typeface="Arial" pitchFamily="34" charset="0"/>
              <a:buChar char="•"/>
            </a:pPr>
            <a:r>
              <a:rPr lang="en-US" sz="2200" dirty="0" smtClean="0"/>
              <a:t>Compiles the generated code</a:t>
            </a:r>
          </a:p>
        </p:txBody>
      </p:sp>
      <p:sp>
        <p:nvSpPr>
          <p:cNvPr id="18" name="Rectangle à coins arrondis 17"/>
          <p:cNvSpPr/>
          <p:nvPr/>
        </p:nvSpPr>
        <p:spPr>
          <a:xfrm>
            <a:off x="304800" y="1524000"/>
            <a:ext cx="8458200" cy="1143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8"/>
            <a:endParaRPr lang="en-US" sz="220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Code generation using a maven custom plugin</a:t>
            </a:r>
            <a:endParaRPr lang="en-US" dirty="0"/>
          </a:p>
        </p:txBody>
      </p:sp>
      <p:sp>
        <p:nvSpPr>
          <p:cNvPr id="4" name="Rectangle à coins arrondis 3"/>
          <p:cNvSpPr/>
          <p:nvPr/>
        </p:nvSpPr>
        <p:spPr>
          <a:xfrm>
            <a:off x="516673" y="1737422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Mdl4ui-base</a:t>
            </a:r>
            <a:endParaRPr lang="en-US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533400" y="3505200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Mdl4ui-maven</a:t>
            </a:r>
            <a:endParaRPr lang="en-US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533400" y="5403850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Mdl4ui-fields</a:t>
            </a:r>
            <a:endParaRPr lang="en-US" dirty="0"/>
          </a:p>
        </p:txBody>
      </p:sp>
      <p:cxnSp>
        <p:nvCxnSpPr>
          <p:cNvPr id="8" name="Connecteur droit avec flèche 7"/>
          <p:cNvCxnSpPr>
            <a:stCxn id="6" idx="0"/>
            <a:endCxn id="5" idx="2"/>
          </p:cNvCxnSpPr>
          <p:nvPr/>
        </p:nvCxnSpPr>
        <p:spPr>
          <a:xfrm flipV="1">
            <a:off x="1371600" y="4191000"/>
            <a:ext cx="0" cy="121285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en angle 10"/>
          <p:cNvCxnSpPr>
            <a:stCxn id="5" idx="0"/>
            <a:endCxn id="4" idx="2"/>
          </p:cNvCxnSpPr>
          <p:nvPr/>
        </p:nvCxnSpPr>
        <p:spPr>
          <a:xfrm flipH="1" flipV="1">
            <a:off x="1354873" y="2423222"/>
            <a:ext cx="16727" cy="108197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à coins arrondis 11"/>
          <p:cNvSpPr/>
          <p:nvPr/>
        </p:nvSpPr>
        <p:spPr>
          <a:xfrm>
            <a:off x="2514600" y="1737422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Mdl4ui-model</a:t>
            </a:r>
            <a:endParaRPr lang="en-US" dirty="0"/>
          </a:p>
        </p:txBody>
      </p:sp>
      <p:cxnSp>
        <p:nvCxnSpPr>
          <p:cNvPr id="13" name="Connecteur en angle 12"/>
          <p:cNvCxnSpPr/>
          <p:nvPr/>
        </p:nvCxnSpPr>
        <p:spPr>
          <a:xfrm rot="5400000" flipH="1" flipV="1">
            <a:off x="698573" y="3477249"/>
            <a:ext cx="3022453" cy="914401"/>
          </a:xfrm>
          <a:prstGeom prst="bentConnector3">
            <a:avLst>
              <a:gd name="adj1" fmla="val 12435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en angle 12"/>
          <p:cNvCxnSpPr>
            <a:stCxn id="12" idx="1"/>
            <a:endCxn id="4" idx="3"/>
          </p:cNvCxnSpPr>
          <p:nvPr/>
        </p:nvCxnSpPr>
        <p:spPr>
          <a:xfrm flipH="1">
            <a:off x="2193073" y="2080322"/>
            <a:ext cx="321527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8153400" y="1143000"/>
            <a:ext cx="62580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8"/>
            <a:r>
              <a:rPr lang="en-US" sz="2200" dirty="0" smtClean="0"/>
              <a:t>Model interfaces</a:t>
            </a:r>
          </a:p>
          <a:p>
            <a:pPr marL="3943350" lvl="8" indent="-285750">
              <a:buFont typeface="Arial" pitchFamily="34" charset="0"/>
              <a:buChar char="•"/>
            </a:pPr>
            <a:r>
              <a:rPr lang="en-US" sz="2200" dirty="0" smtClean="0"/>
              <a:t>Model declaration</a:t>
            </a:r>
            <a:endParaRPr lang="en-US" sz="2200" dirty="0"/>
          </a:p>
        </p:txBody>
      </p:sp>
      <p:sp>
        <p:nvSpPr>
          <p:cNvPr id="20" name="ZoneTexte 19"/>
          <p:cNvSpPr txBox="1"/>
          <p:nvPr/>
        </p:nvSpPr>
        <p:spPr>
          <a:xfrm>
            <a:off x="5029199" y="1695601"/>
            <a:ext cx="256474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200" dirty="0" smtClean="0"/>
              <a:t>Model interfaces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200" dirty="0" smtClean="0"/>
              <a:t>Model declaration</a:t>
            </a:r>
            <a:endParaRPr lang="en-US" sz="2200" dirty="0"/>
          </a:p>
        </p:txBody>
      </p:sp>
    </p:spTree>
    <p:extLst>
      <p:ext uri="{BB962C8B-B14F-4D97-AF65-F5344CB8AC3E}">
        <p14:creationId xmlns="" xmlns:p14="http://schemas.microsoft.com/office/powerpoint/2010/main" val="4006469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Walkthrough the model</a:t>
            </a:r>
            <a:br>
              <a:rPr lang="en-US" dirty="0" smtClean="0"/>
            </a:br>
            <a:r>
              <a:rPr lang="en-US" dirty="0" smtClean="0"/>
              <a:t>in a maven plugin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/>
              <a:t>    </a:t>
            </a:r>
            <a:r>
              <a:rPr lang="en-US" sz="2000" b="1" dirty="0" smtClean="0"/>
              <a:t>void</a:t>
            </a:r>
            <a:r>
              <a:rPr lang="en-US" sz="2000" dirty="0" smtClean="0"/>
              <a:t> </a:t>
            </a:r>
            <a:r>
              <a:rPr lang="en-US" sz="2000" b="1" dirty="0" smtClean="0">
                <a:solidFill>
                  <a:srgbClr val="C00000"/>
                </a:solidFill>
              </a:rPr>
              <a:t>lookOver</a:t>
            </a:r>
            <a:r>
              <a:rPr lang="en-US" sz="2000" dirty="0" smtClean="0"/>
              <a:t>(ElementID parentId) {</a:t>
            </a:r>
          </a:p>
          <a:p>
            <a:pPr marL="0" indent="0">
              <a:buNone/>
            </a:pPr>
            <a:r>
              <a:rPr lang="en-US" sz="2000" dirty="0" smtClean="0"/>
              <a:t>        </a:t>
            </a:r>
            <a:r>
              <a:rPr lang="en-US" sz="2000" b="1" dirty="0" smtClean="0"/>
              <a:t>for</a:t>
            </a:r>
            <a:r>
              <a:rPr lang="en-US" sz="2000" dirty="0" smtClean="0"/>
              <a:t> (ElementID childId : parentId.</a:t>
            </a:r>
            <a:r>
              <a:rPr lang="en-US" sz="2000" dirty="0" smtClean="0">
                <a:solidFill>
                  <a:srgbClr val="C00000"/>
                </a:solidFill>
              </a:rPr>
              <a:t>childs</a:t>
            </a:r>
            <a:r>
              <a:rPr lang="en-US" sz="2000" dirty="0" smtClean="0"/>
              <a:t>()) {</a:t>
            </a:r>
          </a:p>
          <a:p>
            <a:pPr marL="0" indent="0">
              <a:buNone/>
            </a:pPr>
            <a:r>
              <a:rPr lang="en-US" sz="2000" dirty="0" smtClean="0"/>
              <a:t>            </a:t>
            </a:r>
            <a:r>
              <a:rPr lang="en-US" sz="2000" b="1" dirty="0" smtClean="0"/>
              <a:t>if</a:t>
            </a:r>
            <a:r>
              <a:rPr lang="en-US" sz="2000" dirty="0" smtClean="0"/>
              <a:t> (childId.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elementType</a:t>
            </a:r>
            <a:r>
              <a:rPr lang="en-US" sz="2000" dirty="0" smtClean="0"/>
              <a:t>() ==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GROUP</a:t>
            </a:r>
            <a:r>
              <a:rPr lang="en-US" sz="2000" dirty="0" smtClean="0"/>
              <a:t> ||</a:t>
            </a:r>
          </a:p>
          <a:p>
            <a:pPr marL="0" indent="0">
              <a:buNone/>
            </a:pPr>
            <a:r>
              <a:rPr lang="en-US" sz="2000" dirty="0" smtClean="0"/>
              <a:t>                 childId.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elementType</a:t>
            </a:r>
            <a:r>
              <a:rPr lang="en-US" sz="2000" dirty="0" smtClean="0"/>
              <a:t>() ==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BLOCK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r>
              <a:rPr lang="en-US" sz="2000" dirty="0" smtClean="0"/>
              <a:t>                lookOver(childId);</a:t>
            </a:r>
          </a:p>
          <a:p>
            <a:pPr marL="0" indent="0">
              <a:buNone/>
            </a:pPr>
            <a:r>
              <a:rPr lang="en-US" sz="2000" dirty="0" smtClean="0"/>
              <a:t>            else</a:t>
            </a:r>
          </a:p>
          <a:p>
            <a:pPr marL="0" indent="0">
              <a:buNone/>
            </a:pPr>
            <a:r>
              <a:rPr lang="en-US" sz="2000" dirty="0" smtClean="0"/>
              <a:t>                System.out.println(</a:t>
            </a:r>
            <a:r>
              <a:rPr lang="en-US" sz="2000" dirty="0" smtClean="0">
                <a:solidFill>
                  <a:srgbClr val="C00000"/>
                </a:solidFill>
              </a:rPr>
              <a:t>"field :"</a:t>
            </a:r>
            <a:r>
              <a:rPr lang="en-US" sz="2000" dirty="0" smtClean="0"/>
              <a:t> + childId);</a:t>
            </a:r>
          </a:p>
          <a:p>
            <a:pPr marL="0" indent="0">
              <a:buNone/>
            </a:pPr>
            <a:r>
              <a:rPr lang="en-US" sz="2000" dirty="0" smtClean="0"/>
              <a:t>        }</a:t>
            </a:r>
          </a:p>
          <a:p>
            <a:pPr marL="0" indent="0">
              <a:buNone/>
            </a:pPr>
            <a:r>
              <a:rPr lang="en-US" sz="2000" dirty="0" smtClean="0"/>
              <a:t>    }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800" dirty="0" smtClean="0"/>
              <a:t>Simple tree API to explore the structure</a:t>
            </a:r>
          </a:p>
          <a:p>
            <a:r>
              <a:rPr lang="en-US" sz="2800" dirty="0" smtClean="0"/>
              <a:t>Easy use of recursive algorithms</a:t>
            </a:r>
            <a:endParaRPr 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1678422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914400" y="4800600"/>
            <a:ext cx="6172200" cy="9144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Maven plugin declaration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&lt;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plugin&gt;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&lt;groupId&gt;</a:t>
            </a:r>
            <a:r>
              <a:rPr lang="en-US" sz="1600" dirty="0"/>
              <a:t>org.mdl4ui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&lt;/groupId&gt;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&lt;artifactId&gt;</a:t>
            </a:r>
            <a:r>
              <a:rPr lang="en-US" sz="1600" dirty="0"/>
              <a:t>mdl4ui-maven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&lt;/artifactId&gt;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&lt;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executions&gt;</a:t>
            </a:r>
            <a:endParaRPr lang="en-US" sz="16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&lt;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execution&gt;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&lt;id&gt;</a:t>
            </a:r>
            <a:r>
              <a:rPr lang="en-US" sz="1600" dirty="0"/>
              <a:t>generate-model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&lt;/id&gt;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&lt;phase&gt;</a:t>
            </a:r>
            <a:r>
              <a:rPr lang="en-US" sz="1600" dirty="0"/>
              <a:t>process-classes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&lt;/phase&gt;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&lt;goals&gt;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&lt;goal&gt;</a:t>
            </a:r>
            <a:r>
              <a:rPr lang="en-US" sz="1600" dirty="0" err="1"/>
              <a:t>generateModel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&lt;/goal&gt;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&lt;/goals&gt;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&lt;configuration&gt;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&lt;screenClasses&gt;</a:t>
            </a: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&lt;screenClasse&gt;</a:t>
            </a:r>
            <a:r>
              <a:rPr lang="en-US" sz="1600" dirty="0"/>
              <a:t>org.mdl4ui.ui.sample.EScreenSample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&lt;/screenClasse&gt;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&lt;/screenClasses&gt;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&lt;/configuration&gt;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&lt;/execution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….</a:t>
            </a: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5181600" y="1524000"/>
            <a:ext cx="3505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§"/>
            </a:pPr>
            <a:r>
              <a:rPr lang="en-US" sz="2400" dirty="0" smtClean="0"/>
              <a:t>Model instance is available in the maven project </a:t>
            </a:r>
            <a:r>
              <a:rPr lang="en-US" sz="2400" b="1" dirty="0" smtClean="0"/>
              <a:t>classpath</a:t>
            </a:r>
            <a:r>
              <a:rPr lang="en-US" sz="2400" dirty="0" smtClean="0"/>
              <a:t> through the </a:t>
            </a:r>
            <a:r>
              <a:rPr lang="en-US" sz="2400" b="1" dirty="0" smtClean="0"/>
              <a:t>maven dependencies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US" sz="2400" dirty="0" smtClean="0"/>
              <a:t>We </a:t>
            </a:r>
            <a:r>
              <a:rPr lang="en-US" sz="2400" b="1" dirty="0" smtClean="0"/>
              <a:t>load</a:t>
            </a:r>
            <a:r>
              <a:rPr lang="en-US" sz="2400" dirty="0" smtClean="0"/>
              <a:t> the model from the </a:t>
            </a:r>
            <a:r>
              <a:rPr lang="en-US" sz="2400" b="1" dirty="0" smtClean="0"/>
              <a:t>screens elements</a:t>
            </a:r>
          </a:p>
        </p:txBody>
      </p:sp>
    </p:spTree>
    <p:extLst>
      <p:ext uri="{BB962C8B-B14F-4D97-AF65-F5344CB8AC3E}">
        <p14:creationId xmlns="" xmlns:p14="http://schemas.microsoft.com/office/powerpoint/2010/main" val="2792941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381000"/>
            <a:ext cx="8229600" cy="6096000"/>
          </a:xfrm>
        </p:spPr>
        <p:txBody>
          <a:bodyPr anchor="ctr">
            <a:noAutofit/>
          </a:bodyPr>
          <a:lstStyle/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Context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Modeling approach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Dependency Model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/>
              <a:t>Field features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Extensions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Live coding demo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Back to LesFurets.com</a:t>
            </a:r>
          </a:p>
        </p:txBody>
      </p:sp>
      <p:sp>
        <p:nvSpPr>
          <p:cNvPr id="6" name="Forme en L 5"/>
          <p:cNvSpPr/>
          <p:nvPr/>
        </p:nvSpPr>
        <p:spPr>
          <a:xfrm>
            <a:off x="3048000" y="3505200"/>
            <a:ext cx="533400" cy="5334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orme en L 6"/>
          <p:cNvSpPr/>
          <p:nvPr/>
        </p:nvSpPr>
        <p:spPr>
          <a:xfrm rot="10800000">
            <a:off x="5638800" y="2971800"/>
            <a:ext cx="533400" cy="5334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Goal and inspiration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UI logic is often synonym of </a:t>
            </a:r>
            <a:r>
              <a:rPr lang="en-US" sz="2000" b="1" dirty="0" smtClean="0"/>
              <a:t>spaghetti code</a:t>
            </a:r>
          </a:p>
          <a:p>
            <a:r>
              <a:rPr lang="en-US" sz="2000" b="1" dirty="0" smtClean="0"/>
              <a:t>Decoupling UI and logic </a:t>
            </a:r>
            <a:r>
              <a:rPr lang="en-US" sz="2000" dirty="0" smtClean="0"/>
              <a:t>is often difficult to implement</a:t>
            </a:r>
            <a:endParaRPr lang="en-US" sz="2000" b="1" dirty="0" smtClean="0"/>
          </a:p>
          <a:p>
            <a:r>
              <a:rPr lang="en-US" sz="2000" b="1" dirty="0" smtClean="0"/>
              <a:t>Slicing the logic</a:t>
            </a:r>
            <a:r>
              <a:rPr lang="en-US" sz="2000" dirty="0" smtClean="0"/>
              <a:t> in tiny pieces of code is the key for :</a:t>
            </a:r>
          </a:p>
          <a:p>
            <a:pPr lvl="1"/>
            <a:r>
              <a:rPr lang="en-US" sz="2000" dirty="0" smtClean="0"/>
              <a:t>Testability</a:t>
            </a:r>
          </a:p>
          <a:p>
            <a:pPr lvl="1"/>
            <a:r>
              <a:rPr lang="en-US" sz="2000" dirty="0" smtClean="0"/>
              <a:t>Governance</a:t>
            </a:r>
          </a:p>
          <a:p>
            <a:r>
              <a:rPr lang="en-US" sz="2000" dirty="0" smtClean="0"/>
              <a:t>Inspiration</a:t>
            </a:r>
          </a:p>
          <a:p>
            <a:pPr lvl="1"/>
            <a:r>
              <a:rPr lang="en-US" sz="2000" dirty="0" smtClean="0"/>
              <a:t>MVC (client side)</a:t>
            </a:r>
          </a:p>
          <a:p>
            <a:pPr lvl="1"/>
            <a:r>
              <a:rPr lang="en-US" sz="2000" dirty="0" smtClean="0"/>
              <a:t>JavaBean</a:t>
            </a:r>
          </a:p>
          <a:p>
            <a:pPr lvl="1"/>
            <a:r>
              <a:rPr lang="en-US" sz="2000" dirty="0" smtClean="0"/>
              <a:t>BeanValidation</a:t>
            </a:r>
          </a:p>
          <a:p>
            <a:pPr lvl="1"/>
            <a:r>
              <a:rPr lang="en-US" sz="2000" dirty="0" smtClean="0"/>
              <a:t>Injection, CDI, Guice, Dagger</a:t>
            </a:r>
          </a:p>
          <a:p>
            <a:r>
              <a:rPr lang="en-US" sz="2000" b="1" dirty="0" smtClean="0"/>
              <a:t>Browser</a:t>
            </a:r>
            <a:r>
              <a:rPr lang="en-US" sz="2000" dirty="0" smtClean="0"/>
              <a:t> runtime using JavaScript is a heavy </a:t>
            </a:r>
            <a:r>
              <a:rPr lang="en-US" sz="2000" b="1" dirty="0" smtClean="0"/>
              <a:t>constraint</a:t>
            </a:r>
          </a:p>
          <a:p>
            <a:pPr lvl="1"/>
            <a:r>
              <a:rPr lang="en-US" sz="2000" dirty="0" smtClean="0"/>
              <a:t>Inversion of control is difficult to implement</a:t>
            </a:r>
          </a:p>
        </p:txBody>
      </p:sp>
    </p:spTree>
    <p:extLst>
      <p:ext uri="{BB962C8B-B14F-4D97-AF65-F5344CB8AC3E}">
        <p14:creationId xmlns="" xmlns:p14="http://schemas.microsoft.com/office/powerpoint/2010/main" val="322008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 at LesFurets.com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5 questions sets for a insurance aggregator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Car form (160 questions)</a:t>
            </a:r>
          </a:p>
          <a:p>
            <a:pPr lvl="1"/>
            <a:r>
              <a:rPr lang="en-US" dirty="0" smtClean="0"/>
              <a:t>Motorbike </a:t>
            </a:r>
            <a:r>
              <a:rPr lang="en-US" dirty="0"/>
              <a:t>form </a:t>
            </a:r>
            <a:r>
              <a:rPr lang="en-US" dirty="0" smtClean="0"/>
              <a:t>(180 questions)</a:t>
            </a:r>
          </a:p>
          <a:p>
            <a:pPr lvl="1"/>
            <a:r>
              <a:rPr lang="en-US" dirty="0" smtClean="0"/>
              <a:t>Health </a:t>
            </a:r>
            <a:r>
              <a:rPr lang="en-US" dirty="0"/>
              <a:t>form </a:t>
            </a:r>
            <a:r>
              <a:rPr lang="en-US" dirty="0" smtClean="0"/>
              <a:t>(50 questions)</a:t>
            </a:r>
          </a:p>
          <a:p>
            <a:pPr lvl="1"/>
            <a:r>
              <a:rPr lang="en-US" dirty="0" smtClean="0"/>
              <a:t>Home </a:t>
            </a:r>
            <a:r>
              <a:rPr lang="en-US" dirty="0"/>
              <a:t>form </a:t>
            </a:r>
            <a:r>
              <a:rPr lang="en-US" dirty="0" smtClean="0"/>
              <a:t>(70 questions)</a:t>
            </a:r>
          </a:p>
          <a:p>
            <a:pPr lvl="1"/>
            <a:r>
              <a:rPr lang="en-US" dirty="0" smtClean="0"/>
              <a:t>Loan </a:t>
            </a:r>
            <a:r>
              <a:rPr lang="en-US" dirty="0"/>
              <a:t>form </a:t>
            </a:r>
            <a:r>
              <a:rPr lang="en-US" dirty="0" smtClean="0"/>
              <a:t>(40 questions)</a:t>
            </a:r>
          </a:p>
          <a:p>
            <a:r>
              <a:rPr lang="en-US" dirty="0" smtClean="0"/>
              <a:t>A lot of questions with business rules that are linked by dependencies and business rules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12784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provided by fields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FieldInitializer</a:t>
            </a:r>
          </a:p>
          <a:p>
            <a:pPr lvl="1"/>
            <a:r>
              <a:rPr lang="en-US" dirty="0"/>
              <a:t>Initialize </a:t>
            </a:r>
            <a:r>
              <a:rPr lang="en-US" b="1" dirty="0"/>
              <a:t>default value </a:t>
            </a:r>
            <a:r>
              <a:rPr lang="en-US" dirty="0"/>
              <a:t>and</a:t>
            </a:r>
            <a:r>
              <a:rPr lang="en-US" b="1" dirty="0"/>
              <a:t> </a:t>
            </a:r>
            <a:r>
              <a:rPr lang="en-US" b="1" dirty="0" smtClean="0"/>
              <a:t>range</a:t>
            </a:r>
            <a:endParaRPr lang="en-US" dirty="0" smtClean="0"/>
          </a:p>
          <a:p>
            <a:r>
              <a:rPr lang="en-US" dirty="0" smtClean="0"/>
              <a:t>FieldBehaviour</a:t>
            </a:r>
            <a:endParaRPr lang="en-US" dirty="0"/>
          </a:p>
          <a:p>
            <a:pPr lvl="1"/>
            <a:r>
              <a:rPr lang="en-US" b="1" dirty="0"/>
              <a:t>Visibility</a:t>
            </a:r>
            <a:r>
              <a:rPr lang="en-US" dirty="0"/>
              <a:t> update</a:t>
            </a:r>
          </a:p>
          <a:p>
            <a:pPr lvl="1"/>
            <a:r>
              <a:rPr lang="en-US" b="1" dirty="0"/>
              <a:t>Dependency</a:t>
            </a:r>
            <a:r>
              <a:rPr lang="en-US" dirty="0"/>
              <a:t> update</a:t>
            </a:r>
          </a:p>
          <a:p>
            <a:r>
              <a:rPr lang="en-US" dirty="0" smtClean="0"/>
              <a:t>FieldEditor</a:t>
            </a:r>
          </a:p>
          <a:p>
            <a:pPr lvl="1"/>
            <a:r>
              <a:rPr lang="en-US" dirty="0" smtClean="0"/>
              <a:t>MVC pattern to </a:t>
            </a:r>
            <a:r>
              <a:rPr lang="en-US" b="1" dirty="0" smtClean="0"/>
              <a:t>sync the model </a:t>
            </a:r>
            <a:r>
              <a:rPr lang="en-US" dirty="0" smtClean="0"/>
              <a:t>during form completion</a:t>
            </a:r>
          </a:p>
          <a:p>
            <a:pPr lvl="1"/>
            <a:r>
              <a:rPr lang="en-US" b="1" dirty="0" smtClean="0"/>
              <a:t>Validation</a:t>
            </a:r>
            <a:r>
              <a:rPr lang="en-US" dirty="0" smtClean="0"/>
              <a:t> during form </a:t>
            </a:r>
            <a:r>
              <a:rPr lang="en-US" dirty="0"/>
              <a:t>completion</a:t>
            </a:r>
            <a:endParaRPr lang="en-US" dirty="0" smtClean="0"/>
          </a:p>
          <a:p>
            <a:pPr lvl="1"/>
            <a:r>
              <a:rPr lang="en-US" dirty="0" smtClean="0"/>
              <a:t>Reset after </a:t>
            </a:r>
            <a:r>
              <a:rPr lang="en-US" b="1" dirty="0" smtClean="0"/>
              <a:t>visibility changes</a:t>
            </a:r>
          </a:p>
          <a:p>
            <a:r>
              <a:rPr lang="en-US" dirty="0" smtClean="0"/>
              <a:t>Labeling</a:t>
            </a:r>
          </a:p>
          <a:p>
            <a:pPr lvl="1"/>
            <a:r>
              <a:rPr lang="en-US" b="1" dirty="0" smtClean="0"/>
              <a:t>Attached</a:t>
            </a:r>
            <a:r>
              <a:rPr lang="en-US" dirty="0" smtClean="0"/>
              <a:t> widget </a:t>
            </a:r>
            <a:r>
              <a:rPr lang="en-US" b="1" dirty="0" smtClean="0"/>
              <a:t>labels</a:t>
            </a:r>
            <a:r>
              <a:rPr lang="en-US" dirty="0" smtClean="0"/>
              <a:t>, </a:t>
            </a:r>
            <a:r>
              <a:rPr lang="en-US" b="1" dirty="0" smtClean="0"/>
              <a:t>help </a:t>
            </a:r>
            <a:r>
              <a:rPr lang="en-US" dirty="0" smtClean="0"/>
              <a:t>messages, </a:t>
            </a:r>
            <a:r>
              <a:rPr lang="en-US" b="1" dirty="0" smtClean="0"/>
              <a:t>place holders</a:t>
            </a: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85639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FieldInitializer API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343400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public interface </a:t>
            </a:r>
            <a:r>
              <a:rPr lang="en-US" sz="2000" b="1" dirty="0">
                <a:solidFill>
                  <a:srgbClr val="C00000"/>
                </a:solidFill>
              </a:rPr>
              <a:t>FieldInitializer </a:t>
            </a:r>
            <a:r>
              <a:rPr lang="en-US" sz="2000" dirty="0"/>
              <a:t>{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void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rgbClr val="C00000"/>
                </a:solidFill>
              </a:rPr>
              <a:t>init</a:t>
            </a:r>
            <a:r>
              <a:rPr lang="en-US" sz="2000" dirty="0"/>
              <a:t>(Field </a:t>
            </a:r>
            <a:r>
              <a:rPr lang="en-US" sz="2000" dirty="0" smtClean="0"/>
              <a:t>field,</a:t>
            </a:r>
          </a:p>
          <a:p>
            <a:pPr marL="0" indent="0">
              <a:buNone/>
            </a:pPr>
            <a:r>
              <a:rPr lang="en-US" sz="2000" dirty="0" smtClean="0"/>
              <a:t>                    FieldEvent </a:t>
            </a:r>
            <a:r>
              <a:rPr lang="en-US" sz="2000" dirty="0"/>
              <a:t>event</a:t>
            </a:r>
            <a:r>
              <a:rPr lang="en-US" sz="2000" dirty="0" smtClean="0"/>
              <a:t>);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}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05400" y="1600200"/>
            <a:ext cx="3581400" cy="45259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during the </a:t>
            </a:r>
            <a:r>
              <a:rPr lang="en-US" sz="2000" b="1" dirty="0" smtClean="0"/>
              <a:t>bootstrap</a:t>
            </a:r>
            <a:r>
              <a:rPr lang="en-US" sz="2000" dirty="0" smtClean="0"/>
              <a:t> of the application</a:t>
            </a:r>
          </a:p>
          <a:p>
            <a:r>
              <a:rPr lang="en-US" sz="2000" dirty="0" smtClean="0"/>
              <a:t>when the field became </a:t>
            </a:r>
            <a:r>
              <a:rPr lang="en-US" sz="2000" b="1" dirty="0" smtClean="0"/>
              <a:t>visible</a:t>
            </a:r>
            <a:r>
              <a:rPr lang="en-US" sz="2000" dirty="0" smtClean="0"/>
              <a:t> following a </a:t>
            </a:r>
            <a:r>
              <a:rPr lang="en-US" sz="2000" b="1" dirty="0" smtClean="0"/>
              <a:t>dependency</a:t>
            </a:r>
            <a:r>
              <a:rPr lang="en-US" sz="2000" dirty="0" smtClean="0"/>
              <a:t> update</a:t>
            </a:r>
          </a:p>
          <a:p>
            <a:r>
              <a:rPr lang="en-US" sz="2000" dirty="0" smtClean="0"/>
              <a:t>when the </a:t>
            </a:r>
            <a:r>
              <a:rPr lang="en-US" sz="2000" b="1" dirty="0" smtClean="0"/>
              <a:t>parent group </a:t>
            </a:r>
            <a:r>
              <a:rPr lang="en-US" sz="2000" dirty="0" smtClean="0"/>
              <a:t>or </a:t>
            </a:r>
            <a:r>
              <a:rPr lang="en-US" sz="2000" b="1" dirty="0" smtClean="0"/>
              <a:t>block</a:t>
            </a:r>
            <a:r>
              <a:rPr lang="en-US" sz="2000" dirty="0" smtClean="0"/>
              <a:t> became </a:t>
            </a:r>
            <a:r>
              <a:rPr lang="en-US" sz="2000" b="1" dirty="0" smtClean="0"/>
              <a:t>visible </a:t>
            </a:r>
            <a:r>
              <a:rPr lang="en-US" sz="2000" dirty="0" smtClean="0"/>
              <a:t>during the navigation</a:t>
            </a:r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3443329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FieldEditor </a:t>
            </a:r>
            <a:r>
              <a:rPr lang="en-US" dirty="0" smtClean="0"/>
              <a:t>API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228600" y="1556090"/>
            <a:ext cx="6172200" cy="483816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/>
              <a:t>public interface 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FieldEditor </a:t>
            </a:r>
            <a:r>
              <a:rPr lang="en-US" sz="1800" dirty="0"/>
              <a:t>{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void</a:t>
            </a:r>
            <a:r>
              <a:rPr lang="en-US" sz="1800" dirty="0"/>
              <a:t> </a:t>
            </a:r>
            <a:r>
              <a:rPr lang="en-US" sz="1800" b="1" dirty="0" err="1">
                <a:solidFill>
                  <a:srgbClr val="C00000"/>
                </a:solidFill>
              </a:rPr>
              <a:t>updateFromContext</a:t>
            </a:r>
            <a:r>
              <a:rPr lang="en-US" sz="1800" dirty="0"/>
              <a:t>(Field field</a:t>
            </a:r>
            <a:r>
              <a:rPr lang="en-US" sz="1800" dirty="0" smtClean="0"/>
              <a:t>,  </a:t>
            </a:r>
            <a:r>
              <a:rPr lang="en-US" sz="1800" dirty="0"/>
              <a:t>WizardContext context,</a:t>
            </a:r>
          </a:p>
          <a:p>
            <a:pPr marL="0" indent="0">
              <a:buNone/>
            </a:pPr>
            <a:r>
              <a:rPr lang="en-US" sz="1800" dirty="0"/>
              <a:t>                                                   FieldEvent fieldEvent);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void</a:t>
            </a:r>
            <a:r>
              <a:rPr lang="en-US" sz="1800" dirty="0"/>
              <a:t> </a:t>
            </a:r>
            <a:r>
              <a:rPr lang="en-US" sz="1800" b="1" dirty="0" err="1">
                <a:solidFill>
                  <a:srgbClr val="C00000"/>
                </a:solidFill>
              </a:rPr>
              <a:t>updateContext</a:t>
            </a:r>
            <a:r>
              <a:rPr lang="en-US" sz="1800" dirty="0"/>
              <a:t>(Field field</a:t>
            </a:r>
            <a:r>
              <a:rPr lang="en-US" sz="1800" dirty="0" smtClean="0"/>
              <a:t>, </a:t>
            </a:r>
            <a:r>
              <a:rPr lang="en-US" sz="1800" dirty="0"/>
              <a:t>WizardContext context,</a:t>
            </a:r>
          </a:p>
          <a:p>
            <a:pPr marL="0" indent="0">
              <a:buNone/>
            </a:pPr>
            <a:r>
              <a:rPr lang="en-US" sz="1800" dirty="0"/>
              <a:t>                                         FieldEvent fieldEvent);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void</a:t>
            </a:r>
            <a:r>
              <a:rPr lang="en-US" sz="1800" dirty="0"/>
              <a:t> </a:t>
            </a:r>
            <a:r>
              <a:rPr lang="en-US" sz="1800" b="1" dirty="0">
                <a:solidFill>
                  <a:srgbClr val="C00000"/>
                </a:solidFill>
              </a:rPr>
              <a:t>reset</a:t>
            </a:r>
            <a:r>
              <a:rPr lang="en-US" sz="1800" dirty="0"/>
              <a:t>(Field field</a:t>
            </a:r>
            <a:r>
              <a:rPr lang="en-US" sz="1800" dirty="0" smtClean="0"/>
              <a:t>, WizardContext </a:t>
            </a:r>
            <a:r>
              <a:rPr lang="en-US" sz="1800" dirty="0"/>
              <a:t>context,</a:t>
            </a:r>
          </a:p>
          <a:p>
            <a:pPr marL="0" indent="0">
              <a:buNone/>
            </a:pPr>
            <a:r>
              <a:rPr lang="en-US" sz="1800" dirty="0"/>
              <a:t>                       FieldEvent fieldEvent);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FieldValidation </a:t>
            </a:r>
            <a:r>
              <a:rPr lang="en-US" sz="1800" b="1" dirty="0">
                <a:solidFill>
                  <a:srgbClr val="C00000"/>
                </a:solidFill>
              </a:rPr>
              <a:t>validate</a:t>
            </a:r>
            <a:r>
              <a:rPr lang="en-US" sz="1800" dirty="0"/>
              <a:t>(Field field</a:t>
            </a:r>
            <a:r>
              <a:rPr lang="en-US" sz="1800" dirty="0" smtClean="0"/>
              <a:t>, WizardContext </a:t>
            </a:r>
            <a:r>
              <a:rPr lang="en-US" sz="1800" dirty="0"/>
              <a:t>context,</a:t>
            </a:r>
          </a:p>
          <a:p>
            <a:pPr marL="0" indent="0">
              <a:buNone/>
            </a:pPr>
            <a:r>
              <a:rPr lang="en-US" sz="1800" dirty="0"/>
              <a:t>                                                FieldEvent fieldEvent);</a:t>
            </a:r>
          </a:p>
          <a:p>
            <a:pPr marL="0" indent="0">
              <a:buNone/>
            </a:pPr>
            <a:r>
              <a:rPr lang="en-US" sz="1800" dirty="0" smtClean="0"/>
              <a:t>}</a:t>
            </a:r>
            <a:endParaRPr lang="en-US" sz="1800" dirty="0"/>
          </a:p>
        </p:txBody>
      </p:sp>
      <p:sp>
        <p:nvSpPr>
          <p:cNvPr id="5" name="ZoneTexte 4"/>
          <p:cNvSpPr txBox="1"/>
          <p:nvPr/>
        </p:nvSpPr>
        <p:spPr>
          <a:xfrm>
            <a:off x="6248400" y="1295400"/>
            <a:ext cx="2667000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WizardContext is the </a:t>
            </a:r>
            <a:r>
              <a:rPr lang="en-US" sz="2000" b="1" dirty="0" smtClean="0"/>
              <a:t>entry point </a:t>
            </a:r>
            <a:r>
              <a:rPr lang="en-US" sz="2000" dirty="0" smtClean="0"/>
              <a:t>of the domain model for the MVC pattern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000" b="1" dirty="0">
              <a:solidFill>
                <a:srgbClr val="C0000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>
                <a:solidFill>
                  <a:srgbClr val="C00000"/>
                </a:solidFill>
              </a:rPr>
              <a:t>updateFromContext</a:t>
            </a:r>
            <a:r>
              <a:rPr lang="en-US" sz="2000" dirty="0" smtClean="0">
                <a:solidFill>
                  <a:srgbClr val="C00000"/>
                </a:solidFill>
              </a:rPr>
              <a:t> </a:t>
            </a:r>
            <a:r>
              <a:rPr lang="en-US" sz="2000" dirty="0"/>
              <a:t>and </a:t>
            </a:r>
            <a:r>
              <a:rPr lang="en-US" sz="2000" b="1" dirty="0" smtClean="0">
                <a:solidFill>
                  <a:srgbClr val="C00000"/>
                </a:solidFill>
              </a:rPr>
              <a:t>updateContext</a:t>
            </a:r>
            <a:r>
              <a:rPr lang="en-US" sz="2000" dirty="0" smtClean="0">
                <a:solidFill>
                  <a:srgbClr val="C00000"/>
                </a:solidFill>
              </a:rPr>
              <a:t> </a:t>
            </a:r>
            <a:r>
              <a:rPr lang="en-US" sz="2000" b="1" dirty="0"/>
              <a:t>read and update </a:t>
            </a:r>
            <a:r>
              <a:rPr lang="en-US" sz="2000" dirty="0"/>
              <a:t>the domain model of the MVC </a:t>
            </a:r>
            <a:r>
              <a:rPr lang="en-US" sz="2400" dirty="0" smtClean="0"/>
              <a:t>pattern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4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>
                <a:solidFill>
                  <a:srgbClr val="C00000"/>
                </a:solidFill>
              </a:rPr>
              <a:t>reset</a:t>
            </a:r>
            <a:r>
              <a:rPr lang="en-US" sz="2000" dirty="0"/>
              <a:t> is </a:t>
            </a:r>
            <a:r>
              <a:rPr lang="en-US" sz="2000" dirty="0" smtClean="0"/>
              <a:t>called </a:t>
            </a:r>
            <a:r>
              <a:rPr lang="en-US" sz="2000" dirty="0"/>
              <a:t>after a </a:t>
            </a:r>
            <a:r>
              <a:rPr lang="en-US" sz="2000" b="1" dirty="0"/>
              <a:t>field</a:t>
            </a:r>
            <a:r>
              <a:rPr lang="en-US" sz="2000" dirty="0"/>
              <a:t> is </a:t>
            </a:r>
            <a:r>
              <a:rPr lang="en-US" sz="2000" b="1" dirty="0"/>
              <a:t>hidden</a:t>
            </a:r>
            <a:r>
              <a:rPr lang="en-US" sz="2000" dirty="0"/>
              <a:t> or a </a:t>
            </a:r>
            <a:r>
              <a:rPr lang="en-US" sz="2000" b="1" dirty="0"/>
              <a:t>value change </a:t>
            </a:r>
            <a:r>
              <a:rPr lang="en-US" sz="2000" dirty="0"/>
              <a:t>from a </a:t>
            </a:r>
            <a:r>
              <a:rPr lang="en-US" sz="2000" b="1" dirty="0"/>
              <a:t>dependency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56099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FieldBehaviour API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876800" cy="48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public interface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FieldBehaviour </a:t>
            </a:r>
            <a:r>
              <a:rPr lang="en-US" sz="2000" dirty="0"/>
              <a:t>{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boolean </a:t>
            </a:r>
            <a:r>
              <a:rPr lang="en-US" sz="2000" b="1" dirty="0">
                <a:solidFill>
                  <a:srgbClr val="C00000"/>
                </a:solidFill>
              </a:rPr>
              <a:t>isVisible</a:t>
            </a:r>
            <a:r>
              <a:rPr lang="en-US" sz="2000" dirty="0"/>
              <a:t>(FieldID </a:t>
            </a:r>
            <a:r>
              <a:rPr lang="en-US" sz="2000" dirty="0" err="1" smtClean="0"/>
              <a:t>fieldId</a:t>
            </a:r>
            <a:r>
              <a:rPr lang="en-US" sz="2000" dirty="0" smtClean="0"/>
              <a:t>,</a:t>
            </a:r>
          </a:p>
          <a:p>
            <a:pPr marL="0" indent="0">
              <a:buNone/>
            </a:pPr>
            <a:r>
              <a:rPr lang="en-US" sz="2000" dirty="0" smtClean="0"/>
              <a:t>                                    WizardContext </a:t>
            </a:r>
            <a:r>
              <a:rPr lang="en-US" sz="2000" dirty="0"/>
              <a:t>context</a:t>
            </a:r>
            <a:r>
              <a:rPr lang="en-US" sz="2000" dirty="0" smtClean="0"/>
              <a:t>,</a:t>
            </a:r>
          </a:p>
          <a:p>
            <a:pPr marL="0" indent="0">
              <a:buNone/>
            </a:pPr>
            <a:r>
              <a:rPr lang="en-US" sz="2000" dirty="0" smtClean="0"/>
              <a:t>                                    FieldEvent </a:t>
            </a:r>
            <a:r>
              <a:rPr lang="en-US" sz="2000" dirty="0"/>
              <a:t>fieldEvent);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void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rgbClr val="C00000"/>
                </a:solidFill>
              </a:rPr>
              <a:t>updateValue</a:t>
            </a:r>
            <a:r>
              <a:rPr lang="en-US" sz="2000" dirty="0"/>
              <a:t>(Field </a:t>
            </a:r>
            <a:r>
              <a:rPr lang="en-US" sz="2000" dirty="0" smtClean="0"/>
              <a:t>field,                 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                    WizardContext context,</a:t>
            </a:r>
          </a:p>
          <a:p>
            <a:pPr marL="0" indent="0">
              <a:buNone/>
            </a:pPr>
            <a:r>
              <a:rPr lang="en-US" sz="2000" dirty="0" smtClean="0"/>
              <a:t>                                    FieldEvent </a:t>
            </a:r>
            <a:r>
              <a:rPr lang="en-US" sz="2000" dirty="0"/>
              <a:t>event);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410200" y="1600200"/>
            <a:ext cx="3276600" cy="4525963"/>
          </a:xfrm>
        </p:spPr>
        <p:txBody>
          <a:bodyPr>
            <a:norm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isVisible</a:t>
            </a:r>
            <a:r>
              <a:rPr lang="en-US" sz="2000" dirty="0" smtClean="0">
                <a:solidFill>
                  <a:srgbClr val="C00000"/>
                </a:solidFill>
              </a:rPr>
              <a:t> </a:t>
            </a:r>
            <a:r>
              <a:rPr lang="en-US" sz="2000" dirty="0" smtClean="0"/>
              <a:t>returns the visibility </a:t>
            </a:r>
            <a:r>
              <a:rPr lang="en-US" sz="2000" b="1" dirty="0" smtClean="0"/>
              <a:t>following</a:t>
            </a:r>
            <a:r>
              <a:rPr lang="en-US" sz="2000" dirty="0" smtClean="0"/>
              <a:t> the value of the domain </a:t>
            </a:r>
            <a:r>
              <a:rPr lang="en-US" sz="2000" b="1" dirty="0" smtClean="0"/>
              <a:t>model</a:t>
            </a:r>
          </a:p>
          <a:p>
            <a:r>
              <a:rPr lang="en-US" sz="2000" b="1" dirty="0" smtClean="0">
                <a:solidFill>
                  <a:srgbClr val="C00000"/>
                </a:solidFill>
              </a:rPr>
              <a:t>updateValue</a:t>
            </a:r>
            <a:r>
              <a:rPr lang="en-US" sz="2000" dirty="0" smtClean="0">
                <a:solidFill>
                  <a:srgbClr val="C00000"/>
                </a:solidFill>
              </a:rPr>
              <a:t> </a:t>
            </a:r>
            <a:r>
              <a:rPr lang="en-US" sz="2000" dirty="0" smtClean="0"/>
              <a:t>is </a:t>
            </a:r>
            <a:r>
              <a:rPr lang="en-US" sz="2000" b="1" dirty="0" smtClean="0"/>
              <a:t>triggered</a:t>
            </a:r>
            <a:r>
              <a:rPr lang="en-US" sz="2000" dirty="0" smtClean="0"/>
              <a:t> by the </a:t>
            </a:r>
            <a:r>
              <a:rPr lang="en-US" sz="2000" b="1" dirty="0" smtClean="0"/>
              <a:t>dependency management</a:t>
            </a:r>
            <a:endParaRPr lang="en-US" sz="2000" b="1" dirty="0"/>
          </a:p>
        </p:txBody>
      </p:sp>
    </p:spTree>
    <p:extLst>
      <p:ext uri="{BB962C8B-B14F-4D97-AF65-F5344CB8AC3E}">
        <p14:creationId xmlns="" xmlns:p14="http://schemas.microsoft.com/office/powerpoint/2010/main" val="2948210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Injecting the field features with annotations and meta annotation</a:t>
            </a:r>
            <a:endParaRPr lang="en-US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181104498"/>
              </p:ext>
            </p:extLst>
          </p:nvPr>
        </p:nvGraphicFramePr>
        <p:xfrm>
          <a:off x="457200" y="1828800"/>
          <a:ext cx="8229600" cy="48242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6440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Meta annotation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Custom</a:t>
                      </a:r>
                      <a:r>
                        <a:rPr lang="en-US" sz="1600" baseline="0" dirty="0" smtClean="0"/>
                        <a:t> a</a:t>
                      </a:r>
                      <a:r>
                        <a:rPr lang="en-US" sz="1600" dirty="0" smtClean="0"/>
                        <a:t>nnotation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Injected resource</a:t>
                      </a:r>
                      <a:endParaRPr lang="en-US" sz="1600" dirty="0"/>
                    </a:p>
                  </a:txBody>
                  <a:tcPr/>
                </a:tc>
              </a:tr>
              <a:tr h="53567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</a:t>
                      </a:r>
                      <a:r>
                        <a:rPr lang="en-US" sz="1600" b="1" dirty="0" err="1" smtClean="0"/>
                        <a:t>InjectInit</a:t>
                      </a:r>
                      <a:endParaRPr lang="en-US" sz="1600" b="1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@</a:t>
                      </a:r>
                      <a:r>
                        <a:rPr lang="en-US" sz="1600" b="1" dirty="0" err="1" smtClean="0"/>
                        <a:t>InjectSampleInit</a:t>
                      </a:r>
                      <a:endParaRPr lang="en-US" sz="1600" b="1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Reference</a:t>
                      </a:r>
                      <a:r>
                        <a:rPr lang="en-US" sz="1200" baseline="0" dirty="0" smtClean="0"/>
                        <a:t> one or more </a:t>
                      </a:r>
                      <a:r>
                        <a:rPr lang="en-US" sz="1200" baseline="0" dirty="0" err="1" smtClean="0"/>
                        <a:t>EFieldSample</a:t>
                      </a:r>
                      <a:endParaRPr lang="en-US" sz="1200" dirty="0" smtClean="0"/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Any class implementing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="1" baseline="0" dirty="0" err="1" smtClean="0"/>
                        <a:t>FieldInitializer</a:t>
                      </a:r>
                      <a:endParaRPr lang="en-US" sz="1600" b="1" dirty="0" smtClean="0"/>
                    </a:p>
                  </a:txBody>
                  <a:tcPr/>
                </a:tc>
              </a:tr>
              <a:tr h="53567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@InjectEditor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@InjectSampleEditor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Reference</a:t>
                      </a:r>
                      <a:r>
                        <a:rPr lang="en-US" sz="1200" baseline="0" dirty="0" smtClean="0"/>
                        <a:t> one or more </a:t>
                      </a:r>
                      <a:r>
                        <a:rPr lang="en-US" sz="1200" baseline="0" dirty="0" err="1" smtClean="0"/>
                        <a:t>EFieldSample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Any class implementing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="1" baseline="0" dirty="0" smtClean="0"/>
                        <a:t>FieldEditor</a:t>
                      </a:r>
                      <a:endParaRPr lang="en-US" sz="1600" b="1" dirty="0" smtClean="0"/>
                    </a:p>
                  </a:txBody>
                  <a:tcPr/>
                </a:tc>
              </a:tr>
              <a:tr h="7652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</a:t>
                      </a:r>
                      <a:r>
                        <a:rPr lang="en-US" sz="1600" b="1" dirty="0" err="1" smtClean="0"/>
                        <a:t>InjectBehaviour</a:t>
                      </a:r>
                      <a:endParaRPr lang="en-US" sz="16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@</a:t>
                      </a:r>
                      <a:r>
                        <a:rPr lang="en-US" sz="16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InjectSampleBehaviour</a:t>
                      </a:r>
                      <a:endParaRPr lang="en-US" sz="16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Reference one or more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EFieldSample</a:t>
                      </a:r>
                      <a:endParaRPr 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6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Any class implementing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="1" baseline="0" dirty="0" err="1" smtClean="0"/>
                        <a:t>FieldBehaviour</a:t>
                      </a:r>
                      <a:endParaRPr lang="en-US" sz="1600" b="1" baseline="0" dirty="0" smtClean="0"/>
                    </a:p>
                  </a:txBody>
                  <a:tcPr/>
                </a:tc>
              </a:tr>
              <a:tr h="53567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</a:t>
                      </a:r>
                      <a:r>
                        <a:rPr lang="en-US" sz="1600" b="1" dirty="0" err="1" smtClean="0"/>
                        <a:t>InjectLabel</a:t>
                      </a:r>
                      <a:endParaRPr lang="en-US" sz="1600" b="1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@</a:t>
                      </a:r>
                      <a:r>
                        <a:rPr lang="en-US" sz="1600" b="1" dirty="0" err="1" smtClean="0"/>
                        <a:t>InjectSampleLabel</a:t>
                      </a:r>
                      <a:endParaRPr lang="en-US" sz="1600" b="1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Reference</a:t>
                      </a:r>
                      <a:r>
                        <a:rPr lang="en-US" sz="1200" baseline="0" dirty="0" smtClean="0"/>
                        <a:t> one or more </a:t>
                      </a:r>
                      <a:r>
                        <a:rPr lang="en-US" sz="1200" baseline="0" dirty="0" err="1" smtClean="0"/>
                        <a:t>EField</a:t>
                      </a:r>
                      <a:r>
                        <a:rPr lang="en-US" sz="1200" baseline="0" dirty="0" smtClean="0"/>
                        <a:t>, </a:t>
                      </a:r>
                      <a:r>
                        <a:rPr lang="en-US" sz="1200" baseline="0" dirty="0" err="1" smtClean="0"/>
                        <a:t>EGroup</a:t>
                      </a:r>
                      <a:r>
                        <a:rPr lang="en-US" sz="1200" baseline="0" dirty="0" smtClean="0"/>
                        <a:t>, </a:t>
                      </a:r>
                      <a:r>
                        <a:rPr lang="en-US" sz="1200" baseline="0" dirty="0" err="1" smtClean="0"/>
                        <a:t>EBlock</a:t>
                      </a:r>
                      <a:r>
                        <a:rPr lang="en-US" sz="1200" baseline="0" dirty="0" smtClean="0"/>
                        <a:t> and </a:t>
                      </a:r>
                      <a:r>
                        <a:rPr lang="en-US" sz="1200" baseline="0" dirty="0" err="1" smtClean="0"/>
                        <a:t>EScreen</a:t>
                      </a:r>
                      <a:r>
                        <a:rPr lang="en-US" sz="1200" baseline="0" dirty="0" smtClean="0"/>
                        <a:t>[Sample]</a:t>
                      </a:r>
                      <a:endParaRPr lang="en-US" sz="1200" dirty="0" smtClean="0"/>
                    </a:p>
                    <a:p>
                      <a:endParaRPr lang="en-US" sz="12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Any </a:t>
                      </a:r>
                      <a:r>
                        <a:rPr lang="en-US" sz="1600" b="1" dirty="0" smtClean="0"/>
                        <a:t>interface</a:t>
                      </a:r>
                      <a:r>
                        <a:rPr lang="en-US" sz="1600" b="1" baseline="0" dirty="0" smtClean="0"/>
                        <a:t> method </a:t>
                      </a:r>
                      <a:r>
                        <a:rPr lang="en-US" sz="1600" baseline="0" dirty="0" smtClean="0"/>
                        <a:t>without parameter returning a String</a:t>
                      </a:r>
                    </a:p>
                  </a:txBody>
                  <a:tcPr/>
                </a:tc>
              </a:tr>
              <a:tr h="7652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</a:t>
                      </a:r>
                      <a:r>
                        <a:rPr lang="en-US" sz="1600" b="1" dirty="0" err="1" smtClean="0"/>
                        <a:t>InjectHelp</a:t>
                      </a:r>
                      <a:endParaRPr lang="en-US" sz="16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@</a:t>
                      </a:r>
                      <a:r>
                        <a:rPr lang="en-US" sz="1600" b="1" dirty="0" err="1" smtClean="0"/>
                        <a:t>InjectSampleHelp</a:t>
                      </a:r>
                      <a:endParaRPr lang="en-US" sz="1600" b="1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Reference</a:t>
                      </a:r>
                      <a:r>
                        <a:rPr lang="en-US" sz="1200" baseline="0" dirty="0" smtClean="0"/>
                        <a:t> one or more </a:t>
                      </a:r>
                      <a:r>
                        <a:rPr lang="en-US" sz="1200" baseline="0" dirty="0" err="1" smtClean="0"/>
                        <a:t>EField</a:t>
                      </a:r>
                      <a:r>
                        <a:rPr lang="en-US" sz="1200" baseline="0" dirty="0" smtClean="0"/>
                        <a:t>, </a:t>
                      </a:r>
                      <a:r>
                        <a:rPr lang="en-US" sz="1200" baseline="0" dirty="0" err="1" smtClean="0"/>
                        <a:t>EGroup</a:t>
                      </a:r>
                      <a:r>
                        <a:rPr lang="en-US" sz="1200" baseline="0" dirty="0" smtClean="0"/>
                        <a:t>, </a:t>
                      </a:r>
                      <a:r>
                        <a:rPr lang="en-US" sz="1200" baseline="0" dirty="0" err="1" smtClean="0"/>
                        <a:t>EBlock</a:t>
                      </a:r>
                      <a:r>
                        <a:rPr lang="en-US" sz="1200" baseline="0" dirty="0" smtClean="0"/>
                        <a:t> and </a:t>
                      </a:r>
                      <a:r>
                        <a:rPr lang="en-US" sz="1200" baseline="0" dirty="0" err="1" smtClean="0"/>
                        <a:t>EScreen</a:t>
                      </a:r>
                      <a:r>
                        <a:rPr lang="en-US" sz="1200" baseline="0" dirty="0" smtClean="0"/>
                        <a:t>[Sample]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Any </a:t>
                      </a:r>
                      <a:r>
                        <a:rPr lang="en-US" sz="1600" b="1" dirty="0" smtClean="0"/>
                        <a:t>interface</a:t>
                      </a:r>
                      <a:r>
                        <a:rPr lang="en-US" sz="1600" b="1" baseline="0" dirty="0" smtClean="0"/>
                        <a:t> method </a:t>
                      </a:r>
                      <a:r>
                        <a:rPr lang="en-US" sz="1600" baseline="0" dirty="0" smtClean="0"/>
                        <a:t>without parameter returning a String</a:t>
                      </a:r>
                      <a:endParaRPr lang="en-US" sz="1600" dirty="0" smtClean="0"/>
                    </a:p>
                  </a:txBody>
                  <a:tcPr/>
                </a:tc>
              </a:tr>
              <a:tr h="7652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@InjectPlaceHolder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@InjectSamplePlaceHolder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Reference</a:t>
                      </a:r>
                      <a:r>
                        <a:rPr lang="en-US" sz="1200" baseline="0" dirty="0" smtClean="0"/>
                        <a:t> one or more </a:t>
                      </a:r>
                      <a:r>
                        <a:rPr lang="en-US" sz="1200" baseline="0" dirty="0" err="1" smtClean="0"/>
                        <a:t>EField</a:t>
                      </a:r>
                      <a:r>
                        <a:rPr lang="en-US" sz="1200" baseline="0" dirty="0" smtClean="0"/>
                        <a:t>, </a:t>
                      </a:r>
                      <a:r>
                        <a:rPr lang="en-US" sz="1200" baseline="0" dirty="0" err="1" smtClean="0"/>
                        <a:t>EGroup</a:t>
                      </a:r>
                      <a:r>
                        <a:rPr lang="en-US" sz="1200" baseline="0" dirty="0" smtClean="0"/>
                        <a:t>, </a:t>
                      </a:r>
                      <a:r>
                        <a:rPr lang="en-US" sz="1200" baseline="0" dirty="0" err="1" smtClean="0"/>
                        <a:t>EBlock</a:t>
                      </a:r>
                      <a:r>
                        <a:rPr lang="en-US" sz="1200" baseline="0" dirty="0" smtClean="0"/>
                        <a:t> and </a:t>
                      </a:r>
                      <a:r>
                        <a:rPr lang="en-US" sz="1200" baseline="0" dirty="0" err="1" smtClean="0"/>
                        <a:t>EScreen</a:t>
                      </a:r>
                      <a:r>
                        <a:rPr lang="en-US" sz="1200" baseline="0" dirty="0" smtClean="0"/>
                        <a:t>[Sample]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Any </a:t>
                      </a:r>
                      <a:r>
                        <a:rPr lang="en-US" sz="1600" b="1" dirty="0" smtClean="0"/>
                        <a:t>interface</a:t>
                      </a:r>
                      <a:r>
                        <a:rPr lang="en-US" sz="1600" b="1" baseline="0" dirty="0" smtClean="0"/>
                        <a:t> method </a:t>
                      </a:r>
                      <a:r>
                        <a:rPr lang="en-US" sz="1600" baseline="0" dirty="0" smtClean="0"/>
                        <a:t>without parameter returning a String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19736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Declaring a feature of a field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@InjectSampleBehaviour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       @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OnField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({ </a:t>
            </a:r>
            <a:r>
              <a:rPr lang="en-US" sz="2000" dirty="0" err="1"/>
              <a:t>EFieldSample.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EMAILS_PREFERENCES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               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                             </a:t>
            </a:r>
            <a:r>
              <a:rPr lang="en-US" sz="2000" dirty="0" err="1" smtClean="0"/>
              <a:t>EFieldSample.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MAX_WEEKLY_EMAILS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}))</a:t>
            </a:r>
          </a:p>
          <a:p>
            <a:pPr marL="0" indent="0">
              <a:buNone/>
            </a:pPr>
            <a:r>
              <a:rPr lang="en-US" sz="2000" b="1" dirty="0"/>
              <a:t>public class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AcceptEmailsBehaviour </a:t>
            </a:r>
            <a:r>
              <a:rPr lang="en-US" sz="2000" b="1" dirty="0"/>
              <a:t>extends</a:t>
            </a:r>
            <a:r>
              <a:rPr lang="en-US" sz="2000" dirty="0"/>
              <a:t> DefaultBehaviour {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@Override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b="1" dirty="0"/>
              <a:t>public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boolean </a:t>
            </a:r>
            <a:r>
              <a:rPr lang="en-US" sz="2000" b="1" dirty="0">
                <a:solidFill>
                  <a:srgbClr val="C00000"/>
                </a:solidFill>
              </a:rPr>
              <a:t>isVisible</a:t>
            </a:r>
            <a:r>
              <a:rPr lang="en-US" sz="2000" dirty="0"/>
              <a:t>(FieldID </a:t>
            </a:r>
            <a:r>
              <a:rPr lang="en-US" sz="2000" dirty="0" err="1"/>
              <a:t>fieldId</a:t>
            </a:r>
            <a:r>
              <a:rPr lang="en-US" sz="2000" dirty="0"/>
              <a:t>, WizardContext </a:t>
            </a:r>
            <a:r>
              <a:rPr lang="en-US" sz="2000" dirty="0" smtClean="0"/>
              <a:t>context,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                                 FieldEvent </a:t>
            </a:r>
            <a:r>
              <a:rPr lang="en-US" sz="2000" dirty="0"/>
              <a:t>fieldEvent) {</a:t>
            </a:r>
          </a:p>
          <a:p>
            <a:pPr marL="0" indent="0">
              <a:buNone/>
            </a:pPr>
            <a:r>
              <a:rPr lang="en-US" sz="2000" dirty="0"/>
              <a:t>        SampleContext </a:t>
            </a:r>
            <a:r>
              <a:rPr lang="en-US" sz="2000" dirty="0" err="1"/>
              <a:t>sampleContext</a:t>
            </a:r>
            <a:r>
              <a:rPr lang="en-US" sz="2000" dirty="0"/>
              <a:t> = (SampleContext) context;</a:t>
            </a:r>
          </a:p>
          <a:p>
            <a:pPr marL="0" indent="0">
              <a:buNone/>
            </a:pPr>
            <a:r>
              <a:rPr lang="en-US" sz="2000" dirty="0"/>
              <a:t>        Boolean acceptEmail = </a:t>
            </a:r>
            <a:r>
              <a:rPr lang="en-US" sz="2000" dirty="0" err="1"/>
              <a:t>sampleContext.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getUserAccount</a:t>
            </a:r>
            <a:r>
              <a:rPr lang="en-US" sz="2000" dirty="0"/>
              <a:t>().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isAcceptEmail</a:t>
            </a:r>
            <a:r>
              <a:rPr lang="en-US" sz="2000" dirty="0"/>
              <a:t>();</a:t>
            </a:r>
          </a:p>
          <a:p>
            <a:pPr marL="0" indent="0">
              <a:buNone/>
            </a:pPr>
            <a:r>
              <a:rPr lang="en-US" sz="2000" dirty="0"/>
              <a:t>        </a:t>
            </a:r>
            <a:r>
              <a:rPr lang="en-US" sz="2000" b="1" dirty="0"/>
              <a:t>return</a:t>
            </a:r>
            <a:r>
              <a:rPr lang="en-US" sz="2000" dirty="0"/>
              <a:t> acceptEmail != null </a:t>
            </a:r>
            <a:r>
              <a:rPr lang="en-US" sz="2000" b="1" dirty="0"/>
              <a:t>&amp;&amp;</a:t>
            </a:r>
            <a:r>
              <a:rPr lang="en-US" sz="2000" dirty="0"/>
              <a:t> acceptEmail;</a:t>
            </a:r>
          </a:p>
          <a:p>
            <a:pPr marL="0" indent="0">
              <a:buNone/>
            </a:pPr>
            <a:r>
              <a:rPr lang="en-US" sz="2000" dirty="0"/>
              <a:t>    }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="" xmlns:p14="http://schemas.microsoft.com/office/powerpoint/2010/main" val="977874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plumbing using APT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We use </a:t>
            </a:r>
            <a:r>
              <a:rPr lang="en-US" b="1" dirty="0" smtClean="0"/>
              <a:t>Annotation Processing Tool </a:t>
            </a:r>
            <a:r>
              <a:rPr lang="en-US" dirty="0" smtClean="0"/>
              <a:t>to bind together the various field features and the fields</a:t>
            </a:r>
          </a:p>
          <a:p>
            <a:r>
              <a:rPr lang="en-US" dirty="0" smtClean="0"/>
              <a:t>APT is a </a:t>
            </a:r>
            <a:r>
              <a:rPr lang="en-US" b="1" dirty="0" smtClean="0"/>
              <a:t>standard tooling </a:t>
            </a:r>
            <a:r>
              <a:rPr lang="en-US" dirty="0" smtClean="0"/>
              <a:t>packaged with the JDK since Java 6</a:t>
            </a:r>
          </a:p>
          <a:p>
            <a:r>
              <a:rPr lang="en-US" dirty="0" smtClean="0"/>
              <a:t>Allows to </a:t>
            </a:r>
            <a:r>
              <a:rPr lang="en-US" b="1" dirty="0" smtClean="0"/>
              <a:t>generate source code </a:t>
            </a:r>
            <a:r>
              <a:rPr lang="en-US" dirty="0" smtClean="0"/>
              <a:t>and resources in the source path of the compiler during the early stage of the </a:t>
            </a:r>
            <a:r>
              <a:rPr lang="en-US" b="1" dirty="0" smtClean="0"/>
              <a:t>compilation process</a:t>
            </a:r>
          </a:p>
          <a:p>
            <a:r>
              <a:rPr lang="en-US" dirty="0" smtClean="0"/>
              <a:t>Source code processing based on </a:t>
            </a:r>
            <a:r>
              <a:rPr lang="en-US" b="1" dirty="0" smtClean="0"/>
              <a:t>javax.lang.model</a:t>
            </a:r>
            <a:r>
              <a:rPr lang="en-US" dirty="0" smtClean="0"/>
              <a:t> API</a:t>
            </a:r>
            <a:endParaRPr lang="en-US" b="1" dirty="0" smtClean="0"/>
          </a:p>
          <a:p>
            <a:r>
              <a:rPr lang="en-US" dirty="0" smtClean="0"/>
              <a:t>Code processing is </a:t>
            </a:r>
            <a:r>
              <a:rPr lang="en-US" b="1" dirty="0" smtClean="0"/>
              <a:t>triggered by annotation</a:t>
            </a:r>
          </a:p>
          <a:p>
            <a:r>
              <a:rPr lang="en-US" dirty="0" smtClean="0"/>
              <a:t>No built-in code generator</a:t>
            </a:r>
          </a:p>
          <a:p>
            <a:pPr lvl="1"/>
            <a:r>
              <a:rPr lang="en-US" dirty="0" smtClean="0"/>
              <a:t>Use basic template mechanism to simplify source code generation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92776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Generated pattern to glue things together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575593"/>
            <a:ext cx="5074022" cy="5053807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5486400" y="1615619"/>
            <a:ext cx="33528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sz="2000" dirty="0" smtClean="0"/>
              <a:t>Code generation is triggered by </a:t>
            </a:r>
            <a:r>
              <a:rPr lang="en-US" sz="2000" b="1" dirty="0" smtClean="0"/>
              <a:t>@InjectBehaviour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2000" b="1" dirty="0" smtClean="0"/>
              <a:t>APT processor </a:t>
            </a:r>
            <a:r>
              <a:rPr lang="en-US" sz="2000" dirty="0" smtClean="0"/>
              <a:t>is executed during the compilation of </a:t>
            </a:r>
            <a:r>
              <a:rPr lang="en-US" sz="2000" b="1" dirty="0" smtClean="0"/>
              <a:t>Mdl4ui-field </a:t>
            </a:r>
            <a:r>
              <a:rPr lang="en-US" sz="2000" dirty="0" smtClean="0"/>
              <a:t>project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2000" dirty="0" smtClean="0"/>
              <a:t>We use a </a:t>
            </a:r>
            <a:r>
              <a:rPr lang="en-US" sz="2000" b="1" dirty="0" smtClean="0"/>
              <a:t>factory pattern </a:t>
            </a:r>
            <a:r>
              <a:rPr lang="en-US" sz="2000" dirty="0" smtClean="0"/>
              <a:t>returning the right instance for each field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2000" dirty="0" smtClean="0"/>
              <a:t>An implementation for </a:t>
            </a:r>
            <a:r>
              <a:rPr lang="en-US" sz="2000" b="1" dirty="0" smtClean="0"/>
              <a:t>GWT client runtime</a:t>
            </a:r>
            <a:r>
              <a:rPr lang="en-US" sz="2000" dirty="0" smtClean="0"/>
              <a:t> purpose</a:t>
            </a:r>
            <a:endParaRPr lang="en-US" sz="2000" b="1" dirty="0" smtClean="0"/>
          </a:p>
          <a:p>
            <a:pPr marL="285750" indent="-285750">
              <a:buFont typeface="Wingdings" pitchFamily="2" charset="2"/>
              <a:buChar char="§"/>
            </a:pPr>
            <a:r>
              <a:rPr lang="en-US" sz="2000" dirty="0" smtClean="0"/>
              <a:t>A </a:t>
            </a:r>
            <a:r>
              <a:rPr lang="en-US" sz="2000" b="1" dirty="0" smtClean="0"/>
              <a:t>mock implementation GWT less </a:t>
            </a:r>
            <a:r>
              <a:rPr lang="en-US" sz="2000" dirty="0" smtClean="0"/>
              <a:t>for unit testing purpose</a:t>
            </a:r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31870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Replicate the factory pattern</a:t>
            </a:r>
            <a:br>
              <a:rPr lang="en-US" dirty="0" smtClean="0"/>
            </a:br>
            <a:r>
              <a:rPr lang="en-US" dirty="0" smtClean="0"/>
              <a:t>for each </a:t>
            </a:r>
            <a:r>
              <a:rPr lang="en-US" dirty="0" err="1" smtClean="0"/>
              <a:t>feald</a:t>
            </a:r>
            <a:r>
              <a:rPr lang="en-US" dirty="0" smtClean="0"/>
              <a:t> feature</a:t>
            </a:r>
            <a:endParaRPr lang="en-US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075550189"/>
              </p:ext>
            </p:extLst>
          </p:nvPr>
        </p:nvGraphicFramePr>
        <p:xfrm>
          <a:off x="457200" y="1600200"/>
          <a:ext cx="8229600" cy="4952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2200"/>
                <a:gridCol w="5867400"/>
              </a:tblGrid>
              <a:tr h="38664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Meta annotation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Feature factory</a:t>
                      </a:r>
                      <a:endParaRPr lang="en-US" sz="1600" dirty="0"/>
                    </a:p>
                  </a:txBody>
                  <a:tcPr/>
                </a:tc>
              </a:tr>
              <a:tr h="6786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</a:t>
                      </a:r>
                      <a:r>
                        <a:rPr lang="en-US" sz="1600" b="1" dirty="0" err="1" smtClean="0"/>
                        <a:t>InjectInit</a:t>
                      </a:r>
                      <a:endParaRPr lang="en-US" sz="16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b="1" dirty="0"/>
                    </a:p>
                  </a:txBody>
                  <a:tcPr/>
                </a:tc>
              </a:tr>
              <a:tr h="6658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@InjectEditor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b="1" dirty="0" smtClean="0"/>
                    </a:p>
                  </a:txBody>
                  <a:tcPr/>
                </a:tc>
              </a:tr>
              <a:tr h="81194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</a:t>
                      </a:r>
                      <a:r>
                        <a:rPr lang="en-US" sz="1600" b="1" dirty="0" err="1" smtClean="0"/>
                        <a:t>InjectBehaviour</a:t>
                      </a:r>
                      <a:endParaRPr lang="en-US" sz="16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/>
                    </a:p>
                  </a:txBody>
                  <a:tcPr/>
                </a:tc>
              </a:tr>
              <a:tr h="78601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</a:t>
                      </a:r>
                      <a:r>
                        <a:rPr lang="en-US" sz="1600" b="1" dirty="0" err="1" smtClean="0"/>
                        <a:t>InjectLabel</a:t>
                      </a:r>
                      <a:endParaRPr lang="en-US" sz="16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b="1" dirty="0" smtClean="0"/>
                    </a:p>
                  </a:txBody>
                  <a:tcPr/>
                </a:tc>
              </a:tr>
              <a:tr h="81194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</a:t>
                      </a:r>
                      <a:r>
                        <a:rPr lang="en-US" sz="1600" b="1" dirty="0" err="1" smtClean="0"/>
                        <a:t>InjectHelp</a:t>
                      </a:r>
                      <a:endParaRPr lang="en-US" sz="16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/>
                    </a:p>
                  </a:txBody>
                  <a:tcPr/>
                </a:tc>
              </a:tr>
              <a:tr h="81194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@InjectPlaceHolder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Imag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3505200"/>
            <a:ext cx="2518258" cy="494873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415" y="2744297"/>
            <a:ext cx="2271370" cy="493776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5105400"/>
            <a:ext cx="4451665" cy="494873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2057400"/>
            <a:ext cx="2429378" cy="494873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4267200"/>
            <a:ext cx="4497751" cy="494873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415" y="5905927"/>
            <a:ext cx="4811573" cy="49487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949325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381000"/>
            <a:ext cx="8229600" cy="6096000"/>
          </a:xfrm>
        </p:spPr>
        <p:txBody>
          <a:bodyPr anchor="ctr">
            <a:noAutofit/>
          </a:bodyPr>
          <a:lstStyle/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Context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Modeling approach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Dependency Model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Field features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/>
              <a:t>Extensions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Live coding demo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Back to LesFurets.com</a:t>
            </a:r>
          </a:p>
        </p:txBody>
      </p:sp>
      <p:sp>
        <p:nvSpPr>
          <p:cNvPr id="6" name="Forme en L 5"/>
          <p:cNvSpPr/>
          <p:nvPr/>
        </p:nvSpPr>
        <p:spPr>
          <a:xfrm>
            <a:off x="3200400" y="4343400"/>
            <a:ext cx="533400" cy="5334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orme en L 6"/>
          <p:cNvSpPr/>
          <p:nvPr/>
        </p:nvSpPr>
        <p:spPr>
          <a:xfrm rot="10800000">
            <a:off x="5410200" y="3810000"/>
            <a:ext cx="533400" cy="5334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0"/>
            <a:ext cx="8382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Sample : old question set </a:t>
            </a:r>
            <a:r>
              <a:rPr lang="en-US" dirty="0"/>
              <a:t>for </a:t>
            </a:r>
            <a:r>
              <a:rPr lang="en-US" dirty="0" smtClean="0"/>
              <a:t>motorbike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78205" y="1447800"/>
            <a:ext cx="4419600" cy="2266950"/>
          </a:xfrm>
          <a:prstGeom prst="rect">
            <a:avLst/>
          </a:prstGeom>
          <a:ln w="57150">
            <a:solidFill>
              <a:srgbClr val="002060"/>
            </a:solidFill>
          </a:ln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9070" y="2286000"/>
            <a:ext cx="4276725" cy="3467100"/>
          </a:xfrm>
          <a:prstGeom prst="rect">
            <a:avLst/>
          </a:prstGeom>
          <a:ln w="57150">
            <a:solidFill>
              <a:srgbClr val="002060"/>
            </a:solidFill>
          </a:ln>
        </p:spPr>
      </p:pic>
      <p:pic>
        <p:nvPicPr>
          <p:cNvPr id="6" name="Image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19200" y="2971800"/>
            <a:ext cx="3236595" cy="3760024"/>
          </a:xfrm>
          <a:prstGeom prst="rect">
            <a:avLst/>
          </a:prstGeom>
          <a:ln w="57150">
            <a:solidFill>
              <a:srgbClr val="002060"/>
            </a:solidFill>
          </a:ln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838562" y="1178353"/>
            <a:ext cx="3943238" cy="5306788"/>
          </a:xfrm>
          <a:prstGeom prst="rect">
            <a:avLst/>
          </a:prstGeom>
          <a:ln w="57150">
            <a:solidFill>
              <a:srgbClr val="002060"/>
            </a:solidFill>
          </a:ln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343400" y="1642418"/>
            <a:ext cx="4648200" cy="4457700"/>
          </a:xfrm>
          <a:prstGeom prst="rect">
            <a:avLst/>
          </a:prstGeom>
          <a:ln w="57150">
            <a:solidFill>
              <a:srgbClr val="002060"/>
            </a:solidFill>
          </a:ln>
        </p:spPr>
      </p:pic>
      <p:pic>
        <p:nvPicPr>
          <p:cNvPr id="9" name="Image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876800" y="1447800"/>
            <a:ext cx="3474540" cy="4846936"/>
          </a:xfrm>
          <a:prstGeom prst="rect">
            <a:avLst/>
          </a:prstGeom>
          <a:ln w="57150">
            <a:solidFill>
              <a:srgbClr val="002060"/>
            </a:solidFill>
          </a:ln>
        </p:spPr>
      </p:pic>
    </p:spTree>
    <p:extLst>
      <p:ext uri="{BB962C8B-B14F-4D97-AF65-F5344CB8AC3E}">
        <p14:creationId xmlns="" xmlns:p14="http://schemas.microsoft.com/office/powerpoint/2010/main" val="2834344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24" y="76200"/>
            <a:ext cx="4312376" cy="65532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895600" y="274638"/>
            <a:ext cx="57912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Generate UML to understand the model</a:t>
            </a:r>
            <a:endParaRPr lang="en-US" dirty="0"/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204736979"/>
              </p:ext>
            </p:extLst>
          </p:nvPr>
        </p:nvGraphicFramePr>
        <p:xfrm>
          <a:off x="4953000" y="2971800"/>
          <a:ext cx="3684654" cy="34945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2327"/>
                <a:gridCol w="1842327"/>
              </a:tblGrid>
              <a:tr h="31602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MDL4UI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UML</a:t>
                      </a:r>
                      <a:endParaRPr lang="en-US" dirty="0"/>
                    </a:p>
                  </a:txBody>
                  <a:tcPr anchor="ctr"/>
                </a:tc>
              </a:tr>
              <a:tr h="497741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ScreenID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Package</a:t>
                      </a:r>
                      <a:endParaRPr lang="en-US" b="1" dirty="0"/>
                    </a:p>
                  </a:txBody>
                  <a:tcPr anchor="ctr"/>
                </a:tc>
              </a:tr>
              <a:tr h="497741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BlockID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Package</a:t>
                      </a:r>
                      <a:endParaRPr lang="en-US" b="1" dirty="0"/>
                    </a:p>
                  </a:txBody>
                  <a:tcPr anchor="ctr"/>
                </a:tc>
              </a:tr>
              <a:tr h="497741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GroupID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Package</a:t>
                      </a:r>
                      <a:endParaRPr lang="en-US" b="1" dirty="0"/>
                    </a:p>
                  </a:txBody>
                  <a:tcPr anchor="ctr"/>
                </a:tc>
              </a:tr>
              <a:tr h="530924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FieldID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Instance specification</a:t>
                      </a:r>
                      <a:endParaRPr lang="en-US" b="1" dirty="0"/>
                    </a:p>
                  </a:txBody>
                  <a:tcPr anchor="ctr"/>
                </a:tc>
              </a:tr>
              <a:tr h="497741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FieldLabel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Class</a:t>
                      </a:r>
                      <a:endParaRPr lang="en-US" b="1" dirty="0"/>
                    </a:p>
                  </a:txBody>
                  <a:tcPr anchor="ctr"/>
                </a:tc>
              </a:tr>
              <a:tr h="497741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FieldDependency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Dependency</a:t>
                      </a:r>
                      <a:endParaRPr lang="en-US" b="1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ZoneTexte 6"/>
          <p:cNvSpPr txBox="1"/>
          <p:nvPr/>
        </p:nvSpPr>
        <p:spPr>
          <a:xfrm>
            <a:off x="3124200" y="1447800"/>
            <a:ext cx="5867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Use to </a:t>
            </a:r>
            <a:r>
              <a:rPr lang="en-US" sz="2000" b="1" dirty="0"/>
              <a:t>d</a:t>
            </a:r>
            <a:r>
              <a:rPr lang="en-US" sz="2000" b="1" dirty="0" smtClean="0"/>
              <a:t>ocument</a:t>
            </a:r>
            <a:r>
              <a:rPr lang="en-US" sz="2000" dirty="0" smtClean="0"/>
              <a:t> the model and specify </a:t>
            </a:r>
            <a:r>
              <a:rPr lang="en-US" sz="2000" b="1" dirty="0" smtClean="0"/>
              <a:t>evolution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/>
              <a:t>Visualize</a:t>
            </a:r>
            <a:r>
              <a:rPr lang="en-US" sz="2000" dirty="0" smtClean="0"/>
              <a:t> the dependency graph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Generated as an artifact of the </a:t>
            </a:r>
            <a:r>
              <a:rPr lang="en-US" sz="2000" b="1" dirty="0" smtClean="0"/>
              <a:t>continuous integration </a:t>
            </a:r>
            <a:r>
              <a:rPr lang="en-US" sz="2000" dirty="0" smtClean="0"/>
              <a:t>as artifact</a:t>
            </a:r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3195513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Field tracking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Use field features to track</a:t>
            </a:r>
          </a:p>
          <a:p>
            <a:pPr lvl="1"/>
            <a:r>
              <a:rPr lang="en-US" dirty="0" smtClean="0"/>
              <a:t>User inputs</a:t>
            </a:r>
          </a:p>
          <a:p>
            <a:pPr lvl="1"/>
            <a:r>
              <a:rPr lang="en-US" dirty="0" smtClean="0"/>
              <a:t>Validation errors</a:t>
            </a:r>
          </a:p>
          <a:p>
            <a:pPr lvl="1"/>
            <a:r>
              <a:rPr lang="en-US" dirty="0" smtClean="0"/>
              <a:t>Navigation</a:t>
            </a:r>
          </a:p>
          <a:p>
            <a:endParaRPr lang="en-US" dirty="0" smtClean="0"/>
          </a:p>
          <a:p>
            <a:r>
              <a:rPr lang="en-US" dirty="0" smtClean="0"/>
              <a:t>Use of tracking results</a:t>
            </a:r>
          </a:p>
          <a:p>
            <a:pPr lvl="1"/>
            <a:r>
              <a:rPr lang="en-US" dirty="0" smtClean="0"/>
              <a:t>Find common user profiles</a:t>
            </a:r>
          </a:p>
          <a:p>
            <a:pPr lvl="1"/>
            <a:r>
              <a:rPr lang="en-US" dirty="0" smtClean="0"/>
              <a:t>Improve forms for faster input</a:t>
            </a:r>
          </a:p>
          <a:p>
            <a:pPr lvl="1"/>
            <a:r>
              <a:rPr lang="en-US" dirty="0" smtClean="0"/>
              <a:t>Find ergonomic issues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7439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 testing and shuffling the fields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Define two versions of a webpage (A and B) </a:t>
            </a:r>
          </a:p>
          <a:p>
            <a:r>
              <a:rPr lang="en-US" dirty="0" smtClean="0"/>
              <a:t>Split traffic amongst those versions </a:t>
            </a:r>
          </a:p>
          <a:p>
            <a:r>
              <a:rPr lang="en-US" dirty="0" smtClean="0"/>
              <a:t>Determine which one was more successful </a:t>
            </a:r>
          </a:p>
          <a:p>
            <a:pPr lvl="1"/>
            <a:r>
              <a:rPr lang="en-US" dirty="0" smtClean="0"/>
              <a:t>Validate any new design</a:t>
            </a:r>
          </a:p>
          <a:p>
            <a:pPr lvl="1"/>
            <a:r>
              <a:rPr lang="en-US" dirty="0" smtClean="0"/>
              <a:t>Improve your conversion rate 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How it can be done?</a:t>
            </a:r>
          </a:p>
          <a:p>
            <a:pPr lvl="1"/>
            <a:r>
              <a:rPr lang="en-US" dirty="0" smtClean="0"/>
              <a:t>Define new fields and new </a:t>
            </a:r>
            <a:r>
              <a:rPr lang="en-US" dirty="0" err="1" smtClean="0"/>
              <a:t>FieldBehaviour</a:t>
            </a:r>
            <a:endParaRPr lang="en-US" dirty="0" smtClean="0"/>
          </a:p>
          <a:p>
            <a:pPr lvl="1"/>
            <a:r>
              <a:rPr lang="en-US" dirty="0" smtClean="0"/>
              <a:t>Define two different scenarios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13826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Need to </a:t>
            </a:r>
            <a:r>
              <a:rPr lang="en-US" b="1" dirty="0"/>
              <a:t>test fields</a:t>
            </a:r>
            <a:r>
              <a:rPr lang="en-US" dirty="0"/>
              <a:t> using </a:t>
            </a:r>
            <a:r>
              <a:rPr lang="en-US" b="1" dirty="0" smtClean="0"/>
              <a:t>regression </a:t>
            </a:r>
            <a:r>
              <a:rPr lang="en-US" dirty="0"/>
              <a:t>tests:</a:t>
            </a:r>
          </a:p>
          <a:p>
            <a:pPr lvl="1"/>
            <a:r>
              <a:rPr lang="en-US" dirty="0"/>
              <a:t>validation </a:t>
            </a:r>
            <a:r>
              <a:rPr lang="en-US" dirty="0" smtClean="0"/>
              <a:t>rules</a:t>
            </a:r>
          </a:p>
          <a:p>
            <a:pPr lvl="1"/>
            <a:r>
              <a:rPr lang="en-US" dirty="0" smtClean="0"/>
              <a:t>field visibility update</a:t>
            </a:r>
            <a:endParaRPr lang="en-US" dirty="0"/>
          </a:p>
          <a:p>
            <a:pPr lvl="1"/>
            <a:r>
              <a:rPr lang="en-US" dirty="0"/>
              <a:t>domain model read &amp; update </a:t>
            </a:r>
            <a:endParaRPr lang="en-US" dirty="0" smtClean="0"/>
          </a:p>
          <a:p>
            <a:pPr lvl="1"/>
            <a:r>
              <a:rPr lang="en-US" dirty="0" smtClean="0"/>
              <a:t>domain </a:t>
            </a:r>
            <a:r>
              <a:rPr lang="en-US" dirty="0"/>
              <a:t>model reset</a:t>
            </a:r>
          </a:p>
          <a:p>
            <a:pPr lvl="1"/>
            <a:endParaRPr lang="en-US" dirty="0"/>
          </a:p>
          <a:p>
            <a:r>
              <a:rPr lang="en-US" dirty="0"/>
              <a:t>Generated </a:t>
            </a:r>
            <a:r>
              <a:rPr lang="en-US" b="1" dirty="0"/>
              <a:t>mock factories </a:t>
            </a:r>
            <a:r>
              <a:rPr lang="en-US" dirty="0"/>
              <a:t>allow to execute </a:t>
            </a:r>
            <a:r>
              <a:rPr lang="en-US" dirty="0" smtClean="0"/>
              <a:t>features implementation </a:t>
            </a:r>
            <a:r>
              <a:rPr lang="en-US" b="1" dirty="0" smtClean="0"/>
              <a:t>without</a:t>
            </a:r>
            <a:r>
              <a:rPr lang="en-US" dirty="0" smtClean="0"/>
              <a:t> </a:t>
            </a:r>
            <a:r>
              <a:rPr lang="en-US" dirty="0"/>
              <a:t>a web </a:t>
            </a:r>
            <a:r>
              <a:rPr lang="en-US" dirty="0" smtClean="0"/>
              <a:t>application </a:t>
            </a:r>
            <a:r>
              <a:rPr lang="en-US" b="1" dirty="0" smtClean="0"/>
              <a:t>container</a:t>
            </a:r>
            <a:r>
              <a:rPr lang="en-US" dirty="0" smtClean="0"/>
              <a:t> </a:t>
            </a:r>
            <a:r>
              <a:rPr lang="en-US" dirty="0"/>
              <a:t>(GWT)</a:t>
            </a:r>
            <a:endParaRPr lang="fr-FR" dirty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14747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600200"/>
            <a:ext cx="8915400" cy="49530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fr-FR" dirty="0"/>
              <a:t>    @Test</a:t>
            </a:r>
          </a:p>
          <a:p>
            <a:pPr marL="0" indent="0">
              <a:buNone/>
            </a:pPr>
            <a:r>
              <a:rPr lang="fr-FR" dirty="0"/>
              <a:t>    </a:t>
            </a:r>
            <a:r>
              <a:rPr lang="fr-FR" b="1" dirty="0"/>
              <a:t>public</a:t>
            </a:r>
            <a:r>
              <a:rPr lang="fr-FR" dirty="0"/>
              <a:t> </a:t>
            </a:r>
            <a:r>
              <a:rPr lang="fr-FR" b="1" dirty="0">
                <a:solidFill>
                  <a:srgbClr val="445588"/>
                </a:solidFill>
              </a:rPr>
              <a:t>void</a:t>
            </a:r>
            <a:r>
              <a:rPr lang="fr-FR" dirty="0"/>
              <a:t> </a:t>
            </a:r>
            <a:r>
              <a:rPr lang="fr-FR" b="1" dirty="0" err="1">
                <a:solidFill>
                  <a:srgbClr val="990000"/>
                </a:solidFill>
              </a:rPr>
              <a:t>dependencies</a:t>
            </a:r>
            <a:r>
              <a:rPr lang="fr-FR" b="1" dirty="0"/>
              <a:t>()</a:t>
            </a:r>
            <a:r>
              <a:rPr lang="fr-FR" dirty="0"/>
              <a:t> </a:t>
            </a:r>
            <a:r>
              <a:rPr lang="fr-FR" b="1" dirty="0"/>
              <a:t>{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dirty="0">
                <a:solidFill>
                  <a:srgbClr val="333333"/>
                </a:solidFill>
              </a:rPr>
              <a:t>FieldDependencyFactory</a:t>
            </a:r>
            <a:r>
              <a:rPr lang="fr-FR" dirty="0"/>
              <a:t> </a:t>
            </a:r>
            <a:r>
              <a:rPr lang="fr-FR" dirty="0" err="1" smtClean="0">
                <a:solidFill>
                  <a:srgbClr val="333333"/>
                </a:solidFill>
              </a:rPr>
              <a:t>dependencyFactory</a:t>
            </a:r>
            <a:endParaRPr lang="fr-FR" dirty="0"/>
          </a:p>
          <a:p>
            <a:pPr marL="0" indent="0">
              <a:buNone/>
            </a:pPr>
            <a:r>
              <a:rPr lang="fr-FR" b="1" dirty="0" smtClean="0"/>
              <a:t>                      =</a:t>
            </a:r>
            <a:r>
              <a:rPr lang="fr-FR" dirty="0" smtClean="0"/>
              <a:t> </a:t>
            </a:r>
            <a:r>
              <a:rPr lang="fr-FR" b="1" dirty="0"/>
              <a:t>new</a:t>
            </a:r>
            <a:r>
              <a:rPr lang="fr-FR" dirty="0"/>
              <a:t> </a:t>
            </a:r>
            <a:r>
              <a:rPr lang="fr-FR" dirty="0" err="1" smtClean="0">
                <a:solidFill>
                  <a:srgbClr val="333333"/>
                </a:solidFill>
              </a:rPr>
              <a:t>FieldDependencySampleFactory</a:t>
            </a:r>
            <a:r>
              <a:rPr lang="fr-FR" b="1" dirty="0"/>
              <a:t>();</a:t>
            </a: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dirty="0" smtClean="0">
                <a:solidFill>
                  <a:srgbClr val="333333"/>
                </a:solidFill>
              </a:rPr>
              <a:t>Collection</a:t>
            </a:r>
            <a:r>
              <a:rPr lang="fr-FR" b="1" dirty="0" smtClean="0"/>
              <a:t>&lt;</a:t>
            </a:r>
            <a:r>
              <a:rPr lang="fr-FR" dirty="0" smtClean="0">
                <a:solidFill>
                  <a:srgbClr val="333333"/>
                </a:solidFill>
              </a:rPr>
              <a:t>FieldID</a:t>
            </a:r>
            <a:r>
              <a:rPr lang="fr-FR" b="1" dirty="0"/>
              <a:t>&gt;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dependencies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dirty="0" smtClean="0"/>
              <a:t>					</a:t>
            </a:r>
            <a:r>
              <a:rPr lang="fr-FR" dirty="0" err="1" smtClean="0">
                <a:solidFill>
                  <a:srgbClr val="333333"/>
                </a:solidFill>
              </a:rPr>
              <a:t>Arrays</a:t>
            </a:r>
            <a:r>
              <a:rPr lang="fr-FR" b="1" dirty="0" err="1" smtClean="0"/>
              <a:t>.</a:t>
            </a:r>
            <a:r>
              <a:rPr lang="fr-FR" dirty="0" err="1" smtClean="0">
                <a:solidFill>
                  <a:srgbClr val="008080"/>
                </a:solidFill>
              </a:rPr>
              <a:t>asList</a:t>
            </a:r>
            <a:r>
              <a:rPr lang="fr-FR" b="1" dirty="0" smtClean="0"/>
              <a:t>(</a:t>
            </a:r>
            <a:r>
              <a:rPr lang="fr-FR" dirty="0" err="1" smtClean="0">
                <a:solidFill>
                  <a:srgbClr val="333333"/>
                </a:solidFill>
              </a:rPr>
              <a:t>dependencyFactory</a:t>
            </a:r>
            <a:r>
              <a:rPr lang="fr-FR" b="1" dirty="0" err="1" smtClean="0"/>
              <a:t>.</a:t>
            </a:r>
            <a:r>
              <a:rPr lang="fr-FR" dirty="0" err="1" smtClean="0">
                <a:solidFill>
                  <a:srgbClr val="008080"/>
                </a:solidFill>
              </a:rPr>
              <a:t>get</a:t>
            </a:r>
            <a:r>
              <a:rPr lang="fr-FR" b="1" dirty="0" smtClean="0"/>
              <a:t>(</a:t>
            </a:r>
            <a:r>
              <a:rPr lang="fr-FR" dirty="0" smtClean="0">
                <a:solidFill>
                  <a:srgbClr val="333333"/>
                </a:solidFill>
              </a:rPr>
              <a:t>EMAIL_ACCEPTED</a:t>
            </a:r>
            <a:r>
              <a:rPr lang="fr-FR" b="1" dirty="0" smtClean="0"/>
              <a:t>));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dirty="0" err="1">
                <a:solidFill>
                  <a:srgbClr val="333333"/>
                </a:solidFill>
              </a:rPr>
              <a:t>assertEquals</a:t>
            </a:r>
            <a:r>
              <a:rPr lang="fr-FR" b="1" dirty="0"/>
              <a:t>(</a:t>
            </a:r>
            <a:r>
              <a:rPr lang="fr-FR" dirty="0">
                <a:solidFill>
                  <a:srgbClr val="009999"/>
                </a:solidFill>
              </a:rPr>
              <a:t>2</a:t>
            </a:r>
            <a:r>
              <a:rPr lang="fr-FR" b="1" dirty="0"/>
              <a:t>,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dependencies</a:t>
            </a:r>
            <a:r>
              <a:rPr lang="fr-FR" b="1" dirty="0" err="1"/>
              <a:t>.</a:t>
            </a:r>
            <a:r>
              <a:rPr lang="fr-FR" dirty="0" err="1">
                <a:solidFill>
                  <a:srgbClr val="008080"/>
                </a:solidFill>
              </a:rPr>
              <a:t>size</a:t>
            </a:r>
            <a:r>
              <a:rPr lang="fr-FR" b="1" dirty="0"/>
              <a:t>());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dirty="0" err="1">
                <a:solidFill>
                  <a:srgbClr val="333333"/>
                </a:solidFill>
              </a:rPr>
              <a:t>assertTrue</a:t>
            </a:r>
            <a:r>
              <a:rPr lang="fr-FR" b="1" dirty="0"/>
              <a:t>(</a:t>
            </a:r>
            <a:r>
              <a:rPr lang="fr-FR" dirty="0" err="1">
                <a:solidFill>
                  <a:srgbClr val="333333"/>
                </a:solidFill>
              </a:rPr>
              <a:t>dependencies</a:t>
            </a:r>
            <a:r>
              <a:rPr lang="fr-FR" b="1" dirty="0" err="1"/>
              <a:t>.</a:t>
            </a:r>
            <a:r>
              <a:rPr lang="fr-FR" dirty="0" err="1">
                <a:solidFill>
                  <a:srgbClr val="008080"/>
                </a:solidFill>
              </a:rPr>
              <a:t>contains</a:t>
            </a:r>
            <a:r>
              <a:rPr lang="fr-FR" b="1" dirty="0"/>
              <a:t>(</a:t>
            </a:r>
            <a:r>
              <a:rPr lang="fr-FR" dirty="0">
                <a:solidFill>
                  <a:srgbClr val="333333"/>
                </a:solidFill>
              </a:rPr>
              <a:t>EMAILS_PREFERENCES</a:t>
            </a:r>
            <a:r>
              <a:rPr lang="fr-FR" b="1" dirty="0"/>
              <a:t>));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dirty="0" err="1">
                <a:solidFill>
                  <a:srgbClr val="333333"/>
                </a:solidFill>
              </a:rPr>
              <a:t>assertTrue</a:t>
            </a:r>
            <a:r>
              <a:rPr lang="fr-FR" b="1" dirty="0"/>
              <a:t>(</a:t>
            </a:r>
            <a:r>
              <a:rPr lang="fr-FR" dirty="0" err="1">
                <a:solidFill>
                  <a:srgbClr val="333333"/>
                </a:solidFill>
              </a:rPr>
              <a:t>dependencies</a:t>
            </a:r>
            <a:r>
              <a:rPr lang="fr-FR" b="1" dirty="0" err="1"/>
              <a:t>.</a:t>
            </a:r>
            <a:r>
              <a:rPr lang="fr-FR" dirty="0" err="1">
                <a:solidFill>
                  <a:srgbClr val="008080"/>
                </a:solidFill>
              </a:rPr>
              <a:t>contains</a:t>
            </a:r>
            <a:r>
              <a:rPr lang="fr-FR" b="1" dirty="0"/>
              <a:t>(</a:t>
            </a:r>
            <a:r>
              <a:rPr lang="fr-FR" dirty="0">
                <a:solidFill>
                  <a:srgbClr val="333333"/>
                </a:solidFill>
              </a:rPr>
              <a:t>MAX_WEEKLY_EMAILS</a:t>
            </a:r>
            <a:r>
              <a:rPr lang="fr-FR" b="1" dirty="0"/>
              <a:t>));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</a:t>
            </a:r>
            <a:r>
              <a:rPr lang="fr-FR" b="1" dirty="0"/>
              <a:t>}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3760395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fr-FR" dirty="0"/>
              <a:t>    @Test</a:t>
            </a:r>
          </a:p>
          <a:p>
            <a:pPr marL="0" indent="0">
              <a:buNone/>
            </a:pPr>
            <a:r>
              <a:rPr lang="fr-FR" dirty="0"/>
              <a:t>    </a:t>
            </a:r>
            <a:r>
              <a:rPr lang="fr-FR" b="1" dirty="0"/>
              <a:t>public</a:t>
            </a:r>
            <a:r>
              <a:rPr lang="fr-FR" dirty="0"/>
              <a:t> </a:t>
            </a:r>
            <a:r>
              <a:rPr lang="fr-FR" b="1" dirty="0">
                <a:solidFill>
                  <a:srgbClr val="445588"/>
                </a:solidFill>
              </a:rPr>
              <a:t>void</a:t>
            </a:r>
            <a:r>
              <a:rPr lang="fr-FR" dirty="0"/>
              <a:t> </a:t>
            </a:r>
            <a:r>
              <a:rPr lang="fr-FR" b="1" dirty="0" err="1" smtClean="0">
                <a:solidFill>
                  <a:srgbClr val="990000"/>
                </a:solidFill>
              </a:rPr>
              <a:t>visibility</a:t>
            </a:r>
            <a:r>
              <a:rPr lang="fr-FR" b="1" dirty="0"/>
              <a:t>()</a:t>
            </a:r>
            <a:r>
              <a:rPr lang="fr-FR" dirty="0"/>
              <a:t> </a:t>
            </a:r>
            <a:r>
              <a:rPr lang="fr-FR" b="1" dirty="0"/>
              <a:t>{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dirty="0">
                <a:solidFill>
                  <a:srgbClr val="333333"/>
                </a:solidFill>
              </a:rPr>
              <a:t>FieldDependencyFactory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dependencyFactory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b="1" dirty="0"/>
              <a:t>new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FieldDependencySampleFactory</a:t>
            </a:r>
            <a:r>
              <a:rPr lang="fr-FR" b="1" dirty="0"/>
              <a:t>();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dirty="0" err="1">
                <a:solidFill>
                  <a:srgbClr val="333333"/>
                </a:solidFill>
              </a:rPr>
              <a:t>MockFieldBehaviourFactory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behaviourFactory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b="1" dirty="0"/>
              <a:t>new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MockFieldBehaviourFactory</a:t>
            </a:r>
            <a:r>
              <a:rPr lang="fr-FR" b="1" dirty="0" smtClean="0"/>
              <a:t>();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dirty="0" err="1">
                <a:solidFill>
                  <a:srgbClr val="333333"/>
                </a:solidFill>
              </a:rPr>
              <a:t>SampleContext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context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b="1" dirty="0"/>
              <a:t>new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SampleContext</a:t>
            </a:r>
            <a:r>
              <a:rPr lang="fr-FR" b="1" dirty="0"/>
              <a:t>();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b="1" dirty="0"/>
              <a:t>for</a:t>
            </a:r>
            <a:r>
              <a:rPr lang="fr-FR" dirty="0"/>
              <a:t> </a:t>
            </a:r>
            <a:r>
              <a:rPr lang="fr-FR" b="1" dirty="0"/>
              <a:t>(</a:t>
            </a:r>
            <a:r>
              <a:rPr lang="fr-FR" dirty="0" err="1">
                <a:solidFill>
                  <a:srgbClr val="333333"/>
                </a:solidFill>
              </a:rPr>
              <a:t>FieldID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dependency</a:t>
            </a:r>
            <a:r>
              <a:rPr lang="fr-FR" dirty="0"/>
              <a:t> </a:t>
            </a:r>
            <a:r>
              <a:rPr lang="fr-FR" b="1" dirty="0"/>
              <a:t>: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dependencyFactory</a:t>
            </a:r>
            <a:r>
              <a:rPr lang="fr-FR" b="1" dirty="0" err="1"/>
              <a:t>.</a:t>
            </a:r>
            <a:r>
              <a:rPr lang="fr-FR" dirty="0" err="1">
                <a:solidFill>
                  <a:srgbClr val="008080"/>
                </a:solidFill>
              </a:rPr>
              <a:t>get</a:t>
            </a:r>
            <a:r>
              <a:rPr lang="fr-FR" b="1" dirty="0"/>
              <a:t>(</a:t>
            </a:r>
            <a:r>
              <a:rPr lang="fr-FR" dirty="0">
                <a:solidFill>
                  <a:srgbClr val="333333"/>
                </a:solidFill>
              </a:rPr>
              <a:t>EMAIL_ACCEPTED</a:t>
            </a:r>
            <a:r>
              <a:rPr lang="fr-FR" b="1" dirty="0"/>
              <a:t>))</a:t>
            </a:r>
            <a:r>
              <a:rPr lang="fr-FR" dirty="0"/>
              <a:t> </a:t>
            </a:r>
            <a:r>
              <a:rPr lang="fr-FR" b="1" dirty="0"/>
              <a:t>{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    </a:t>
            </a:r>
            <a:r>
              <a:rPr lang="fr-FR" dirty="0" err="1">
                <a:solidFill>
                  <a:srgbClr val="333333"/>
                </a:solidFill>
              </a:rPr>
              <a:t>FieldBehaviour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behaviour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behaviourFactory</a:t>
            </a:r>
            <a:r>
              <a:rPr lang="fr-FR" b="1" dirty="0" err="1"/>
              <a:t>.</a:t>
            </a:r>
            <a:r>
              <a:rPr lang="fr-FR" dirty="0" err="1">
                <a:solidFill>
                  <a:srgbClr val="008080"/>
                </a:solidFill>
              </a:rPr>
              <a:t>get</a:t>
            </a:r>
            <a:r>
              <a:rPr lang="fr-FR" b="1" dirty="0"/>
              <a:t>(</a:t>
            </a:r>
            <a:r>
              <a:rPr lang="fr-FR" dirty="0" err="1">
                <a:solidFill>
                  <a:srgbClr val="333333"/>
                </a:solidFill>
              </a:rPr>
              <a:t>dependency</a:t>
            </a:r>
            <a:r>
              <a:rPr lang="fr-FR" b="1" dirty="0" smtClean="0"/>
              <a:t>);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  <a:p>
            <a:pPr marL="0" indent="0">
              <a:buNone/>
            </a:pPr>
            <a:r>
              <a:rPr lang="fr-FR" dirty="0"/>
              <a:t>            </a:t>
            </a:r>
            <a:r>
              <a:rPr lang="fr-FR" dirty="0" err="1">
                <a:solidFill>
                  <a:srgbClr val="333333"/>
                </a:solidFill>
              </a:rPr>
              <a:t>context</a:t>
            </a:r>
            <a:r>
              <a:rPr lang="fr-FR" b="1" dirty="0" err="1"/>
              <a:t>.</a:t>
            </a:r>
            <a:r>
              <a:rPr lang="fr-FR" dirty="0" err="1">
                <a:solidFill>
                  <a:srgbClr val="008080"/>
                </a:solidFill>
              </a:rPr>
              <a:t>getUserAccount</a:t>
            </a:r>
            <a:r>
              <a:rPr lang="fr-FR" b="1" dirty="0"/>
              <a:t>().</a:t>
            </a:r>
            <a:r>
              <a:rPr lang="fr-FR" dirty="0" err="1">
                <a:solidFill>
                  <a:srgbClr val="008080"/>
                </a:solidFill>
              </a:rPr>
              <a:t>setAcceptEmail</a:t>
            </a:r>
            <a:r>
              <a:rPr lang="fr-FR" b="1" dirty="0"/>
              <a:t>(false);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    </a:t>
            </a:r>
            <a:r>
              <a:rPr lang="fr-FR" dirty="0" err="1">
                <a:solidFill>
                  <a:srgbClr val="333333"/>
                </a:solidFill>
              </a:rPr>
              <a:t>assertFalse</a:t>
            </a:r>
            <a:r>
              <a:rPr lang="fr-FR" b="1" dirty="0"/>
              <a:t>(</a:t>
            </a:r>
            <a:r>
              <a:rPr lang="fr-FR" dirty="0" err="1">
                <a:solidFill>
                  <a:srgbClr val="333333"/>
                </a:solidFill>
              </a:rPr>
              <a:t>behaviour</a:t>
            </a:r>
            <a:r>
              <a:rPr lang="fr-FR" b="1" dirty="0" err="1"/>
              <a:t>.</a:t>
            </a:r>
            <a:r>
              <a:rPr lang="fr-FR" dirty="0" err="1">
                <a:solidFill>
                  <a:srgbClr val="008080"/>
                </a:solidFill>
              </a:rPr>
              <a:t>isVisible</a:t>
            </a:r>
            <a:r>
              <a:rPr lang="fr-FR" b="1" dirty="0"/>
              <a:t>(</a:t>
            </a:r>
            <a:r>
              <a:rPr lang="fr-FR" dirty="0" err="1">
                <a:solidFill>
                  <a:srgbClr val="333333"/>
                </a:solidFill>
              </a:rPr>
              <a:t>dependency</a:t>
            </a:r>
            <a:r>
              <a:rPr lang="fr-FR" b="1" dirty="0"/>
              <a:t>,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context</a:t>
            </a:r>
            <a:r>
              <a:rPr lang="fr-FR" b="1" dirty="0"/>
              <a:t>,</a:t>
            </a:r>
            <a:r>
              <a:rPr lang="fr-FR" dirty="0"/>
              <a:t> </a:t>
            </a:r>
            <a:r>
              <a:rPr lang="fr-FR" b="1" dirty="0" err="1"/>
              <a:t>null</a:t>
            </a:r>
            <a:r>
              <a:rPr lang="fr-FR" b="1" dirty="0"/>
              <a:t>));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            </a:t>
            </a:r>
            <a:r>
              <a:rPr lang="fr-FR" dirty="0" err="1">
                <a:solidFill>
                  <a:srgbClr val="333333"/>
                </a:solidFill>
              </a:rPr>
              <a:t>context</a:t>
            </a:r>
            <a:r>
              <a:rPr lang="fr-FR" b="1" dirty="0" err="1"/>
              <a:t>.</a:t>
            </a:r>
            <a:r>
              <a:rPr lang="fr-FR" dirty="0" err="1">
                <a:solidFill>
                  <a:srgbClr val="008080"/>
                </a:solidFill>
              </a:rPr>
              <a:t>getUserAccount</a:t>
            </a:r>
            <a:r>
              <a:rPr lang="fr-FR" b="1" dirty="0"/>
              <a:t>().</a:t>
            </a:r>
            <a:r>
              <a:rPr lang="fr-FR" dirty="0" err="1">
                <a:solidFill>
                  <a:srgbClr val="008080"/>
                </a:solidFill>
              </a:rPr>
              <a:t>setAcceptEmail</a:t>
            </a:r>
            <a:r>
              <a:rPr lang="fr-FR" b="1" dirty="0"/>
              <a:t>(</a:t>
            </a:r>
            <a:r>
              <a:rPr lang="fr-FR" b="1" dirty="0" err="1"/>
              <a:t>true</a:t>
            </a:r>
            <a:r>
              <a:rPr lang="fr-FR" b="1" dirty="0"/>
              <a:t>);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    </a:t>
            </a:r>
            <a:r>
              <a:rPr lang="fr-FR" dirty="0" err="1">
                <a:solidFill>
                  <a:srgbClr val="333333"/>
                </a:solidFill>
              </a:rPr>
              <a:t>assertTrue</a:t>
            </a:r>
            <a:r>
              <a:rPr lang="fr-FR" b="1" dirty="0"/>
              <a:t>(</a:t>
            </a:r>
            <a:r>
              <a:rPr lang="fr-FR" dirty="0" err="1">
                <a:solidFill>
                  <a:srgbClr val="333333"/>
                </a:solidFill>
              </a:rPr>
              <a:t>behaviour</a:t>
            </a:r>
            <a:r>
              <a:rPr lang="fr-FR" b="1" dirty="0" err="1"/>
              <a:t>.</a:t>
            </a:r>
            <a:r>
              <a:rPr lang="fr-FR" dirty="0" err="1">
                <a:solidFill>
                  <a:srgbClr val="008080"/>
                </a:solidFill>
              </a:rPr>
              <a:t>isVisible</a:t>
            </a:r>
            <a:r>
              <a:rPr lang="fr-FR" b="1" dirty="0"/>
              <a:t>(</a:t>
            </a:r>
            <a:r>
              <a:rPr lang="fr-FR" dirty="0" err="1">
                <a:solidFill>
                  <a:srgbClr val="333333"/>
                </a:solidFill>
              </a:rPr>
              <a:t>dependency</a:t>
            </a:r>
            <a:r>
              <a:rPr lang="fr-FR" b="1" dirty="0"/>
              <a:t>,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context</a:t>
            </a:r>
            <a:r>
              <a:rPr lang="fr-FR" b="1" dirty="0"/>
              <a:t>,</a:t>
            </a:r>
            <a:r>
              <a:rPr lang="fr-FR" dirty="0"/>
              <a:t> </a:t>
            </a:r>
            <a:r>
              <a:rPr lang="fr-FR" b="1" dirty="0" err="1"/>
              <a:t>null</a:t>
            </a:r>
            <a:r>
              <a:rPr lang="fr-FR" b="1" dirty="0"/>
              <a:t>));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b="1" dirty="0"/>
              <a:t>}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</a:t>
            </a:r>
            <a:r>
              <a:rPr lang="fr-FR" b="1" dirty="0"/>
              <a:t>}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1422967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Selenium and integration testing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Selenium is a </a:t>
            </a:r>
            <a:r>
              <a:rPr lang="en-US" b="1" dirty="0"/>
              <a:t>test automation</a:t>
            </a:r>
            <a:r>
              <a:rPr lang="en-US" dirty="0"/>
              <a:t> framework for </a:t>
            </a:r>
            <a:r>
              <a:rPr lang="en-US" b="1" dirty="0"/>
              <a:t>web applications</a:t>
            </a:r>
          </a:p>
          <a:p>
            <a:pPr lvl="1"/>
            <a:r>
              <a:rPr lang="en-US" dirty="0"/>
              <a:t>sends commands to a browser</a:t>
            </a:r>
          </a:p>
          <a:p>
            <a:pPr lvl="1"/>
            <a:r>
              <a:rPr lang="en-US" dirty="0"/>
              <a:t>retrieves </a:t>
            </a:r>
            <a:r>
              <a:rPr lang="en-US" dirty="0" smtClean="0"/>
              <a:t>results (parsing the DOM)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Supports: </a:t>
            </a:r>
          </a:p>
          <a:p>
            <a:pPr lvl="1"/>
            <a:r>
              <a:rPr lang="en-US" b="1" dirty="0"/>
              <a:t>Java</a:t>
            </a:r>
            <a:r>
              <a:rPr lang="en-US" dirty="0"/>
              <a:t>, Ruby, Python, C#, etc.</a:t>
            </a:r>
          </a:p>
          <a:p>
            <a:pPr lvl="1"/>
            <a:r>
              <a:rPr lang="en-US" b="1" dirty="0"/>
              <a:t>Firefox</a:t>
            </a:r>
            <a:r>
              <a:rPr lang="en-US" dirty="0"/>
              <a:t>, Chrome, IE, iOS &amp; Android browsers, etc.</a:t>
            </a:r>
          </a:p>
          <a:p>
            <a:endParaRPr lang="fr-FR" dirty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458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Selenium and integration testing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Generation of page </a:t>
            </a:r>
            <a:r>
              <a:rPr lang="en-US" dirty="0" smtClean="0"/>
              <a:t>object </a:t>
            </a:r>
            <a:r>
              <a:rPr lang="en-US" dirty="0"/>
              <a:t>classes</a:t>
            </a:r>
          </a:p>
          <a:p>
            <a:pPr lvl="1"/>
            <a:r>
              <a:rPr lang="en-US" b="1" dirty="0"/>
              <a:t>representing a screen or a block </a:t>
            </a:r>
            <a:r>
              <a:rPr lang="en-US" dirty="0"/>
              <a:t>with selenium framework</a:t>
            </a:r>
          </a:p>
          <a:p>
            <a:pPr lvl="1"/>
            <a:r>
              <a:rPr lang="en-US" dirty="0" smtClean="0"/>
              <a:t>exposing </a:t>
            </a:r>
            <a:r>
              <a:rPr lang="en-US" dirty="0"/>
              <a:t>methods to </a:t>
            </a:r>
            <a:r>
              <a:rPr lang="en-US" b="1" dirty="0"/>
              <a:t>manipulate each fields</a:t>
            </a:r>
          </a:p>
          <a:p>
            <a:pPr lvl="1"/>
            <a:endParaRPr lang="en-US" dirty="0"/>
          </a:p>
          <a:p>
            <a:r>
              <a:rPr lang="en-US" dirty="0"/>
              <a:t>Make testing </a:t>
            </a:r>
            <a:r>
              <a:rPr lang="en-US" b="1" dirty="0"/>
              <a:t>easier</a:t>
            </a:r>
          </a:p>
          <a:p>
            <a:pPr lvl="1"/>
            <a:r>
              <a:rPr lang="en-US" b="1" dirty="0"/>
              <a:t>hide</a:t>
            </a:r>
            <a:r>
              <a:rPr lang="en-US" dirty="0"/>
              <a:t> selenium framework complexity</a:t>
            </a:r>
          </a:p>
          <a:p>
            <a:pPr lvl="1"/>
            <a:r>
              <a:rPr lang="en-US" b="1" dirty="0" smtClean="0"/>
              <a:t>minimize </a:t>
            </a:r>
            <a:r>
              <a:rPr lang="en-US" dirty="0" smtClean="0"/>
              <a:t>the </a:t>
            </a:r>
            <a:r>
              <a:rPr lang="en-US" dirty="0"/>
              <a:t>test maintenance effort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168302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/>
              <a:t>Selenium and integration testing</a:t>
            </a:r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5181600"/>
            <a:ext cx="7696200" cy="1676400"/>
          </a:xfrm>
          <a:prstGeom prst="rect">
            <a:avLst/>
          </a:prstGeom>
        </p:spPr>
      </p:pic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143000"/>
            <a:ext cx="9448800" cy="45259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fr-FR" dirty="0"/>
              <a:t> @Test</a:t>
            </a:r>
          </a:p>
          <a:p>
            <a:pPr marL="0" indent="0">
              <a:buNone/>
            </a:pPr>
            <a:r>
              <a:rPr lang="fr-FR" dirty="0"/>
              <a:t>    </a:t>
            </a:r>
            <a:r>
              <a:rPr lang="fr-FR" b="1" dirty="0"/>
              <a:t>public</a:t>
            </a:r>
            <a:r>
              <a:rPr lang="fr-FR" dirty="0"/>
              <a:t> </a:t>
            </a:r>
            <a:r>
              <a:rPr lang="fr-FR" b="1" dirty="0">
                <a:solidFill>
                  <a:srgbClr val="445588"/>
                </a:solidFill>
              </a:rPr>
              <a:t>void</a:t>
            </a:r>
            <a:r>
              <a:rPr lang="fr-FR" dirty="0"/>
              <a:t> </a:t>
            </a:r>
            <a:r>
              <a:rPr lang="fr-FR" b="1" dirty="0">
                <a:solidFill>
                  <a:srgbClr val="990000"/>
                </a:solidFill>
              </a:rPr>
              <a:t>testRegistration</a:t>
            </a:r>
            <a:r>
              <a:rPr lang="fr-FR" b="1" dirty="0"/>
              <a:t>()</a:t>
            </a:r>
            <a:r>
              <a:rPr lang="fr-FR" dirty="0"/>
              <a:t> </a:t>
            </a:r>
            <a:r>
              <a:rPr lang="fr-FR" b="1" dirty="0"/>
              <a:t>{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dirty="0">
                <a:solidFill>
                  <a:srgbClr val="333333"/>
                </a:solidFill>
              </a:rPr>
              <a:t>RegistrationByMailScreen</a:t>
            </a:r>
            <a:r>
              <a:rPr lang="fr-FR" dirty="0"/>
              <a:t> </a:t>
            </a:r>
            <a:r>
              <a:rPr lang="fr-FR" dirty="0" smtClean="0">
                <a:solidFill>
                  <a:srgbClr val="333333"/>
                </a:solidFill>
              </a:rPr>
              <a:t>registrationScreen</a:t>
            </a:r>
            <a:endParaRPr lang="fr-FR" dirty="0"/>
          </a:p>
          <a:p>
            <a:pPr marL="0" indent="0">
              <a:buNone/>
            </a:pPr>
            <a:r>
              <a:rPr lang="fr-FR" b="1" dirty="0" smtClean="0"/>
              <a:t>                                  =</a:t>
            </a:r>
            <a:r>
              <a:rPr lang="fr-FR" dirty="0" smtClean="0"/>
              <a:t> </a:t>
            </a:r>
            <a:r>
              <a:rPr lang="fr-FR" b="1" dirty="0"/>
              <a:t>new</a:t>
            </a:r>
            <a:r>
              <a:rPr lang="fr-FR" dirty="0"/>
              <a:t> </a:t>
            </a:r>
            <a:r>
              <a:rPr lang="fr-FR" dirty="0" smtClean="0">
                <a:solidFill>
                  <a:srgbClr val="333333"/>
                </a:solidFill>
              </a:rPr>
              <a:t>RegistrationByMailScreen</a:t>
            </a:r>
            <a:r>
              <a:rPr lang="fr-FR" b="1" dirty="0" smtClean="0"/>
              <a:t>(</a:t>
            </a:r>
            <a:r>
              <a:rPr lang="fr-FR" dirty="0" err="1" smtClean="0">
                <a:solidFill>
                  <a:srgbClr val="333333"/>
                </a:solidFill>
              </a:rPr>
              <a:t>getDriver</a:t>
            </a:r>
            <a:r>
              <a:rPr lang="fr-FR" b="1" dirty="0"/>
              <a:t>());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dirty="0" err="1">
                <a:solidFill>
                  <a:srgbClr val="333333"/>
                </a:solidFill>
              </a:rPr>
              <a:t>registrationScreen</a:t>
            </a:r>
            <a:r>
              <a:rPr lang="fr-FR" b="1" dirty="0" err="1"/>
              <a:t>.</a:t>
            </a:r>
            <a:r>
              <a:rPr lang="fr-FR" dirty="0" err="1">
                <a:solidFill>
                  <a:srgbClr val="008080"/>
                </a:solidFill>
              </a:rPr>
              <a:t>assertDisplayed</a:t>
            </a:r>
            <a:r>
              <a:rPr lang="fr-FR" b="1" dirty="0"/>
              <a:t>();</a:t>
            </a:r>
            <a:r>
              <a:rPr lang="fr-FR" dirty="0"/>
              <a:t/>
            </a:r>
            <a:br>
              <a:rPr lang="fr-FR" dirty="0"/>
            </a:br>
            <a:endParaRPr lang="fr-FR" sz="900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dirty="0" err="1">
                <a:solidFill>
                  <a:srgbClr val="333333"/>
                </a:solidFill>
              </a:rPr>
              <a:t>registrationScreen</a:t>
            </a:r>
            <a:r>
              <a:rPr lang="fr-FR" b="1" dirty="0" err="1"/>
              <a:t>.</a:t>
            </a:r>
            <a:r>
              <a:rPr lang="fr-FR" dirty="0" err="1">
                <a:solidFill>
                  <a:srgbClr val="008080"/>
                </a:solidFill>
              </a:rPr>
              <a:t>getPersonalInformations</a:t>
            </a:r>
            <a:r>
              <a:rPr lang="fr-FR" b="1" dirty="0"/>
              <a:t>()</a:t>
            </a:r>
            <a:r>
              <a:rPr lang="fr-FR" i="1" dirty="0">
                <a:solidFill>
                  <a:srgbClr val="999988"/>
                </a:solidFill>
              </a:rPr>
              <a:t>//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                </a:t>
            </a:r>
            <a:r>
              <a:rPr lang="fr-FR" b="1" dirty="0"/>
              <a:t>.</a:t>
            </a:r>
            <a:r>
              <a:rPr lang="fr-FR" dirty="0" err="1">
                <a:solidFill>
                  <a:srgbClr val="008080"/>
                </a:solidFill>
              </a:rPr>
              <a:t>assertDisplayed</a:t>
            </a:r>
            <a:r>
              <a:rPr lang="fr-FR" b="1" dirty="0"/>
              <a:t>()</a:t>
            </a:r>
            <a:r>
              <a:rPr lang="fr-FR" i="1" dirty="0">
                <a:solidFill>
                  <a:srgbClr val="999988"/>
                </a:solidFill>
              </a:rPr>
              <a:t>//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                </a:t>
            </a:r>
            <a:r>
              <a:rPr lang="fr-FR" b="1" dirty="0"/>
              <a:t>.</a:t>
            </a:r>
            <a:r>
              <a:rPr lang="fr-FR" dirty="0" err="1">
                <a:solidFill>
                  <a:srgbClr val="008080"/>
                </a:solidFill>
              </a:rPr>
              <a:t>setFirstName</a:t>
            </a:r>
            <a:r>
              <a:rPr lang="fr-FR" b="1" dirty="0"/>
              <a:t>(</a:t>
            </a:r>
            <a:r>
              <a:rPr lang="fr-FR" dirty="0">
                <a:solidFill>
                  <a:srgbClr val="DD1144"/>
                </a:solidFill>
              </a:rPr>
              <a:t>"John"</a:t>
            </a:r>
            <a:r>
              <a:rPr lang="fr-FR" b="1" dirty="0"/>
              <a:t>)</a:t>
            </a:r>
            <a:r>
              <a:rPr lang="fr-FR" i="1" dirty="0">
                <a:solidFill>
                  <a:srgbClr val="999988"/>
                </a:solidFill>
              </a:rPr>
              <a:t>//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                </a:t>
            </a:r>
            <a:r>
              <a:rPr lang="fr-FR" b="1" dirty="0"/>
              <a:t>.</a:t>
            </a:r>
            <a:r>
              <a:rPr lang="fr-FR" dirty="0" err="1">
                <a:solidFill>
                  <a:srgbClr val="008080"/>
                </a:solidFill>
              </a:rPr>
              <a:t>setLastName</a:t>
            </a:r>
            <a:r>
              <a:rPr lang="fr-FR" b="1" dirty="0"/>
              <a:t>(</a:t>
            </a:r>
            <a:r>
              <a:rPr lang="fr-FR" dirty="0">
                <a:solidFill>
                  <a:srgbClr val="DD1144"/>
                </a:solidFill>
              </a:rPr>
              <a:t>"</a:t>
            </a:r>
            <a:r>
              <a:rPr lang="fr-FR" dirty="0" err="1">
                <a:solidFill>
                  <a:srgbClr val="DD1144"/>
                </a:solidFill>
              </a:rPr>
              <a:t>Doe</a:t>
            </a:r>
            <a:r>
              <a:rPr lang="fr-FR" dirty="0">
                <a:solidFill>
                  <a:srgbClr val="DD1144"/>
                </a:solidFill>
              </a:rPr>
              <a:t>"</a:t>
            </a:r>
            <a:r>
              <a:rPr lang="fr-FR" b="1" dirty="0"/>
              <a:t>)</a:t>
            </a:r>
            <a:r>
              <a:rPr lang="fr-FR" i="1" dirty="0">
                <a:solidFill>
                  <a:srgbClr val="999988"/>
                </a:solidFill>
              </a:rPr>
              <a:t>//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                </a:t>
            </a:r>
            <a:r>
              <a:rPr lang="fr-FR" b="1" dirty="0"/>
              <a:t>.</a:t>
            </a:r>
            <a:r>
              <a:rPr lang="fr-FR" dirty="0" err="1">
                <a:solidFill>
                  <a:srgbClr val="008080"/>
                </a:solidFill>
              </a:rPr>
              <a:t>setBirthdate</a:t>
            </a:r>
            <a:r>
              <a:rPr lang="fr-FR" b="1" dirty="0"/>
              <a:t>(new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DateMidnight</a:t>
            </a:r>
            <a:r>
              <a:rPr lang="fr-FR" b="1" dirty="0"/>
              <a:t>(</a:t>
            </a:r>
            <a:r>
              <a:rPr lang="fr-FR" dirty="0">
                <a:solidFill>
                  <a:srgbClr val="009999"/>
                </a:solidFill>
              </a:rPr>
              <a:t>1980</a:t>
            </a:r>
            <a:r>
              <a:rPr lang="fr-FR" b="1" dirty="0"/>
              <a:t>,</a:t>
            </a:r>
            <a:r>
              <a:rPr lang="fr-FR" dirty="0"/>
              <a:t> </a:t>
            </a:r>
            <a:r>
              <a:rPr lang="fr-FR" dirty="0">
                <a:solidFill>
                  <a:srgbClr val="009999"/>
                </a:solidFill>
              </a:rPr>
              <a:t>1</a:t>
            </a:r>
            <a:r>
              <a:rPr lang="fr-FR" b="1" dirty="0"/>
              <a:t>,</a:t>
            </a:r>
            <a:r>
              <a:rPr lang="fr-FR" dirty="0"/>
              <a:t> </a:t>
            </a:r>
            <a:r>
              <a:rPr lang="fr-FR" dirty="0">
                <a:solidFill>
                  <a:srgbClr val="009999"/>
                </a:solidFill>
              </a:rPr>
              <a:t>1</a:t>
            </a:r>
            <a:r>
              <a:rPr lang="fr-FR" b="1" dirty="0"/>
              <a:t>))</a:t>
            </a:r>
            <a:r>
              <a:rPr lang="fr-FR" i="1" dirty="0">
                <a:solidFill>
                  <a:srgbClr val="999988"/>
                </a:solidFill>
              </a:rPr>
              <a:t>//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                </a:t>
            </a:r>
            <a:r>
              <a:rPr lang="fr-FR" b="1" dirty="0"/>
              <a:t>.</a:t>
            </a:r>
            <a:r>
              <a:rPr lang="fr-FR" dirty="0" err="1">
                <a:solidFill>
                  <a:srgbClr val="008080"/>
                </a:solidFill>
              </a:rPr>
              <a:t>setEmail</a:t>
            </a:r>
            <a:r>
              <a:rPr lang="fr-FR" b="1" dirty="0"/>
              <a:t>(</a:t>
            </a:r>
            <a:r>
              <a:rPr lang="fr-FR" dirty="0">
                <a:solidFill>
                  <a:srgbClr val="DD1144"/>
                </a:solidFill>
              </a:rPr>
              <a:t>"john@doe.com"</a:t>
            </a:r>
            <a:r>
              <a:rPr lang="fr-FR" b="1" dirty="0"/>
              <a:t>)</a:t>
            </a:r>
            <a:r>
              <a:rPr lang="fr-FR" i="1" dirty="0">
                <a:solidFill>
                  <a:srgbClr val="999988"/>
                </a:solidFill>
              </a:rPr>
              <a:t>//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                </a:t>
            </a:r>
            <a:r>
              <a:rPr lang="fr-FR" b="1" dirty="0"/>
              <a:t>.</a:t>
            </a:r>
            <a:r>
              <a:rPr lang="fr-FR" dirty="0" err="1">
                <a:solidFill>
                  <a:srgbClr val="008080"/>
                </a:solidFill>
              </a:rPr>
              <a:t>submit</a:t>
            </a:r>
            <a:r>
              <a:rPr lang="fr-FR" b="1" dirty="0"/>
              <a:t>();</a:t>
            </a:r>
            <a:endParaRPr lang="fr-FR" dirty="0"/>
          </a:p>
          <a:p>
            <a:pPr marL="0" indent="0">
              <a:buNone/>
            </a:pPr>
            <a:endParaRPr lang="fr-FR" sz="900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dirty="0" err="1">
                <a:solidFill>
                  <a:srgbClr val="333333"/>
                </a:solidFill>
              </a:rPr>
              <a:t>registrationScreen</a:t>
            </a:r>
            <a:r>
              <a:rPr lang="fr-FR" b="1" dirty="0" err="1"/>
              <a:t>.</a:t>
            </a:r>
            <a:r>
              <a:rPr lang="fr-FR" dirty="0" err="1">
                <a:solidFill>
                  <a:srgbClr val="008080"/>
                </a:solidFill>
              </a:rPr>
              <a:t>getMailSettings</a:t>
            </a:r>
            <a:r>
              <a:rPr lang="fr-FR" b="1" dirty="0"/>
              <a:t>().</a:t>
            </a:r>
            <a:r>
              <a:rPr lang="fr-FR" dirty="0" err="1">
                <a:solidFill>
                  <a:srgbClr val="008080"/>
                </a:solidFill>
              </a:rPr>
              <a:t>assertDisplayed</a:t>
            </a:r>
            <a:r>
              <a:rPr lang="fr-FR" b="1" dirty="0"/>
              <a:t>;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</a:t>
            </a:r>
            <a:r>
              <a:rPr lang="fr-FR" b="1" dirty="0"/>
              <a:t>}</a:t>
            </a:r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3007787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381000"/>
            <a:ext cx="8229600" cy="6096000"/>
          </a:xfrm>
        </p:spPr>
        <p:txBody>
          <a:bodyPr anchor="ctr">
            <a:noAutofit/>
          </a:bodyPr>
          <a:lstStyle/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Context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Modeling approach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Dependency Model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Field features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Extensions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/>
              <a:t>Live coding demo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Back to LesFurets.com</a:t>
            </a:r>
          </a:p>
        </p:txBody>
      </p:sp>
      <p:sp>
        <p:nvSpPr>
          <p:cNvPr id="6" name="Forme en L 5"/>
          <p:cNvSpPr/>
          <p:nvPr/>
        </p:nvSpPr>
        <p:spPr>
          <a:xfrm>
            <a:off x="2667000" y="5105400"/>
            <a:ext cx="533400" cy="5334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orme en L 6"/>
          <p:cNvSpPr/>
          <p:nvPr/>
        </p:nvSpPr>
        <p:spPr>
          <a:xfrm rot="10800000">
            <a:off x="5943600" y="4648199"/>
            <a:ext cx="533400" cy="5334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Nature of dependencies	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Visibility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I declare a claim -&gt; question set for this child appears</a:t>
            </a:r>
          </a:p>
          <a:p>
            <a:r>
              <a:rPr lang="en-US" dirty="0" smtClean="0"/>
              <a:t>Value range</a:t>
            </a:r>
          </a:p>
          <a:p>
            <a:pPr lvl="1"/>
            <a:r>
              <a:rPr lang="en-US" dirty="0" smtClean="0"/>
              <a:t>I’ve been owning a car for one year -&gt; constraint on the date for a claim should be later than the car’s purchase date</a:t>
            </a:r>
          </a:p>
          <a:p>
            <a:r>
              <a:rPr lang="en-US" dirty="0" smtClean="0"/>
              <a:t>Reset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I change the number of occurred claims from 2 to 1 -&gt; previous details of claim number 2 should be dropped</a:t>
            </a:r>
          </a:p>
          <a:p>
            <a:r>
              <a:rPr lang="en-US" dirty="0" smtClean="0"/>
              <a:t>Validation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I change my date of birth -&gt; I could not obtain my car license before being 18 years old</a:t>
            </a:r>
          </a:p>
        </p:txBody>
      </p:sp>
    </p:spTree>
    <p:extLst>
      <p:ext uri="{BB962C8B-B14F-4D97-AF65-F5344CB8AC3E}">
        <p14:creationId xmlns="" xmlns:p14="http://schemas.microsoft.com/office/powerpoint/2010/main" val="13878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381000"/>
            <a:ext cx="8229600" cy="6096000"/>
          </a:xfrm>
        </p:spPr>
        <p:txBody>
          <a:bodyPr anchor="ctr">
            <a:noAutofit/>
          </a:bodyPr>
          <a:lstStyle/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Context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Modeling approach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Dependency Model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Field features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Extensions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Live coding demo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/>
              <a:t>Back to LesFurets.com</a:t>
            </a:r>
          </a:p>
        </p:txBody>
      </p:sp>
      <p:sp>
        <p:nvSpPr>
          <p:cNvPr id="6" name="Forme en L 5"/>
          <p:cNvSpPr/>
          <p:nvPr/>
        </p:nvSpPr>
        <p:spPr>
          <a:xfrm>
            <a:off x="2286000" y="5943600"/>
            <a:ext cx="533400" cy="5334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orme en L 6"/>
          <p:cNvSpPr/>
          <p:nvPr/>
        </p:nvSpPr>
        <p:spPr>
          <a:xfrm rot="10800000">
            <a:off x="6324600" y="5486399"/>
            <a:ext cx="533400" cy="5334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Refactoring and Agile practice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Opportunity based</a:t>
            </a:r>
          </a:p>
          <a:p>
            <a:r>
              <a:rPr lang="en-US" dirty="0" smtClean="0"/>
              <a:t>12 iterations with production deployment</a:t>
            </a:r>
          </a:p>
          <a:p>
            <a:r>
              <a:rPr lang="en-US" dirty="0" smtClean="0"/>
              <a:t>1 year of step by step refactoring</a:t>
            </a:r>
          </a:p>
          <a:p>
            <a:r>
              <a:rPr lang="en-US" dirty="0" smtClean="0"/>
              <a:t>Test coverage from 10% to 50% (in progress)</a:t>
            </a:r>
          </a:p>
          <a:p>
            <a:r>
              <a:rPr lang="en-US" dirty="0" smtClean="0"/>
              <a:t>Automated testing on more than 400 fields in 5 complex forms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92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implementation timeline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33647916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 investigation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 Variable Testing</a:t>
            </a:r>
          </a:p>
          <a:p>
            <a:r>
              <a:rPr lang="en-US" dirty="0" smtClean="0"/>
              <a:t>Machine learning algorithm on field tracking</a:t>
            </a:r>
          </a:p>
          <a:p>
            <a:r>
              <a:rPr lang="en-US" dirty="0" smtClean="0"/>
              <a:t>Dynamic shuffling of the fields order</a:t>
            </a:r>
          </a:p>
          <a:p>
            <a:r>
              <a:rPr lang="en-US" dirty="0" smtClean="0"/>
              <a:t>Adaptive path for the forms completion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14343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895600"/>
            <a:ext cx="8229600" cy="1143000"/>
          </a:xfrm>
        </p:spPr>
        <p:txBody>
          <a:bodyPr/>
          <a:lstStyle/>
          <a:p>
            <a:r>
              <a:rPr lang="en-US" dirty="0" smtClean="0"/>
              <a:t>Enjoy MDL4UI</a:t>
            </a:r>
            <a:endParaRPr lang="en-US" dirty="0"/>
          </a:p>
        </p:txBody>
      </p:sp>
      <p:sp>
        <p:nvSpPr>
          <p:cNvPr id="3" name="Forme en L 2"/>
          <p:cNvSpPr/>
          <p:nvPr/>
        </p:nvSpPr>
        <p:spPr>
          <a:xfrm>
            <a:off x="1447800" y="3523129"/>
            <a:ext cx="914400" cy="9144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rme en L 3"/>
          <p:cNvSpPr/>
          <p:nvPr/>
        </p:nvSpPr>
        <p:spPr>
          <a:xfrm rot="10800000">
            <a:off x="6705600" y="2608729"/>
            <a:ext cx="914400" cy="9144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81303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 and bug hell	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Historical design was based on a page scope</a:t>
            </a:r>
          </a:p>
          <a:p>
            <a:r>
              <a:rPr lang="en-US" dirty="0" smtClean="0"/>
              <a:t>All the rules between fields were embedded in each page code</a:t>
            </a:r>
          </a:p>
          <a:p>
            <a:r>
              <a:rPr lang="en-US" dirty="0" smtClean="0"/>
              <a:t>Business rules were directly written on the widget values without MVC pattern</a:t>
            </a:r>
          </a:p>
          <a:p>
            <a:r>
              <a:rPr lang="en-US" dirty="0" smtClean="0"/>
              <a:t>Page navigation was triggering model updates that were sent to the server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4724400" y="1507153"/>
            <a:ext cx="3962400" cy="4893647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Governance of the business rules between fields was difficult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Lots of side effects between rules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Improving or adding new rules provided a lot of regressions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Dependencies between fields was not documented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Adding new fields or shuffling the fields order required a lot of testing</a:t>
            </a:r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4255503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CSS ids : a limited starting point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76600"/>
          </a:xfrm>
        </p:spPr>
        <p:txBody>
          <a:bodyPr/>
          <a:lstStyle/>
          <a:p>
            <a:r>
              <a:rPr lang="en-US" dirty="0" smtClean="0"/>
              <a:t>All the form fields were still having a CSS class and an ID for CSS skinning</a:t>
            </a:r>
          </a:p>
          <a:p>
            <a:pPr lvl="1"/>
            <a:r>
              <a:rPr lang="en-US" dirty="0" smtClean="0"/>
              <a:t>No real taxonomy</a:t>
            </a:r>
          </a:p>
          <a:p>
            <a:pPr lvl="1"/>
            <a:r>
              <a:rPr lang="en-US" dirty="0" smtClean="0"/>
              <a:t>No guaranty that CSS ids are unique</a:t>
            </a:r>
          </a:p>
          <a:p>
            <a:pPr lvl="1"/>
            <a:r>
              <a:rPr lang="en-US" dirty="0" smtClean="0"/>
              <a:t>Styling is evolving with his own constraints</a:t>
            </a:r>
          </a:p>
          <a:p>
            <a:pPr lvl="1"/>
            <a:r>
              <a:rPr lang="en-US" dirty="0" smtClean="0"/>
              <a:t>Not the original purpose of CSS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2667001" y="5533947"/>
            <a:ext cx="5867400" cy="954107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Using CSS on web forms hides</a:t>
            </a:r>
            <a:r>
              <a:rPr lang="en-US" sz="2800" dirty="0"/>
              <a:t> </a:t>
            </a:r>
            <a:r>
              <a:rPr lang="en-US" sz="2800" dirty="0" smtClean="0"/>
              <a:t>an implicit model that could be leveraged</a:t>
            </a:r>
            <a:endParaRPr 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2375505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Ensuring non regression even with frequent changes on forms</a:t>
            </a:r>
          </a:p>
          <a:p>
            <a:pPr lvl="1"/>
            <a:r>
              <a:rPr lang="en-US" dirty="0" smtClean="0"/>
              <a:t>No unexpected side effects between business rules</a:t>
            </a:r>
          </a:p>
          <a:p>
            <a:pPr lvl="1"/>
            <a:r>
              <a:rPr lang="en-US" dirty="0" smtClean="0"/>
              <a:t>Make unit testing possible</a:t>
            </a:r>
          </a:p>
          <a:p>
            <a:r>
              <a:rPr lang="en-US" dirty="0" smtClean="0"/>
              <a:t>Enabling a fast and up-to-date understanding of the form complexity</a:t>
            </a:r>
          </a:p>
          <a:p>
            <a:r>
              <a:rPr lang="en-US" dirty="0" smtClean="0"/>
              <a:t>Reducing the maintenance effort</a:t>
            </a:r>
          </a:p>
          <a:p>
            <a:r>
              <a:rPr lang="en-US" dirty="0" smtClean="0"/>
              <a:t>Supporting fields shuffle</a:t>
            </a:r>
          </a:p>
          <a:p>
            <a:r>
              <a:rPr lang="en-US" dirty="0"/>
              <a:t>Supporting AB </a:t>
            </a:r>
            <a:r>
              <a:rPr lang="en-US" dirty="0" smtClean="0"/>
              <a:t>testing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61818943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1934</TotalTime>
  <Words>2359</Words>
  <Application>Microsoft Office PowerPoint</Application>
  <PresentationFormat>Affichage à l'écran (4:3)</PresentationFormat>
  <Paragraphs>562</Paragraphs>
  <Slides>64</Slides>
  <Notes>4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64</vt:i4>
      </vt:variant>
    </vt:vector>
  </HeadingPairs>
  <TitlesOfParts>
    <vt:vector size="65" baseType="lpstr">
      <vt:lpstr>Thème Office</vt:lpstr>
      <vt:lpstr>Rock solid UI modeling using annotation processing</vt:lpstr>
      <vt:lpstr>Speakers</vt:lpstr>
      <vt:lpstr>Agenda</vt:lpstr>
      <vt:lpstr>Context at LesFurets.com</vt:lpstr>
      <vt:lpstr>Sample : old question set for motorbike</vt:lpstr>
      <vt:lpstr>Nature of dependencies </vt:lpstr>
      <vt:lpstr>Complexity and bug hell </vt:lpstr>
      <vt:lpstr>The CSS ids : a limited starting point</vt:lpstr>
      <vt:lpstr>Requirements</vt:lpstr>
      <vt:lpstr>MDL4UI our OSS sandbox</vt:lpstr>
      <vt:lpstr>Content of MDL4UI</vt:lpstr>
      <vt:lpstr>Diapositive 12</vt:lpstr>
      <vt:lpstr>MDL4UI model concepts</vt:lpstr>
      <vt:lpstr>MDL4UI model concepts</vt:lpstr>
      <vt:lpstr>MDL4UI model concepts</vt:lpstr>
      <vt:lpstr>MDL4UI model concepts</vt:lpstr>
      <vt:lpstr>MDL4UI sample model </vt:lpstr>
      <vt:lpstr>Introducing MDL4UI model layers</vt:lpstr>
      <vt:lpstr>Diapositive 19</vt:lpstr>
      <vt:lpstr>Diapositive 20</vt:lpstr>
      <vt:lpstr>Diapositive 21</vt:lpstr>
      <vt:lpstr>Diapositive 22</vt:lpstr>
      <vt:lpstr>From the point of view of a screen</vt:lpstr>
      <vt:lpstr>From the point of view of a field</vt:lpstr>
      <vt:lpstr>Diapositive 25</vt:lpstr>
      <vt:lpstr>Implementing the model</vt:lpstr>
      <vt:lpstr>Why modeling as code ?</vt:lpstr>
      <vt:lpstr>We need a dependency graph</vt:lpstr>
      <vt:lpstr>Validation dependency</vt:lpstr>
      <vt:lpstr>Visibility dependency</vt:lpstr>
      <vt:lpstr>In code declarative dependencies modeling</vt:lpstr>
      <vt:lpstr>Dependencies processing</vt:lpstr>
      <vt:lpstr>Deep dependency, dependency cycle, graph validation</vt:lpstr>
      <vt:lpstr>Simple dependency API</vt:lpstr>
      <vt:lpstr>Code generation using a maven custom plugin</vt:lpstr>
      <vt:lpstr>Walkthrough the model in a maven plugin</vt:lpstr>
      <vt:lpstr>Maven plugin declaration</vt:lpstr>
      <vt:lpstr>Diapositive 38</vt:lpstr>
      <vt:lpstr>Goal and inspiration</vt:lpstr>
      <vt:lpstr>Features provided by fields</vt:lpstr>
      <vt:lpstr>FieldInitializer API</vt:lpstr>
      <vt:lpstr>FieldEditor API</vt:lpstr>
      <vt:lpstr>FieldBehaviour API</vt:lpstr>
      <vt:lpstr>Injecting the field features with annotations and meta annotation</vt:lpstr>
      <vt:lpstr>Declaring a feature of a field</vt:lpstr>
      <vt:lpstr>The plumbing using APT</vt:lpstr>
      <vt:lpstr>Generated pattern to glue things together</vt:lpstr>
      <vt:lpstr>Replicate the factory pattern for each feald feature</vt:lpstr>
      <vt:lpstr>Diapositive 49</vt:lpstr>
      <vt:lpstr>Generate UML to understand the model</vt:lpstr>
      <vt:lpstr>Field tracking</vt:lpstr>
      <vt:lpstr>AB testing and shuffling the fields</vt:lpstr>
      <vt:lpstr>Unit testing</vt:lpstr>
      <vt:lpstr>Unit testing</vt:lpstr>
      <vt:lpstr>Unit testing</vt:lpstr>
      <vt:lpstr>Selenium and integration testing</vt:lpstr>
      <vt:lpstr>Selenium and integration testing</vt:lpstr>
      <vt:lpstr>Selenium and integration testing</vt:lpstr>
      <vt:lpstr>Diapositive 59</vt:lpstr>
      <vt:lpstr>Diapositive 60</vt:lpstr>
      <vt:lpstr>Refactoring and Agile practice</vt:lpstr>
      <vt:lpstr>Project implementation timeline</vt:lpstr>
      <vt:lpstr>Under investigation</vt:lpstr>
      <vt:lpstr>Enjoy MDL4UI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Rock solid UI modeling using annotation processing</dc:title>
  <dc:creator>gdigugli@gmail.com</dc:creator>
  <cp:lastModifiedBy>jba</cp:lastModifiedBy>
  <cp:revision>635</cp:revision>
  <cp:lastPrinted>2013-04-02T11:22:46Z</cp:lastPrinted>
  <dcterms:created xsi:type="dcterms:W3CDTF">2013-03-24T20:37:15Z</dcterms:created>
  <dcterms:modified xsi:type="dcterms:W3CDTF">2013-04-05T09:13:19Z</dcterms:modified>
</cp:coreProperties>
</file>