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323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326" r:id="rId12"/>
    <p:sldId id="332" r:id="rId13"/>
    <p:sldId id="312" r:id="rId14"/>
    <p:sldId id="313" r:id="rId15"/>
    <p:sldId id="315" r:id="rId16"/>
    <p:sldId id="314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327" r:id="rId27"/>
    <p:sldId id="277" r:id="rId28"/>
    <p:sldId id="279" r:id="rId29"/>
    <p:sldId id="278" r:id="rId30"/>
    <p:sldId id="280" r:id="rId31"/>
    <p:sldId id="316" r:id="rId32"/>
    <p:sldId id="281" r:id="rId33"/>
    <p:sldId id="287" r:id="rId34"/>
    <p:sldId id="282" r:id="rId35"/>
    <p:sldId id="285" r:id="rId36"/>
    <p:sldId id="286" r:id="rId37"/>
    <p:sldId id="328" r:id="rId38"/>
    <p:sldId id="284" r:id="rId39"/>
    <p:sldId id="288" r:id="rId40"/>
    <p:sldId id="295" r:id="rId41"/>
    <p:sldId id="293" r:id="rId42"/>
    <p:sldId id="294" r:id="rId43"/>
    <p:sldId id="296" r:id="rId44"/>
    <p:sldId id="292" r:id="rId45"/>
    <p:sldId id="297" r:id="rId46"/>
    <p:sldId id="304" r:id="rId47"/>
    <p:sldId id="305" r:id="rId48"/>
    <p:sldId id="329" r:id="rId49"/>
    <p:sldId id="333" r:id="rId50"/>
    <p:sldId id="283" r:id="rId51"/>
    <p:sldId id="300" r:id="rId52"/>
    <p:sldId id="299" r:id="rId53"/>
    <p:sldId id="298" r:id="rId54"/>
    <p:sldId id="310" r:id="rId55"/>
    <p:sldId id="311" r:id="rId56"/>
    <p:sldId id="301" r:id="rId57"/>
    <p:sldId id="307" r:id="rId58"/>
    <p:sldId id="309" r:id="rId59"/>
    <p:sldId id="330" r:id="rId60"/>
    <p:sldId id="331" r:id="rId61"/>
    <p:sldId id="302" r:id="rId62"/>
    <p:sldId id="321" r:id="rId63"/>
    <p:sldId id="303" r:id="rId64"/>
    <p:sldId id="322" r:id="rId65"/>
  </p:sldIdLst>
  <p:sldSz cx="9144000" cy="6858000" type="screen4x3"/>
  <p:notesSz cx="6645275" cy="97758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335" autoAdjust="0"/>
  </p:normalViewPr>
  <p:slideViewPr>
    <p:cSldViewPr>
      <p:cViewPr varScale="1">
        <p:scale>
          <a:sx n="110" d="100"/>
          <a:sy n="110" d="100"/>
        </p:scale>
        <p:origin x="-18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3079"/>
        <p:guide pos="209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9F3D9D59-C69D-478D-98BA-46DD69AE324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F1FF0778-B092-4B9F-81BC-7C174F2439A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803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64119" y="1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/>
          <a:lstStyle>
            <a:lvl1pPr algn="r">
              <a:defRPr sz="1200"/>
            </a:lvl1pPr>
          </a:lstStyle>
          <a:p>
            <a:fld id="{724035F6-A10F-4A2D-A4E3-1D4F59E0F1A1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57" tIns="44828" rIns="89657" bIns="44828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4528" y="4643517"/>
            <a:ext cx="5316220" cy="4399121"/>
          </a:xfrm>
          <a:prstGeom prst="rect">
            <a:avLst/>
          </a:prstGeom>
        </p:spPr>
        <p:txBody>
          <a:bodyPr vert="horz" lIns="89657" tIns="44828" rIns="89657" bIns="448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64119" y="9285338"/>
            <a:ext cx="2879619" cy="488791"/>
          </a:xfrm>
          <a:prstGeom prst="rect">
            <a:avLst/>
          </a:prstGeom>
        </p:spPr>
        <p:txBody>
          <a:bodyPr vert="horz" lIns="89657" tIns="44828" rIns="89657" bIns="44828" rtlCol="0" anchor="b"/>
          <a:lstStyle>
            <a:lvl1pPr algn="r">
              <a:defRPr sz="1200"/>
            </a:lvl1pPr>
          </a:lstStyle>
          <a:p>
            <a:fld id="{1C995A55-B5EF-47FB-BCEC-1018828F2E1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148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159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00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97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38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95A55-B5EF-47FB-BCEC-1018828F2E1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2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4845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62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54835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0412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8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1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27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983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01059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334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68FF-0D67-4269-9FD2-93B489DF800A}" type="datetimeFigureOut">
              <a:rPr lang="fr-FR" smtClean="0"/>
              <a:pPr/>
              <a:t>05/04/2013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D72F-F310-45C9-905A-2569A5F74AA6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07"/>
            <a:ext cx="9144000" cy="463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482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lesfurets/mdl4u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Rock solid UI modeling using annotation processing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of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gdigugli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jubaudry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955344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our OSS sandbox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http://github.com/lesfurets/mdl4ui</a:t>
            </a:r>
            <a:endParaRPr lang="en-US" dirty="0" smtClean="0"/>
          </a:p>
          <a:p>
            <a:r>
              <a:rPr lang="en-US" dirty="0" smtClean="0"/>
              <a:t>Full framework and example</a:t>
            </a:r>
          </a:p>
          <a:p>
            <a:r>
              <a:rPr lang="en-US" dirty="0" smtClean="0"/>
              <a:t>Based on GWT and Twitter bootstrap</a:t>
            </a:r>
          </a:p>
          <a:p>
            <a:r>
              <a:rPr lang="en-US" dirty="0" smtClean="0"/>
              <a:t>Ready to fork and play</a:t>
            </a:r>
          </a:p>
          <a:p>
            <a:r>
              <a:rPr lang="en-US" dirty="0" smtClean="0"/>
              <a:t>Requires Java 6+ and Maven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sec to build and run from scratch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9947" y="5867400"/>
            <a:ext cx="4924105" cy="584775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WE ACCEPT PULL </a:t>
            </a:r>
            <a:r>
              <a:rPr lang="en-US" sz="3200" b="1" dirty="0" smtClean="0"/>
              <a:t>REQUESTS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6444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124200" y="1371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86400" y="914401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22098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175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grpSp>
        <p:nvGrpSpPr>
          <p:cNvPr id="36" name="Groupe 35"/>
          <p:cNvGrpSpPr/>
          <p:nvPr/>
        </p:nvGrpSpPr>
        <p:grpSpPr>
          <a:xfrm>
            <a:off x="228600" y="1418944"/>
            <a:ext cx="8228471" cy="4830728"/>
            <a:chOff x="228600" y="1418944"/>
            <a:chExt cx="8228471" cy="483072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729" y="1418944"/>
              <a:ext cx="5561471" cy="28140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3962400"/>
              <a:ext cx="3974385" cy="2287272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600" y="2618711"/>
              <a:ext cx="5561471" cy="2487325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228600" y="1295400"/>
            <a:ext cx="8228471" cy="5105400"/>
            <a:chOff x="228600" y="1295400"/>
            <a:chExt cx="8228471" cy="5105400"/>
          </a:xfrm>
        </p:grpSpPr>
        <p:sp>
          <p:nvSpPr>
            <p:cNvPr id="8" name="Rectangle 7"/>
            <p:cNvSpPr/>
            <p:nvPr/>
          </p:nvSpPr>
          <p:spPr>
            <a:xfrm>
              <a:off x="228600" y="1295400"/>
              <a:ext cx="8228471" cy="51054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934200" y="5791200"/>
              <a:ext cx="1295400" cy="460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Screen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77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4038601"/>
            <a:ext cx="3898186" cy="221107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1447800"/>
            <a:ext cx="5410200" cy="25146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71801" y="2705100"/>
            <a:ext cx="5410200" cy="23241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934200" y="5791200"/>
            <a:ext cx="1295399" cy="4657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Blocks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0600" y="5257800"/>
            <a:ext cx="3124200" cy="60960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Rectangle à coins arrondis 17"/>
          <p:cNvSpPr/>
          <p:nvPr/>
        </p:nvSpPr>
        <p:spPr>
          <a:xfrm>
            <a:off x="6934200" y="5784850"/>
            <a:ext cx="12954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Groups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8642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MDL4UI model concepts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9" y="1418944"/>
            <a:ext cx="5561471" cy="2814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62400"/>
            <a:ext cx="3974385" cy="228727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1295400" y="1981200"/>
            <a:ext cx="2209800" cy="1295400"/>
            <a:chOff x="1295400" y="1981200"/>
            <a:chExt cx="2209800" cy="12954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9812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95400" y="2286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26670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971800"/>
              <a:ext cx="220980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18711"/>
            <a:ext cx="5561471" cy="2487325"/>
          </a:xfrm>
          <a:prstGeom prst="rect">
            <a:avLst/>
          </a:prstGeom>
        </p:spPr>
      </p:pic>
      <p:grpSp>
        <p:nvGrpSpPr>
          <p:cNvPr id="33" name="Groupe 32"/>
          <p:cNvGrpSpPr/>
          <p:nvPr/>
        </p:nvGrpSpPr>
        <p:grpSpPr>
          <a:xfrm>
            <a:off x="3048000" y="3200400"/>
            <a:ext cx="2807264" cy="939800"/>
            <a:chOff x="3048000" y="3200400"/>
            <a:chExt cx="2807264" cy="939800"/>
          </a:xfrm>
        </p:grpSpPr>
        <p:sp>
          <p:nvSpPr>
            <p:cNvPr id="24" name="Rectangle 23"/>
            <p:cNvSpPr/>
            <p:nvPr/>
          </p:nvSpPr>
          <p:spPr>
            <a:xfrm>
              <a:off x="3581400" y="32004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35179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3835400"/>
              <a:ext cx="28072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57200" y="4495800"/>
            <a:ext cx="3657600" cy="1670050"/>
            <a:chOff x="457200" y="4495800"/>
            <a:chExt cx="3657600" cy="1670050"/>
          </a:xfrm>
        </p:grpSpPr>
        <p:sp>
          <p:nvSpPr>
            <p:cNvPr id="27" name="Rectangle 26"/>
            <p:cNvSpPr/>
            <p:nvPr/>
          </p:nvSpPr>
          <p:spPr>
            <a:xfrm>
              <a:off x="457200" y="44958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" y="480060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8860" y="51816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78860" y="5486400"/>
              <a:ext cx="3035940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4136" y="5861050"/>
              <a:ext cx="2273864" cy="304800"/>
            </a:xfrm>
            <a:prstGeom prst="rect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6938506" y="5784850"/>
            <a:ext cx="1291093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Fields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33362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MDL4UI model layers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04800" y="15240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629400" y="15240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44196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629400" y="44196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4800" y="54864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629400" y="54864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52400" y="2590800"/>
            <a:ext cx="8839200" cy="1676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04800" y="3200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629400" y="3200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6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work\mdl4ui\mdl4ui-docs\ElementID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458200" cy="49530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FieldID – GroupID – BlockID – ScreenID - </a:t>
            </a:r>
            <a:r>
              <a:rPr lang="en-US" dirty="0" err="1" smtClean="0"/>
              <a:t>ScenarioID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715000" y="1828800"/>
            <a:ext cx="30480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a UI MetaModel, and all concept for other layers.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0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work\mdl4ui\mdl4ui-docs\ElementID Sample diagram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152400" y="457200"/>
            <a:ext cx="8839200" cy="1524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Customization layer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04800" y="914400"/>
            <a:ext cx="6172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EFieldSample</a:t>
            </a:r>
            <a:r>
              <a:rPr lang="en-US" dirty="0" smtClean="0"/>
              <a:t> – </a:t>
            </a:r>
            <a:r>
              <a:rPr lang="en-US" dirty="0" err="1" smtClean="0"/>
              <a:t>EGroupSample</a:t>
            </a:r>
            <a:r>
              <a:rPr lang="en-US" dirty="0" smtClean="0"/>
              <a:t> – </a:t>
            </a:r>
            <a:r>
              <a:rPr lang="en-US" dirty="0" err="1" smtClean="0"/>
              <a:t>BlockSample</a:t>
            </a:r>
            <a:r>
              <a:rPr lang="en-US" dirty="0" smtClean="0"/>
              <a:t> - </a:t>
            </a:r>
            <a:r>
              <a:rPr lang="en-US" dirty="0" err="1" smtClean="0"/>
              <a:t>EScreenSample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629400" y="914400"/>
            <a:ext cx="2209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34000" y="2057400"/>
            <a:ext cx="3179975" cy="8672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define our UI model (screens, fields, etc.), only using enumerations.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gdigugli</a:t>
            </a:r>
            <a:r>
              <a:rPr lang="en-US" sz="2000" dirty="0" smtClean="0"/>
              <a:t> – Gilles Di </a:t>
            </a:r>
            <a:r>
              <a:rPr lang="en-US" sz="2000" dirty="0" err="1" smtClean="0"/>
              <a:t>Guglielmo</a:t>
            </a:r>
            <a:endParaRPr lang="en-US" sz="2000" dirty="0" smtClean="0"/>
          </a:p>
          <a:p>
            <a:r>
              <a:rPr lang="en-US" sz="2000" dirty="0" smtClean="0"/>
              <a:t>Java Developer since 1999</a:t>
            </a:r>
          </a:p>
          <a:p>
            <a:r>
              <a:rPr lang="en-US" sz="2000" dirty="0" smtClean="0"/>
              <a:t>Software architect at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ILOG – IBM</a:t>
            </a:r>
          </a:p>
          <a:p>
            <a:pPr lvl="1"/>
            <a:r>
              <a:rPr lang="en-US" sz="1800" dirty="0" smtClean="0"/>
              <a:t>2D Graphic toolkit</a:t>
            </a:r>
          </a:p>
          <a:p>
            <a:pPr lvl="1"/>
            <a:r>
              <a:rPr lang="en-US" sz="1800" dirty="0" smtClean="0"/>
              <a:t>Rule Engine</a:t>
            </a:r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  <a:endParaRPr lang="en-US" sz="1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jubaudry</a:t>
            </a:r>
            <a:r>
              <a:rPr lang="en-US" sz="2000" dirty="0" smtClean="0"/>
              <a:t> – </a:t>
            </a:r>
            <a:r>
              <a:rPr lang="en-US" sz="2000" dirty="0" err="1" smtClean="0"/>
              <a:t>Julien</a:t>
            </a:r>
            <a:r>
              <a:rPr lang="en-US" sz="2000" dirty="0" smtClean="0"/>
              <a:t> </a:t>
            </a:r>
            <a:r>
              <a:rPr lang="en-US" sz="2000" dirty="0" err="1" smtClean="0"/>
              <a:t>Baudry</a:t>
            </a:r>
            <a:endParaRPr lang="en-US" sz="2000" dirty="0" smtClean="0"/>
          </a:p>
          <a:p>
            <a:r>
              <a:rPr lang="en-US" sz="2000" dirty="0" smtClean="0"/>
              <a:t>Java Developer since 2007</a:t>
            </a:r>
          </a:p>
          <a:p>
            <a:r>
              <a:rPr lang="en-US" sz="2000" dirty="0" smtClean="0"/>
              <a:t>Senior developer at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Prima-Solutions</a:t>
            </a:r>
          </a:p>
          <a:p>
            <a:pPr lvl="1"/>
            <a:r>
              <a:rPr lang="en-US" sz="1800" dirty="0" smtClean="0"/>
              <a:t>SOA Platform for J2EE</a:t>
            </a:r>
          </a:p>
          <a:p>
            <a:pPr lvl="1"/>
            <a:r>
              <a:rPr lang="en-US" sz="1800" dirty="0" smtClean="0"/>
              <a:t>Domain models code generators</a:t>
            </a:r>
          </a:p>
          <a:p>
            <a:pPr lvl="1"/>
            <a:r>
              <a:rPr lang="en-US" sz="1800" dirty="0" smtClean="0"/>
              <a:t>Reinsurance software</a:t>
            </a:r>
          </a:p>
          <a:p>
            <a:endParaRPr lang="en-US" sz="2000" dirty="0"/>
          </a:p>
        </p:txBody>
      </p:sp>
      <p:pic>
        <p:nvPicPr>
          <p:cNvPr id="5" name="Image 4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2895600"/>
            <a:ext cx="3675459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306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work\mdl4ui\mdl4ui-docs\Element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458200" cy="4876800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– Group – Block - Screen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96000" y="1676400"/>
            <a:ext cx="28956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our UI model, with i18n resources injected.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31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work\mdl4ui\mdl4ui-docs\ElementView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4924425"/>
          </a:xfrm>
          <a:prstGeom prst="rect">
            <a:avLst/>
          </a:prstGeom>
          <a:noFill/>
        </p:spPr>
      </p:pic>
      <p:sp>
        <p:nvSpPr>
          <p:cNvPr id="4" name="Rectangle à coins arrondis 3"/>
          <p:cNvSpPr/>
          <p:nvPr/>
        </p:nvSpPr>
        <p:spPr>
          <a:xfrm>
            <a:off x="304800" y="457200"/>
            <a:ext cx="61722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FieldView</a:t>
            </a:r>
            <a:r>
              <a:rPr lang="en-US" dirty="0" smtClean="0"/>
              <a:t> – </a:t>
            </a:r>
            <a:r>
              <a:rPr lang="en-US" dirty="0" err="1" smtClean="0"/>
              <a:t>GroupView</a:t>
            </a:r>
            <a:r>
              <a:rPr lang="en-US" dirty="0" smtClean="0"/>
              <a:t> – </a:t>
            </a:r>
            <a:r>
              <a:rPr lang="en-US" dirty="0" err="1" smtClean="0"/>
              <a:t>BlockView</a:t>
            </a:r>
            <a:r>
              <a:rPr lang="en-US" dirty="0" smtClean="0"/>
              <a:t> - </a:t>
            </a:r>
            <a:r>
              <a:rPr lang="en-US" dirty="0" err="1" smtClean="0"/>
              <a:t>ScreenView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629400" y="457200"/>
            <a:ext cx="22098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019800" y="1600200"/>
            <a:ext cx="29718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instantiate all HTML widgets from a UI model instance, using GWT and twitter bootstrap frameworks.</a:t>
            </a:r>
          </a:p>
        </p:txBody>
      </p:sp>
    </p:spTree>
    <p:extLst>
      <p:ext uri="{BB962C8B-B14F-4D97-AF65-F5344CB8AC3E}">
        <p14:creationId xmlns="" xmlns:p14="http://schemas.microsoft.com/office/powerpoint/2010/main" val="451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screen</a:t>
            </a:r>
            <a:endParaRPr lang="en-US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54939" cy="4118128"/>
          </a:xfrm>
          <a:prstGeom prst="rect">
            <a:avLst/>
          </a:prstGeom>
        </p:spPr>
      </p:pic>
      <p:sp>
        <p:nvSpPr>
          <p:cNvPr id="113" name="Rectangle à coins arrondis 112"/>
          <p:cNvSpPr/>
          <p:nvPr/>
        </p:nvSpPr>
        <p:spPr>
          <a:xfrm>
            <a:off x="2819400" y="5804647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5257800" y="5804647"/>
            <a:ext cx="1676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7147061" y="5813612"/>
            <a:ext cx="1768339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152400" y="57912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96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point of view of a field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590800" y="5715000"/>
            <a:ext cx="1447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MetaModel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572000" y="5715000"/>
            <a:ext cx="19050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Instance (runtime)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34200" y="5715000"/>
            <a:ext cx="21336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of the MVC pattern (runtime)</a:t>
            </a:r>
            <a:endParaRPr lang="en-US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6200" y="5715000"/>
            <a:ext cx="19812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151" name="Picture 7" descr="C:\work\mdl4ui\mdl4ui-docs\screen_field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98" y="1779163"/>
            <a:ext cx="9066902" cy="3631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31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model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5" y="1497726"/>
            <a:ext cx="8690275" cy="49792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4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modeling as code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Sorry we are Java developers</a:t>
            </a:r>
          </a:p>
          <a:p>
            <a:r>
              <a:rPr lang="en-US" dirty="0" smtClean="0"/>
              <a:t>Built-in </a:t>
            </a:r>
            <a:r>
              <a:rPr lang="en-US" b="1" dirty="0" smtClean="0"/>
              <a:t>continuous integration </a:t>
            </a:r>
            <a:r>
              <a:rPr lang="en-US" dirty="0" smtClean="0"/>
              <a:t>for the model</a:t>
            </a:r>
          </a:p>
          <a:p>
            <a:r>
              <a:rPr lang="en-US" b="1" dirty="0" smtClean="0"/>
              <a:t>No code generation </a:t>
            </a:r>
            <a:r>
              <a:rPr lang="en-US" dirty="0" smtClean="0"/>
              <a:t>required to implement the model</a:t>
            </a:r>
          </a:p>
          <a:p>
            <a:r>
              <a:rPr lang="en-US" b="1" dirty="0" smtClean="0"/>
              <a:t>Modeling concept </a:t>
            </a:r>
            <a:r>
              <a:rPr lang="en-US" dirty="0" smtClean="0"/>
              <a:t>understanding is </a:t>
            </a:r>
            <a:r>
              <a:rPr lang="en-US" b="1" dirty="0" smtClean="0"/>
              <a:t>not required</a:t>
            </a:r>
            <a:endParaRPr lang="en-US" dirty="0" smtClean="0"/>
          </a:p>
          <a:p>
            <a:r>
              <a:rPr lang="en-US" b="1" dirty="0" smtClean="0"/>
              <a:t>Modeling stack </a:t>
            </a:r>
            <a:r>
              <a:rPr lang="en-US" dirty="0" smtClean="0"/>
              <a:t>is</a:t>
            </a:r>
            <a:r>
              <a:rPr lang="en-US" b="1" dirty="0" smtClean="0"/>
              <a:t> transparent </a:t>
            </a:r>
            <a:r>
              <a:rPr lang="en-US" dirty="0" smtClean="0"/>
              <a:t>for UI development</a:t>
            </a:r>
          </a:p>
          <a:p>
            <a:r>
              <a:rPr lang="en-US" b="1" dirty="0" smtClean="0"/>
              <a:t>Tooling</a:t>
            </a:r>
            <a:r>
              <a:rPr lang="en-US" dirty="0" smtClean="0"/>
              <a:t> is very fast</a:t>
            </a:r>
          </a:p>
          <a:p>
            <a:r>
              <a:rPr lang="en-US" b="1" dirty="0" smtClean="0"/>
              <a:t>Memory footprint </a:t>
            </a:r>
            <a:r>
              <a:rPr lang="en-US" dirty="0" smtClean="0"/>
              <a:t>is very low</a:t>
            </a:r>
          </a:p>
          <a:p>
            <a:r>
              <a:rPr lang="en-US" dirty="0" smtClean="0"/>
              <a:t>A lot of </a:t>
            </a:r>
            <a:r>
              <a:rPr lang="en-US" b="1" dirty="0" smtClean="0"/>
              <a:t>consistency</a:t>
            </a:r>
            <a:r>
              <a:rPr lang="en-US" dirty="0" smtClean="0"/>
              <a:t> checking is done by the compiler</a:t>
            </a:r>
          </a:p>
          <a:p>
            <a:r>
              <a:rPr lang="en-US" dirty="0" smtClean="0"/>
              <a:t>More benefits to come in the next slides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8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514600" y="3048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096000" y="251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dependency graph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Implementing business rules involves </a:t>
            </a:r>
            <a:r>
              <a:rPr lang="en-US" b="1" dirty="0" smtClean="0"/>
              <a:t>triggering the behaviors </a:t>
            </a:r>
            <a:r>
              <a:rPr lang="en-US" dirty="0" smtClean="0"/>
              <a:t>using a dependency model</a:t>
            </a:r>
          </a:p>
          <a:p>
            <a:r>
              <a:rPr lang="en-US" b="1" dirty="0" smtClean="0"/>
              <a:t>No semantics </a:t>
            </a:r>
            <a:r>
              <a:rPr lang="en-US" dirty="0" smtClean="0"/>
              <a:t>on the dependency</a:t>
            </a:r>
          </a:p>
          <a:p>
            <a:r>
              <a:rPr lang="en-US" dirty="0" smtClean="0"/>
              <a:t>Fields receive </a:t>
            </a:r>
            <a:r>
              <a:rPr lang="en-US" b="1" dirty="0" smtClean="0"/>
              <a:t>dependency events </a:t>
            </a:r>
            <a:r>
              <a:rPr lang="en-US" dirty="0" smtClean="0"/>
              <a:t>with</a:t>
            </a:r>
            <a:r>
              <a:rPr lang="en-US" b="1" dirty="0" smtClean="0"/>
              <a:t> source attribute</a:t>
            </a:r>
          </a:p>
          <a:p>
            <a:r>
              <a:rPr lang="en-US" dirty="0" smtClean="0"/>
              <a:t>Each </a:t>
            </a:r>
            <a:r>
              <a:rPr lang="en-US" b="1" dirty="0" smtClean="0"/>
              <a:t>field implements various features </a:t>
            </a:r>
            <a:r>
              <a:rPr lang="en-US" dirty="0" smtClean="0"/>
              <a:t>to react to dependency events</a:t>
            </a:r>
          </a:p>
          <a:p>
            <a:pPr lvl="1"/>
            <a:r>
              <a:rPr lang="en-US" dirty="0" smtClean="0"/>
              <a:t>Visibility of the fields</a:t>
            </a:r>
          </a:p>
          <a:p>
            <a:pPr lvl="1"/>
            <a:r>
              <a:rPr lang="en-US" dirty="0"/>
              <a:t>Value </a:t>
            </a:r>
            <a:r>
              <a:rPr lang="en-US" dirty="0" smtClean="0"/>
              <a:t>range definition</a:t>
            </a:r>
          </a:p>
          <a:p>
            <a:pPr lvl="1"/>
            <a:r>
              <a:rPr lang="en-US" dirty="0" smtClean="0"/>
              <a:t>Reset of value</a:t>
            </a:r>
          </a:p>
          <a:p>
            <a:pPr lvl="1"/>
            <a:r>
              <a:rPr lang="en-US" dirty="0" smtClean="0"/>
              <a:t>Validation of value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73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dependency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5630061" cy="21529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22863"/>
            <a:ext cx="6971429" cy="199365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="" xmlns:p14="http://schemas.microsoft.com/office/powerpoint/2010/main" val="2369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work\mdl4ui\mdl4ui-docs\my_settings_and_email_YES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044" y="4191000"/>
            <a:ext cx="5410956" cy="1733792"/>
          </a:xfrm>
          <a:prstGeom prst="rect">
            <a:avLst/>
          </a:prstGeom>
          <a:noFill/>
        </p:spPr>
      </p:pic>
      <p:pic>
        <p:nvPicPr>
          <p:cNvPr id="1027" name="Picture 3" descr="C:\work\mdl4ui\mdl4ui-docs\my_settings_and_email_NO_screensh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91000"/>
            <a:ext cx="3810532" cy="85737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dependency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8" y="1371600"/>
            <a:ext cx="7834921" cy="2234921"/>
          </a:xfrm>
          <a:prstGeom prst="rect">
            <a:avLst/>
          </a:prstGeom>
          <a:ln w="57150">
            <a:noFill/>
          </a:ln>
        </p:spPr>
      </p:pic>
      <p:sp>
        <p:nvSpPr>
          <p:cNvPr id="3" name="Rectangle à coins arrondis 2"/>
          <p:cNvSpPr/>
          <p:nvPr/>
        </p:nvSpPr>
        <p:spPr>
          <a:xfrm>
            <a:off x="1600200" y="4191000"/>
            <a:ext cx="838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à coins arrondis 6"/>
          <p:cNvSpPr/>
          <p:nvPr/>
        </p:nvSpPr>
        <p:spPr>
          <a:xfrm>
            <a:off x="5257800" y="4191000"/>
            <a:ext cx="9144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3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4876800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en-US" sz="3200" dirty="0" smtClean="0"/>
              <a:t>Context</a:t>
            </a:r>
          </a:p>
          <a:p>
            <a:pPr algn="ctr">
              <a:buNone/>
            </a:pPr>
            <a:r>
              <a:rPr lang="en-US" sz="3200" dirty="0" smtClean="0"/>
              <a:t>Quick demo</a:t>
            </a:r>
          </a:p>
          <a:p>
            <a:pPr algn="ctr">
              <a:buNone/>
            </a:pPr>
            <a:r>
              <a:rPr lang="en-US" sz="3200" dirty="0" smtClean="0"/>
              <a:t>Modeling approach</a:t>
            </a:r>
          </a:p>
          <a:p>
            <a:pPr algn="ctr">
              <a:buNone/>
            </a:pPr>
            <a:r>
              <a:rPr lang="en-US" sz="3200" dirty="0" smtClean="0"/>
              <a:t>Dependency Model</a:t>
            </a:r>
          </a:p>
          <a:p>
            <a:pPr algn="ctr">
              <a:buNone/>
            </a:pPr>
            <a:r>
              <a:rPr lang="en-US" sz="3200" dirty="0" smtClean="0"/>
              <a:t>Field features</a:t>
            </a:r>
          </a:p>
          <a:p>
            <a:pPr algn="ctr">
              <a:buNone/>
            </a:pPr>
            <a:r>
              <a:rPr lang="en-US" sz="3200" dirty="0" smtClean="0"/>
              <a:t>Extensions</a:t>
            </a:r>
          </a:p>
          <a:p>
            <a:pPr algn="ctr">
              <a:buNone/>
            </a:pPr>
            <a:r>
              <a:rPr lang="en-US" sz="3200" dirty="0" smtClean="0"/>
              <a:t>Live coding demo</a:t>
            </a:r>
          </a:p>
          <a:p>
            <a:pPr algn="ctr">
              <a:buNone/>
            </a:pPr>
            <a:r>
              <a:rPr lang="en-US" sz="3200" dirty="0" smtClean="0">
                <a:latin typeface="+mj-lt"/>
              </a:rPr>
              <a:t>Back to LesFurets.com</a:t>
            </a:r>
            <a:endParaRPr lang="en-US" sz="3200" dirty="0">
              <a:latin typeface="+mj-lt"/>
            </a:endParaRPr>
          </a:p>
        </p:txBody>
      </p:sp>
      <p:sp>
        <p:nvSpPr>
          <p:cNvPr id="6" name="Forme en L 5"/>
          <p:cNvSpPr/>
          <p:nvPr/>
        </p:nvSpPr>
        <p:spPr>
          <a:xfrm>
            <a:off x="1752600" y="58674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248400" y="990600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code declarative</a:t>
            </a:r>
            <a:br>
              <a:rPr lang="en-US" dirty="0" smtClean="0"/>
            </a:br>
            <a:r>
              <a:rPr lang="en-US" dirty="0" smtClean="0"/>
              <a:t>dependencies modeling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7086600" cy="461131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97802" y="4661118"/>
            <a:ext cx="62349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Implemented using </a:t>
            </a:r>
            <a:r>
              <a:rPr lang="en-US" sz="2800" b="1" dirty="0" smtClean="0"/>
              <a:t>enumerations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 smtClean="0"/>
              <a:t>Only direct dependency </a:t>
            </a:r>
            <a:r>
              <a:rPr lang="en-US" sz="2800" dirty="0" smtClean="0"/>
              <a:t>between fields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one field as </a:t>
            </a:r>
            <a:r>
              <a:rPr lang="en-US" sz="2800" b="1" dirty="0" smtClean="0"/>
              <a:t>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 </a:t>
            </a:r>
            <a:r>
              <a:rPr lang="en-US" sz="2800" b="1" dirty="0" smtClean="0"/>
              <a:t>multiple</a:t>
            </a:r>
            <a:r>
              <a:rPr lang="en-US" sz="2800" dirty="0" smtClean="0"/>
              <a:t> fields as </a:t>
            </a:r>
            <a:r>
              <a:rPr lang="en-US" sz="2800" b="1" dirty="0" smtClean="0"/>
              <a:t>targets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527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processing</a:t>
            </a:r>
            <a:endParaRPr lang="en-US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203446" y="2837328"/>
            <a:ext cx="2286000" cy="2801472"/>
            <a:chOff x="2790544" y="2608728"/>
            <a:chExt cx="2743200" cy="3432923"/>
          </a:xfrm>
        </p:grpSpPr>
        <p:sp>
          <p:nvSpPr>
            <p:cNvPr id="4" name="Ellipse 3"/>
            <p:cNvSpPr/>
            <p:nvPr/>
          </p:nvSpPr>
          <p:spPr>
            <a:xfrm>
              <a:off x="3418633" y="260872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A</a:t>
              </a:r>
              <a:endParaRPr lang="en-US" sz="4400" b="1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619344" y="379599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B</a:t>
              </a:r>
              <a:endParaRPr lang="en-US" sz="4400" b="1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790544" y="411171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C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085944" y="512725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/>
                <a:t>D</a:t>
              </a:r>
              <a:endParaRPr lang="en-US" sz="4400" b="1" dirty="0"/>
            </a:p>
          </p:txBody>
        </p:sp>
        <p:cxnSp>
          <p:nvCxnSpPr>
            <p:cNvPr id="9" name="Connecteur droit avec flèche 8"/>
            <p:cNvCxnSpPr>
              <a:stCxn id="4" idx="5"/>
              <a:endCxn id="5" idx="1"/>
            </p:cNvCxnSpPr>
            <p:nvPr/>
          </p:nvCxnSpPr>
          <p:spPr>
            <a:xfrm>
              <a:off x="4199122" y="3389217"/>
              <a:ext cx="554133" cy="54068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stCxn id="5" idx="4"/>
              <a:endCxn id="7" idx="7"/>
            </p:cNvCxnSpPr>
            <p:nvPr/>
          </p:nvCxnSpPr>
          <p:spPr>
            <a:xfrm flipH="1">
              <a:off x="4866433" y="4710392"/>
              <a:ext cx="210111" cy="5507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6" idx="5"/>
              <a:endCxn id="7" idx="1"/>
            </p:cNvCxnSpPr>
            <p:nvPr/>
          </p:nvCxnSpPr>
          <p:spPr>
            <a:xfrm>
              <a:off x="3571033" y="4892207"/>
              <a:ext cx="648822" cy="3689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7" idx="0"/>
              <a:endCxn id="4" idx="4"/>
            </p:cNvCxnSpPr>
            <p:nvPr/>
          </p:nvCxnSpPr>
          <p:spPr>
            <a:xfrm flipH="1" flipV="1">
              <a:off x="3875833" y="3523128"/>
              <a:ext cx="667311" cy="160412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6248400" y="2975918"/>
            <a:ext cx="23622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B,D</a:t>
            </a:r>
          </a:p>
          <a:p>
            <a:r>
              <a:rPr lang="en-US" sz="4000" dirty="0" smtClean="0"/>
              <a:t>B –&gt; D,A</a:t>
            </a:r>
          </a:p>
          <a:p>
            <a:r>
              <a:rPr lang="en-US" sz="4000" dirty="0" smtClean="0"/>
              <a:t>D –&gt; A,B</a:t>
            </a:r>
          </a:p>
          <a:p>
            <a:r>
              <a:rPr lang="en-US" sz="4000" dirty="0" smtClean="0"/>
              <a:t>C –&gt; D,A,B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33400" y="2975917"/>
            <a:ext cx="1524000" cy="255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 –&gt; B</a:t>
            </a:r>
          </a:p>
          <a:p>
            <a:r>
              <a:rPr lang="en-US" sz="4000" dirty="0" smtClean="0"/>
              <a:t>B –&gt; D</a:t>
            </a:r>
          </a:p>
          <a:p>
            <a:r>
              <a:rPr lang="en-US" sz="4000" dirty="0" smtClean="0"/>
              <a:t>D –&gt; A</a:t>
            </a:r>
          </a:p>
          <a:p>
            <a:r>
              <a:rPr lang="en-US" sz="4000" dirty="0" smtClean="0"/>
              <a:t>C –&gt; 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30231" y="1600200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Declared</a:t>
            </a:r>
          </a:p>
          <a:p>
            <a:pPr algn="ctr"/>
            <a:r>
              <a:rPr lang="en-US" sz="2400" dirty="0" smtClean="0"/>
              <a:t>dependencies</a:t>
            </a:r>
            <a:endParaRPr lang="en-US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971035" y="1600197"/>
            <a:ext cx="29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Deep dependencies resolved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462929" y="1600199"/>
            <a:ext cx="2026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Dependencies</a:t>
            </a:r>
          </a:p>
          <a:p>
            <a:pPr algn="ctr"/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31674" y="6076949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 written code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3512461" y="607694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Underlying model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6498795" y="6076949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47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dependency, dependency cycle,</a:t>
            </a:r>
            <a:br>
              <a:rPr lang="en-US" dirty="0" smtClean="0"/>
            </a:br>
            <a:r>
              <a:rPr lang="en-US" dirty="0" smtClean="0"/>
              <a:t>graph validation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Cycle declaration </a:t>
            </a:r>
            <a:r>
              <a:rPr lang="en-US" dirty="0" smtClean="0"/>
              <a:t>between fields is </a:t>
            </a:r>
            <a:r>
              <a:rPr lang="en-US" b="1" dirty="0" smtClean="0"/>
              <a:t>allowed</a:t>
            </a:r>
          </a:p>
          <a:p>
            <a:r>
              <a:rPr lang="en-US" dirty="0" smtClean="0"/>
              <a:t>Deep dependencies are statically resolved</a:t>
            </a:r>
          </a:p>
          <a:p>
            <a:pPr lvl="1"/>
            <a:r>
              <a:rPr lang="en-US" dirty="0" smtClean="0"/>
              <a:t>For each field the </a:t>
            </a:r>
            <a:r>
              <a:rPr lang="en-US" b="1" dirty="0" smtClean="0"/>
              <a:t>deep dependencies </a:t>
            </a:r>
            <a:r>
              <a:rPr lang="en-US" dirty="0" smtClean="0"/>
              <a:t>are </a:t>
            </a:r>
            <a:r>
              <a:rPr lang="en-US" b="1" dirty="0" smtClean="0"/>
              <a:t>generated</a:t>
            </a:r>
            <a:r>
              <a:rPr lang="en-US" dirty="0" smtClean="0"/>
              <a:t> during the compilation</a:t>
            </a:r>
          </a:p>
          <a:p>
            <a:pPr lvl="1"/>
            <a:r>
              <a:rPr lang="en-US" dirty="0" smtClean="0"/>
              <a:t>Model declared in </a:t>
            </a:r>
            <a:r>
              <a:rPr lang="en-US" b="1" dirty="0" err="1" smtClean="0"/>
              <a:t>EFieldDependency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Deep dependency  are generated in </a:t>
            </a:r>
            <a:r>
              <a:rPr lang="en-US" b="1" dirty="0" err="1" smtClean="0"/>
              <a:t>EFieldDeepDependency</a:t>
            </a:r>
            <a:r>
              <a:rPr lang="en-US" b="1" dirty="0" smtClean="0"/>
              <a:t>[Sample]</a:t>
            </a:r>
          </a:p>
          <a:p>
            <a:pPr lvl="1"/>
            <a:r>
              <a:rPr lang="en-US" dirty="0" smtClean="0"/>
              <a:t>Dependency </a:t>
            </a:r>
            <a:r>
              <a:rPr lang="en-US" b="1" dirty="0" smtClean="0"/>
              <a:t>order </a:t>
            </a:r>
            <a:r>
              <a:rPr lang="en-US" dirty="0" smtClean="0"/>
              <a:t>is</a:t>
            </a:r>
            <a:r>
              <a:rPr lang="en-US" b="1" dirty="0" smtClean="0"/>
              <a:t> not guaranteed</a:t>
            </a:r>
          </a:p>
          <a:p>
            <a:r>
              <a:rPr lang="en-US" b="1" dirty="0" smtClean="0"/>
              <a:t>No runtime infinite loop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0983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dependency API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1828800"/>
            <a:ext cx="5552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public interface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FieldDependencyFactory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{</a:t>
            </a:r>
          </a:p>
          <a:p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/>
              <a:t>FieldID[] </a:t>
            </a:r>
            <a:r>
              <a:rPr lang="en-US" sz="2400" b="1" dirty="0">
                <a:solidFill>
                  <a:srgbClr val="C00000"/>
                </a:solidFill>
              </a:rPr>
              <a:t>get</a:t>
            </a:r>
            <a:r>
              <a:rPr lang="en-US" sz="2400" dirty="0"/>
              <a:t>(FieldID fieldId);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33401" y="37338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Implementation is </a:t>
            </a:r>
            <a:r>
              <a:rPr lang="en-US" sz="2400" b="1" dirty="0" smtClean="0"/>
              <a:t>generated</a:t>
            </a:r>
            <a:r>
              <a:rPr lang="en-US" sz="2400" dirty="0" smtClean="0"/>
              <a:t> by our maven plugin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Graph is </a:t>
            </a:r>
            <a:r>
              <a:rPr lang="en-US" sz="2400" b="1" dirty="0" smtClean="0"/>
              <a:t>built from </a:t>
            </a:r>
            <a:r>
              <a:rPr lang="en-US" sz="2400" dirty="0" smtClean="0"/>
              <a:t>the</a:t>
            </a:r>
            <a:r>
              <a:rPr lang="en-US" sz="2400" b="1" dirty="0" smtClean="0"/>
              <a:t> FieldDependency </a:t>
            </a:r>
            <a:r>
              <a:rPr lang="en-US" sz="2400" dirty="0" smtClean="0"/>
              <a:t>declaration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Deep dependencies are </a:t>
            </a:r>
            <a:r>
              <a:rPr lang="en-US" sz="2400" b="1" dirty="0" smtClean="0"/>
              <a:t>statically resolved </a:t>
            </a:r>
            <a:r>
              <a:rPr lang="en-US" sz="2400" dirty="0" smtClean="0"/>
              <a:t>for each field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/>
              <a:t>Look at the implementation </a:t>
            </a:r>
            <a:r>
              <a:rPr lang="en-US" sz="2000" dirty="0" err="1" smtClean="0"/>
              <a:t>EFieldDeepDependency</a:t>
            </a:r>
            <a:r>
              <a:rPr lang="en-US" sz="2000" dirty="0" smtClean="0"/>
              <a:t>[Sample]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No runtime computation</a:t>
            </a:r>
            <a:r>
              <a:rPr lang="en-US" sz="2400" dirty="0" smtClean="0"/>
              <a:t> of the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Safe</a:t>
            </a:r>
            <a:r>
              <a:rPr lang="en-US" sz="2400" dirty="0" smtClean="0"/>
              <a:t> and </a:t>
            </a:r>
            <a:r>
              <a:rPr lang="en-US" sz="2400" b="1" dirty="0" smtClean="0"/>
              <a:t>efficient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449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à coins arrondis 21"/>
          <p:cNvSpPr/>
          <p:nvPr/>
        </p:nvSpPr>
        <p:spPr>
          <a:xfrm>
            <a:off x="304800" y="2819400"/>
            <a:ext cx="845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Implements a </a:t>
            </a:r>
            <a:r>
              <a:rPr lang="en-US" sz="2200" b="1" dirty="0" smtClean="0"/>
              <a:t>java </a:t>
            </a:r>
            <a:r>
              <a:rPr lang="en-US" sz="2200" b="1" dirty="0"/>
              <a:t>code </a:t>
            </a:r>
            <a:r>
              <a:rPr lang="en-US" sz="2200" b="1" dirty="0" smtClean="0"/>
              <a:t>generator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b="1" dirty="0" smtClean="0"/>
              <a:t>XMI export </a:t>
            </a:r>
            <a:r>
              <a:rPr lang="en-US" sz="2200" dirty="0" smtClean="0"/>
              <a:t>of the model from code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/>
              <a:t>C</a:t>
            </a:r>
            <a:r>
              <a:rPr lang="en-US" sz="2200" dirty="0" smtClean="0"/>
              <a:t>omputes the deep dependencies graph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Based on the </a:t>
            </a:r>
            <a:r>
              <a:rPr lang="en-US" sz="2200" b="1" dirty="0" smtClean="0"/>
              <a:t>maven project compilation classpath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304800" y="4797425"/>
            <a:ext cx="8458200" cy="18319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Executes the MDL4UI maven plugin</a:t>
            </a:r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Loads previously compiled model in </a:t>
            </a:r>
            <a:r>
              <a:rPr lang="en-US" sz="2200" b="1" dirty="0" smtClean="0"/>
              <a:t>Mdl4ui-model</a:t>
            </a:r>
            <a:endParaRPr lang="en-US" sz="2200" b="1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Generates </a:t>
            </a:r>
            <a:r>
              <a:rPr lang="en-US" sz="2200" dirty="0"/>
              <a:t>the graph as </a:t>
            </a:r>
            <a:r>
              <a:rPr lang="en-US" sz="2200" dirty="0" smtClean="0"/>
              <a:t>code</a:t>
            </a:r>
            <a:endParaRPr lang="en-US" sz="2200" dirty="0"/>
          </a:p>
          <a:p>
            <a:pPr marL="2571750" lvl="5" indent="-285750">
              <a:buFont typeface="Arial" pitchFamily="34" charset="0"/>
              <a:buChar char="•"/>
            </a:pPr>
            <a:r>
              <a:rPr lang="en-US" sz="2200" dirty="0" smtClean="0"/>
              <a:t>Compiles the generated code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04800" y="1524000"/>
            <a:ext cx="84582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8"/>
            <a:endParaRPr lang="en-US" sz="2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generation using a maven custom plugin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16673" y="17374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Mdl4ui-base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3400" y="3505200"/>
            <a:ext cx="16764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Mdl4ui-maven</a:t>
            </a:r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33400" y="5403850"/>
            <a:ext cx="16764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Mdl4ui-fields</a:t>
            </a:r>
            <a:endParaRPr lang="en-US" dirty="0"/>
          </a:p>
        </p:txBody>
      </p:sp>
      <p:cxnSp>
        <p:nvCxnSpPr>
          <p:cNvPr id="8" name="Connecteur droit avec flèche 7"/>
          <p:cNvCxnSpPr>
            <a:stCxn id="6" idx="0"/>
            <a:endCxn id="5" idx="2"/>
          </p:cNvCxnSpPr>
          <p:nvPr/>
        </p:nvCxnSpPr>
        <p:spPr>
          <a:xfrm flipV="1">
            <a:off x="1371600" y="4191000"/>
            <a:ext cx="0" cy="121285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endCxn id="4" idx="2"/>
          </p:cNvCxnSpPr>
          <p:nvPr/>
        </p:nvCxnSpPr>
        <p:spPr>
          <a:xfrm flipH="1" flipV="1">
            <a:off x="1354873" y="2423222"/>
            <a:ext cx="16727" cy="1081978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2514600" y="1737422"/>
            <a:ext cx="16764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Mdl4ui-model</a:t>
            </a:r>
            <a:endParaRPr lang="en-US" dirty="0"/>
          </a:p>
        </p:txBody>
      </p:sp>
      <p:cxnSp>
        <p:nvCxnSpPr>
          <p:cNvPr id="13" name="Connecteur en angle 12"/>
          <p:cNvCxnSpPr/>
          <p:nvPr/>
        </p:nvCxnSpPr>
        <p:spPr>
          <a:xfrm rot="5400000" flipH="1" flipV="1">
            <a:off x="716312" y="3459512"/>
            <a:ext cx="2986976" cy="914400"/>
          </a:xfrm>
          <a:prstGeom prst="bentConnector3">
            <a:avLst>
              <a:gd name="adj1" fmla="val 34105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ngle 12"/>
          <p:cNvCxnSpPr>
            <a:stCxn id="12" idx="1"/>
            <a:endCxn id="4" idx="3"/>
          </p:cNvCxnSpPr>
          <p:nvPr/>
        </p:nvCxnSpPr>
        <p:spPr>
          <a:xfrm flipH="1">
            <a:off x="2193073" y="2080322"/>
            <a:ext cx="321527" cy="0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8153400" y="1143000"/>
            <a:ext cx="625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8"/>
            <a:r>
              <a:rPr lang="en-US" sz="2200" dirty="0" smtClean="0"/>
              <a:t>Model interfaces</a:t>
            </a:r>
          </a:p>
          <a:p>
            <a:pPr marL="3943350" lvl="8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029199" y="1695601"/>
            <a:ext cx="2564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interfaces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Model declaration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400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Walkthrough the model</a:t>
            </a:r>
            <a:br>
              <a:rPr lang="en-US" dirty="0" smtClean="0"/>
            </a:br>
            <a:r>
              <a:rPr lang="en-US" dirty="0" smtClean="0"/>
              <a:t>in a maven plugin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    </a:t>
            </a:r>
            <a:r>
              <a:rPr lang="en-US" sz="2000" b="1" dirty="0" smtClean="0"/>
              <a:t>void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lookOver</a:t>
            </a:r>
            <a:r>
              <a:rPr lang="en-US" sz="2000" dirty="0" smtClean="0"/>
              <a:t>(ElementID parentId) {</a:t>
            </a:r>
          </a:p>
          <a:p>
            <a:pPr marL="0" indent="0">
              <a:buNone/>
            </a:pPr>
            <a:r>
              <a:rPr lang="en-US" sz="2000" dirty="0" smtClean="0"/>
              <a:t>        </a:t>
            </a:r>
            <a:r>
              <a:rPr lang="en-US" sz="2000" b="1" dirty="0" smtClean="0"/>
              <a:t>for</a:t>
            </a:r>
            <a:r>
              <a:rPr lang="en-US" sz="2000" dirty="0" smtClean="0"/>
              <a:t> (ElementID childId : parentId.</a:t>
            </a:r>
            <a:r>
              <a:rPr lang="en-US" sz="2000" dirty="0" smtClean="0">
                <a:solidFill>
                  <a:srgbClr val="C00000"/>
                </a:solidFill>
              </a:rPr>
              <a:t>childs</a:t>
            </a:r>
            <a:r>
              <a:rPr lang="en-US" sz="2000" dirty="0" smtClean="0"/>
              <a:t>()) {</a:t>
            </a:r>
          </a:p>
          <a:p>
            <a:pPr marL="0" indent="0">
              <a:buNone/>
            </a:pPr>
            <a:r>
              <a:rPr lang="en-US" sz="2000" dirty="0" smtClean="0"/>
              <a:t>            </a:t>
            </a:r>
            <a:r>
              <a:rPr lang="en-US" sz="2000" b="1" dirty="0" smtClean="0"/>
              <a:t>if</a:t>
            </a:r>
            <a:r>
              <a:rPr lang="en-US" sz="2000" dirty="0" smtClean="0"/>
              <a:t> (childId.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en-US" sz="2000" dirty="0" smtClean="0"/>
              <a:t> ||</a:t>
            </a:r>
          </a:p>
          <a:p>
            <a:pPr marL="0" indent="0">
              <a:buNone/>
            </a:pPr>
            <a:r>
              <a:rPr lang="en-US" sz="2000" dirty="0" smtClean="0"/>
              <a:t>                 childId.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elementType</a:t>
            </a:r>
            <a:r>
              <a:rPr lang="en-US" sz="2000" dirty="0" smtClean="0"/>
              <a:t>() ==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BLOCK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                lookOver(childId);</a:t>
            </a:r>
          </a:p>
          <a:p>
            <a:pPr marL="0" indent="0">
              <a:buNone/>
            </a:pPr>
            <a:r>
              <a:rPr lang="en-US" sz="2000" dirty="0" smtClean="0"/>
              <a:t>            else</a:t>
            </a:r>
          </a:p>
          <a:p>
            <a:pPr marL="0" indent="0">
              <a:buNone/>
            </a:pPr>
            <a:r>
              <a:rPr lang="en-US" sz="2000" dirty="0" smtClean="0"/>
              <a:t>                System.out.println(</a:t>
            </a:r>
            <a:r>
              <a:rPr lang="en-US" sz="2000" dirty="0" smtClean="0">
                <a:solidFill>
                  <a:srgbClr val="C00000"/>
                </a:solidFill>
              </a:rPr>
              <a:t>"field :"</a:t>
            </a:r>
            <a:r>
              <a:rPr lang="en-US" sz="2000" dirty="0" smtClean="0"/>
              <a:t> + childId);</a:t>
            </a:r>
          </a:p>
          <a:p>
            <a:pPr marL="0" indent="0">
              <a:buNone/>
            </a:pPr>
            <a:r>
              <a:rPr lang="en-US" sz="2000" dirty="0" smtClean="0"/>
              <a:t>        }</a:t>
            </a:r>
          </a:p>
          <a:p>
            <a:pPr marL="0" indent="0">
              <a:buNone/>
            </a:pPr>
            <a:r>
              <a:rPr lang="en-US" sz="2000" dirty="0" smtClean="0"/>
              <a:t>    }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Simple tree API to explore the structure</a:t>
            </a:r>
          </a:p>
          <a:p>
            <a:r>
              <a:rPr lang="en-US" sz="2800" dirty="0" smtClean="0"/>
              <a:t>Easy use of recursive algorithms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6784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14400" y="4800600"/>
            <a:ext cx="61722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 declaration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plugin&gt;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&lt;groupId&gt;</a:t>
            </a:r>
            <a:r>
              <a:rPr lang="en-US" sz="1600" dirty="0"/>
              <a:t>org.mdl4ui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&lt;/groupId&gt;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&lt;artifactId&gt;</a:t>
            </a:r>
            <a:r>
              <a:rPr lang="en-US" sz="1600" dirty="0"/>
              <a:t>mdl4ui-maven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&lt;/artifactId&gt;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executions&gt;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execution&gt;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&lt;id&gt;</a:t>
            </a:r>
            <a:r>
              <a:rPr lang="en-US" sz="1600" dirty="0"/>
              <a:t>generate-model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&lt;/id&gt;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&lt;phase&gt;</a:t>
            </a:r>
            <a:r>
              <a:rPr lang="en-US" sz="1600" dirty="0"/>
              <a:t>process-classes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&lt;/phase&gt;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&lt;goal&gt;</a:t>
            </a:r>
            <a:r>
              <a:rPr lang="en-US" sz="1600" dirty="0" err="1"/>
              <a:t>generateModel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&lt;/goal&gt;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&lt;/goals&gt;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&lt;configuration&gt;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&lt;screenClasses&gt;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&lt;screenClasse&gt;</a:t>
            </a:r>
            <a:r>
              <a:rPr lang="en-US" sz="1600" dirty="0"/>
              <a:t>org.mdl4ui.ui.sample.EScreenSample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&lt;/screenClasse&gt;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&lt;/screenClasses&gt;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&lt;/configuration&gt;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&lt;/execution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….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81600" y="15240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Model instance is available in the maven project </a:t>
            </a:r>
            <a:r>
              <a:rPr lang="en-US" sz="2400" b="1" dirty="0" smtClean="0"/>
              <a:t>classpath</a:t>
            </a:r>
            <a:r>
              <a:rPr lang="en-US" sz="2400" dirty="0" smtClean="0"/>
              <a:t> through the </a:t>
            </a:r>
            <a:r>
              <a:rPr lang="en-US" sz="2400" b="1" dirty="0" smtClean="0"/>
              <a:t>maven dependencies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400" dirty="0" smtClean="0"/>
              <a:t>We </a:t>
            </a:r>
            <a:r>
              <a:rPr lang="en-US" sz="2400" b="1" dirty="0" smtClean="0"/>
              <a:t>load</a:t>
            </a:r>
            <a:r>
              <a:rPr lang="en-US" sz="2400" dirty="0" smtClean="0"/>
              <a:t> the model from the </a:t>
            </a:r>
            <a:r>
              <a:rPr lang="en-US" sz="2400" b="1" dirty="0" smtClean="0"/>
              <a:t>screens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792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048000" y="3886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562601" y="34290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and inspiration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UI logic is often synonym of </a:t>
            </a:r>
            <a:r>
              <a:rPr lang="en-US" sz="2000" b="1" dirty="0" smtClean="0"/>
              <a:t>spaghetti code</a:t>
            </a:r>
          </a:p>
          <a:p>
            <a:r>
              <a:rPr lang="en-US" sz="2000" b="1" dirty="0" smtClean="0"/>
              <a:t>Decoupling UI and logic </a:t>
            </a:r>
            <a:r>
              <a:rPr lang="en-US" sz="2000" dirty="0" smtClean="0"/>
              <a:t>is often difficult to implement</a:t>
            </a:r>
            <a:endParaRPr lang="en-US" sz="2000" b="1" dirty="0" smtClean="0"/>
          </a:p>
          <a:p>
            <a:r>
              <a:rPr lang="en-US" sz="2000" b="1" dirty="0" smtClean="0"/>
              <a:t>Slicing the logic</a:t>
            </a:r>
            <a:r>
              <a:rPr lang="en-US" sz="2000" dirty="0" smtClean="0"/>
              <a:t> in tiny pieces of code is the key for :</a:t>
            </a:r>
          </a:p>
          <a:p>
            <a:pPr lvl="1"/>
            <a:r>
              <a:rPr lang="en-US" sz="2000" dirty="0" smtClean="0"/>
              <a:t>Testability</a:t>
            </a:r>
          </a:p>
          <a:p>
            <a:pPr lvl="1"/>
            <a:r>
              <a:rPr lang="en-US" sz="2000" dirty="0" smtClean="0"/>
              <a:t>Governance</a:t>
            </a:r>
          </a:p>
          <a:p>
            <a:r>
              <a:rPr lang="en-US" sz="2000" dirty="0" smtClean="0"/>
              <a:t>Inspiration</a:t>
            </a:r>
          </a:p>
          <a:p>
            <a:pPr lvl="1"/>
            <a:r>
              <a:rPr lang="en-US" sz="2000" dirty="0" smtClean="0"/>
              <a:t>MVC (client side)</a:t>
            </a:r>
          </a:p>
          <a:p>
            <a:pPr lvl="1"/>
            <a:r>
              <a:rPr lang="en-US" sz="2000" dirty="0" smtClean="0"/>
              <a:t>JavaBean</a:t>
            </a:r>
          </a:p>
          <a:p>
            <a:pPr lvl="1"/>
            <a:r>
              <a:rPr lang="en-US" sz="2000" dirty="0" smtClean="0"/>
              <a:t>BeanValidation</a:t>
            </a:r>
          </a:p>
          <a:p>
            <a:pPr lvl="1"/>
            <a:r>
              <a:rPr lang="en-US" sz="2000" dirty="0" smtClean="0"/>
              <a:t>Injection, CDI, Guice, Dagger</a:t>
            </a:r>
          </a:p>
          <a:p>
            <a:r>
              <a:rPr lang="en-US" sz="2000" b="1" dirty="0" smtClean="0"/>
              <a:t>Browser</a:t>
            </a:r>
            <a:r>
              <a:rPr lang="en-US" sz="2000" dirty="0" smtClean="0"/>
              <a:t> runtime using JavaScript is a heavy </a:t>
            </a:r>
            <a:r>
              <a:rPr lang="en-US" sz="2000" b="1" dirty="0" smtClean="0"/>
              <a:t>constraint</a:t>
            </a:r>
          </a:p>
          <a:p>
            <a:pPr lvl="1"/>
            <a:r>
              <a:rPr lang="en-US" sz="2000" dirty="0" smtClean="0"/>
              <a:t>Inversion of control is difficult to implement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2200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provided by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FieldInitializer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 smtClean="0"/>
              <a:t>default value </a:t>
            </a:r>
            <a:r>
              <a:rPr lang="en-US" dirty="0" smtClean="0"/>
              <a:t>and</a:t>
            </a:r>
            <a:r>
              <a:rPr lang="en-US" b="1" dirty="0" smtClean="0"/>
              <a:t> range</a:t>
            </a:r>
          </a:p>
          <a:p>
            <a:r>
              <a:rPr lang="en-US" dirty="0" err="1" smtClean="0"/>
              <a:t>FieldEditor</a:t>
            </a:r>
            <a:endParaRPr lang="en-US" dirty="0" smtClean="0"/>
          </a:p>
          <a:p>
            <a:pPr lvl="1"/>
            <a:r>
              <a:rPr lang="en-US" dirty="0" smtClean="0"/>
              <a:t>MVC pattern to </a:t>
            </a:r>
            <a:r>
              <a:rPr lang="en-US" b="1" dirty="0" smtClean="0"/>
              <a:t>sync the model </a:t>
            </a:r>
            <a:r>
              <a:rPr lang="en-US" dirty="0" smtClean="0"/>
              <a:t>during form completion</a:t>
            </a:r>
          </a:p>
          <a:p>
            <a:pPr lvl="1"/>
            <a:r>
              <a:rPr lang="en-US" b="1" dirty="0" smtClean="0"/>
              <a:t>Validation</a:t>
            </a:r>
            <a:r>
              <a:rPr lang="en-US" dirty="0" smtClean="0"/>
              <a:t> during form completion</a:t>
            </a:r>
          </a:p>
          <a:p>
            <a:pPr lvl="1"/>
            <a:r>
              <a:rPr lang="en-US" dirty="0" smtClean="0"/>
              <a:t>Reset after </a:t>
            </a:r>
            <a:r>
              <a:rPr lang="en-US" b="1" dirty="0" smtClean="0"/>
              <a:t>visibility changes</a:t>
            </a:r>
            <a:endParaRPr lang="en-US" dirty="0" smtClean="0"/>
          </a:p>
          <a:p>
            <a:r>
              <a:rPr lang="en-US" dirty="0" err="1" smtClean="0"/>
              <a:t>FieldBehaviour</a:t>
            </a:r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 update</a:t>
            </a:r>
          </a:p>
          <a:p>
            <a:pPr lvl="1"/>
            <a:r>
              <a:rPr lang="en-US" b="1" dirty="0"/>
              <a:t>Dependency</a:t>
            </a:r>
            <a:r>
              <a:rPr lang="en-US" dirty="0"/>
              <a:t> </a:t>
            </a:r>
            <a:r>
              <a:rPr lang="en-US" dirty="0" smtClean="0"/>
              <a:t>update</a:t>
            </a:r>
          </a:p>
          <a:p>
            <a:r>
              <a:rPr lang="en-US" dirty="0" smtClean="0"/>
              <a:t>Labeling</a:t>
            </a:r>
          </a:p>
          <a:p>
            <a:pPr lvl="1"/>
            <a:r>
              <a:rPr lang="en-US" b="1" dirty="0" smtClean="0"/>
              <a:t>Attached</a:t>
            </a:r>
            <a:r>
              <a:rPr lang="en-US" dirty="0" smtClean="0"/>
              <a:t> widget </a:t>
            </a:r>
            <a:r>
              <a:rPr lang="en-US" b="1" dirty="0" smtClean="0"/>
              <a:t>labels</a:t>
            </a:r>
            <a:r>
              <a:rPr lang="en-US" dirty="0" smtClean="0"/>
              <a:t>, </a:t>
            </a:r>
            <a:r>
              <a:rPr lang="en-US" b="1" dirty="0" smtClean="0"/>
              <a:t>help </a:t>
            </a:r>
            <a:r>
              <a:rPr lang="en-US" dirty="0" smtClean="0"/>
              <a:t>messages, </a:t>
            </a:r>
            <a:r>
              <a:rPr lang="en-US" b="1" dirty="0" smtClean="0"/>
              <a:t>place holders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63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at LesFurets.com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questions sets for an insurance aggregator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Car form (160 questions)</a:t>
            </a:r>
          </a:p>
          <a:p>
            <a:pPr lvl="1"/>
            <a:r>
              <a:rPr lang="en-US" dirty="0" smtClean="0"/>
              <a:t>Motorbike </a:t>
            </a:r>
            <a:r>
              <a:rPr lang="en-US" dirty="0"/>
              <a:t>form </a:t>
            </a:r>
            <a:r>
              <a:rPr lang="en-US" dirty="0" smtClean="0"/>
              <a:t>(180 questions)</a:t>
            </a:r>
          </a:p>
          <a:p>
            <a:pPr lvl="1"/>
            <a:r>
              <a:rPr lang="en-US" dirty="0" smtClean="0"/>
              <a:t>Health </a:t>
            </a:r>
            <a:r>
              <a:rPr lang="en-US" dirty="0"/>
              <a:t>form </a:t>
            </a:r>
            <a:r>
              <a:rPr lang="en-US" dirty="0" smtClean="0"/>
              <a:t>(50 questions)</a:t>
            </a:r>
          </a:p>
          <a:p>
            <a:pPr lvl="1"/>
            <a:r>
              <a:rPr lang="en-US" dirty="0" smtClean="0"/>
              <a:t>Home </a:t>
            </a:r>
            <a:r>
              <a:rPr lang="en-US" dirty="0"/>
              <a:t>form </a:t>
            </a:r>
            <a:r>
              <a:rPr lang="en-US" dirty="0" smtClean="0"/>
              <a:t>(70 questions)</a:t>
            </a:r>
          </a:p>
          <a:p>
            <a:pPr lvl="1"/>
            <a:r>
              <a:rPr lang="en-US" dirty="0" smtClean="0"/>
              <a:t>Loan </a:t>
            </a:r>
            <a:r>
              <a:rPr lang="en-US" dirty="0"/>
              <a:t>form </a:t>
            </a:r>
            <a:r>
              <a:rPr lang="en-US" dirty="0" smtClean="0"/>
              <a:t>(40 questions)</a:t>
            </a:r>
          </a:p>
          <a:p>
            <a:r>
              <a:rPr lang="en-US" dirty="0" smtClean="0"/>
              <a:t>A lot of questions with business rules linked by dependencies and business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FieldInitializer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 interface </a:t>
            </a:r>
            <a:r>
              <a:rPr lang="en-US" sz="2000" b="1" dirty="0">
                <a:solidFill>
                  <a:srgbClr val="C00000"/>
                </a:solidFill>
              </a:rPr>
              <a:t>FieldInitializer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init</a:t>
            </a:r>
            <a:r>
              <a:rPr lang="en-US" sz="2000" dirty="0"/>
              <a:t>(Field </a:t>
            </a:r>
            <a:r>
              <a:rPr lang="en-US" sz="2000" dirty="0" smtClean="0"/>
              <a:t>field,</a:t>
            </a:r>
          </a:p>
          <a:p>
            <a:pPr marL="0" indent="0">
              <a:buNone/>
            </a:pPr>
            <a:r>
              <a:rPr lang="en-US" sz="2000" dirty="0" smtClean="0"/>
              <a:t>                    FieldEvent </a:t>
            </a:r>
            <a:r>
              <a:rPr lang="en-US" sz="2000" dirty="0"/>
              <a:t>event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Initialize the field during the </a:t>
            </a:r>
            <a:r>
              <a:rPr lang="en-US" sz="2000" b="1" dirty="0" smtClean="0"/>
              <a:t>bootstrap</a:t>
            </a:r>
            <a:r>
              <a:rPr lang="en-US" sz="2000" dirty="0" smtClean="0"/>
              <a:t> of the application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4433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FieldEditor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8600" y="1556090"/>
            <a:ext cx="6172200" cy="4838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interface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FieldEditor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updateFromContext</a:t>
            </a:r>
            <a:r>
              <a:rPr lang="en-US" sz="1800" dirty="0"/>
              <a:t>(Field field</a:t>
            </a:r>
            <a:r>
              <a:rPr lang="en-US" sz="1800" dirty="0" smtClean="0"/>
              <a:t>, 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C00000"/>
                </a:solidFill>
              </a:rPr>
              <a:t>updateContext</a:t>
            </a:r>
            <a:r>
              <a:rPr lang="en-US" sz="1800" dirty="0"/>
              <a:t>(Field field</a:t>
            </a:r>
            <a:r>
              <a:rPr lang="en-US" sz="1800" dirty="0" smtClean="0"/>
              <a:t>, </a:t>
            </a:r>
            <a:r>
              <a:rPr lang="en-US" sz="1800" dirty="0"/>
              <a:t>WizardContext 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reset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FieldEvent fieldEvent);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FieldValidation </a:t>
            </a:r>
            <a:r>
              <a:rPr lang="en-US" sz="1800" b="1" dirty="0">
                <a:solidFill>
                  <a:srgbClr val="C00000"/>
                </a:solidFill>
              </a:rPr>
              <a:t>validate</a:t>
            </a:r>
            <a:r>
              <a:rPr lang="en-US" sz="1800" dirty="0"/>
              <a:t>(Field field</a:t>
            </a:r>
            <a:r>
              <a:rPr lang="en-US" sz="1800" dirty="0" smtClean="0"/>
              <a:t>, WizardContext </a:t>
            </a:r>
            <a:r>
              <a:rPr lang="en-US" sz="1800" dirty="0"/>
              <a:t>context,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FieldEvent fieldEvent);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6248400" y="1295400"/>
            <a:ext cx="26670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WizardContext is the </a:t>
            </a:r>
            <a:r>
              <a:rPr lang="en-US" sz="2000" b="1" dirty="0" smtClean="0"/>
              <a:t>entry point </a:t>
            </a:r>
            <a:r>
              <a:rPr lang="en-US" sz="2000" dirty="0" smtClean="0"/>
              <a:t>of the domain model for the MVC 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updateFromContext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smtClean="0">
                <a:solidFill>
                  <a:srgbClr val="C00000"/>
                </a:solidFill>
              </a:rPr>
              <a:t>updateContext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/>
              <a:t>read and update </a:t>
            </a:r>
            <a:r>
              <a:rPr lang="en-US" sz="2000" dirty="0"/>
              <a:t>the domain model of the MVC </a:t>
            </a:r>
            <a:r>
              <a:rPr lang="en-US" sz="2000" dirty="0" smtClean="0"/>
              <a:t>pattern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reset</a:t>
            </a:r>
            <a:r>
              <a:rPr lang="en-US" sz="2000" dirty="0"/>
              <a:t> is </a:t>
            </a:r>
            <a:r>
              <a:rPr lang="en-US" sz="2000" dirty="0" smtClean="0"/>
              <a:t>called </a:t>
            </a:r>
            <a:r>
              <a:rPr lang="en-US" sz="2000" dirty="0"/>
              <a:t>after a </a:t>
            </a:r>
            <a:r>
              <a:rPr lang="en-US" sz="2000" b="1" dirty="0"/>
              <a:t>field</a:t>
            </a:r>
            <a:r>
              <a:rPr lang="en-US" sz="2000" dirty="0"/>
              <a:t> is </a:t>
            </a:r>
            <a:r>
              <a:rPr lang="en-US" sz="2000" b="1" dirty="0"/>
              <a:t>hidden</a:t>
            </a:r>
            <a:r>
              <a:rPr lang="en-US" sz="2000" dirty="0"/>
              <a:t> or a </a:t>
            </a:r>
            <a:r>
              <a:rPr lang="en-US" sz="2000" b="1" dirty="0"/>
              <a:t>value change </a:t>
            </a:r>
            <a:r>
              <a:rPr lang="en-US" sz="2000" dirty="0"/>
              <a:t>from a </a:t>
            </a:r>
            <a:r>
              <a:rPr lang="en-US" sz="2000" b="1" dirty="0"/>
              <a:t>dependency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609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FieldBehaviour API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 interface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FieldBehaviour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 smtClean="0"/>
              <a:t>fieldId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WizardContext </a:t>
            </a:r>
            <a:r>
              <a:rPr lang="en-US" sz="2000" dirty="0"/>
              <a:t>context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fieldEvent);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updateValue</a:t>
            </a:r>
            <a:r>
              <a:rPr lang="en-US" sz="2000" dirty="0"/>
              <a:t>(Field </a:t>
            </a:r>
            <a:r>
              <a:rPr lang="en-US" sz="2000" dirty="0" smtClean="0"/>
              <a:t>field,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WizardContext context,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FieldEvent </a:t>
            </a:r>
            <a:r>
              <a:rPr lang="en-US" sz="2000" dirty="0"/>
              <a:t>event);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isVisible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returns the visibility </a:t>
            </a:r>
            <a:r>
              <a:rPr lang="en-US" sz="2000" b="1" dirty="0" smtClean="0"/>
              <a:t>following</a:t>
            </a:r>
            <a:r>
              <a:rPr lang="en-US" sz="2000" dirty="0" smtClean="0"/>
              <a:t> the value of the domain </a:t>
            </a:r>
            <a:r>
              <a:rPr lang="en-US" sz="2000" b="1" dirty="0" smtClean="0"/>
              <a:t>model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updateValue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/>
              <a:t>triggered</a:t>
            </a:r>
            <a:r>
              <a:rPr lang="en-US" sz="2000" dirty="0" smtClean="0"/>
              <a:t> by the </a:t>
            </a:r>
            <a:r>
              <a:rPr lang="en-US" sz="2000" b="1" dirty="0" smtClean="0"/>
              <a:t>dependency management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9482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feature of a field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@InjectSampleBehaviour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@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OnField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({ </a:t>
            </a:r>
            <a:r>
              <a:rPr lang="en-US" sz="2000" dirty="0" err="1"/>
              <a:t>EFieldSample.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EMAILS_PREFERENCES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                         </a:t>
            </a:r>
            <a:r>
              <a:rPr lang="en-US" sz="2000" dirty="0" err="1" smtClean="0"/>
              <a:t>EFieldSample.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MAX_WEEKLY_EMAILS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}))</a:t>
            </a:r>
          </a:p>
          <a:p>
            <a:pPr marL="0" indent="0">
              <a:buNone/>
            </a:pPr>
            <a:r>
              <a:rPr lang="en-US" sz="2000" b="1" dirty="0"/>
              <a:t>public class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AcceptEmailsBehaviour </a:t>
            </a:r>
            <a:r>
              <a:rPr lang="en-US" sz="2000" b="1" dirty="0"/>
              <a:t>extends</a:t>
            </a:r>
            <a:r>
              <a:rPr lang="en-US" sz="2000" dirty="0"/>
              <a:t> DefaultBehaviour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boolean </a:t>
            </a:r>
            <a:r>
              <a:rPr lang="en-US" sz="2000" b="1" dirty="0">
                <a:solidFill>
                  <a:srgbClr val="C00000"/>
                </a:solidFill>
              </a:rPr>
              <a:t>isVisible</a:t>
            </a:r>
            <a:r>
              <a:rPr lang="en-US" sz="2000" dirty="0"/>
              <a:t>(FieldID </a:t>
            </a:r>
            <a:r>
              <a:rPr lang="en-US" sz="2000" dirty="0" err="1"/>
              <a:t>fieldId</a:t>
            </a:r>
            <a:r>
              <a:rPr lang="en-US" sz="2000" dirty="0"/>
              <a:t>, WizardContext </a:t>
            </a:r>
            <a:r>
              <a:rPr lang="en-US" sz="2000" dirty="0" smtClean="0"/>
              <a:t>context,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FieldEvent </a:t>
            </a:r>
            <a:r>
              <a:rPr lang="en-US" sz="2000" dirty="0"/>
              <a:t>fieldEvent) {</a:t>
            </a:r>
          </a:p>
          <a:p>
            <a:pPr marL="0" indent="0">
              <a:buNone/>
            </a:pPr>
            <a:r>
              <a:rPr lang="en-US" sz="2000" dirty="0"/>
              <a:t>        SampleContext </a:t>
            </a:r>
            <a:r>
              <a:rPr lang="en-US" sz="2000" dirty="0" err="1"/>
              <a:t>sampleContext</a:t>
            </a:r>
            <a:r>
              <a:rPr lang="en-US" sz="2000" dirty="0"/>
              <a:t> = (SampleContext) context;</a:t>
            </a:r>
          </a:p>
          <a:p>
            <a:pPr marL="0" indent="0">
              <a:buNone/>
            </a:pPr>
            <a:r>
              <a:rPr lang="en-US" sz="2000" dirty="0"/>
              <a:t>        Boolean acceptEmail = </a:t>
            </a:r>
            <a:r>
              <a:rPr lang="en-US" sz="2000" dirty="0" err="1"/>
              <a:t>sampleContext.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getUserAccount</a:t>
            </a:r>
            <a:r>
              <a:rPr lang="en-US" sz="2000" dirty="0"/>
              <a:t>().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isAcceptEmail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acceptEmail != null </a:t>
            </a:r>
            <a:r>
              <a:rPr lang="en-US" sz="2000" b="1" dirty="0"/>
              <a:t>&amp;&amp;</a:t>
            </a:r>
            <a:r>
              <a:rPr lang="en-US" sz="2000" dirty="0"/>
              <a:t> acceptEmail;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9778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Injecting the field features with annotations and meta annotation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1104498"/>
              </p:ext>
            </p:extLst>
          </p:nvPr>
        </p:nvGraphicFramePr>
        <p:xfrm>
          <a:off x="457200" y="1828800"/>
          <a:ext cx="8229600" cy="4824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44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</a:t>
                      </a:r>
                      <a:r>
                        <a:rPr lang="en-US" sz="1600" baseline="0" dirty="0" smtClean="0"/>
                        <a:t> a</a:t>
                      </a:r>
                      <a:r>
                        <a:rPr lang="en-US" sz="1600" dirty="0" smtClean="0"/>
                        <a:t>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Injected resource</a:t>
                      </a:r>
                      <a:endParaRPr lang="en-US" sz="1600" dirty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InjectSampleInit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FieldInitializer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@InjectSampleEditor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EFieldSample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smtClean="0"/>
                        <a:t>FieldEditor</a:t>
                      </a:r>
                      <a:endParaRPr lang="en-US" sz="1600" b="1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6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InjectSampleBehaviour</a:t>
                      </a:r>
                      <a:endParaRPr lang="en-US" sz="16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 one or more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EFieldSample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class implementing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="1" baseline="0" dirty="0" err="1" smtClean="0"/>
                        <a:t>FieldBehaviour</a:t>
                      </a:r>
                      <a:endParaRPr lang="en-US" sz="1600" b="1" baseline="0" dirty="0" smtClean="0"/>
                    </a:p>
                  </a:txBody>
                  <a:tcPr/>
                </a:tc>
              </a:tr>
              <a:tr h="535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InjectSampleLabel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  <a:p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InjectSampleHelp</a:t>
                      </a:r>
                      <a:endParaRPr lang="en-US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 smtClean="0"/>
                    </a:p>
                  </a:txBody>
                  <a:tcPr/>
                </a:tc>
              </a:tr>
              <a:tr h="765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@InjectSamplePlaceHolder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Reference</a:t>
                      </a:r>
                      <a:r>
                        <a:rPr lang="en-US" sz="1200" baseline="0" dirty="0" smtClean="0"/>
                        <a:t> one or more </a:t>
                      </a:r>
                      <a:r>
                        <a:rPr lang="en-US" sz="1200" baseline="0" dirty="0" err="1" smtClean="0"/>
                        <a:t>EField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EGroup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EBlock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EScreen</a:t>
                      </a:r>
                      <a:r>
                        <a:rPr lang="en-US" sz="1200" baseline="0" dirty="0" smtClean="0"/>
                        <a:t>[Sample]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Any </a:t>
                      </a:r>
                      <a:r>
                        <a:rPr lang="en-US" sz="1600" b="1" dirty="0" smtClean="0"/>
                        <a:t>interface</a:t>
                      </a:r>
                      <a:r>
                        <a:rPr lang="en-US" sz="1600" b="1" baseline="0" dirty="0" smtClean="0"/>
                        <a:t> method </a:t>
                      </a:r>
                      <a:r>
                        <a:rPr lang="en-US" sz="1600" baseline="0" dirty="0" smtClean="0"/>
                        <a:t>without parameter returning a String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973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plumbing using APT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</a:t>
            </a:r>
            <a:r>
              <a:rPr lang="en-US" b="1" dirty="0" smtClean="0"/>
              <a:t>Annotation Processing Tool </a:t>
            </a:r>
            <a:r>
              <a:rPr lang="en-US" dirty="0" smtClean="0"/>
              <a:t>to bind together the various field features and the fields</a:t>
            </a:r>
          </a:p>
          <a:p>
            <a:r>
              <a:rPr lang="en-US" dirty="0" smtClean="0"/>
              <a:t>APT is a </a:t>
            </a:r>
            <a:r>
              <a:rPr lang="en-US" b="1" dirty="0" smtClean="0"/>
              <a:t>standard tooling </a:t>
            </a:r>
            <a:r>
              <a:rPr lang="en-US" dirty="0" smtClean="0"/>
              <a:t>packaged with the JDK since Java 6</a:t>
            </a:r>
          </a:p>
          <a:p>
            <a:r>
              <a:rPr lang="en-US" dirty="0" smtClean="0"/>
              <a:t>Allows to </a:t>
            </a:r>
            <a:r>
              <a:rPr lang="en-US" b="1" dirty="0" smtClean="0"/>
              <a:t>generate source code </a:t>
            </a:r>
            <a:r>
              <a:rPr lang="en-US" dirty="0" smtClean="0"/>
              <a:t>and resources in the source path of the compiler during the early stage of the </a:t>
            </a:r>
            <a:r>
              <a:rPr lang="en-US" b="1" dirty="0" smtClean="0"/>
              <a:t>compilation process</a:t>
            </a:r>
          </a:p>
          <a:p>
            <a:r>
              <a:rPr lang="en-US" dirty="0" smtClean="0"/>
              <a:t>Source code processing based on </a:t>
            </a:r>
            <a:r>
              <a:rPr lang="en-US" b="1" dirty="0" smtClean="0"/>
              <a:t>javax.lang.model</a:t>
            </a:r>
            <a:r>
              <a:rPr lang="en-US" dirty="0" smtClean="0"/>
              <a:t> API</a:t>
            </a:r>
            <a:endParaRPr lang="en-US" b="1" dirty="0" smtClean="0"/>
          </a:p>
          <a:p>
            <a:r>
              <a:rPr lang="en-US" dirty="0" smtClean="0"/>
              <a:t>Code processing is </a:t>
            </a:r>
            <a:r>
              <a:rPr lang="en-US" b="1" dirty="0" smtClean="0"/>
              <a:t>triggered by annotation</a:t>
            </a:r>
          </a:p>
          <a:p>
            <a:r>
              <a:rPr lang="en-US" dirty="0" smtClean="0"/>
              <a:t>No built-in code generator</a:t>
            </a:r>
          </a:p>
          <a:p>
            <a:pPr lvl="1"/>
            <a:r>
              <a:rPr lang="en-US" dirty="0" smtClean="0"/>
              <a:t>Use basic template mechanism to simplify source code generation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2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Generated pattern to glue things together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257800" y="16002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Code generation is triggered by </a:t>
            </a:r>
            <a:r>
              <a:rPr lang="en-US" sz="2000" b="1" dirty="0" smtClean="0"/>
              <a:t>@InjectBehaviour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/>
              <a:t>APT processor </a:t>
            </a:r>
            <a:r>
              <a:rPr lang="en-US" sz="2000" dirty="0" smtClean="0"/>
              <a:t>is executed during the compilation of </a:t>
            </a:r>
            <a:r>
              <a:rPr lang="en-US" sz="2000" b="1" dirty="0" smtClean="0"/>
              <a:t>Mdl4ui-field </a:t>
            </a:r>
            <a:r>
              <a:rPr lang="en-US" sz="2000" dirty="0" smtClean="0"/>
              <a:t>project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perform some </a:t>
            </a:r>
            <a:r>
              <a:rPr lang="en-US" sz="2000" b="1" dirty="0" smtClean="0"/>
              <a:t>validations</a:t>
            </a:r>
            <a:r>
              <a:rPr lang="en-US" sz="2000" dirty="0" smtClean="0"/>
              <a:t>, like detecting duplicated injections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We use a </a:t>
            </a:r>
            <a:r>
              <a:rPr lang="en-US" sz="2000" b="1" dirty="0" smtClean="0"/>
              <a:t>factory pattern </a:t>
            </a:r>
            <a:r>
              <a:rPr lang="en-US" sz="2000" dirty="0" smtClean="0"/>
              <a:t>returning the right instance for each field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An implementation for </a:t>
            </a:r>
            <a:r>
              <a:rPr lang="en-US" sz="2000" b="1" dirty="0" smtClean="0"/>
              <a:t>GWT client runtime</a:t>
            </a:r>
            <a:r>
              <a:rPr lang="en-US" sz="2000" dirty="0" smtClean="0"/>
              <a:t> purpose</a:t>
            </a:r>
            <a:endParaRPr lang="en-US" sz="20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mock implementation GWT less </a:t>
            </a:r>
            <a:r>
              <a:rPr lang="en-US" sz="2000" dirty="0" smtClean="0"/>
              <a:t>for unit testing purpose</a:t>
            </a:r>
          </a:p>
        </p:txBody>
      </p:sp>
      <p:pic>
        <p:nvPicPr>
          <p:cNvPr id="5122" name="Picture 2" descr="C:\work\mdl4ui\mdl4ui-docs\Field behaviour class 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51054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8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Replicate the factory pattern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feald</a:t>
            </a:r>
            <a:r>
              <a:rPr lang="en-US" dirty="0" smtClean="0"/>
              <a:t> feature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75550189"/>
              </p:ext>
            </p:extLst>
          </p:nvPr>
        </p:nvGraphicFramePr>
        <p:xfrm>
          <a:off x="457200" y="1600200"/>
          <a:ext cx="8229600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664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Meta 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 factory</a:t>
                      </a:r>
                      <a:endParaRPr lang="en-US" sz="1600" dirty="0"/>
                    </a:p>
                  </a:txBody>
                  <a:tcPr/>
                </a:tc>
              </a:tr>
              <a:tr h="678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InjectInit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</a:tr>
              <a:tr h="665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InjectBehaviour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786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InjectLabel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b="1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</a:t>
                      </a:r>
                      <a:r>
                        <a:rPr lang="en-US" sz="1600" b="1" dirty="0" err="1" smtClean="0"/>
                        <a:t>InjectHelp</a:t>
                      </a:r>
                      <a:endParaRPr lang="en-US" sz="16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811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@InjectPlaceHolder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2518258" cy="4948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2744297"/>
            <a:ext cx="2271370" cy="4937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05400"/>
            <a:ext cx="4451665" cy="4948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2429378" cy="4948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4497751" cy="4948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15" y="5905927"/>
            <a:ext cx="4811573" cy="4948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93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3200400" y="4724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410200" y="4267199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MDL4UI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657600" y="4800600"/>
            <a:ext cx="5123518" cy="16927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Reactor Summary: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mdl4ui-root ....................................... SUCCESS [0.375s]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mdl4ui-i18n ....................................... SUCCESS [1.921s]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mdl4ui-base ....................................... SUCCESS [0.829s]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mdl4ui-model ...................................... SUCCESS [2.860s]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mdl4ui-maven ...................................... SUCCESS [1.641s]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mdl4ui-fields ..................................... SUCCESS [4.751s]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mdl4ui-webapp ..................................... SUCCESS [39.632s]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BUILD SUCCESS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------------------------------------------------------------------------</a:t>
            </a:r>
          </a:p>
          <a:p>
            <a:r>
              <a:rPr lang="en-US" sz="800" dirty="0">
                <a:solidFill>
                  <a:schemeClr val="bg1"/>
                </a:solidFill>
                <a:latin typeface="Lucida Console" pitchFamily="49" charset="0"/>
              </a:rPr>
              <a:t>[INFO] Total time: </a:t>
            </a:r>
            <a:r>
              <a:rPr lang="en-US" sz="800" dirty="0" smtClean="0">
                <a:solidFill>
                  <a:schemeClr val="bg1"/>
                </a:solidFill>
                <a:latin typeface="Lucida Console" pitchFamily="49" charset="0"/>
              </a:rPr>
              <a:t>52.166s</a:t>
            </a:r>
            <a:endParaRPr lang="en-US" sz="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600" y="1295400"/>
            <a:ext cx="8655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Mdl4ui-I18n</a:t>
            </a:r>
            <a:r>
              <a:rPr lang="en-US" sz="2000" dirty="0" smtClean="0"/>
              <a:t> : foundation framework for text resource injection,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Mdl4ui-base</a:t>
            </a:r>
            <a:r>
              <a:rPr lang="en-US" sz="2000" dirty="0" smtClean="0"/>
              <a:t>: foundation framework for the UI model interfaces, containing APT processors and annotations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Mdl4ui-model</a:t>
            </a:r>
            <a:r>
              <a:rPr lang="en-US" sz="2000" dirty="0" smtClean="0"/>
              <a:t>: model instance for our code sample, including fields and 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Mdl4ui-maven</a:t>
            </a:r>
            <a:r>
              <a:rPr lang="en-US" sz="2000" dirty="0" smtClean="0"/>
              <a:t>: maven plugin part of the foundation framework that generate and check the dependency graph between the fields, export the model in XMI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Mdl4ui-fields</a:t>
            </a:r>
            <a:r>
              <a:rPr lang="en-US" sz="2000" dirty="0" smtClean="0"/>
              <a:t>:  business rules, validation and field editors (MVC pattern) for our sample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8600" y="4800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Mdl4ui-webapp</a:t>
            </a:r>
            <a:r>
              <a:rPr lang="en-US" sz="2000" dirty="0"/>
              <a:t>: the web application that </a:t>
            </a:r>
            <a:r>
              <a:rPr lang="en-US" sz="2000" dirty="0" smtClean="0"/>
              <a:t>assembles </a:t>
            </a:r>
            <a:r>
              <a:rPr lang="en-US" sz="2000" dirty="0"/>
              <a:t>the code,  </a:t>
            </a:r>
            <a:r>
              <a:rPr lang="en-US" sz="2000" dirty="0" smtClean="0"/>
              <a:t>compiles </a:t>
            </a:r>
            <a:r>
              <a:rPr lang="en-US" sz="2000" dirty="0"/>
              <a:t>various resources with GWT and </a:t>
            </a:r>
            <a:r>
              <a:rPr lang="en-US" sz="2000" dirty="0" smtClean="0"/>
              <a:t>adds </a:t>
            </a:r>
            <a:r>
              <a:rPr lang="en-US" sz="2000" dirty="0"/>
              <a:t>styling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28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: old question set </a:t>
            </a:r>
            <a:r>
              <a:rPr lang="en-US" dirty="0"/>
              <a:t>for </a:t>
            </a:r>
            <a:r>
              <a:rPr lang="en-US" dirty="0" smtClean="0"/>
              <a:t>motorbike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205" y="1447800"/>
            <a:ext cx="4419600" cy="226695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070" y="2286000"/>
            <a:ext cx="4276725" cy="34671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971800"/>
            <a:ext cx="3236595" cy="3760024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38562" y="1178353"/>
            <a:ext cx="3943238" cy="5306788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642418"/>
            <a:ext cx="4648200" cy="4457700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  <p:pic>
        <p:nvPicPr>
          <p:cNvPr id="9" name="Image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76800" y="1447800"/>
            <a:ext cx="3474540" cy="4846936"/>
          </a:xfrm>
          <a:prstGeom prst="rect">
            <a:avLst/>
          </a:prstGeom>
          <a:ln w="57150">
            <a:solidFill>
              <a:srgbClr val="00206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834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work\mdl4ui\mdl4ui-docs\ui_fields_diagram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438400"/>
            <a:ext cx="4887929" cy="44958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UML to understand the model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4736979"/>
              </p:ext>
            </p:extLst>
          </p:nvPr>
        </p:nvGraphicFramePr>
        <p:xfrm>
          <a:off x="4953000" y="3124200"/>
          <a:ext cx="3684654" cy="34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27"/>
                <a:gridCol w="1842327"/>
              </a:tblGrid>
              <a:tr h="3160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MDL4UI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UML</a:t>
                      </a:r>
                      <a:endParaRPr lang="en-US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ScreenID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BlockID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GroupID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Package</a:t>
                      </a:r>
                      <a:endParaRPr lang="en-US" b="1" dirty="0"/>
                    </a:p>
                  </a:txBody>
                  <a:tcPr anchor="ctr"/>
                </a:tc>
              </a:tr>
              <a:tr h="53092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Instance specification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FieldLabel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 anchor="ctr"/>
                </a:tc>
              </a:tr>
              <a:tr h="497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FieldDependency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Dependency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752600" y="1498937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to </a:t>
            </a:r>
            <a:r>
              <a:rPr lang="en-US" sz="2000" b="1" dirty="0"/>
              <a:t>d</a:t>
            </a:r>
            <a:r>
              <a:rPr lang="en-US" sz="2000" b="1" dirty="0" smtClean="0"/>
              <a:t>ocument</a:t>
            </a:r>
            <a:r>
              <a:rPr lang="en-US" sz="2000" dirty="0" smtClean="0"/>
              <a:t> the model and specify </a:t>
            </a:r>
            <a:r>
              <a:rPr lang="en-US" sz="2000" b="1" dirty="0" smtClean="0"/>
              <a:t>evolution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Visualize</a:t>
            </a:r>
            <a:r>
              <a:rPr lang="en-US" sz="2000" dirty="0" smtClean="0"/>
              <a:t> the dependency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Artifact </a:t>
            </a:r>
            <a:r>
              <a:rPr lang="en-US" sz="2000" dirty="0" smtClean="0"/>
              <a:t>Generated </a:t>
            </a:r>
            <a:r>
              <a:rPr lang="en-US" sz="2000" dirty="0" smtClean="0"/>
              <a:t>during the </a:t>
            </a:r>
            <a:r>
              <a:rPr lang="en-US" sz="2000" b="1" dirty="0" smtClean="0"/>
              <a:t>continuous integration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955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tracking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field features to track</a:t>
            </a:r>
          </a:p>
          <a:p>
            <a:pPr lvl="1"/>
            <a:r>
              <a:rPr lang="en-US" dirty="0" smtClean="0"/>
              <a:t>Field inputs</a:t>
            </a:r>
          </a:p>
          <a:p>
            <a:pPr lvl="1"/>
            <a:r>
              <a:rPr lang="en-US" dirty="0" smtClean="0"/>
              <a:t>Field validation errors</a:t>
            </a:r>
          </a:p>
          <a:p>
            <a:pPr lvl="1"/>
            <a:r>
              <a:rPr lang="en-US" dirty="0" smtClean="0"/>
              <a:t>Screen and block navigation</a:t>
            </a:r>
          </a:p>
          <a:p>
            <a:endParaRPr lang="en-US" dirty="0" smtClean="0"/>
          </a:p>
          <a:p>
            <a:r>
              <a:rPr lang="en-US" dirty="0" smtClean="0"/>
              <a:t>Use of tracking results</a:t>
            </a:r>
          </a:p>
          <a:p>
            <a:pPr lvl="1"/>
            <a:r>
              <a:rPr lang="en-US" dirty="0" smtClean="0"/>
              <a:t>Find common user profiles</a:t>
            </a:r>
          </a:p>
          <a:p>
            <a:pPr lvl="1"/>
            <a:r>
              <a:rPr lang="en-US" dirty="0" smtClean="0"/>
              <a:t>Improve forms for faster input</a:t>
            </a:r>
          </a:p>
          <a:p>
            <a:pPr lvl="1"/>
            <a:r>
              <a:rPr lang="en-US" dirty="0" smtClean="0"/>
              <a:t>Find ergonomic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4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 testing and shuffling the fields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two versions of a webpage (A and B) </a:t>
            </a:r>
          </a:p>
          <a:p>
            <a:r>
              <a:rPr lang="en-US" dirty="0" smtClean="0"/>
              <a:t>Split traffic amongst those versions </a:t>
            </a:r>
          </a:p>
          <a:p>
            <a:r>
              <a:rPr lang="en-US" dirty="0" smtClean="0"/>
              <a:t>Determine which one was more successful </a:t>
            </a:r>
          </a:p>
          <a:p>
            <a:pPr lvl="1"/>
            <a:r>
              <a:rPr lang="en-US" dirty="0" smtClean="0"/>
              <a:t>Validate any new design</a:t>
            </a:r>
          </a:p>
          <a:p>
            <a:pPr lvl="1"/>
            <a:r>
              <a:rPr lang="en-US" dirty="0" smtClean="0"/>
              <a:t>Improve </a:t>
            </a:r>
            <a:r>
              <a:rPr lang="en-US" dirty="0" smtClean="0"/>
              <a:t>the conversion </a:t>
            </a:r>
            <a:r>
              <a:rPr lang="en-US" dirty="0" smtClean="0"/>
              <a:t>rate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it can be done?</a:t>
            </a:r>
          </a:p>
          <a:p>
            <a:pPr lvl="1"/>
            <a:r>
              <a:rPr lang="en-US" dirty="0" smtClean="0"/>
              <a:t>Define new fields and new </a:t>
            </a:r>
            <a:r>
              <a:rPr lang="en-US" dirty="0" err="1" smtClean="0"/>
              <a:t>FieldBehaviour</a:t>
            </a:r>
            <a:endParaRPr lang="en-US" dirty="0" smtClean="0"/>
          </a:p>
          <a:p>
            <a:pPr lvl="1"/>
            <a:r>
              <a:rPr lang="en-US" dirty="0" smtClean="0"/>
              <a:t>Define two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38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</a:t>
            </a:r>
            <a:r>
              <a:rPr lang="en-US" b="1" dirty="0"/>
              <a:t>test fields</a:t>
            </a:r>
            <a:r>
              <a:rPr lang="en-US" dirty="0"/>
              <a:t> using </a:t>
            </a:r>
            <a:r>
              <a:rPr lang="en-US" b="1" dirty="0" smtClean="0"/>
              <a:t>regression </a:t>
            </a:r>
            <a:r>
              <a:rPr lang="en-US" dirty="0"/>
              <a:t>tests:</a:t>
            </a:r>
          </a:p>
          <a:p>
            <a:pPr lvl="1"/>
            <a:r>
              <a:rPr lang="en-US" dirty="0"/>
              <a:t>validation </a:t>
            </a:r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field visibility update</a:t>
            </a:r>
            <a:endParaRPr lang="en-US" dirty="0"/>
          </a:p>
          <a:p>
            <a:pPr lvl="1"/>
            <a:r>
              <a:rPr lang="en-US" dirty="0"/>
              <a:t>domain model read &amp; update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 reset</a:t>
            </a:r>
          </a:p>
          <a:p>
            <a:pPr lvl="1"/>
            <a:endParaRPr lang="en-US" dirty="0"/>
          </a:p>
          <a:p>
            <a:r>
              <a:rPr lang="en-US" dirty="0"/>
              <a:t>Generated </a:t>
            </a:r>
            <a:r>
              <a:rPr lang="en-US" b="1" dirty="0"/>
              <a:t>mock factories </a:t>
            </a:r>
            <a:r>
              <a:rPr lang="en-US" dirty="0"/>
              <a:t>allow to execute </a:t>
            </a:r>
            <a:r>
              <a:rPr lang="en-US" dirty="0" smtClean="0"/>
              <a:t>features implementation </a:t>
            </a:r>
            <a:r>
              <a:rPr lang="en-US" b="1" dirty="0" smtClean="0"/>
              <a:t>without</a:t>
            </a:r>
            <a:r>
              <a:rPr lang="en-US" dirty="0" smtClean="0"/>
              <a:t> </a:t>
            </a:r>
            <a:r>
              <a:rPr lang="en-US" dirty="0"/>
              <a:t>a web </a:t>
            </a:r>
            <a:r>
              <a:rPr lang="en-US" dirty="0" smtClean="0"/>
              <a:t>application </a:t>
            </a:r>
            <a:r>
              <a:rPr lang="en-US" b="1" dirty="0" smtClean="0"/>
              <a:t>container</a:t>
            </a:r>
            <a:r>
              <a:rPr lang="en-US" dirty="0" smtClean="0"/>
              <a:t> </a:t>
            </a:r>
            <a:r>
              <a:rPr lang="en-US" dirty="0"/>
              <a:t>(GWT)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7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</a:rPr>
              <a:t>dependencies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 smtClean="0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smtClean="0">
                <a:solidFill>
                  <a:srgbClr val="333333"/>
                </a:solidFill>
              </a:rPr>
              <a:t>Collection</a:t>
            </a:r>
            <a:r>
              <a:rPr lang="fr-FR" b="1" dirty="0" smtClean="0"/>
              <a:t>&lt;</a:t>
            </a:r>
            <a:r>
              <a:rPr lang="fr-FR" dirty="0" smtClean="0">
                <a:solidFill>
                  <a:srgbClr val="333333"/>
                </a:solidFill>
              </a:rPr>
              <a:t>FieldID</a:t>
            </a:r>
            <a:r>
              <a:rPr lang="fr-FR" b="1" dirty="0"/>
              <a:t>&gt;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smtClean="0"/>
              <a:t>					</a:t>
            </a:r>
            <a:r>
              <a:rPr lang="fr-FR" dirty="0" err="1" smtClean="0">
                <a:solidFill>
                  <a:srgbClr val="333333"/>
                </a:solidFill>
              </a:rPr>
              <a:t>Arrays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asList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dependencyFactory</a:t>
            </a:r>
            <a:r>
              <a:rPr lang="fr-FR" b="1" dirty="0" err="1" smtClean="0"/>
              <a:t>.</a:t>
            </a:r>
            <a:r>
              <a:rPr lang="fr-FR" dirty="0" err="1" smtClean="0">
                <a:solidFill>
                  <a:srgbClr val="008080"/>
                </a:solidFill>
              </a:rPr>
              <a:t>get</a:t>
            </a:r>
            <a:r>
              <a:rPr lang="fr-FR" b="1" dirty="0" smtClean="0"/>
              <a:t>(</a:t>
            </a:r>
            <a:r>
              <a:rPr lang="fr-FR" dirty="0" smtClean="0">
                <a:solidFill>
                  <a:srgbClr val="333333"/>
                </a:solidFill>
              </a:rPr>
              <a:t>EMAIL_ACCEPTED</a:t>
            </a:r>
            <a:r>
              <a:rPr lang="fr-FR" b="1" dirty="0" smtClean="0"/>
              <a:t>));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assertEquals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2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size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EMAILS_PREFERENCES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dependencies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contains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MAX_WEEKLY_EMAILS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603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    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990000"/>
                </a:solidFill>
              </a:rPr>
              <a:t>visibility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FieldDependencyFactory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FieldDependencySampleFactory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MockFieldBehaviourFactory</a:t>
            </a:r>
            <a:r>
              <a:rPr lang="fr-FR" b="1" dirty="0" smtClean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SampleContext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for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FieldID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dependencyFactory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>
                <a:solidFill>
                  <a:srgbClr val="333333"/>
                </a:solidFill>
              </a:rPr>
              <a:t>EMAIL_ACCEPTED</a:t>
            </a:r>
            <a:r>
              <a:rPr lang="fr-FR" b="1" dirty="0"/>
              <a:t>))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FieldBehaviour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behaviourFactory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 smtClean="0"/>
              <a:t>);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(false);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assertFalse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getUserAccount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setAcceptEmail</a:t>
            </a:r>
            <a:r>
              <a:rPr lang="fr-FR" b="1" dirty="0"/>
              <a:t>(</a:t>
            </a:r>
            <a:r>
              <a:rPr lang="fr-FR" b="1" dirty="0" err="1"/>
              <a:t>true</a:t>
            </a:r>
            <a:r>
              <a:rPr lang="fr-FR" b="1" dirty="0"/>
              <a:t>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</a:t>
            </a:r>
            <a:r>
              <a:rPr lang="fr-FR" dirty="0" err="1">
                <a:solidFill>
                  <a:srgbClr val="333333"/>
                </a:solidFill>
              </a:rPr>
              <a:t>assertTrue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behaviour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isVisible</a:t>
            </a:r>
            <a:r>
              <a:rPr lang="fr-FR" b="1" dirty="0"/>
              <a:t>(</a:t>
            </a:r>
            <a:r>
              <a:rPr lang="fr-FR" dirty="0" err="1">
                <a:solidFill>
                  <a:srgbClr val="333333"/>
                </a:solidFill>
              </a:rPr>
              <a:t>dependency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context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b="1" dirty="0" err="1"/>
              <a:t>null</a:t>
            </a:r>
            <a:r>
              <a:rPr lang="fr-FR" b="1" dirty="0"/>
              <a:t>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b="1" dirty="0"/>
              <a:t>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4229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and integration testing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a </a:t>
            </a:r>
            <a:r>
              <a:rPr lang="en-US" b="1" dirty="0"/>
              <a:t>test automation</a:t>
            </a:r>
            <a:r>
              <a:rPr lang="en-US" dirty="0"/>
              <a:t> framework for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sends commands to a browser</a:t>
            </a:r>
          </a:p>
          <a:p>
            <a:pPr lvl="1"/>
            <a:r>
              <a:rPr lang="en-US" dirty="0"/>
              <a:t>retrieves </a:t>
            </a:r>
            <a:r>
              <a:rPr lang="en-US" dirty="0" smtClean="0"/>
              <a:t>results (parsing the DOM)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Supports: </a:t>
            </a:r>
          </a:p>
          <a:p>
            <a:pPr lvl="1"/>
            <a:r>
              <a:rPr lang="en-US" b="1" dirty="0"/>
              <a:t>Java</a:t>
            </a:r>
            <a:r>
              <a:rPr lang="en-US" dirty="0"/>
              <a:t>, Ruby, Python, C#, etc.</a:t>
            </a:r>
          </a:p>
          <a:p>
            <a:pPr lvl="1"/>
            <a:r>
              <a:rPr lang="en-US" b="1" dirty="0"/>
              <a:t>Firefox</a:t>
            </a:r>
            <a:r>
              <a:rPr lang="en-US" dirty="0"/>
              <a:t>, Chrome, IE, iOS &amp; Android browsers, etc.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45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Generation of page </a:t>
            </a:r>
            <a:r>
              <a:rPr lang="en-US" dirty="0" smtClean="0"/>
              <a:t>object </a:t>
            </a:r>
            <a:r>
              <a:rPr lang="en-US" dirty="0"/>
              <a:t>classes</a:t>
            </a:r>
          </a:p>
          <a:p>
            <a:pPr lvl="1"/>
            <a:r>
              <a:rPr lang="en-US" b="1" dirty="0"/>
              <a:t>representing a screen or a block </a:t>
            </a:r>
            <a:r>
              <a:rPr lang="en-US" dirty="0"/>
              <a:t>with selenium framework</a:t>
            </a:r>
          </a:p>
          <a:p>
            <a:pPr lvl="1"/>
            <a:r>
              <a:rPr lang="en-US" dirty="0" smtClean="0"/>
              <a:t>exposing </a:t>
            </a:r>
            <a:r>
              <a:rPr lang="en-US" dirty="0"/>
              <a:t>methods to </a:t>
            </a:r>
            <a:r>
              <a:rPr lang="en-US" b="1" dirty="0"/>
              <a:t>manipulate each fields</a:t>
            </a:r>
          </a:p>
          <a:p>
            <a:pPr lvl="1"/>
            <a:endParaRPr lang="en-US" dirty="0"/>
          </a:p>
          <a:p>
            <a:r>
              <a:rPr lang="en-US" dirty="0"/>
              <a:t>Make testing </a:t>
            </a:r>
            <a:r>
              <a:rPr lang="en-US" b="1" dirty="0"/>
              <a:t>easier</a:t>
            </a:r>
          </a:p>
          <a:p>
            <a:pPr lvl="1"/>
            <a:r>
              <a:rPr lang="en-US" b="1" dirty="0"/>
              <a:t>hide</a:t>
            </a:r>
            <a:r>
              <a:rPr lang="en-US" dirty="0"/>
              <a:t> selenium framework complexity</a:t>
            </a:r>
          </a:p>
          <a:p>
            <a:pPr lvl="1"/>
            <a:r>
              <a:rPr lang="en-US" b="1" dirty="0" smtClean="0"/>
              <a:t>minimize </a:t>
            </a:r>
            <a:r>
              <a:rPr lang="en-US" dirty="0" smtClean="0"/>
              <a:t>the </a:t>
            </a:r>
            <a:r>
              <a:rPr lang="en-US" dirty="0"/>
              <a:t>test maintenance effort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683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Selenium and integration testing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181600"/>
            <a:ext cx="7696200" cy="16764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9448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 @Test</a:t>
            </a:r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public</a:t>
            </a:r>
            <a:r>
              <a:rPr lang="fr-FR" dirty="0"/>
              <a:t> </a:t>
            </a:r>
            <a:r>
              <a:rPr lang="fr-FR" b="1" dirty="0">
                <a:solidFill>
                  <a:srgbClr val="445588"/>
                </a:solidFill>
              </a:rPr>
              <a:t>void</a:t>
            </a:r>
            <a:r>
              <a:rPr lang="fr-FR" dirty="0"/>
              <a:t> </a:t>
            </a:r>
            <a:r>
              <a:rPr lang="fr-FR" b="1" dirty="0">
                <a:solidFill>
                  <a:srgbClr val="990000"/>
                </a:solidFill>
              </a:rPr>
              <a:t>testRegistration</a:t>
            </a:r>
            <a:r>
              <a:rPr lang="fr-FR" b="1" dirty="0"/>
              <a:t>()</a:t>
            </a:r>
            <a:r>
              <a:rPr lang="fr-FR" dirty="0"/>
              <a:t> </a:t>
            </a:r>
            <a:r>
              <a:rPr lang="fr-FR" b="1" dirty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>
                <a:solidFill>
                  <a:srgbClr val="333333"/>
                </a:solidFill>
              </a:rPr>
              <a:t>RegistrationByMailScreen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registrationScreen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                                  =</a:t>
            </a:r>
            <a:r>
              <a:rPr lang="fr-FR" dirty="0" smtClean="0"/>
              <a:t> </a:t>
            </a:r>
            <a:r>
              <a:rPr lang="fr-FR" b="1" dirty="0"/>
              <a:t>new</a:t>
            </a:r>
            <a:r>
              <a:rPr lang="fr-FR" dirty="0"/>
              <a:t> </a:t>
            </a:r>
            <a:r>
              <a:rPr lang="fr-FR" dirty="0" smtClean="0">
                <a:solidFill>
                  <a:srgbClr val="333333"/>
                </a:solidFill>
              </a:rPr>
              <a:t>RegistrationByMailScreen</a:t>
            </a:r>
            <a:r>
              <a:rPr lang="fr-FR" b="1" dirty="0" smtClean="0"/>
              <a:t>(</a:t>
            </a:r>
            <a:r>
              <a:rPr lang="fr-FR" dirty="0" err="1" smtClean="0">
                <a:solidFill>
                  <a:srgbClr val="333333"/>
                </a:solidFill>
              </a:rPr>
              <a:t>getDriver</a:t>
            </a:r>
            <a:r>
              <a:rPr lang="fr-FR" b="1" dirty="0"/>
              <a:t>());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();</a:t>
            </a:r>
            <a:r>
              <a:rPr lang="fr-FR" dirty="0"/>
              <a:t/>
            </a:r>
            <a:br>
              <a:rPr lang="fr-FR" dirty="0"/>
            </a:b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getPersonalInformations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()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setFirstName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setLastName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dirty="0" err="1">
                <a:solidFill>
                  <a:srgbClr val="DD1144"/>
                </a:solidFill>
              </a:rPr>
              <a:t>Doe</a:t>
            </a:r>
            <a:r>
              <a:rPr lang="fr-FR" dirty="0">
                <a:solidFill>
                  <a:srgbClr val="DD1144"/>
                </a:solidFill>
              </a:rPr>
              <a:t>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setBirthdate</a:t>
            </a:r>
            <a:r>
              <a:rPr lang="fr-FR" b="1" dirty="0"/>
              <a:t>(new</a:t>
            </a:r>
            <a:r>
              <a:rPr lang="fr-FR" dirty="0"/>
              <a:t> </a:t>
            </a:r>
            <a:r>
              <a:rPr lang="fr-FR" dirty="0" err="1">
                <a:solidFill>
                  <a:srgbClr val="333333"/>
                </a:solidFill>
              </a:rPr>
              <a:t>DateMidnight</a:t>
            </a:r>
            <a:r>
              <a:rPr lang="fr-FR" b="1" dirty="0"/>
              <a:t>(</a:t>
            </a:r>
            <a:r>
              <a:rPr lang="fr-FR" dirty="0">
                <a:solidFill>
                  <a:srgbClr val="009999"/>
                </a:solidFill>
              </a:rPr>
              <a:t>1980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,</a:t>
            </a:r>
            <a:r>
              <a:rPr lang="fr-FR" dirty="0"/>
              <a:t> </a:t>
            </a:r>
            <a:r>
              <a:rPr lang="fr-FR" dirty="0">
                <a:solidFill>
                  <a:srgbClr val="009999"/>
                </a:solidFill>
              </a:rPr>
              <a:t>1</a:t>
            </a:r>
            <a:r>
              <a:rPr lang="fr-FR" b="1" dirty="0"/>
              <a:t>))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setEmail</a:t>
            </a:r>
            <a:r>
              <a:rPr lang="fr-FR" b="1" dirty="0"/>
              <a:t>(</a:t>
            </a:r>
            <a:r>
              <a:rPr lang="fr-FR" dirty="0">
                <a:solidFill>
                  <a:srgbClr val="DD1144"/>
                </a:solidFill>
              </a:rPr>
              <a:t>"john@doe.com"</a:t>
            </a:r>
            <a:r>
              <a:rPr lang="fr-FR" b="1" dirty="0"/>
              <a:t>)</a:t>
            </a:r>
            <a:r>
              <a:rPr lang="fr-FR" i="1" dirty="0">
                <a:solidFill>
                  <a:srgbClr val="999988"/>
                </a:solidFill>
              </a:rPr>
              <a:t>//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                    </a:t>
            </a:r>
            <a:r>
              <a:rPr lang="fr-FR" b="1" dirty="0"/>
              <a:t>.</a:t>
            </a:r>
            <a:r>
              <a:rPr lang="fr-FR" dirty="0" err="1">
                <a:solidFill>
                  <a:srgbClr val="008080"/>
                </a:solidFill>
              </a:rPr>
              <a:t>submit</a:t>
            </a:r>
            <a:r>
              <a:rPr lang="fr-FR" b="1" dirty="0"/>
              <a:t>();</a:t>
            </a:r>
            <a:endParaRPr lang="fr-FR" dirty="0"/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        </a:t>
            </a:r>
            <a:r>
              <a:rPr lang="fr-FR" dirty="0" err="1">
                <a:solidFill>
                  <a:srgbClr val="333333"/>
                </a:solidFill>
              </a:rPr>
              <a:t>registrationScreen</a:t>
            </a:r>
            <a:r>
              <a:rPr lang="fr-FR" b="1" dirty="0" err="1"/>
              <a:t>.</a:t>
            </a:r>
            <a:r>
              <a:rPr lang="fr-FR" dirty="0" err="1">
                <a:solidFill>
                  <a:srgbClr val="008080"/>
                </a:solidFill>
              </a:rPr>
              <a:t>getMailSettings</a:t>
            </a:r>
            <a:r>
              <a:rPr lang="fr-FR" b="1" dirty="0"/>
              <a:t>().</a:t>
            </a:r>
            <a:r>
              <a:rPr lang="fr-FR" dirty="0" err="1">
                <a:solidFill>
                  <a:srgbClr val="008080"/>
                </a:solidFill>
              </a:rPr>
              <a:t>assertDisplayed</a:t>
            </a:r>
            <a:r>
              <a:rPr lang="fr-FR" b="1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    </a:t>
            </a:r>
            <a:r>
              <a:rPr lang="fr-FR" b="1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0077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667000" y="5562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5943600" y="50292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dependencies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Visibility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declare a claim -&gt; question set for this child appears</a:t>
            </a:r>
          </a:p>
          <a:p>
            <a:r>
              <a:rPr lang="en-US" dirty="0" smtClean="0"/>
              <a:t>Value range</a:t>
            </a:r>
          </a:p>
          <a:p>
            <a:pPr lvl="1"/>
            <a:r>
              <a:rPr lang="en-US" dirty="0" smtClean="0"/>
              <a:t>I’ve been owning a car for one year -&gt; constraint on the date for a claim should be later than the car’s purchase date</a:t>
            </a:r>
          </a:p>
          <a:p>
            <a:r>
              <a:rPr lang="en-US" dirty="0" smtClean="0"/>
              <a:t>Reset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the number of occurred claims from 2 to 1 -&gt; previous details of claim number 2 should be dropped</a:t>
            </a:r>
          </a:p>
          <a:p>
            <a:r>
              <a:rPr lang="en-US" dirty="0" smtClean="0"/>
              <a:t>Validation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 change my date of birth -&gt; I could not obtain my car license before being 18 years old</a:t>
            </a:r>
          </a:p>
        </p:txBody>
      </p:sp>
    </p:spTree>
    <p:extLst>
      <p:ext uri="{BB962C8B-B14F-4D97-AF65-F5344CB8AC3E}">
        <p14:creationId xmlns="" xmlns:p14="http://schemas.microsoft.com/office/powerpoint/2010/main" val="138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8229600" cy="6096000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Context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Quick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Dependency Model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Field features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Extensions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Live coding demo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3200" dirty="0" smtClean="0"/>
              <a:t>Back to LesFurets.com</a:t>
            </a:r>
          </a:p>
        </p:txBody>
      </p:sp>
      <p:sp>
        <p:nvSpPr>
          <p:cNvPr id="6" name="Forme en L 5"/>
          <p:cNvSpPr/>
          <p:nvPr/>
        </p:nvSpPr>
        <p:spPr>
          <a:xfrm>
            <a:off x="2286000" y="63246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rme en L 6"/>
          <p:cNvSpPr/>
          <p:nvPr/>
        </p:nvSpPr>
        <p:spPr>
          <a:xfrm rot="10800000">
            <a:off x="6324600" y="5867400"/>
            <a:ext cx="533400" cy="533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and Agile practice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Opportunity based</a:t>
            </a:r>
          </a:p>
          <a:p>
            <a:r>
              <a:rPr lang="en-US" dirty="0" smtClean="0"/>
              <a:t>12 iterations with production deployment</a:t>
            </a:r>
          </a:p>
          <a:p>
            <a:r>
              <a:rPr lang="en-US" dirty="0" smtClean="0"/>
              <a:t>1 year of step by step refactoring</a:t>
            </a:r>
          </a:p>
          <a:p>
            <a:r>
              <a:rPr lang="en-US" dirty="0" smtClean="0"/>
              <a:t>Test coverage from 10% to 50% (in progress)</a:t>
            </a:r>
          </a:p>
          <a:p>
            <a:r>
              <a:rPr lang="en-US" dirty="0" smtClean="0"/>
              <a:t>Automated testing on more than 400 fields in 5 complex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 timeline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153400" cy="52467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64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investigation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Variable Testing</a:t>
            </a:r>
          </a:p>
          <a:p>
            <a:r>
              <a:rPr lang="en-US" dirty="0" smtClean="0"/>
              <a:t>Machine learning algorithm on field tracking</a:t>
            </a:r>
          </a:p>
          <a:p>
            <a:r>
              <a:rPr lang="en-US" dirty="0" smtClean="0"/>
              <a:t>Dynamic shuffling of the fields order</a:t>
            </a:r>
          </a:p>
          <a:p>
            <a:r>
              <a:rPr lang="en-US" dirty="0" smtClean="0"/>
              <a:t>Adaptive path for the forms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43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Enjoy MDL4UI</a:t>
            </a:r>
            <a:endParaRPr lang="en-US" dirty="0"/>
          </a:p>
        </p:txBody>
      </p:sp>
      <p:sp>
        <p:nvSpPr>
          <p:cNvPr id="3" name="Forme en L 2"/>
          <p:cNvSpPr/>
          <p:nvPr/>
        </p:nvSpPr>
        <p:spPr>
          <a:xfrm>
            <a:off x="1447800" y="35231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rme en L 3"/>
          <p:cNvSpPr/>
          <p:nvPr/>
        </p:nvSpPr>
        <p:spPr>
          <a:xfrm rot="10800000">
            <a:off x="6705600" y="2608729"/>
            <a:ext cx="914400" cy="914400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3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and bug hell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design was based on a page scope</a:t>
            </a:r>
          </a:p>
          <a:p>
            <a:r>
              <a:rPr lang="en-US" dirty="0" smtClean="0"/>
              <a:t>All the rules between fields were embedded in each page code</a:t>
            </a:r>
          </a:p>
          <a:p>
            <a:r>
              <a:rPr lang="en-US" dirty="0" smtClean="0"/>
              <a:t>Business rules were directly written on the widget values without MVC pattern</a:t>
            </a:r>
          </a:p>
          <a:p>
            <a:r>
              <a:rPr lang="en-US" dirty="0" smtClean="0"/>
              <a:t>Page navigation was triggering model updates that were sent to the server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724400" y="1507153"/>
            <a:ext cx="3962400" cy="48936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Governance of the business rules between fields was difficult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Lots of side effects between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Improving or adding new rules provided a lot of regressions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Dependencies between fields was not documented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Adding new fields or shuffling the fields order required a lot of testing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555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CSS ids : a limited starting point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r>
              <a:rPr lang="en-US" dirty="0" smtClean="0"/>
              <a:t>All the form fields were still having a CSS class and an ID for CSS skinning</a:t>
            </a:r>
          </a:p>
          <a:p>
            <a:pPr lvl="1"/>
            <a:r>
              <a:rPr lang="en-US" dirty="0" smtClean="0"/>
              <a:t>No real taxonomy</a:t>
            </a:r>
          </a:p>
          <a:p>
            <a:pPr lvl="1"/>
            <a:r>
              <a:rPr lang="en-US" dirty="0" smtClean="0"/>
              <a:t>No guaranty that CSS ids are unique</a:t>
            </a:r>
          </a:p>
          <a:p>
            <a:pPr lvl="1"/>
            <a:r>
              <a:rPr lang="en-US" dirty="0" smtClean="0"/>
              <a:t>Styling is evolving with his own constraints</a:t>
            </a:r>
          </a:p>
          <a:p>
            <a:pPr lvl="1"/>
            <a:r>
              <a:rPr lang="en-US" dirty="0" smtClean="0"/>
              <a:t>Not the original purpose of CSS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67001" y="5533947"/>
            <a:ext cx="5867400" cy="9541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CSS on web forms hides</a:t>
            </a:r>
            <a:r>
              <a:rPr lang="en-US" sz="2800" dirty="0"/>
              <a:t> </a:t>
            </a:r>
            <a:r>
              <a:rPr lang="en-US" sz="2800" dirty="0" smtClean="0"/>
              <a:t>an implicit model that could be leveraged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755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Ensuring non regression even with frequent changes on forms</a:t>
            </a:r>
          </a:p>
          <a:p>
            <a:pPr lvl="1"/>
            <a:r>
              <a:rPr lang="en-US" dirty="0" smtClean="0"/>
              <a:t>No unexpected side effects between business rules</a:t>
            </a:r>
          </a:p>
          <a:p>
            <a:pPr lvl="1"/>
            <a:r>
              <a:rPr lang="en-US" dirty="0" smtClean="0"/>
              <a:t>Make unit testing possible</a:t>
            </a:r>
          </a:p>
          <a:p>
            <a:r>
              <a:rPr lang="en-US" dirty="0" smtClean="0"/>
              <a:t>Enabling a fast and up-to-date understanding of the form complexity</a:t>
            </a:r>
          </a:p>
          <a:p>
            <a:r>
              <a:rPr lang="en-US" dirty="0" smtClean="0"/>
              <a:t>Reducing the maintenance effort</a:t>
            </a:r>
          </a:p>
          <a:p>
            <a:r>
              <a:rPr lang="en-US" dirty="0" smtClean="0"/>
              <a:t>Supporting fields shuffle</a:t>
            </a:r>
          </a:p>
          <a:p>
            <a:r>
              <a:rPr lang="en-US" dirty="0"/>
              <a:t>Supporting AB </a:t>
            </a:r>
            <a:r>
              <a:rPr lang="en-US" dirty="0" smtClean="0"/>
              <a:t>testing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8189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2377</Words>
  <Application>Microsoft Office PowerPoint</Application>
  <PresentationFormat>Affichage à l'écran (4:3)</PresentationFormat>
  <Paragraphs>576</Paragraphs>
  <Slides>64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65" baseType="lpstr">
      <vt:lpstr>Thème Office</vt:lpstr>
      <vt:lpstr>Rock solid UI modeling using annotation processing</vt:lpstr>
      <vt:lpstr>Speakers</vt:lpstr>
      <vt:lpstr>Agenda</vt:lpstr>
      <vt:lpstr>Context at LesFurets.com</vt:lpstr>
      <vt:lpstr>Sample : old question set for motorbike</vt:lpstr>
      <vt:lpstr>Nature of dependencies </vt:lpstr>
      <vt:lpstr>Complexity and bug hell </vt:lpstr>
      <vt:lpstr>The CSS ids : a limited starting point</vt:lpstr>
      <vt:lpstr>Requirements</vt:lpstr>
      <vt:lpstr>MDL4UI our OSS sandbox</vt:lpstr>
      <vt:lpstr>Diapositive 11</vt:lpstr>
      <vt:lpstr>Diapositive 12</vt:lpstr>
      <vt:lpstr>MDL4UI model concepts</vt:lpstr>
      <vt:lpstr>MDL4UI model concepts</vt:lpstr>
      <vt:lpstr>MDL4UI model concepts</vt:lpstr>
      <vt:lpstr>MDL4UI model concepts</vt:lpstr>
      <vt:lpstr>Introducing MDL4UI model layers</vt:lpstr>
      <vt:lpstr>Diapositive 18</vt:lpstr>
      <vt:lpstr>Diapositive 19</vt:lpstr>
      <vt:lpstr>Diapositive 20</vt:lpstr>
      <vt:lpstr>Diapositive 21</vt:lpstr>
      <vt:lpstr>From the point of view of a screen</vt:lpstr>
      <vt:lpstr>From the point of view of a field</vt:lpstr>
      <vt:lpstr>Implementing the model</vt:lpstr>
      <vt:lpstr>Why modeling as code ?</vt:lpstr>
      <vt:lpstr>Diapositive 26</vt:lpstr>
      <vt:lpstr>We need a dependency graph</vt:lpstr>
      <vt:lpstr>Validation dependency</vt:lpstr>
      <vt:lpstr>Visibility dependency</vt:lpstr>
      <vt:lpstr>In code declarative dependencies modeling</vt:lpstr>
      <vt:lpstr>Dependencies processing</vt:lpstr>
      <vt:lpstr>Deep dependency, dependency cycle, graph validation</vt:lpstr>
      <vt:lpstr>Simple dependency API</vt:lpstr>
      <vt:lpstr>Code generation using a maven custom plugin</vt:lpstr>
      <vt:lpstr>Walkthrough the model in a maven plugin</vt:lpstr>
      <vt:lpstr>Maven plugin declaration</vt:lpstr>
      <vt:lpstr>Diapositive 37</vt:lpstr>
      <vt:lpstr>Goal and inspiration</vt:lpstr>
      <vt:lpstr>Features provided by fields</vt:lpstr>
      <vt:lpstr>FieldInitializer API</vt:lpstr>
      <vt:lpstr>FieldEditor API</vt:lpstr>
      <vt:lpstr>FieldBehaviour API</vt:lpstr>
      <vt:lpstr>Declaring a feature of a field</vt:lpstr>
      <vt:lpstr>Injecting the field features with annotations and meta annotation</vt:lpstr>
      <vt:lpstr>The plumbing using APT</vt:lpstr>
      <vt:lpstr>Generated pattern to glue things together</vt:lpstr>
      <vt:lpstr>Replicate the factory pattern for each feald feature</vt:lpstr>
      <vt:lpstr>Diapositive 48</vt:lpstr>
      <vt:lpstr>Content of MDL4UI</vt:lpstr>
      <vt:lpstr>Generate UML to understand the model</vt:lpstr>
      <vt:lpstr>Field tracking</vt:lpstr>
      <vt:lpstr>AB testing and shuffling the fields</vt:lpstr>
      <vt:lpstr>Unit testing</vt:lpstr>
      <vt:lpstr>Unit testing</vt:lpstr>
      <vt:lpstr>Unit testing</vt:lpstr>
      <vt:lpstr>Selenium and integration testing</vt:lpstr>
      <vt:lpstr>Selenium and integration testing</vt:lpstr>
      <vt:lpstr>Selenium and integration testing</vt:lpstr>
      <vt:lpstr>Diapositive 59</vt:lpstr>
      <vt:lpstr>Diapositive 60</vt:lpstr>
      <vt:lpstr>Refactoring and Agile practice</vt:lpstr>
      <vt:lpstr>Project implementation timeline</vt:lpstr>
      <vt:lpstr>Under investigation</vt:lpstr>
      <vt:lpstr>Enjoy MDL4UI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solid UI modeling using annotation processing</dc:title>
  <dc:creator>gdigugli@gmail.com</dc:creator>
  <cp:lastModifiedBy>jba</cp:lastModifiedBy>
  <cp:revision>664</cp:revision>
  <cp:lastPrinted>2013-04-02T11:22:46Z</cp:lastPrinted>
  <dcterms:created xsi:type="dcterms:W3CDTF">2013-03-24T20:37:15Z</dcterms:created>
  <dcterms:modified xsi:type="dcterms:W3CDTF">2013-04-05T17:31:16Z</dcterms:modified>
</cp:coreProperties>
</file>