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256" r:id="rId2"/>
    <p:sldId id="257" r:id="rId3"/>
    <p:sldId id="323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326" r:id="rId12"/>
    <p:sldId id="332" r:id="rId13"/>
    <p:sldId id="312" r:id="rId14"/>
    <p:sldId id="313" r:id="rId15"/>
    <p:sldId id="315" r:id="rId16"/>
    <p:sldId id="314" r:id="rId17"/>
    <p:sldId id="268" r:id="rId18"/>
    <p:sldId id="269" r:id="rId19"/>
    <p:sldId id="270" r:id="rId20"/>
    <p:sldId id="271" r:id="rId21"/>
    <p:sldId id="272" r:id="rId22"/>
    <p:sldId id="274" r:id="rId23"/>
    <p:sldId id="273" r:id="rId24"/>
    <p:sldId id="275" r:id="rId25"/>
    <p:sldId id="276" r:id="rId26"/>
    <p:sldId id="327" r:id="rId27"/>
    <p:sldId id="277" r:id="rId28"/>
    <p:sldId id="279" r:id="rId29"/>
    <p:sldId id="278" r:id="rId30"/>
    <p:sldId id="280" r:id="rId31"/>
    <p:sldId id="316" r:id="rId32"/>
    <p:sldId id="281" r:id="rId33"/>
    <p:sldId id="287" r:id="rId34"/>
    <p:sldId id="282" r:id="rId35"/>
    <p:sldId id="285" r:id="rId36"/>
    <p:sldId id="286" r:id="rId37"/>
    <p:sldId id="328" r:id="rId38"/>
    <p:sldId id="284" r:id="rId39"/>
    <p:sldId id="288" r:id="rId40"/>
    <p:sldId id="295" r:id="rId41"/>
    <p:sldId id="293" r:id="rId42"/>
    <p:sldId id="294" r:id="rId43"/>
    <p:sldId id="296" r:id="rId44"/>
    <p:sldId id="292" r:id="rId45"/>
    <p:sldId id="297" r:id="rId46"/>
    <p:sldId id="304" r:id="rId47"/>
    <p:sldId id="305" r:id="rId48"/>
    <p:sldId id="329" r:id="rId49"/>
    <p:sldId id="333" r:id="rId50"/>
    <p:sldId id="283" r:id="rId51"/>
    <p:sldId id="300" r:id="rId52"/>
    <p:sldId id="299" r:id="rId53"/>
    <p:sldId id="298" r:id="rId54"/>
    <p:sldId id="310" r:id="rId55"/>
    <p:sldId id="311" r:id="rId56"/>
    <p:sldId id="301" r:id="rId57"/>
    <p:sldId id="307" r:id="rId58"/>
    <p:sldId id="309" r:id="rId59"/>
    <p:sldId id="330" r:id="rId60"/>
    <p:sldId id="331" r:id="rId61"/>
    <p:sldId id="302" r:id="rId62"/>
    <p:sldId id="321" r:id="rId63"/>
    <p:sldId id="303" r:id="rId64"/>
    <p:sldId id="322" r:id="rId65"/>
  </p:sldIdLst>
  <p:sldSz cx="9144000" cy="5143500" type="screen16x9"/>
  <p:notesSz cx="6645275" cy="9775825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4946" autoAdjust="0"/>
  </p:normalViewPr>
  <p:slideViewPr>
    <p:cSldViewPr>
      <p:cViewPr varScale="1">
        <p:scale>
          <a:sx n="92" d="100"/>
          <a:sy n="92" d="100"/>
        </p:scale>
        <p:origin x="-888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814" y="-84"/>
      </p:cViewPr>
      <p:guideLst>
        <p:guide orient="horz" pos="3079"/>
        <p:guide pos="2093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79619" cy="488791"/>
          </a:xfrm>
          <a:prstGeom prst="rect">
            <a:avLst/>
          </a:prstGeom>
        </p:spPr>
        <p:txBody>
          <a:bodyPr vert="horz" lIns="89657" tIns="44828" rIns="89657" bIns="4482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764119" y="1"/>
            <a:ext cx="2879619" cy="488791"/>
          </a:xfrm>
          <a:prstGeom prst="rect">
            <a:avLst/>
          </a:prstGeom>
        </p:spPr>
        <p:txBody>
          <a:bodyPr vert="horz" lIns="89657" tIns="44828" rIns="89657" bIns="44828" rtlCol="0"/>
          <a:lstStyle>
            <a:lvl1pPr algn="r">
              <a:defRPr sz="1200"/>
            </a:lvl1pPr>
          </a:lstStyle>
          <a:p>
            <a:fld id="{9F3D9D59-C69D-478D-98BA-46DD69AE3241}" type="datetimeFigureOut">
              <a:rPr lang="en-US" smtClean="0"/>
              <a:pPr/>
              <a:t>4/12/2013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1" y="9285338"/>
            <a:ext cx="2879619" cy="488791"/>
          </a:xfrm>
          <a:prstGeom prst="rect">
            <a:avLst/>
          </a:prstGeom>
        </p:spPr>
        <p:txBody>
          <a:bodyPr vert="horz" lIns="89657" tIns="44828" rIns="89657" bIns="4482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764119" y="9285338"/>
            <a:ext cx="2879619" cy="488791"/>
          </a:xfrm>
          <a:prstGeom prst="rect">
            <a:avLst/>
          </a:prstGeom>
        </p:spPr>
        <p:txBody>
          <a:bodyPr vert="horz" lIns="89657" tIns="44828" rIns="89657" bIns="44828" rtlCol="0" anchor="b"/>
          <a:lstStyle>
            <a:lvl1pPr algn="r">
              <a:defRPr sz="1200"/>
            </a:lvl1pPr>
          </a:lstStyle>
          <a:p>
            <a:fld id="{F1FF0778-B092-4B9F-81BC-7C174F2439A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0803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79619" cy="488791"/>
          </a:xfrm>
          <a:prstGeom prst="rect">
            <a:avLst/>
          </a:prstGeom>
        </p:spPr>
        <p:txBody>
          <a:bodyPr vert="horz" lIns="89657" tIns="44828" rIns="89657" bIns="4482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764119" y="1"/>
            <a:ext cx="2879619" cy="488791"/>
          </a:xfrm>
          <a:prstGeom prst="rect">
            <a:avLst/>
          </a:prstGeom>
        </p:spPr>
        <p:txBody>
          <a:bodyPr vert="horz" lIns="89657" tIns="44828" rIns="89657" bIns="44828" rtlCol="0"/>
          <a:lstStyle>
            <a:lvl1pPr algn="r">
              <a:defRPr sz="1200"/>
            </a:lvl1pPr>
          </a:lstStyle>
          <a:p>
            <a:fld id="{724035F6-A10F-4A2D-A4E3-1D4F59E0F1A1}" type="datetimeFigureOut">
              <a:rPr lang="en-US" smtClean="0"/>
              <a:pPr/>
              <a:t>4/12/2013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5088" y="733425"/>
            <a:ext cx="6515100" cy="36655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657" tIns="44828" rIns="89657" bIns="44828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64528" y="4643517"/>
            <a:ext cx="5316220" cy="4399121"/>
          </a:xfrm>
          <a:prstGeom prst="rect">
            <a:avLst/>
          </a:prstGeom>
        </p:spPr>
        <p:txBody>
          <a:bodyPr vert="horz" lIns="89657" tIns="44828" rIns="89657" bIns="44828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" y="9285338"/>
            <a:ext cx="2879619" cy="488791"/>
          </a:xfrm>
          <a:prstGeom prst="rect">
            <a:avLst/>
          </a:prstGeom>
        </p:spPr>
        <p:txBody>
          <a:bodyPr vert="horz" lIns="89657" tIns="44828" rIns="89657" bIns="4482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764119" y="9285338"/>
            <a:ext cx="2879619" cy="488791"/>
          </a:xfrm>
          <a:prstGeom prst="rect">
            <a:avLst/>
          </a:prstGeom>
        </p:spPr>
        <p:txBody>
          <a:bodyPr vert="horz" lIns="89657" tIns="44828" rIns="89657" bIns="44828" rtlCol="0" anchor="b"/>
          <a:lstStyle>
            <a:lvl1pPr algn="r">
              <a:defRPr sz="1200"/>
            </a:lvl1pPr>
          </a:lstStyle>
          <a:p>
            <a:fld id="{1C995A55-B5EF-47FB-BCEC-1018828F2E10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01488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5088" y="733425"/>
            <a:ext cx="6515100" cy="366553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304023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5088" y="733425"/>
            <a:ext cx="6515100" cy="366553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47004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5088" y="733425"/>
            <a:ext cx="6515100" cy="366553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809792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5088" y="733425"/>
            <a:ext cx="6515100" cy="366553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GDU starts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032992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5088" y="733425"/>
            <a:ext cx="6515100" cy="366553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873816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5088" y="733425"/>
            <a:ext cx="6515100" cy="366553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5088" y="733425"/>
            <a:ext cx="6515100" cy="366553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JBA starts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228180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5088" y="733425"/>
            <a:ext cx="6515100" cy="366553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GDU starts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48866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5088" y="733425"/>
            <a:ext cx="6515100" cy="366553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23799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5088" y="733425"/>
            <a:ext cx="6515100" cy="366553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JBA starts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15589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5088" y="733425"/>
            <a:ext cx="6515100" cy="366553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GDU starts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05948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5088" y="733425"/>
            <a:ext cx="6515100" cy="366553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91590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5088" y="733425"/>
            <a:ext cx="6515100" cy="366553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5088" y="733425"/>
            <a:ext cx="6515100" cy="366553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JBA starts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83449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5088" y="733425"/>
            <a:ext cx="6515100" cy="366553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GDU starts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97186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5088" y="733425"/>
            <a:ext cx="6515100" cy="366553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JBA</a:t>
            </a:r>
            <a:r>
              <a:rPr lang="en-US" baseline="0" dirty="0" smtClean="0"/>
              <a:t> starts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27629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12/04/2013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2260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12/04/2013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248456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12/04/2013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236232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12/04/2013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454835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12/04/2013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804127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12/04/2013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586698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12/04/2013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9144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12/04/2013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02749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12/04/2013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898363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12/04/2013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01059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12/04/2013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433498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68FF-0D67-4269-9FD2-93B489DF800A}" type="datetimeFigureOut">
              <a:rPr lang="fr-FR" smtClean="0"/>
              <a:pPr/>
              <a:t>12/04/2013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430"/>
            <a:ext cx="9144000" cy="34733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84825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lesfurets/mdl4ui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Rock solid UI modeling using annotation processing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Case of </a:t>
            </a:r>
            <a:r>
              <a:rPr lang="en-US" dirty="0" smtClean="0"/>
              <a:t>study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gdigugli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jubaudry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395534479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our OSS sandbox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Available on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http://github.com/lesfurets/mdl4ui</a:t>
            </a:r>
            <a:endParaRPr lang="en-US" dirty="0" smtClean="0"/>
          </a:p>
          <a:p>
            <a:r>
              <a:rPr lang="en-US" dirty="0" smtClean="0"/>
              <a:t>Full framework and example</a:t>
            </a:r>
          </a:p>
          <a:p>
            <a:r>
              <a:rPr lang="en-US" dirty="0" smtClean="0"/>
              <a:t>Based on GWT and Twitter bootstrap</a:t>
            </a:r>
          </a:p>
          <a:p>
            <a:r>
              <a:rPr lang="en-US" dirty="0" smtClean="0"/>
              <a:t>Ready to fork and play</a:t>
            </a:r>
          </a:p>
          <a:p>
            <a:r>
              <a:rPr lang="en-US" dirty="0" smtClean="0"/>
              <a:t>Requires Java 6+ and Maven</a:t>
            </a:r>
            <a:endParaRPr lang="en-US" dirty="0"/>
          </a:p>
          <a:p>
            <a:r>
              <a:rPr lang="en-US" dirty="0"/>
              <a:t>5</a:t>
            </a:r>
            <a:r>
              <a:rPr lang="en-US" dirty="0" smtClean="0"/>
              <a:t>0 sec to build and run from scratch</a:t>
            </a:r>
          </a:p>
        </p:txBody>
      </p:sp>
      <p:sp>
        <p:nvSpPr>
          <p:cNvPr id="4" name="Rectangle 3"/>
          <p:cNvSpPr/>
          <p:nvPr/>
        </p:nvSpPr>
        <p:spPr>
          <a:xfrm>
            <a:off x="2109948" y="4400552"/>
            <a:ext cx="4924104" cy="584775"/>
          </a:xfrm>
          <a:prstGeom prst="rect">
            <a:avLst/>
          </a:prstGeom>
          <a:ln w="5715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3200" b="1" dirty="0"/>
              <a:t>WE ACCEPT PULL </a:t>
            </a:r>
            <a:r>
              <a:rPr lang="en-US" sz="3200" b="1" dirty="0" smtClean="0"/>
              <a:t>REQUESTS</a:t>
            </a:r>
            <a:endParaRPr lang="en-US" sz="3200" b="1" dirty="0"/>
          </a:p>
        </p:txBody>
      </p:sp>
    </p:spTree>
    <p:extLst>
      <p:ext uri="{BB962C8B-B14F-4D97-AF65-F5344CB8AC3E}">
        <p14:creationId xmlns="" xmlns:p14="http://schemas.microsoft.com/office/powerpoint/2010/main" val="364449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285750"/>
            <a:ext cx="8229600" cy="4572000"/>
          </a:xfrm>
        </p:spPr>
        <p:txBody>
          <a:bodyPr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Context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/>
              <a:t>Quick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Modeling approach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Dependency model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Field features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Extensions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Live coding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Back to LesFurets.com</a:t>
            </a:r>
          </a:p>
        </p:txBody>
      </p:sp>
      <p:sp>
        <p:nvSpPr>
          <p:cNvPr id="6" name="Forme en L 5"/>
          <p:cNvSpPr/>
          <p:nvPr/>
        </p:nvSpPr>
        <p:spPr>
          <a:xfrm>
            <a:off x="3124200" y="1028700"/>
            <a:ext cx="533400" cy="40005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en L 6"/>
          <p:cNvSpPr/>
          <p:nvPr/>
        </p:nvSpPr>
        <p:spPr>
          <a:xfrm rot="10800000">
            <a:off x="5486400" y="685801"/>
            <a:ext cx="533400" cy="40005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285750"/>
            <a:ext cx="8229600" cy="4572000"/>
          </a:xfrm>
        </p:spPr>
        <p:txBody>
          <a:bodyPr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Context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Quick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/>
              <a:t>Modeling approach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Dependency model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Field features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Extensions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Live coding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Back to LesFurets.com</a:t>
            </a:r>
          </a:p>
        </p:txBody>
      </p:sp>
      <p:sp>
        <p:nvSpPr>
          <p:cNvPr id="6" name="Forme en L 5"/>
          <p:cNvSpPr/>
          <p:nvPr/>
        </p:nvSpPr>
        <p:spPr>
          <a:xfrm>
            <a:off x="2514600" y="1657350"/>
            <a:ext cx="533400" cy="40005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en L 6"/>
          <p:cNvSpPr/>
          <p:nvPr/>
        </p:nvSpPr>
        <p:spPr>
          <a:xfrm rot="10800000">
            <a:off x="6096000" y="1314450"/>
            <a:ext cx="533400" cy="40005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model concepts</a:t>
            </a:r>
            <a:endParaRPr lang="en-US" dirty="0"/>
          </a:p>
        </p:txBody>
      </p:sp>
      <p:grpSp>
        <p:nvGrpSpPr>
          <p:cNvPr id="37" name="Groupe 36"/>
          <p:cNvGrpSpPr/>
          <p:nvPr/>
        </p:nvGrpSpPr>
        <p:grpSpPr>
          <a:xfrm>
            <a:off x="228600" y="971550"/>
            <a:ext cx="8305800" cy="4057650"/>
            <a:chOff x="228600" y="1295400"/>
            <a:chExt cx="8228471" cy="5105400"/>
          </a:xfrm>
        </p:grpSpPr>
        <p:sp>
          <p:nvSpPr>
            <p:cNvPr id="8" name="Rectangle 7"/>
            <p:cNvSpPr/>
            <p:nvPr/>
          </p:nvSpPr>
          <p:spPr>
            <a:xfrm>
              <a:off x="228600" y="1295400"/>
              <a:ext cx="8228471" cy="51054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6934200" y="5791200"/>
              <a:ext cx="1295400" cy="4609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Screen</a:t>
              </a:r>
              <a:endParaRPr lang="en-US" sz="2800" b="1" dirty="0"/>
            </a:p>
          </p:txBody>
        </p:sp>
      </p:grpSp>
      <p:grpSp>
        <p:nvGrpSpPr>
          <p:cNvPr id="12" name="Groupe 11"/>
          <p:cNvGrpSpPr/>
          <p:nvPr/>
        </p:nvGrpSpPr>
        <p:grpSpPr>
          <a:xfrm>
            <a:off x="304800" y="1028700"/>
            <a:ext cx="8153400" cy="3980044"/>
            <a:chOff x="304800" y="1371600"/>
            <a:chExt cx="8153400" cy="5306725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929" y="1371600"/>
              <a:ext cx="5561471" cy="2814078"/>
            </a:xfrm>
            <a:prstGeom prst="rect">
              <a:avLst/>
            </a:prstGeom>
          </p:spPr>
        </p:pic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4191000"/>
              <a:ext cx="5561471" cy="2487325"/>
            </a:xfrm>
            <a:prstGeom prst="rect">
              <a:avLst/>
            </a:prstGeom>
          </p:spPr>
        </p:pic>
        <p:pic>
          <p:nvPicPr>
            <p:cNvPr id="2050" name="Picture 2" descr="C:\work\mdl4ui\mdl4ui-docs\my_settings_and_email_screenshot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76600" y="2432909"/>
              <a:ext cx="5181600" cy="3183639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="" xmlns:p14="http://schemas.microsoft.com/office/powerpoint/2010/main" val="1377264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32" y="1028701"/>
            <a:ext cx="5561471" cy="2110559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3" y="3143250"/>
            <a:ext cx="5561471" cy="186549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model concepts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04800" y="3143250"/>
            <a:ext cx="5562600" cy="1828800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5800" y="1028700"/>
            <a:ext cx="5562600" cy="2057400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 descr="C:\work\mdl4ui\mdl4ui-docs\my_settings_and_email_screensho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600" y="1824683"/>
            <a:ext cx="5181600" cy="2387729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3276602" y="1828800"/>
            <a:ext cx="5181601" cy="2400300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à coins arrondis 14"/>
          <p:cNvSpPr/>
          <p:nvPr/>
        </p:nvSpPr>
        <p:spPr>
          <a:xfrm>
            <a:off x="6934203" y="4343401"/>
            <a:ext cx="1295399" cy="34928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/>
              <a:t>Blocks</a:t>
            </a:r>
            <a:endParaRPr lang="en-US" sz="2600" b="1" dirty="0"/>
          </a:p>
        </p:txBody>
      </p:sp>
    </p:spTree>
    <p:extLst>
      <p:ext uri="{BB962C8B-B14F-4D97-AF65-F5344CB8AC3E}">
        <p14:creationId xmlns="" xmlns:p14="http://schemas.microsoft.com/office/powerpoint/2010/main" val="333620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2" grpId="0" animBg="1"/>
      <p:bldP spid="12" grpId="1" animBg="1"/>
      <p:bldP spid="13" grpId="0" animBg="1"/>
      <p:bldP spid="13" grpId="1" animBg="1"/>
      <p:bldP spid="15" grpId="0" animBg="1"/>
      <p:bldP spid="15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32" y="1028701"/>
            <a:ext cx="5561471" cy="2110559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3" y="3143250"/>
            <a:ext cx="5561471" cy="1865494"/>
          </a:xfrm>
          <a:prstGeom prst="rect">
            <a:avLst/>
          </a:prstGeom>
        </p:spPr>
      </p:pic>
      <p:pic>
        <p:nvPicPr>
          <p:cNvPr id="10" name="Picture 2" descr="C:\work\mdl4ui\mdl4ui-docs\my_settings_and_email_screensho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600" y="1824683"/>
            <a:ext cx="5181600" cy="2387729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model concepts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495800" y="2686050"/>
            <a:ext cx="3581400" cy="685800"/>
          </a:xfrm>
          <a:prstGeom prst="rect">
            <a:avLst/>
          </a:prstGeom>
          <a:noFill/>
          <a:ln w="571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8" name="Rectangle à coins arrondis 17"/>
          <p:cNvSpPr/>
          <p:nvPr/>
        </p:nvSpPr>
        <p:spPr>
          <a:xfrm>
            <a:off x="6934200" y="4338638"/>
            <a:ext cx="1295400" cy="3429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/>
              <a:t>Groups</a:t>
            </a:r>
            <a:endParaRPr lang="en-US" sz="2600" b="1" dirty="0"/>
          </a:p>
        </p:txBody>
      </p:sp>
    </p:spTree>
    <p:extLst>
      <p:ext uri="{BB962C8B-B14F-4D97-AF65-F5344CB8AC3E}">
        <p14:creationId xmlns="" xmlns:p14="http://schemas.microsoft.com/office/powerpoint/2010/main" val="864210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8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model concepts</a:t>
            </a:r>
            <a:endParaRPr lang="en-US" dirty="0"/>
          </a:p>
        </p:txBody>
      </p:sp>
      <p:pic>
        <p:nvPicPr>
          <p:cNvPr id="36" name="Imag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32" y="1028701"/>
            <a:ext cx="5561471" cy="2110559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3" y="3143250"/>
            <a:ext cx="5561471" cy="1865494"/>
          </a:xfrm>
          <a:prstGeom prst="rect">
            <a:avLst/>
          </a:prstGeom>
        </p:spPr>
      </p:pic>
      <p:grpSp>
        <p:nvGrpSpPr>
          <p:cNvPr id="41" name="Groupe 40"/>
          <p:cNvGrpSpPr/>
          <p:nvPr/>
        </p:nvGrpSpPr>
        <p:grpSpPr>
          <a:xfrm>
            <a:off x="1295400" y="1485900"/>
            <a:ext cx="2209800" cy="914400"/>
            <a:chOff x="1295400" y="1981200"/>
            <a:chExt cx="2209800" cy="1219200"/>
          </a:xfrm>
        </p:grpSpPr>
        <p:sp>
          <p:nvSpPr>
            <p:cNvPr id="19" name="Rectangle 18"/>
            <p:cNvSpPr/>
            <p:nvPr/>
          </p:nvSpPr>
          <p:spPr>
            <a:xfrm>
              <a:off x="1295400" y="1981200"/>
              <a:ext cx="220980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295400" y="2286000"/>
              <a:ext cx="220980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295400" y="2590800"/>
              <a:ext cx="220980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295400" y="2895600"/>
              <a:ext cx="220980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e 32"/>
          <p:cNvGrpSpPr/>
          <p:nvPr/>
        </p:nvGrpSpPr>
        <p:grpSpPr>
          <a:xfrm>
            <a:off x="457200" y="3581400"/>
            <a:ext cx="2807264" cy="704850"/>
            <a:chOff x="3048000" y="3200400"/>
            <a:chExt cx="2807264" cy="939800"/>
          </a:xfrm>
        </p:grpSpPr>
        <p:sp>
          <p:nvSpPr>
            <p:cNvPr id="24" name="Rectangle 23"/>
            <p:cNvSpPr/>
            <p:nvPr/>
          </p:nvSpPr>
          <p:spPr>
            <a:xfrm>
              <a:off x="3581400" y="3200400"/>
              <a:ext cx="22738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81400" y="3517900"/>
              <a:ext cx="22738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048000" y="3835400"/>
              <a:ext cx="28072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8" name="Picture 2" descr="C:\work\mdl4ui\mdl4ui-docs\my_settings_and_email_screensho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600" y="1824683"/>
            <a:ext cx="5181600" cy="2387729"/>
          </a:xfrm>
          <a:prstGeom prst="rect">
            <a:avLst/>
          </a:prstGeom>
          <a:noFill/>
        </p:spPr>
      </p:pic>
      <p:grpSp>
        <p:nvGrpSpPr>
          <p:cNvPr id="40" name="Groupe 39"/>
          <p:cNvGrpSpPr/>
          <p:nvPr/>
        </p:nvGrpSpPr>
        <p:grpSpPr>
          <a:xfrm>
            <a:off x="3352800" y="2228850"/>
            <a:ext cx="4495800" cy="1428750"/>
            <a:chOff x="3352800" y="2971800"/>
            <a:chExt cx="4495800" cy="1905000"/>
          </a:xfrm>
        </p:grpSpPr>
        <p:sp>
          <p:nvSpPr>
            <p:cNvPr id="27" name="Rectangle 26"/>
            <p:cNvSpPr/>
            <p:nvPr/>
          </p:nvSpPr>
          <p:spPr>
            <a:xfrm>
              <a:off x="3352800" y="2971800"/>
              <a:ext cx="22738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352800" y="3276600"/>
              <a:ext cx="22738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724400" y="3657600"/>
              <a:ext cx="312420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724400" y="3962400"/>
              <a:ext cx="312420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33800" y="4572000"/>
              <a:ext cx="22738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à coins arrondis 34"/>
          <p:cNvSpPr/>
          <p:nvPr/>
        </p:nvSpPr>
        <p:spPr>
          <a:xfrm>
            <a:off x="6938509" y="4338638"/>
            <a:ext cx="1291093" cy="3429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/>
              <a:t>Fields</a:t>
            </a:r>
            <a:endParaRPr lang="en-US" sz="2600" b="1" dirty="0"/>
          </a:p>
        </p:txBody>
      </p:sp>
    </p:spTree>
    <p:extLst>
      <p:ext uri="{BB962C8B-B14F-4D97-AF65-F5344CB8AC3E}">
        <p14:creationId xmlns="" xmlns:p14="http://schemas.microsoft.com/office/powerpoint/2010/main" val="333620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Introducing MDL4UI model layers</a:t>
            </a:r>
            <a:endParaRPr lang="en-US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304800" y="1143000"/>
            <a:ext cx="6172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FieldID – GroupID – BlockID – ScreenID - </a:t>
            </a:r>
            <a:r>
              <a:rPr lang="en-US" dirty="0" err="1" smtClean="0"/>
              <a:t>ScenarioID</a:t>
            </a:r>
            <a:endParaRPr lang="en-US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6629400" y="1143000"/>
            <a:ext cx="2209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MetaModel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304800" y="3314700"/>
            <a:ext cx="6172200" cy="685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 – Group – Block - Screen</a:t>
            </a:r>
            <a:endParaRPr lang="en-US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6629400" y="3314700"/>
            <a:ext cx="2209800" cy="685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Instance (runtime)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304800" y="4114800"/>
            <a:ext cx="617220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FieldView</a:t>
            </a:r>
            <a:r>
              <a:rPr lang="en-US" dirty="0" smtClean="0"/>
              <a:t> – </a:t>
            </a:r>
            <a:r>
              <a:rPr lang="en-US" dirty="0" err="1" smtClean="0"/>
              <a:t>GroupView</a:t>
            </a:r>
            <a:r>
              <a:rPr lang="en-US" dirty="0" smtClean="0"/>
              <a:t> – </a:t>
            </a:r>
            <a:r>
              <a:rPr lang="en-US" dirty="0" err="1" smtClean="0"/>
              <a:t>BlockView</a:t>
            </a:r>
            <a:r>
              <a:rPr lang="en-US" dirty="0" smtClean="0"/>
              <a:t> - </a:t>
            </a:r>
            <a:r>
              <a:rPr lang="en-US" dirty="0" err="1" smtClean="0"/>
              <a:t>ScreenView</a:t>
            </a:r>
            <a:endParaRPr lang="en-US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6629400" y="4114800"/>
            <a:ext cx="220980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of the MVC pattern (runtime)</a:t>
            </a:r>
            <a:endParaRPr lang="en-US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152400" y="1943100"/>
            <a:ext cx="8839200" cy="12573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Customization layer</a:t>
            </a:r>
            <a:endParaRPr lang="en-US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304800" y="2400300"/>
            <a:ext cx="6172200" cy="685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EFieldSample</a:t>
            </a:r>
            <a:r>
              <a:rPr lang="en-US" dirty="0" smtClean="0"/>
              <a:t> – </a:t>
            </a:r>
            <a:r>
              <a:rPr lang="en-US" dirty="0" err="1" smtClean="0"/>
              <a:t>EGroupSample</a:t>
            </a:r>
            <a:r>
              <a:rPr lang="en-US" dirty="0" smtClean="0"/>
              <a:t> – </a:t>
            </a:r>
            <a:r>
              <a:rPr lang="en-US" dirty="0" err="1" smtClean="0"/>
              <a:t>BlockSample</a:t>
            </a:r>
            <a:r>
              <a:rPr lang="en-US" dirty="0" smtClean="0"/>
              <a:t> - </a:t>
            </a:r>
            <a:r>
              <a:rPr lang="en-US" dirty="0" err="1" smtClean="0"/>
              <a:t>EScreenSample</a:t>
            </a:r>
            <a:endParaRPr lang="en-US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6629400" y="2400300"/>
            <a:ext cx="2209800" cy="685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2764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work\mdl4ui\mdl4ui-docs\ElementID diagram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00150"/>
            <a:ext cx="8458200" cy="3714750"/>
          </a:xfrm>
          <a:prstGeom prst="rect">
            <a:avLst/>
          </a:prstGeom>
          <a:noFill/>
        </p:spPr>
      </p:pic>
      <p:sp>
        <p:nvSpPr>
          <p:cNvPr id="4" name="Rectangle à coins arrondis 3"/>
          <p:cNvSpPr/>
          <p:nvPr/>
        </p:nvSpPr>
        <p:spPr>
          <a:xfrm>
            <a:off x="304800" y="342900"/>
            <a:ext cx="6172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FieldID – GroupID – BlockID – ScreenID - </a:t>
            </a:r>
            <a:r>
              <a:rPr lang="en-US" dirty="0" err="1" smtClean="0"/>
              <a:t>ScenarioID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629400" y="342900"/>
            <a:ext cx="2209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MetaModel</a:t>
            </a:r>
            <a:endParaRPr lang="en-US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5715000" y="1371600"/>
            <a:ext cx="3048000" cy="62865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define a UI MetaModel, and all concept for other layers.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106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work\mdl4ui\mdl4ui-docs\ElementID Sample diagram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485900"/>
            <a:ext cx="8839200" cy="3517968"/>
          </a:xfrm>
          <a:prstGeom prst="rect">
            <a:avLst/>
          </a:prstGeom>
          <a:noFill/>
        </p:spPr>
      </p:pic>
      <p:sp>
        <p:nvSpPr>
          <p:cNvPr id="4" name="Rectangle à coins arrondis 3"/>
          <p:cNvSpPr/>
          <p:nvPr/>
        </p:nvSpPr>
        <p:spPr>
          <a:xfrm>
            <a:off x="152400" y="342900"/>
            <a:ext cx="8839200" cy="1143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Customization layer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304800" y="685800"/>
            <a:ext cx="6172200" cy="685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EFieldSample</a:t>
            </a:r>
            <a:r>
              <a:rPr lang="en-US" dirty="0" smtClean="0"/>
              <a:t> – </a:t>
            </a:r>
            <a:r>
              <a:rPr lang="en-US" dirty="0" err="1" smtClean="0"/>
              <a:t>EGroupSample</a:t>
            </a:r>
            <a:r>
              <a:rPr lang="en-US" dirty="0" smtClean="0"/>
              <a:t> – </a:t>
            </a:r>
            <a:r>
              <a:rPr lang="en-US" dirty="0" err="1" smtClean="0"/>
              <a:t>BlockSample</a:t>
            </a:r>
            <a:r>
              <a:rPr lang="en-US" dirty="0" smtClean="0"/>
              <a:t> - </a:t>
            </a:r>
            <a:r>
              <a:rPr lang="en-US" dirty="0" err="1" smtClean="0"/>
              <a:t>EScreenSample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6629400" y="685800"/>
            <a:ext cx="2209800" cy="685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5867403" y="4114801"/>
            <a:ext cx="3179975" cy="650450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define our UI model (screens, fields, etc.), only using enumerations.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451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Speakers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@</a:t>
            </a:r>
            <a:r>
              <a:rPr lang="en-US" sz="2000" dirty="0" err="1" smtClean="0"/>
              <a:t>gdigugli</a:t>
            </a:r>
            <a:r>
              <a:rPr lang="en-US" sz="2000" dirty="0" smtClean="0"/>
              <a:t> – Gilles Di </a:t>
            </a:r>
            <a:r>
              <a:rPr lang="en-US" sz="2000" dirty="0" err="1" smtClean="0"/>
              <a:t>Guglielmo</a:t>
            </a:r>
            <a:endParaRPr lang="en-US" sz="2000" dirty="0" smtClean="0"/>
          </a:p>
          <a:p>
            <a:r>
              <a:rPr lang="en-US" sz="2000" dirty="0" smtClean="0"/>
              <a:t>Java Developer since 1999</a:t>
            </a:r>
          </a:p>
          <a:p>
            <a:r>
              <a:rPr lang="en-US" sz="2000" dirty="0" smtClean="0"/>
              <a:t>Software architect at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ILOG – IBM</a:t>
            </a:r>
          </a:p>
          <a:p>
            <a:pPr lvl="1"/>
            <a:r>
              <a:rPr lang="en-US" sz="1800" dirty="0" smtClean="0"/>
              <a:t>2D Graphic toolkit</a:t>
            </a:r>
          </a:p>
          <a:p>
            <a:pPr lvl="1"/>
            <a:r>
              <a:rPr lang="en-US" sz="1800" dirty="0" smtClean="0"/>
              <a:t>Rule Engine</a:t>
            </a:r>
          </a:p>
          <a:p>
            <a:r>
              <a:rPr lang="en-US" sz="2000" dirty="0" smtClean="0"/>
              <a:t>Prima-Solutions</a:t>
            </a:r>
          </a:p>
          <a:p>
            <a:pPr lvl="1"/>
            <a:r>
              <a:rPr lang="en-US" sz="1800" dirty="0" smtClean="0"/>
              <a:t>SOA Platform for J2EE</a:t>
            </a:r>
          </a:p>
          <a:p>
            <a:pPr lvl="1"/>
            <a:r>
              <a:rPr lang="en-US" sz="1800" dirty="0" smtClean="0"/>
              <a:t>Domain models code generators</a:t>
            </a:r>
            <a:endParaRPr lang="en-US" sz="18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@</a:t>
            </a:r>
            <a:r>
              <a:rPr lang="en-US" sz="2000" dirty="0" err="1" smtClean="0"/>
              <a:t>jubaudry</a:t>
            </a:r>
            <a:r>
              <a:rPr lang="en-US" sz="2000" dirty="0" smtClean="0"/>
              <a:t> – </a:t>
            </a:r>
            <a:r>
              <a:rPr lang="en-US" sz="2000" dirty="0" err="1" smtClean="0"/>
              <a:t>Julien</a:t>
            </a:r>
            <a:r>
              <a:rPr lang="en-US" sz="2000" dirty="0" smtClean="0"/>
              <a:t> </a:t>
            </a:r>
            <a:r>
              <a:rPr lang="en-US" sz="2000" dirty="0" err="1" smtClean="0"/>
              <a:t>Baudry</a:t>
            </a:r>
            <a:endParaRPr lang="en-US" sz="2000" dirty="0" smtClean="0"/>
          </a:p>
          <a:p>
            <a:r>
              <a:rPr lang="en-US" sz="2000" dirty="0" smtClean="0"/>
              <a:t>Java Developer since 2007</a:t>
            </a:r>
          </a:p>
          <a:p>
            <a:r>
              <a:rPr lang="en-US" sz="2000" dirty="0" smtClean="0"/>
              <a:t>Senior developer at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Prima-Solutions</a:t>
            </a:r>
          </a:p>
          <a:p>
            <a:pPr lvl="1"/>
            <a:r>
              <a:rPr lang="en-US" sz="1800" dirty="0" smtClean="0"/>
              <a:t>SOA Platform for J2EE</a:t>
            </a:r>
          </a:p>
          <a:p>
            <a:pPr lvl="1"/>
            <a:r>
              <a:rPr lang="en-US" sz="1800" dirty="0" smtClean="0"/>
              <a:t>Domain models code generators</a:t>
            </a:r>
          </a:p>
          <a:p>
            <a:pPr lvl="1"/>
            <a:r>
              <a:rPr lang="en-US" sz="1800" dirty="0" smtClean="0"/>
              <a:t>Reinsurance software</a:t>
            </a:r>
          </a:p>
          <a:p>
            <a:endParaRPr lang="en-US" sz="2000" dirty="0"/>
          </a:p>
        </p:txBody>
      </p:sp>
      <p:pic>
        <p:nvPicPr>
          <p:cNvPr id="5" name="Image 4" descr="LesFurets.wm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62203" y="2171700"/>
            <a:ext cx="3675459" cy="514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163060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work\mdl4ui\mdl4ui-docs\Element diagram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257300"/>
            <a:ext cx="8458200" cy="3657600"/>
          </a:xfrm>
          <a:prstGeom prst="rect">
            <a:avLst/>
          </a:prstGeom>
          <a:noFill/>
        </p:spPr>
      </p:pic>
      <p:sp>
        <p:nvSpPr>
          <p:cNvPr id="4" name="Rectangle à coins arrondis 3"/>
          <p:cNvSpPr/>
          <p:nvPr/>
        </p:nvSpPr>
        <p:spPr>
          <a:xfrm>
            <a:off x="304800" y="342900"/>
            <a:ext cx="6172200" cy="685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 – Group – Block - Screen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629400" y="342900"/>
            <a:ext cx="2209800" cy="685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Instance (runtime)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6096000" y="1257300"/>
            <a:ext cx="2895600" cy="8001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instantiate our UI model, with i18n resources injected. 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9311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work\mdl4ui\mdl4ui-docs\ElementView diagram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257301"/>
            <a:ext cx="8534400" cy="3693319"/>
          </a:xfrm>
          <a:prstGeom prst="rect">
            <a:avLst/>
          </a:prstGeom>
          <a:noFill/>
        </p:spPr>
      </p:pic>
      <p:sp>
        <p:nvSpPr>
          <p:cNvPr id="4" name="Rectangle à coins arrondis 3"/>
          <p:cNvSpPr/>
          <p:nvPr/>
        </p:nvSpPr>
        <p:spPr>
          <a:xfrm>
            <a:off x="304800" y="342900"/>
            <a:ext cx="617220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FieldView</a:t>
            </a:r>
            <a:r>
              <a:rPr lang="en-US" dirty="0" smtClean="0"/>
              <a:t> – </a:t>
            </a:r>
            <a:r>
              <a:rPr lang="en-US" dirty="0" err="1" smtClean="0"/>
              <a:t>GroupView</a:t>
            </a:r>
            <a:r>
              <a:rPr lang="en-US" dirty="0" smtClean="0"/>
              <a:t> – </a:t>
            </a:r>
            <a:r>
              <a:rPr lang="en-US" dirty="0" err="1" smtClean="0"/>
              <a:t>BlockView</a:t>
            </a:r>
            <a:r>
              <a:rPr lang="en-US" dirty="0" smtClean="0"/>
              <a:t> - </a:t>
            </a:r>
            <a:r>
              <a:rPr lang="en-US" dirty="0" err="1" smtClean="0"/>
              <a:t>ScreenView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629400" y="342900"/>
            <a:ext cx="220980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of the MVC pattern (runtime)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6019800" y="1200150"/>
            <a:ext cx="2971800" cy="1085850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instantiate all HTML widgets from a UI model instance, using GWT and twitter bootstrap frameworks.</a:t>
            </a:r>
          </a:p>
        </p:txBody>
      </p:sp>
    </p:spTree>
    <p:extLst>
      <p:ext uri="{BB962C8B-B14F-4D97-AF65-F5344CB8AC3E}">
        <p14:creationId xmlns="" xmlns:p14="http://schemas.microsoft.com/office/powerpoint/2010/main" val="45191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the point of view of a screen</a:t>
            </a:r>
            <a:endParaRPr lang="en-US" dirty="0"/>
          </a:p>
        </p:txBody>
      </p:sp>
      <p:sp>
        <p:nvSpPr>
          <p:cNvPr id="113" name="Rectangle à coins arrondis 112"/>
          <p:cNvSpPr/>
          <p:nvPr/>
        </p:nvSpPr>
        <p:spPr>
          <a:xfrm>
            <a:off x="2819400" y="4353485"/>
            <a:ext cx="2209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MetaModel</a:t>
            </a:r>
            <a:endParaRPr lang="en-US" dirty="0"/>
          </a:p>
        </p:txBody>
      </p:sp>
      <p:sp>
        <p:nvSpPr>
          <p:cNvPr id="114" name="Rectangle à coins arrondis 113"/>
          <p:cNvSpPr/>
          <p:nvPr/>
        </p:nvSpPr>
        <p:spPr>
          <a:xfrm>
            <a:off x="5334000" y="4353485"/>
            <a:ext cx="1676400" cy="685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Instance </a:t>
            </a:r>
            <a:r>
              <a:rPr lang="en-US" sz="1400" dirty="0" smtClean="0"/>
              <a:t>(runtime)</a:t>
            </a:r>
            <a:endParaRPr lang="en-US" dirty="0"/>
          </a:p>
        </p:txBody>
      </p:sp>
      <p:sp>
        <p:nvSpPr>
          <p:cNvPr id="115" name="Rectangle à coins arrondis 114"/>
          <p:cNvSpPr/>
          <p:nvPr/>
        </p:nvSpPr>
        <p:spPr>
          <a:xfrm>
            <a:off x="7086603" y="4343400"/>
            <a:ext cx="1768339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of the MVC pattern </a:t>
            </a:r>
            <a:r>
              <a:rPr lang="en-US" sz="1400" dirty="0" smtClean="0"/>
              <a:t>(runtime)</a:t>
            </a:r>
            <a:endParaRPr lang="en-US" dirty="0"/>
          </a:p>
        </p:txBody>
      </p:sp>
      <p:sp>
        <p:nvSpPr>
          <p:cNvPr id="116" name="Rectangle à coins arrondis 115"/>
          <p:cNvSpPr/>
          <p:nvPr/>
        </p:nvSpPr>
        <p:spPr>
          <a:xfrm>
            <a:off x="152400" y="4343400"/>
            <a:ext cx="1981200" cy="685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pic>
        <p:nvPicPr>
          <p:cNvPr id="1026" name="Picture 2" descr="C:\work\mdl4ui\mdl4ui-docs\screen_class_diagram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618" y="1257300"/>
            <a:ext cx="8975249" cy="2743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00963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the point of view of a field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2590800" y="4286250"/>
            <a:ext cx="1447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MetaModel</a:t>
            </a:r>
            <a:endParaRPr lang="en-US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4572000" y="4286250"/>
            <a:ext cx="1905000" cy="685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Instance (runtime)</a:t>
            </a:r>
            <a:endParaRPr lang="en-US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6934200" y="4286250"/>
            <a:ext cx="213360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of the MVC pattern (runtime)</a:t>
            </a:r>
            <a:endParaRPr lang="en-US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76200" y="4286250"/>
            <a:ext cx="1981200" cy="685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pic>
        <p:nvPicPr>
          <p:cNvPr id="6151" name="Picture 7" descr="C:\work\mdl4ui\mdl4ui-docs\screen_field_diagram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098" y="1334373"/>
            <a:ext cx="9066902" cy="27232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13183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the model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28" y="1123294"/>
            <a:ext cx="8690275" cy="37344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484041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modeling as code 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Sorry we are Java developers</a:t>
            </a:r>
          </a:p>
          <a:p>
            <a:r>
              <a:rPr lang="en-US" dirty="0" smtClean="0"/>
              <a:t>Built-in </a:t>
            </a:r>
            <a:r>
              <a:rPr lang="en-US" b="1" dirty="0" smtClean="0"/>
              <a:t>continuous integration </a:t>
            </a:r>
            <a:r>
              <a:rPr lang="en-US" dirty="0" smtClean="0"/>
              <a:t>for the model</a:t>
            </a:r>
          </a:p>
          <a:p>
            <a:r>
              <a:rPr lang="en-US" b="1" dirty="0" smtClean="0"/>
              <a:t>No code generation </a:t>
            </a:r>
            <a:r>
              <a:rPr lang="en-US" dirty="0" smtClean="0"/>
              <a:t>required to implement the model</a:t>
            </a:r>
          </a:p>
          <a:p>
            <a:r>
              <a:rPr lang="en-US" b="1" dirty="0" smtClean="0"/>
              <a:t>Modeling concept </a:t>
            </a:r>
            <a:r>
              <a:rPr lang="en-US" dirty="0" smtClean="0"/>
              <a:t>understanding is </a:t>
            </a:r>
            <a:r>
              <a:rPr lang="en-US" b="1" dirty="0" smtClean="0"/>
              <a:t>not required</a:t>
            </a:r>
            <a:endParaRPr lang="en-US" dirty="0" smtClean="0"/>
          </a:p>
          <a:p>
            <a:r>
              <a:rPr lang="en-US" b="1" dirty="0" smtClean="0"/>
              <a:t>Modeling stack </a:t>
            </a:r>
            <a:r>
              <a:rPr lang="en-US" dirty="0" smtClean="0"/>
              <a:t>is</a:t>
            </a:r>
            <a:r>
              <a:rPr lang="en-US" b="1" dirty="0" smtClean="0"/>
              <a:t> transparent </a:t>
            </a:r>
            <a:r>
              <a:rPr lang="en-US" dirty="0" smtClean="0"/>
              <a:t>for UI development</a:t>
            </a:r>
          </a:p>
          <a:p>
            <a:r>
              <a:rPr lang="en-US" b="1" dirty="0" smtClean="0"/>
              <a:t>Tooling</a:t>
            </a:r>
            <a:r>
              <a:rPr lang="en-US" dirty="0" smtClean="0"/>
              <a:t> is very fast</a:t>
            </a:r>
          </a:p>
          <a:p>
            <a:r>
              <a:rPr lang="en-US" b="1" dirty="0" smtClean="0"/>
              <a:t>Memory footprint </a:t>
            </a:r>
            <a:r>
              <a:rPr lang="en-US" dirty="0" smtClean="0"/>
              <a:t>is very low</a:t>
            </a:r>
          </a:p>
          <a:p>
            <a:r>
              <a:rPr lang="en-US" dirty="0" smtClean="0"/>
              <a:t>A lot of </a:t>
            </a:r>
            <a:r>
              <a:rPr lang="en-US" b="1" dirty="0" smtClean="0"/>
              <a:t>consistency</a:t>
            </a:r>
            <a:r>
              <a:rPr lang="en-US" dirty="0" smtClean="0"/>
              <a:t> checking is done by the compiler</a:t>
            </a:r>
          </a:p>
          <a:p>
            <a:r>
              <a:rPr lang="en-US" dirty="0" smtClean="0"/>
              <a:t>More benefits to come in the next slides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5585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285750"/>
            <a:ext cx="8229600" cy="4572000"/>
          </a:xfrm>
        </p:spPr>
        <p:txBody>
          <a:bodyPr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Context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Quick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Modeling approach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/>
              <a:t>Dependency Model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Field features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Extensions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Live coding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Back to LesFurets.com</a:t>
            </a:r>
          </a:p>
        </p:txBody>
      </p:sp>
      <p:sp>
        <p:nvSpPr>
          <p:cNvPr id="6" name="Forme en L 5"/>
          <p:cNvSpPr/>
          <p:nvPr/>
        </p:nvSpPr>
        <p:spPr>
          <a:xfrm>
            <a:off x="2514600" y="2286000"/>
            <a:ext cx="533400" cy="40005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en L 6"/>
          <p:cNvSpPr/>
          <p:nvPr/>
        </p:nvSpPr>
        <p:spPr>
          <a:xfrm rot="10800000">
            <a:off x="6096000" y="1885950"/>
            <a:ext cx="533400" cy="40005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need a dependency graph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Implementing business rules involves </a:t>
            </a:r>
            <a:r>
              <a:rPr lang="en-US" b="1" dirty="0" smtClean="0"/>
              <a:t>triggering the behaviors </a:t>
            </a:r>
            <a:r>
              <a:rPr lang="en-US" dirty="0" smtClean="0"/>
              <a:t>using a dependency model</a:t>
            </a:r>
          </a:p>
          <a:p>
            <a:r>
              <a:rPr lang="en-US" b="1" dirty="0" smtClean="0"/>
              <a:t>No semantics </a:t>
            </a:r>
            <a:r>
              <a:rPr lang="en-US" dirty="0" smtClean="0"/>
              <a:t>on the dependency</a:t>
            </a:r>
          </a:p>
          <a:p>
            <a:r>
              <a:rPr lang="en-US" dirty="0" smtClean="0"/>
              <a:t>Fields receive </a:t>
            </a:r>
            <a:r>
              <a:rPr lang="en-US" b="1" dirty="0" smtClean="0"/>
              <a:t>dependency events </a:t>
            </a:r>
            <a:r>
              <a:rPr lang="en-US" dirty="0" smtClean="0"/>
              <a:t>with</a:t>
            </a:r>
            <a:r>
              <a:rPr lang="en-US" b="1" dirty="0" smtClean="0"/>
              <a:t> source attribute</a:t>
            </a:r>
          </a:p>
          <a:p>
            <a:r>
              <a:rPr lang="en-US" dirty="0" smtClean="0"/>
              <a:t>Each </a:t>
            </a:r>
            <a:r>
              <a:rPr lang="en-US" b="1" dirty="0" smtClean="0"/>
              <a:t>field implements various features </a:t>
            </a:r>
            <a:r>
              <a:rPr lang="en-US" dirty="0" smtClean="0"/>
              <a:t>to react to dependency events</a:t>
            </a:r>
          </a:p>
          <a:p>
            <a:pPr lvl="1"/>
            <a:r>
              <a:rPr lang="en-US" dirty="0" smtClean="0"/>
              <a:t>Visibility of the fields</a:t>
            </a:r>
          </a:p>
          <a:p>
            <a:pPr lvl="1"/>
            <a:r>
              <a:rPr lang="en-US" dirty="0"/>
              <a:t>Value </a:t>
            </a:r>
            <a:r>
              <a:rPr lang="en-US" dirty="0" smtClean="0"/>
              <a:t>range definition</a:t>
            </a:r>
          </a:p>
          <a:p>
            <a:pPr lvl="1"/>
            <a:r>
              <a:rPr lang="en-US" dirty="0" smtClean="0"/>
              <a:t>Reset of value</a:t>
            </a:r>
          </a:p>
          <a:p>
            <a:pPr lvl="1"/>
            <a:r>
              <a:rPr lang="en-US" dirty="0" smtClean="0"/>
              <a:t>Validation of value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2735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dependency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3" y="3086102"/>
            <a:ext cx="5630061" cy="161471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3" y="1292149"/>
            <a:ext cx="6971429" cy="1495238"/>
          </a:xfrm>
          <a:prstGeom prst="rect">
            <a:avLst/>
          </a:prstGeom>
          <a:ln w="57150">
            <a:noFill/>
          </a:ln>
        </p:spPr>
      </p:pic>
    </p:spTree>
    <p:extLst>
      <p:ext uri="{BB962C8B-B14F-4D97-AF65-F5344CB8AC3E}">
        <p14:creationId xmlns="" xmlns:p14="http://schemas.microsoft.com/office/powerpoint/2010/main" val="236917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work\mdl4ui\mdl4ui-docs\my_settings_and_email_YES_screensho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428762"/>
            <a:ext cx="6811326" cy="1714739"/>
          </a:xfrm>
          <a:prstGeom prst="rect">
            <a:avLst/>
          </a:prstGeom>
          <a:noFill/>
        </p:spPr>
      </p:pic>
      <p:pic>
        <p:nvPicPr>
          <p:cNvPr id="1027" name="Picture 3" descr="C:\work\mdl4ui\mdl4ui-docs\my_settings_and_email_NO_screensho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743201"/>
            <a:ext cx="3810532" cy="643028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Visibility dependency</a:t>
            </a:r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41" y="971551"/>
            <a:ext cx="7834921" cy="1676191"/>
          </a:xfrm>
          <a:prstGeom prst="rect">
            <a:avLst/>
          </a:prstGeom>
          <a:ln w="57150">
            <a:noFill/>
          </a:ln>
        </p:spPr>
      </p:pic>
      <p:sp>
        <p:nvSpPr>
          <p:cNvPr id="3" name="Rectangle à coins arrondis 2"/>
          <p:cNvSpPr/>
          <p:nvPr/>
        </p:nvSpPr>
        <p:spPr>
          <a:xfrm>
            <a:off x="2286000" y="2743200"/>
            <a:ext cx="838200" cy="28575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à coins arrondis 6"/>
          <p:cNvSpPr/>
          <p:nvPr/>
        </p:nvSpPr>
        <p:spPr>
          <a:xfrm>
            <a:off x="2209800" y="3429000"/>
            <a:ext cx="914400" cy="28575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1637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Agenda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028700"/>
            <a:ext cx="8229600" cy="3657600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en-US" sz="2400" dirty="0" smtClean="0"/>
              <a:t>Context</a:t>
            </a:r>
          </a:p>
          <a:p>
            <a:pPr algn="ctr">
              <a:buNone/>
            </a:pPr>
            <a:r>
              <a:rPr lang="en-US" sz="2400" dirty="0" smtClean="0"/>
              <a:t>Quick demo</a:t>
            </a:r>
          </a:p>
          <a:p>
            <a:pPr algn="ctr">
              <a:buNone/>
            </a:pPr>
            <a:r>
              <a:rPr lang="en-US" sz="2400" dirty="0" smtClean="0"/>
              <a:t>Modeling approach</a:t>
            </a:r>
          </a:p>
          <a:p>
            <a:pPr algn="ctr">
              <a:buNone/>
            </a:pPr>
            <a:r>
              <a:rPr lang="en-US" sz="2400" dirty="0" smtClean="0"/>
              <a:t>Dependency Model</a:t>
            </a:r>
          </a:p>
          <a:p>
            <a:pPr algn="ctr">
              <a:buNone/>
            </a:pPr>
            <a:r>
              <a:rPr lang="en-US" sz="2400" dirty="0" smtClean="0"/>
              <a:t>Field features</a:t>
            </a:r>
          </a:p>
          <a:p>
            <a:pPr algn="ctr">
              <a:buNone/>
            </a:pPr>
            <a:r>
              <a:rPr lang="en-US" sz="2400" dirty="0" smtClean="0"/>
              <a:t>Extensions</a:t>
            </a:r>
          </a:p>
          <a:p>
            <a:pPr algn="ctr">
              <a:buNone/>
            </a:pPr>
            <a:r>
              <a:rPr lang="en-US" sz="2400" dirty="0" smtClean="0"/>
              <a:t>Live coding demo</a:t>
            </a:r>
          </a:p>
          <a:p>
            <a:pPr algn="ctr">
              <a:buNone/>
            </a:pPr>
            <a:r>
              <a:rPr lang="en-US" sz="2400" dirty="0" smtClean="0">
                <a:latin typeface="+mj-lt"/>
              </a:rPr>
              <a:t>Back to LesFurets.com</a:t>
            </a:r>
            <a:endParaRPr lang="en-US" sz="2400" dirty="0">
              <a:latin typeface="+mj-lt"/>
            </a:endParaRPr>
          </a:p>
        </p:txBody>
      </p:sp>
      <p:sp>
        <p:nvSpPr>
          <p:cNvPr id="6" name="Forme en L 5"/>
          <p:cNvSpPr/>
          <p:nvPr/>
        </p:nvSpPr>
        <p:spPr>
          <a:xfrm>
            <a:off x="1752600" y="4400550"/>
            <a:ext cx="914400" cy="6858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en L 6"/>
          <p:cNvSpPr/>
          <p:nvPr/>
        </p:nvSpPr>
        <p:spPr>
          <a:xfrm rot="10800000">
            <a:off x="6248400" y="742950"/>
            <a:ext cx="914400" cy="6858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 code declarative</a:t>
            </a:r>
            <a:br>
              <a:rPr lang="en-US" dirty="0" smtClean="0"/>
            </a:br>
            <a:r>
              <a:rPr lang="en-US" dirty="0" smtClean="0"/>
              <a:t>dependencies modeling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314451"/>
            <a:ext cx="7086600" cy="345848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97802" y="3495838"/>
            <a:ext cx="62349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Implemented using </a:t>
            </a:r>
            <a:r>
              <a:rPr lang="en-US" sz="2400" b="1" dirty="0" smtClean="0"/>
              <a:t>enumerations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/>
              <a:t>Only direct dependency </a:t>
            </a:r>
            <a:r>
              <a:rPr lang="en-US" sz="2400" dirty="0" smtClean="0"/>
              <a:t>between fields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Reference one field as </a:t>
            </a:r>
            <a:r>
              <a:rPr lang="en-US" sz="2400" b="1" dirty="0" smtClean="0"/>
              <a:t>source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Reference </a:t>
            </a:r>
            <a:r>
              <a:rPr lang="en-US" sz="2400" b="1" dirty="0" smtClean="0"/>
              <a:t>multiple</a:t>
            </a:r>
            <a:r>
              <a:rPr lang="en-US" sz="2400" dirty="0" smtClean="0"/>
              <a:t> fields as </a:t>
            </a:r>
            <a:r>
              <a:rPr lang="en-US" sz="2400" b="1" dirty="0" smtClean="0"/>
              <a:t>targets</a:t>
            </a:r>
            <a:endParaRPr lang="en-US" sz="2400" b="1" dirty="0"/>
          </a:p>
        </p:txBody>
      </p:sp>
    </p:spTree>
    <p:extLst>
      <p:ext uri="{BB962C8B-B14F-4D97-AF65-F5344CB8AC3E}">
        <p14:creationId xmlns="" xmlns:p14="http://schemas.microsoft.com/office/powerpoint/2010/main" val="252711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 processing</a:t>
            </a:r>
            <a:endParaRPr lang="en-US" dirty="0"/>
          </a:p>
        </p:txBody>
      </p:sp>
      <p:grpSp>
        <p:nvGrpSpPr>
          <p:cNvPr id="27" name="Groupe 26"/>
          <p:cNvGrpSpPr/>
          <p:nvPr/>
        </p:nvGrpSpPr>
        <p:grpSpPr>
          <a:xfrm>
            <a:off x="3203446" y="2127996"/>
            <a:ext cx="2286000" cy="2101104"/>
            <a:chOff x="2790544" y="2608728"/>
            <a:chExt cx="2743200" cy="3432923"/>
          </a:xfrm>
        </p:grpSpPr>
        <p:sp>
          <p:nvSpPr>
            <p:cNvPr id="4" name="Ellipse 3"/>
            <p:cNvSpPr/>
            <p:nvPr/>
          </p:nvSpPr>
          <p:spPr>
            <a:xfrm>
              <a:off x="3418633" y="2608728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/>
                <a:t>A</a:t>
              </a:r>
              <a:endParaRPr lang="en-US" sz="4400" b="1" dirty="0"/>
            </a:p>
          </p:txBody>
        </p:sp>
        <p:sp>
          <p:nvSpPr>
            <p:cNvPr id="5" name="Ellipse 4"/>
            <p:cNvSpPr/>
            <p:nvPr/>
          </p:nvSpPr>
          <p:spPr>
            <a:xfrm>
              <a:off x="4619344" y="379599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/>
                <a:t>B</a:t>
              </a:r>
              <a:endParaRPr lang="en-US" sz="4400" b="1" dirty="0"/>
            </a:p>
          </p:txBody>
        </p:sp>
        <p:sp>
          <p:nvSpPr>
            <p:cNvPr id="6" name="Ellipse 5"/>
            <p:cNvSpPr/>
            <p:nvPr/>
          </p:nvSpPr>
          <p:spPr>
            <a:xfrm>
              <a:off x="2790544" y="4111718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/>
                <a:t>C</a:t>
              </a:r>
            </a:p>
          </p:txBody>
        </p:sp>
        <p:sp>
          <p:nvSpPr>
            <p:cNvPr id="7" name="Ellipse 6"/>
            <p:cNvSpPr/>
            <p:nvPr/>
          </p:nvSpPr>
          <p:spPr>
            <a:xfrm>
              <a:off x="4085944" y="5127251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/>
                <a:t>D</a:t>
              </a:r>
              <a:endParaRPr lang="en-US" sz="4400" b="1" dirty="0"/>
            </a:p>
          </p:txBody>
        </p:sp>
        <p:cxnSp>
          <p:nvCxnSpPr>
            <p:cNvPr id="9" name="Connecteur droit avec flèche 8"/>
            <p:cNvCxnSpPr>
              <a:stCxn id="4" idx="5"/>
              <a:endCxn id="5" idx="1"/>
            </p:cNvCxnSpPr>
            <p:nvPr/>
          </p:nvCxnSpPr>
          <p:spPr>
            <a:xfrm>
              <a:off x="4199122" y="3389217"/>
              <a:ext cx="554133" cy="540686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avec flèche 11"/>
            <p:cNvCxnSpPr>
              <a:stCxn id="5" idx="4"/>
              <a:endCxn id="7" idx="7"/>
            </p:cNvCxnSpPr>
            <p:nvPr/>
          </p:nvCxnSpPr>
          <p:spPr>
            <a:xfrm flipH="1">
              <a:off x="4866433" y="4710392"/>
              <a:ext cx="210111" cy="55077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/>
            <p:cNvCxnSpPr>
              <a:stCxn id="6" idx="5"/>
              <a:endCxn id="7" idx="1"/>
            </p:cNvCxnSpPr>
            <p:nvPr/>
          </p:nvCxnSpPr>
          <p:spPr>
            <a:xfrm>
              <a:off x="3571033" y="4892207"/>
              <a:ext cx="648822" cy="368955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/>
            <p:cNvCxnSpPr>
              <a:stCxn id="7" idx="0"/>
              <a:endCxn id="4" idx="4"/>
            </p:cNvCxnSpPr>
            <p:nvPr/>
          </p:nvCxnSpPr>
          <p:spPr>
            <a:xfrm flipH="1" flipV="1">
              <a:off x="3875833" y="3523128"/>
              <a:ext cx="667311" cy="1604123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ZoneTexte 22"/>
          <p:cNvSpPr txBox="1"/>
          <p:nvPr/>
        </p:nvSpPr>
        <p:spPr>
          <a:xfrm>
            <a:off x="6248400" y="2038350"/>
            <a:ext cx="2362200" cy="2554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dirty="0" smtClean="0"/>
              <a:t>A –&gt; B,D</a:t>
            </a:r>
          </a:p>
          <a:p>
            <a:r>
              <a:rPr lang="en-US" sz="4000" dirty="0" smtClean="0"/>
              <a:t>B –&gt; D,A</a:t>
            </a:r>
          </a:p>
          <a:p>
            <a:r>
              <a:rPr lang="en-US" sz="4000" dirty="0" smtClean="0"/>
              <a:t>D –&gt; A,B</a:t>
            </a:r>
          </a:p>
          <a:p>
            <a:r>
              <a:rPr lang="en-US" sz="4000" dirty="0" smtClean="0"/>
              <a:t>C –&gt; D,A,B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533400" y="2038350"/>
            <a:ext cx="1524000" cy="2554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dirty="0" smtClean="0"/>
              <a:t>A –&gt; B</a:t>
            </a:r>
          </a:p>
          <a:p>
            <a:r>
              <a:rPr lang="en-US" sz="4000" dirty="0" smtClean="0"/>
              <a:t>B –&gt; D</a:t>
            </a:r>
          </a:p>
          <a:p>
            <a:r>
              <a:rPr lang="en-US" sz="4000" dirty="0" smtClean="0"/>
              <a:t>D –&gt; A</a:t>
            </a:r>
          </a:p>
          <a:p>
            <a:r>
              <a:rPr lang="en-US" sz="4000" dirty="0" smtClean="0"/>
              <a:t>C –&gt; D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330232" y="1200151"/>
            <a:ext cx="19303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Declared</a:t>
            </a:r>
          </a:p>
          <a:p>
            <a:pPr algn="ctr"/>
            <a:r>
              <a:rPr lang="en-US" sz="2400" dirty="0" smtClean="0"/>
              <a:t>dependencies</a:t>
            </a:r>
            <a:endParaRPr lang="en-US" sz="2400" dirty="0"/>
          </a:p>
        </p:txBody>
      </p:sp>
      <p:sp>
        <p:nvSpPr>
          <p:cNvPr id="26" name="ZoneTexte 25"/>
          <p:cNvSpPr txBox="1"/>
          <p:nvPr/>
        </p:nvSpPr>
        <p:spPr>
          <a:xfrm>
            <a:off x="5971038" y="1200149"/>
            <a:ext cx="2916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Deep dependencies resolved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3497397" y="1200151"/>
            <a:ext cx="19575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Dependencies</a:t>
            </a:r>
          </a:p>
          <a:p>
            <a:pPr algn="ctr"/>
            <a:r>
              <a:rPr lang="en-US" sz="2400" dirty="0" smtClean="0"/>
              <a:t>graph</a:t>
            </a:r>
            <a:endParaRPr lang="en-US" sz="2400" dirty="0"/>
          </a:p>
        </p:txBody>
      </p:sp>
      <p:sp>
        <p:nvSpPr>
          <p:cNvPr id="29" name="ZoneTexte 28"/>
          <p:cNvSpPr txBox="1"/>
          <p:nvPr/>
        </p:nvSpPr>
        <p:spPr>
          <a:xfrm>
            <a:off x="331677" y="4557712"/>
            <a:ext cx="1927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Hand written code</a:t>
            </a:r>
            <a:endParaRPr lang="en-US" dirty="0"/>
          </a:p>
        </p:txBody>
      </p:sp>
      <p:sp>
        <p:nvSpPr>
          <p:cNvPr id="30" name="ZoneTexte 29"/>
          <p:cNvSpPr txBox="1"/>
          <p:nvPr/>
        </p:nvSpPr>
        <p:spPr>
          <a:xfrm>
            <a:off x="3512464" y="4557712"/>
            <a:ext cx="186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Underlying model</a:t>
            </a:r>
            <a:endParaRPr lang="en-US" dirty="0"/>
          </a:p>
        </p:txBody>
      </p:sp>
      <p:sp>
        <p:nvSpPr>
          <p:cNvPr id="31" name="ZoneTexte 30"/>
          <p:cNvSpPr txBox="1"/>
          <p:nvPr/>
        </p:nvSpPr>
        <p:spPr>
          <a:xfrm>
            <a:off x="6498795" y="4557712"/>
            <a:ext cx="1686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Generated code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9474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Deep dependency, dependency cycle,</a:t>
            </a:r>
            <a:br>
              <a:rPr lang="en-US" dirty="0" smtClean="0"/>
            </a:br>
            <a:r>
              <a:rPr lang="en-US" dirty="0" smtClean="0"/>
              <a:t>graph validation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539478"/>
            <a:ext cx="8229600" cy="3394472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Cycle declaration </a:t>
            </a:r>
            <a:r>
              <a:rPr lang="en-US" dirty="0" smtClean="0"/>
              <a:t>between fields is </a:t>
            </a:r>
            <a:r>
              <a:rPr lang="en-US" b="1" dirty="0" smtClean="0"/>
              <a:t>allowed</a:t>
            </a:r>
          </a:p>
          <a:p>
            <a:r>
              <a:rPr lang="en-US" dirty="0" smtClean="0"/>
              <a:t>Deep dependencies are statically resolved</a:t>
            </a:r>
          </a:p>
          <a:p>
            <a:pPr lvl="1"/>
            <a:r>
              <a:rPr lang="en-US" dirty="0" smtClean="0"/>
              <a:t>For each field the </a:t>
            </a:r>
            <a:r>
              <a:rPr lang="en-US" b="1" dirty="0" smtClean="0"/>
              <a:t>deep dependencies </a:t>
            </a:r>
            <a:r>
              <a:rPr lang="en-US" dirty="0" smtClean="0"/>
              <a:t>are </a:t>
            </a:r>
            <a:r>
              <a:rPr lang="en-US" b="1" dirty="0" smtClean="0"/>
              <a:t>generated</a:t>
            </a:r>
            <a:r>
              <a:rPr lang="en-US" dirty="0" smtClean="0"/>
              <a:t> during the compilation</a:t>
            </a:r>
          </a:p>
          <a:p>
            <a:pPr lvl="1"/>
            <a:r>
              <a:rPr lang="en-US" dirty="0" smtClean="0"/>
              <a:t>Model declared in </a:t>
            </a:r>
            <a:r>
              <a:rPr lang="en-US" b="1" dirty="0" err="1" smtClean="0"/>
              <a:t>EFieldDependency</a:t>
            </a:r>
            <a:r>
              <a:rPr lang="en-US" b="1" dirty="0" smtClean="0"/>
              <a:t>[Sample]</a:t>
            </a:r>
          </a:p>
          <a:p>
            <a:pPr lvl="1"/>
            <a:r>
              <a:rPr lang="en-US" dirty="0" smtClean="0"/>
              <a:t>Deep dependency  are generated in </a:t>
            </a:r>
            <a:r>
              <a:rPr lang="en-US" b="1" dirty="0" err="1" smtClean="0"/>
              <a:t>EFieldDeepDependency</a:t>
            </a:r>
            <a:r>
              <a:rPr lang="en-US" b="1" dirty="0" smtClean="0"/>
              <a:t>[Sample]</a:t>
            </a:r>
          </a:p>
          <a:p>
            <a:pPr lvl="1"/>
            <a:r>
              <a:rPr lang="en-US" dirty="0" smtClean="0"/>
              <a:t>Dependency </a:t>
            </a:r>
            <a:r>
              <a:rPr lang="en-US" b="1" dirty="0" smtClean="0"/>
              <a:t>order </a:t>
            </a:r>
            <a:r>
              <a:rPr lang="en-US" dirty="0" smtClean="0"/>
              <a:t>is</a:t>
            </a:r>
            <a:r>
              <a:rPr lang="en-US" b="1" dirty="0" smtClean="0"/>
              <a:t> not guaranteed</a:t>
            </a:r>
          </a:p>
          <a:p>
            <a:r>
              <a:rPr lang="en-US" b="1" dirty="0" smtClean="0"/>
              <a:t>No runtime infinite loop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09839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dependency API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609603" y="1371600"/>
            <a:ext cx="55522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public interface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FieldDependencyFactory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 smtClean="0"/>
              <a:t>{</a:t>
            </a:r>
          </a:p>
          <a:p>
            <a:endParaRPr lang="en-US" sz="2400" dirty="0" smtClean="0"/>
          </a:p>
          <a:p>
            <a:r>
              <a:rPr lang="en-US" sz="2400" dirty="0" smtClean="0"/>
              <a:t>    </a:t>
            </a:r>
            <a:r>
              <a:rPr lang="en-US" sz="2400" dirty="0"/>
              <a:t>FieldID[] </a:t>
            </a:r>
            <a:r>
              <a:rPr lang="en-US" sz="2400" b="1" dirty="0">
                <a:solidFill>
                  <a:srgbClr val="C00000"/>
                </a:solidFill>
              </a:rPr>
              <a:t>get</a:t>
            </a:r>
            <a:r>
              <a:rPr lang="en-US" sz="2400" dirty="0"/>
              <a:t>(FieldID fieldId);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5" name="ZoneTexte 4"/>
          <p:cNvSpPr txBox="1"/>
          <p:nvPr/>
        </p:nvSpPr>
        <p:spPr>
          <a:xfrm>
            <a:off x="533401" y="2800351"/>
            <a:ext cx="7924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Implementation is </a:t>
            </a:r>
            <a:r>
              <a:rPr lang="en-US" sz="2400" b="1" dirty="0" smtClean="0"/>
              <a:t>generated</a:t>
            </a:r>
            <a:r>
              <a:rPr lang="en-US" sz="2400" dirty="0" smtClean="0"/>
              <a:t> by our maven plugin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Graph is </a:t>
            </a:r>
            <a:r>
              <a:rPr lang="en-US" sz="2400" b="1" dirty="0" smtClean="0"/>
              <a:t>built from </a:t>
            </a:r>
            <a:r>
              <a:rPr lang="en-US" sz="2400" dirty="0" smtClean="0"/>
              <a:t>the</a:t>
            </a:r>
            <a:r>
              <a:rPr lang="en-US" sz="2400" b="1" dirty="0" smtClean="0"/>
              <a:t> FieldDependency </a:t>
            </a:r>
            <a:r>
              <a:rPr lang="en-US" sz="2400" dirty="0" smtClean="0"/>
              <a:t>declaration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Deep dependencies are </a:t>
            </a:r>
            <a:r>
              <a:rPr lang="en-US" sz="2400" b="1" dirty="0" smtClean="0"/>
              <a:t>statically resolved </a:t>
            </a:r>
            <a:r>
              <a:rPr lang="en-US" sz="2400" dirty="0" smtClean="0"/>
              <a:t>for each field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000" dirty="0" smtClean="0"/>
              <a:t>Look at the implementation </a:t>
            </a:r>
            <a:r>
              <a:rPr lang="en-US" sz="2000" dirty="0" err="1" smtClean="0"/>
              <a:t>EFieldDeepDependency</a:t>
            </a:r>
            <a:r>
              <a:rPr lang="en-US" sz="2000" dirty="0" smtClean="0"/>
              <a:t>[Sample]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/>
              <a:t>No runtime computation</a:t>
            </a:r>
            <a:r>
              <a:rPr lang="en-US" sz="2400" dirty="0" smtClean="0"/>
              <a:t> of the dependencies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/>
              <a:t>Safe</a:t>
            </a:r>
            <a:r>
              <a:rPr lang="en-US" sz="2400" dirty="0" smtClean="0"/>
              <a:t> and </a:t>
            </a:r>
            <a:r>
              <a:rPr lang="en-US" sz="2400" b="1" dirty="0" smtClean="0"/>
              <a:t>efficient</a:t>
            </a:r>
            <a:endParaRPr lang="en-US" sz="2400" b="1" dirty="0"/>
          </a:p>
        </p:txBody>
      </p:sp>
    </p:spTree>
    <p:extLst>
      <p:ext uri="{BB962C8B-B14F-4D97-AF65-F5344CB8AC3E}">
        <p14:creationId xmlns="" xmlns:p14="http://schemas.microsoft.com/office/powerpoint/2010/main" val="344939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à coins arrondis 21"/>
          <p:cNvSpPr/>
          <p:nvPr/>
        </p:nvSpPr>
        <p:spPr>
          <a:xfrm>
            <a:off x="304800" y="2114550"/>
            <a:ext cx="8458200" cy="1371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571750" lvl="5" indent="-285750">
              <a:buFont typeface="Arial" pitchFamily="34" charset="0"/>
              <a:buChar char="•"/>
            </a:pPr>
            <a:r>
              <a:rPr lang="en-US" sz="2000" dirty="0" smtClean="0"/>
              <a:t>Implements a </a:t>
            </a:r>
            <a:r>
              <a:rPr lang="en-US" sz="2000" b="1" dirty="0" smtClean="0"/>
              <a:t>java </a:t>
            </a:r>
            <a:r>
              <a:rPr lang="en-US" sz="2000" b="1" dirty="0"/>
              <a:t>code </a:t>
            </a:r>
            <a:r>
              <a:rPr lang="en-US" sz="2000" b="1" dirty="0" smtClean="0"/>
              <a:t>generator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000" b="1" dirty="0" smtClean="0"/>
              <a:t>XMI export </a:t>
            </a:r>
            <a:r>
              <a:rPr lang="en-US" sz="2000" dirty="0" smtClean="0"/>
              <a:t>of the model from code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000" dirty="0"/>
              <a:t>C</a:t>
            </a:r>
            <a:r>
              <a:rPr lang="en-US" sz="2000" dirty="0" smtClean="0"/>
              <a:t>omputes the deep dependencies graph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000" dirty="0" smtClean="0"/>
              <a:t>Based on the </a:t>
            </a:r>
            <a:r>
              <a:rPr lang="en-US" sz="2000" b="1" dirty="0" smtClean="0"/>
              <a:t>maven project compilation classpath</a:t>
            </a:r>
          </a:p>
        </p:txBody>
      </p:sp>
      <p:sp>
        <p:nvSpPr>
          <p:cNvPr id="21" name="Rectangle à coins arrondis 20"/>
          <p:cNvSpPr/>
          <p:nvPr/>
        </p:nvSpPr>
        <p:spPr>
          <a:xfrm>
            <a:off x="304800" y="3598070"/>
            <a:ext cx="8458200" cy="13739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571750" lvl="5" indent="-285750">
              <a:buFont typeface="Arial" pitchFamily="34" charset="0"/>
              <a:buChar char="•"/>
            </a:pPr>
            <a:r>
              <a:rPr lang="en-US" sz="2000" dirty="0" smtClean="0"/>
              <a:t>Executes the MDL4UI maven plugin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000" dirty="0" smtClean="0"/>
              <a:t>Loads previously compiled model in </a:t>
            </a:r>
            <a:r>
              <a:rPr lang="en-US" sz="2000" b="1" dirty="0" smtClean="0"/>
              <a:t>Mdl4ui-model</a:t>
            </a:r>
            <a:endParaRPr lang="en-US" sz="2000" b="1" dirty="0"/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000" dirty="0" smtClean="0"/>
              <a:t>Generates </a:t>
            </a:r>
            <a:r>
              <a:rPr lang="en-US" sz="2000" dirty="0"/>
              <a:t>the graph as </a:t>
            </a:r>
            <a:r>
              <a:rPr lang="en-US" sz="2000" dirty="0" smtClean="0"/>
              <a:t>code</a:t>
            </a:r>
            <a:endParaRPr lang="en-US" sz="2000" dirty="0"/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000" dirty="0" smtClean="0"/>
              <a:t>Compiles the generated code</a:t>
            </a:r>
          </a:p>
        </p:txBody>
      </p:sp>
      <p:sp>
        <p:nvSpPr>
          <p:cNvPr id="18" name="Rectangle à coins arrondis 17"/>
          <p:cNvSpPr/>
          <p:nvPr/>
        </p:nvSpPr>
        <p:spPr>
          <a:xfrm>
            <a:off x="304800" y="1143000"/>
            <a:ext cx="8458200" cy="85725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8"/>
            <a:endParaRPr lang="en-US" sz="22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Code generation </a:t>
            </a:r>
            <a:br>
              <a:rPr lang="en-US" sz="3600" dirty="0" smtClean="0"/>
            </a:br>
            <a:r>
              <a:rPr lang="en-US" sz="3600" dirty="0" smtClean="0"/>
              <a:t>using a maven custom plugin</a:t>
            </a:r>
            <a:endParaRPr lang="en-US" sz="3600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516673" y="1303066"/>
            <a:ext cx="1676400" cy="514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Mdl4ui-base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533400" y="2628900"/>
            <a:ext cx="1676400" cy="5143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Mdl4ui-maven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533400" y="4052888"/>
            <a:ext cx="1676400" cy="5143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Mdl4ui-fields</a:t>
            </a:r>
            <a:endParaRPr lang="en-US" dirty="0"/>
          </a:p>
        </p:txBody>
      </p:sp>
      <p:cxnSp>
        <p:nvCxnSpPr>
          <p:cNvPr id="8" name="Connecteur droit avec flèche 7"/>
          <p:cNvCxnSpPr>
            <a:stCxn id="6" idx="0"/>
            <a:endCxn id="5" idx="2"/>
          </p:cNvCxnSpPr>
          <p:nvPr/>
        </p:nvCxnSpPr>
        <p:spPr>
          <a:xfrm flipV="1">
            <a:off x="1371600" y="3143251"/>
            <a:ext cx="0" cy="909638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en angle 10"/>
          <p:cNvCxnSpPr>
            <a:endCxn id="4" idx="2"/>
          </p:cNvCxnSpPr>
          <p:nvPr/>
        </p:nvCxnSpPr>
        <p:spPr>
          <a:xfrm flipH="1" flipV="1">
            <a:off x="1354876" y="1817416"/>
            <a:ext cx="16727" cy="811484"/>
          </a:xfrm>
          <a:prstGeom prst="straightConnector1">
            <a:avLst/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à coins arrondis 11"/>
          <p:cNvSpPr/>
          <p:nvPr/>
        </p:nvSpPr>
        <p:spPr>
          <a:xfrm>
            <a:off x="2514600" y="1303066"/>
            <a:ext cx="1676400" cy="5143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Mdl4ui-model</a:t>
            </a:r>
            <a:endParaRPr lang="en-US" dirty="0"/>
          </a:p>
        </p:txBody>
      </p:sp>
      <p:cxnSp>
        <p:nvCxnSpPr>
          <p:cNvPr id="13" name="Connecteur en angle 12"/>
          <p:cNvCxnSpPr/>
          <p:nvPr/>
        </p:nvCxnSpPr>
        <p:spPr>
          <a:xfrm rot="5400000" flipH="1" flipV="1">
            <a:off x="1089684" y="2480334"/>
            <a:ext cx="2240232" cy="914400"/>
          </a:xfrm>
          <a:prstGeom prst="bentConnector3">
            <a:avLst>
              <a:gd name="adj1" fmla="val 34105"/>
            </a:avLst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en angle 12"/>
          <p:cNvCxnSpPr>
            <a:stCxn id="12" idx="1"/>
            <a:endCxn id="4" idx="3"/>
          </p:cNvCxnSpPr>
          <p:nvPr/>
        </p:nvCxnSpPr>
        <p:spPr>
          <a:xfrm flipH="1">
            <a:off x="2193076" y="1560241"/>
            <a:ext cx="321527" cy="0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8153400" y="857251"/>
            <a:ext cx="62580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8"/>
            <a:r>
              <a:rPr lang="en-US" sz="2200" dirty="0" smtClean="0"/>
              <a:t>Model interfaces</a:t>
            </a:r>
          </a:p>
          <a:p>
            <a:pPr marL="3943350" lvl="8" indent="-285750">
              <a:buFont typeface="Arial" pitchFamily="34" charset="0"/>
              <a:buChar char="•"/>
            </a:pPr>
            <a:r>
              <a:rPr lang="en-US" sz="2200" dirty="0" smtClean="0"/>
              <a:t>Model declaration</a:t>
            </a:r>
            <a:endParaRPr lang="en-US" sz="2200" dirty="0"/>
          </a:p>
        </p:txBody>
      </p:sp>
      <p:sp>
        <p:nvSpPr>
          <p:cNvPr id="20" name="ZoneTexte 19"/>
          <p:cNvSpPr txBox="1"/>
          <p:nvPr/>
        </p:nvSpPr>
        <p:spPr>
          <a:xfrm>
            <a:off x="5029202" y="1271702"/>
            <a:ext cx="23827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Model interfaces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Model declaration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400646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Walkthrough the model</a:t>
            </a:r>
            <a:br>
              <a:rPr lang="en-US" dirty="0" smtClean="0"/>
            </a:br>
            <a:r>
              <a:rPr lang="en-US" dirty="0" smtClean="0"/>
              <a:t>in a maven plugin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004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    </a:t>
            </a:r>
            <a:r>
              <a:rPr lang="en-US" sz="1800" b="1" dirty="0" smtClean="0"/>
              <a:t>void</a:t>
            </a:r>
            <a:r>
              <a:rPr lang="en-US" sz="1800" dirty="0" smtClean="0"/>
              <a:t> </a:t>
            </a:r>
            <a:r>
              <a:rPr lang="en-US" sz="1800" b="1" dirty="0" smtClean="0">
                <a:solidFill>
                  <a:srgbClr val="C00000"/>
                </a:solidFill>
              </a:rPr>
              <a:t>lookOver</a:t>
            </a:r>
            <a:r>
              <a:rPr lang="en-US" sz="1800" dirty="0" smtClean="0"/>
              <a:t>(ElementID parentId) {</a:t>
            </a:r>
          </a:p>
          <a:p>
            <a:pPr marL="0" indent="0">
              <a:buNone/>
            </a:pPr>
            <a:r>
              <a:rPr lang="en-US" sz="1800" dirty="0" smtClean="0"/>
              <a:t>        </a:t>
            </a:r>
            <a:r>
              <a:rPr lang="en-US" sz="1800" b="1" dirty="0" smtClean="0"/>
              <a:t>for</a:t>
            </a:r>
            <a:r>
              <a:rPr lang="en-US" sz="1800" dirty="0" smtClean="0"/>
              <a:t> (ElementID childId : parentId.</a:t>
            </a:r>
            <a:r>
              <a:rPr lang="en-US" sz="1800" dirty="0" smtClean="0">
                <a:solidFill>
                  <a:srgbClr val="C00000"/>
                </a:solidFill>
              </a:rPr>
              <a:t>childs</a:t>
            </a:r>
            <a:r>
              <a:rPr lang="en-US" sz="1800" dirty="0" smtClean="0"/>
              <a:t>()) {</a:t>
            </a:r>
          </a:p>
          <a:p>
            <a:pPr marL="0" indent="0">
              <a:buNone/>
            </a:pPr>
            <a:r>
              <a:rPr lang="en-US" sz="1800" dirty="0" smtClean="0"/>
              <a:t>            </a:t>
            </a:r>
            <a:r>
              <a:rPr lang="en-US" sz="1800" b="1" dirty="0" smtClean="0"/>
              <a:t>if</a:t>
            </a:r>
            <a:r>
              <a:rPr lang="en-US" sz="1800" dirty="0" smtClean="0"/>
              <a:t> (childId.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elementType</a:t>
            </a:r>
            <a:r>
              <a:rPr lang="en-US" sz="1800" dirty="0" smtClean="0"/>
              <a:t>() ==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GROUP</a:t>
            </a:r>
            <a:r>
              <a:rPr lang="en-US" sz="1800" dirty="0" smtClean="0"/>
              <a:t> ||</a:t>
            </a:r>
          </a:p>
          <a:p>
            <a:pPr marL="0" indent="0">
              <a:buNone/>
            </a:pPr>
            <a:r>
              <a:rPr lang="en-US" sz="1800" dirty="0" smtClean="0"/>
              <a:t>                 childId.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elementType</a:t>
            </a:r>
            <a:r>
              <a:rPr lang="en-US" sz="1800" dirty="0" smtClean="0"/>
              <a:t>() ==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BLOCK</a:t>
            </a:r>
            <a:r>
              <a:rPr lang="en-US" sz="1800" dirty="0" smtClean="0"/>
              <a:t>)</a:t>
            </a:r>
          </a:p>
          <a:p>
            <a:pPr marL="0" indent="0">
              <a:buNone/>
            </a:pPr>
            <a:r>
              <a:rPr lang="en-US" sz="1800" dirty="0" smtClean="0"/>
              <a:t>                lookOver(childId);</a:t>
            </a:r>
          </a:p>
          <a:p>
            <a:pPr marL="0" indent="0">
              <a:buNone/>
            </a:pPr>
            <a:r>
              <a:rPr lang="en-US" sz="1800" dirty="0" smtClean="0"/>
              <a:t>            else</a:t>
            </a:r>
          </a:p>
          <a:p>
            <a:pPr marL="0" indent="0">
              <a:buNone/>
            </a:pPr>
            <a:r>
              <a:rPr lang="en-US" sz="1800" dirty="0" smtClean="0"/>
              <a:t>                System.out.println(</a:t>
            </a:r>
            <a:r>
              <a:rPr lang="en-US" sz="1800" dirty="0" smtClean="0">
                <a:solidFill>
                  <a:srgbClr val="C00000"/>
                </a:solidFill>
              </a:rPr>
              <a:t>"field :"</a:t>
            </a:r>
            <a:r>
              <a:rPr lang="en-US" sz="1800" dirty="0" smtClean="0"/>
              <a:t> + childId);</a:t>
            </a:r>
          </a:p>
          <a:p>
            <a:pPr marL="0" indent="0">
              <a:buNone/>
            </a:pPr>
            <a:r>
              <a:rPr lang="en-US" sz="1800" dirty="0" smtClean="0"/>
              <a:t>        }</a:t>
            </a:r>
          </a:p>
          <a:p>
            <a:pPr marL="0" indent="0">
              <a:buNone/>
            </a:pPr>
            <a:r>
              <a:rPr lang="en-US" sz="1800" dirty="0" smtClean="0"/>
              <a:t>    }</a:t>
            </a:r>
          </a:p>
          <a:p>
            <a:r>
              <a:rPr lang="en-US" sz="2400" dirty="0" smtClean="0"/>
              <a:t>Simple tree API to explore the structure</a:t>
            </a:r>
          </a:p>
          <a:p>
            <a:r>
              <a:rPr lang="en-US" sz="2400" dirty="0" smtClean="0"/>
              <a:t>Easy use of recursive algorithms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67842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&lt;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plugin&gt;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&lt;groupId&gt;</a:t>
            </a:r>
            <a:r>
              <a:rPr lang="en-US" sz="1200" dirty="0"/>
              <a:t>org.mdl4ui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&lt;/groupId&gt;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&lt;artifactId&gt;</a:t>
            </a:r>
            <a:r>
              <a:rPr lang="en-US" sz="1200" dirty="0"/>
              <a:t>mdl4ui-maven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&lt;/artifactId&gt;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&lt;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executions&gt;</a:t>
            </a:r>
            <a:endParaRPr lang="en-US" sz="12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&lt;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execution&gt;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&lt;id&gt;</a:t>
            </a:r>
            <a:r>
              <a:rPr lang="en-US" sz="1200" dirty="0"/>
              <a:t>generate-model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&lt;/id&gt;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&lt;phase&gt;</a:t>
            </a:r>
            <a:r>
              <a:rPr lang="en-US" sz="1200" dirty="0"/>
              <a:t>process-classes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&lt;/phase&gt;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&lt;goals&gt;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&lt;goal&gt;</a:t>
            </a:r>
            <a:r>
              <a:rPr lang="en-US" sz="1200" dirty="0" err="1"/>
              <a:t>generateModel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&lt;/goal&gt;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&lt;/goals&gt;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&lt;configuration&gt;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&lt;screenClasses&gt;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&lt;screenClasse&gt;</a:t>
            </a:r>
            <a:r>
              <a:rPr lang="en-US" sz="1200" dirty="0"/>
              <a:t>org.mdl4ui.ui.sample.EScreenSample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&lt;/screenClasse&gt;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&lt;/screenClasses&gt;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&lt;/configuration&gt;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&lt;/execution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….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914400" y="3638550"/>
            <a:ext cx="4572000" cy="6477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plugin declaration</a:t>
            </a:r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5181600" y="1143000"/>
            <a:ext cx="3505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2400" dirty="0" smtClean="0"/>
              <a:t>Model instance is available in the maven project </a:t>
            </a:r>
            <a:r>
              <a:rPr lang="en-US" sz="2400" b="1" dirty="0" smtClean="0"/>
              <a:t>classpath</a:t>
            </a:r>
            <a:r>
              <a:rPr lang="en-US" sz="2400" dirty="0" smtClean="0"/>
              <a:t> through the </a:t>
            </a:r>
            <a:r>
              <a:rPr lang="en-US" sz="2400" b="1" dirty="0" smtClean="0"/>
              <a:t>maven dependencies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400" dirty="0" smtClean="0"/>
              <a:t>We </a:t>
            </a:r>
            <a:r>
              <a:rPr lang="en-US" sz="2400" b="1" dirty="0" smtClean="0"/>
              <a:t>load</a:t>
            </a:r>
            <a:r>
              <a:rPr lang="en-US" sz="2400" dirty="0" smtClean="0"/>
              <a:t> the model from the </a:t>
            </a:r>
            <a:r>
              <a:rPr lang="en-US" sz="2400" b="1" dirty="0" smtClean="0"/>
              <a:t>screens elements</a:t>
            </a:r>
          </a:p>
        </p:txBody>
      </p:sp>
    </p:spTree>
    <p:extLst>
      <p:ext uri="{BB962C8B-B14F-4D97-AF65-F5344CB8AC3E}">
        <p14:creationId xmlns="" xmlns:p14="http://schemas.microsoft.com/office/powerpoint/2010/main" val="279294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285750"/>
            <a:ext cx="8229600" cy="4572000"/>
          </a:xfrm>
        </p:spPr>
        <p:txBody>
          <a:bodyPr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Context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Quick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Modeling approach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Dependency Model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/>
              <a:t>Field features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Extensions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Live coding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Back to LesFurets.com</a:t>
            </a:r>
          </a:p>
        </p:txBody>
      </p:sp>
      <p:sp>
        <p:nvSpPr>
          <p:cNvPr id="6" name="Forme en L 5"/>
          <p:cNvSpPr/>
          <p:nvPr/>
        </p:nvSpPr>
        <p:spPr>
          <a:xfrm>
            <a:off x="3048000" y="2914650"/>
            <a:ext cx="533400" cy="40005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en L 6"/>
          <p:cNvSpPr/>
          <p:nvPr/>
        </p:nvSpPr>
        <p:spPr>
          <a:xfrm rot="10800000">
            <a:off x="5562601" y="2571750"/>
            <a:ext cx="533400" cy="40005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 and inspiration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394472"/>
          </a:xfrm>
        </p:spPr>
        <p:txBody>
          <a:bodyPr>
            <a:noAutofit/>
          </a:bodyPr>
          <a:lstStyle/>
          <a:p>
            <a:r>
              <a:rPr lang="en-US" sz="1800" dirty="0" smtClean="0"/>
              <a:t>UI logic is often synonym of </a:t>
            </a:r>
            <a:r>
              <a:rPr lang="en-US" sz="1800" b="1" dirty="0" smtClean="0"/>
              <a:t>spaghetti code</a:t>
            </a:r>
          </a:p>
          <a:p>
            <a:r>
              <a:rPr lang="en-US" sz="1800" b="1" dirty="0" smtClean="0"/>
              <a:t>Decoupling UI and logic </a:t>
            </a:r>
            <a:r>
              <a:rPr lang="en-US" sz="1800" dirty="0" smtClean="0"/>
              <a:t>is often difficult to implement</a:t>
            </a:r>
            <a:endParaRPr lang="en-US" sz="1800" b="1" dirty="0" smtClean="0"/>
          </a:p>
          <a:p>
            <a:r>
              <a:rPr lang="en-US" sz="1800" b="1" dirty="0" smtClean="0"/>
              <a:t>Slicing the logic</a:t>
            </a:r>
            <a:r>
              <a:rPr lang="en-US" sz="1800" dirty="0" smtClean="0"/>
              <a:t> in tiny pieces of code is the key for :</a:t>
            </a:r>
          </a:p>
          <a:p>
            <a:pPr lvl="1"/>
            <a:r>
              <a:rPr lang="en-US" sz="1800" dirty="0" smtClean="0"/>
              <a:t>Testability</a:t>
            </a:r>
          </a:p>
          <a:p>
            <a:pPr lvl="1"/>
            <a:r>
              <a:rPr lang="en-US" sz="1800" dirty="0" smtClean="0"/>
              <a:t>Governance</a:t>
            </a:r>
          </a:p>
          <a:p>
            <a:r>
              <a:rPr lang="en-US" sz="1800" dirty="0" smtClean="0"/>
              <a:t>Inspiration</a:t>
            </a:r>
          </a:p>
          <a:p>
            <a:pPr lvl="1"/>
            <a:r>
              <a:rPr lang="en-US" sz="1800" dirty="0" smtClean="0"/>
              <a:t>MVC (client side)</a:t>
            </a:r>
          </a:p>
          <a:p>
            <a:pPr lvl="1"/>
            <a:r>
              <a:rPr lang="en-US" sz="1800" dirty="0" smtClean="0"/>
              <a:t>JavaBean</a:t>
            </a:r>
          </a:p>
          <a:p>
            <a:pPr lvl="1"/>
            <a:r>
              <a:rPr lang="en-US" sz="1800" dirty="0" smtClean="0"/>
              <a:t>BeanValidation</a:t>
            </a:r>
          </a:p>
          <a:p>
            <a:pPr lvl="1"/>
            <a:r>
              <a:rPr lang="en-US" sz="1800" dirty="0" smtClean="0"/>
              <a:t>Injection, CDI, Guice, Dagger</a:t>
            </a:r>
          </a:p>
          <a:p>
            <a:r>
              <a:rPr lang="en-US" sz="1800" b="1" dirty="0" smtClean="0"/>
              <a:t>Browser</a:t>
            </a:r>
            <a:r>
              <a:rPr lang="en-US" sz="1800" dirty="0" smtClean="0"/>
              <a:t> runtime using JavaScript is a heavy </a:t>
            </a:r>
            <a:r>
              <a:rPr lang="en-US" sz="1800" b="1" dirty="0" smtClean="0"/>
              <a:t>constraint</a:t>
            </a:r>
          </a:p>
          <a:p>
            <a:pPr lvl="1"/>
            <a:r>
              <a:rPr lang="en-US" sz="1800" dirty="0" smtClean="0"/>
              <a:t>Inversion of control is difficult to implement</a:t>
            </a:r>
          </a:p>
        </p:txBody>
      </p:sp>
    </p:spTree>
    <p:extLst>
      <p:ext uri="{BB962C8B-B14F-4D97-AF65-F5344CB8AC3E}">
        <p14:creationId xmlns="" xmlns:p14="http://schemas.microsoft.com/office/powerpoint/2010/main" val="322008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provided by fields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FieldInitializer</a:t>
            </a:r>
          </a:p>
          <a:p>
            <a:pPr lvl="1"/>
            <a:r>
              <a:rPr lang="en-US" dirty="0" smtClean="0"/>
              <a:t>Initialize </a:t>
            </a:r>
            <a:r>
              <a:rPr lang="en-US" b="1" dirty="0" smtClean="0"/>
              <a:t>default value </a:t>
            </a:r>
            <a:r>
              <a:rPr lang="en-US" dirty="0" smtClean="0"/>
              <a:t>and</a:t>
            </a:r>
            <a:r>
              <a:rPr lang="en-US" b="1" dirty="0" smtClean="0"/>
              <a:t> range</a:t>
            </a:r>
          </a:p>
          <a:p>
            <a:r>
              <a:rPr lang="en-US" dirty="0" err="1" smtClean="0"/>
              <a:t>FieldEditor</a:t>
            </a:r>
            <a:endParaRPr lang="en-US" dirty="0" smtClean="0"/>
          </a:p>
          <a:p>
            <a:pPr lvl="1"/>
            <a:r>
              <a:rPr lang="en-US" dirty="0" smtClean="0"/>
              <a:t>MVC pattern to </a:t>
            </a:r>
            <a:r>
              <a:rPr lang="en-US" b="1" dirty="0" smtClean="0"/>
              <a:t>sync the model </a:t>
            </a:r>
            <a:r>
              <a:rPr lang="en-US" dirty="0" smtClean="0"/>
              <a:t>during form completion</a:t>
            </a:r>
          </a:p>
          <a:p>
            <a:pPr lvl="1"/>
            <a:r>
              <a:rPr lang="en-US" b="1" dirty="0" smtClean="0"/>
              <a:t>Validation</a:t>
            </a:r>
            <a:r>
              <a:rPr lang="en-US" dirty="0" smtClean="0"/>
              <a:t> during form completion</a:t>
            </a:r>
          </a:p>
          <a:p>
            <a:pPr lvl="1"/>
            <a:r>
              <a:rPr lang="en-US" dirty="0" smtClean="0"/>
              <a:t>Reset after </a:t>
            </a:r>
            <a:r>
              <a:rPr lang="en-US" b="1" dirty="0" smtClean="0"/>
              <a:t>visibility changes</a:t>
            </a:r>
            <a:endParaRPr lang="en-US" dirty="0" smtClean="0"/>
          </a:p>
          <a:p>
            <a:r>
              <a:rPr lang="en-US" dirty="0" err="1" smtClean="0"/>
              <a:t>FieldBehaviour</a:t>
            </a:r>
            <a:endParaRPr lang="en-US" dirty="0"/>
          </a:p>
          <a:p>
            <a:pPr lvl="1"/>
            <a:r>
              <a:rPr lang="en-US" b="1" dirty="0"/>
              <a:t>Visibility</a:t>
            </a:r>
            <a:r>
              <a:rPr lang="en-US" dirty="0"/>
              <a:t> update</a:t>
            </a:r>
          </a:p>
          <a:p>
            <a:pPr lvl="1"/>
            <a:r>
              <a:rPr lang="en-US" b="1" dirty="0"/>
              <a:t>Dependency</a:t>
            </a:r>
            <a:r>
              <a:rPr lang="en-US" dirty="0"/>
              <a:t> </a:t>
            </a:r>
            <a:r>
              <a:rPr lang="en-US" dirty="0" smtClean="0"/>
              <a:t>update</a:t>
            </a:r>
          </a:p>
          <a:p>
            <a:r>
              <a:rPr lang="en-US" dirty="0" smtClean="0"/>
              <a:t>Labeling</a:t>
            </a:r>
          </a:p>
          <a:p>
            <a:pPr lvl="1"/>
            <a:r>
              <a:rPr lang="en-US" b="1" dirty="0" smtClean="0"/>
              <a:t>Attached</a:t>
            </a:r>
            <a:r>
              <a:rPr lang="en-US" dirty="0" smtClean="0"/>
              <a:t> widget </a:t>
            </a:r>
            <a:r>
              <a:rPr lang="en-US" b="1" dirty="0" smtClean="0"/>
              <a:t>labels</a:t>
            </a:r>
            <a:r>
              <a:rPr lang="en-US" dirty="0" smtClean="0"/>
              <a:t>, </a:t>
            </a:r>
            <a:r>
              <a:rPr lang="en-US" b="1" dirty="0" smtClean="0"/>
              <a:t>help </a:t>
            </a:r>
            <a:r>
              <a:rPr lang="en-US" dirty="0" smtClean="0"/>
              <a:t>messages, </a:t>
            </a:r>
            <a:r>
              <a:rPr lang="en-US" b="1" dirty="0" smtClean="0"/>
              <a:t>place holders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85639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at LesFurets.com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5 questions sets for an insurance aggregator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Car form (160 questions)</a:t>
            </a:r>
          </a:p>
          <a:p>
            <a:pPr lvl="1"/>
            <a:r>
              <a:rPr lang="en-US" dirty="0" smtClean="0"/>
              <a:t>Motorbike </a:t>
            </a:r>
            <a:r>
              <a:rPr lang="en-US" dirty="0"/>
              <a:t>form </a:t>
            </a:r>
            <a:r>
              <a:rPr lang="en-US" dirty="0" smtClean="0"/>
              <a:t>(180 questions)</a:t>
            </a:r>
          </a:p>
          <a:p>
            <a:pPr lvl="1"/>
            <a:r>
              <a:rPr lang="en-US" dirty="0" smtClean="0"/>
              <a:t>Health </a:t>
            </a:r>
            <a:r>
              <a:rPr lang="en-US" dirty="0"/>
              <a:t>form </a:t>
            </a:r>
            <a:r>
              <a:rPr lang="en-US" dirty="0" smtClean="0"/>
              <a:t>(50 questions)</a:t>
            </a:r>
          </a:p>
          <a:p>
            <a:pPr lvl="1"/>
            <a:r>
              <a:rPr lang="en-US" dirty="0" smtClean="0"/>
              <a:t>Home </a:t>
            </a:r>
            <a:r>
              <a:rPr lang="en-US" dirty="0"/>
              <a:t>form </a:t>
            </a:r>
            <a:r>
              <a:rPr lang="en-US" dirty="0" smtClean="0"/>
              <a:t>(70 questions)</a:t>
            </a:r>
          </a:p>
          <a:p>
            <a:pPr lvl="1"/>
            <a:r>
              <a:rPr lang="en-US" dirty="0" smtClean="0"/>
              <a:t>Loan </a:t>
            </a:r>
            <a:r>
              <a:rPr lang="en-US" dirty="0"/>
              <a:t>form </a:t>
            </a:r>
            <a:r>
              <a:rPr lang="en-US" dirty="0" smtClean="0"/>
              <a:t>(40 questions)</a:t>
            </a:r>
          </a:p>
          <a:p>
            <a:r>
              <a:rPr lang="en-US" dirty="0" smtClean="0"/>
              <a:t>A lot of questions with business rules linked by dependencies and business rules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1278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FieldInitializer API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343400" cy="3429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public interface </a:t>
            </a:r>
            <a:r>
              <a:rPr lang="en-US" sz="2000" b="1" dirty="0">
                <a:solidFill>
                  <a:srgbClr val="C00000"/>
                </a:solidFill>
              </a:rPr>
              <a:t>FieldInitializer </a:t>
            </a:r>
            <a:r>
              <a:rPr lang="en-US" sz="2000" dirty="0"/>
              <a:t>{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C00000"/>
                </a:solidFill>
              </a:rPr>
              <a:t>init</a:t>
            </a:r>
            <a:r>
              <a:rPr lang="en-US" sz="2000" dirty="0"/>
              <a:t>(Field </a:t>
            </a:r>
            <a:r>
              <a:rPr lang="en-US" sz="2000" dirty="0" smtClean="0"/>
              <a:t>field,</a:t>
            </a:r>
          </a:p>
          <a:p>
            <a:pPr marL="0" indent="0">
              <a:buNone/>
            </a:pPr>
            <a:r>
              <a:rPr lang="en-US" sz="2000" dirty="0" smtClean="0"/>
              <a:t>                    FieldEvent </a:t>
            </a:r>
            <a:r>
              <a:rPr lang="en-US" sz="2000" dirty="0"/>
              <a:t>event</a:t>
            </a:r>
            <a:r>
              <a:rPr lang="en-US" sz="2000" dirty="0" smtClean="0"/>
              <a:t>);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05400" y="1200151"/>
            <a:ext cx="3581400" cy="339447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Initialize the field during the </a:t>
            </a:r>
            <a:r>
              <a:rPr lang="en-US" sz="2000" b="1" dirty="0" smtClean="0"/>
              <a:t>bootstrap</a:t>
            </a:r>
            <a:r>
              <a:rPr lang="en-US" sz="2000" dirty="0" smtClean="0"/>
              <a:t> of the application</a:t>
            </a:r>
          </a:p>
        </p:txBody>
      </p:sp>
    </p:spTree>
    <p:extLst>
      <p:ext uri="{BB962C8B-B14F-4D97-AF65-F5344CB8AC3E}">
        <p14:creationId xmlns="" xmlns:p14="http://schemas.microsoft.com/office/powerpoint/2010/main" val="344332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FieldEditor </a:t>
            </a:r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28600" y="971550"/>
            <a:ext cx="6172200" cy="36286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/>
              <a:t>public interface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FieldEditor </a:t>
            </a:r>
            <a:r>
              <a:rPr lang="en-US" sz="1600" dirty="0"/>
              <a:t>{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1600" dirty="0"/>
              <a:t> </a:t>
            </a:r>
            <a:r>
              <a:rPr lang="en-US" sz="1600" b="1" dirty="0" err="1">
                <a:solidFill>
                  <a:srgbClr val="C00000"/>
                </a:solidFill>
              </a:rPr>
              <a:t>updateFromContext</a:t>
            </a:r>
            <a:r>
              <a:rPr lang="en-US" sz="1600" dirty="0"/>
              <a:t>(Field field</a:t>
            </a:r>
            <a:r>
              <a:rPr lang="en-US" sz="1600" dirty="0" smtClean="0"/>
              <a:t>,  </a:t>
            </a:r>
            <a:r>
              <a:rPr lang="en-US" sz="1600" dirty="0"/>
              <a:t>WizardContext context,</a:t>
            </a:r>
          </a:p>
          <a:p>
            <a:pPr marL="0" indent="0">
              <a:buNone/>
            </a:pPr>
            <a:r>
              <a:rPr lang="en-US" sz="1600" dirty="0"/>
              <a:t>                                                   FieldEvent fieldEvent);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1600" dirty="0"/>
              <a:t> </a:t>
            </a:r>
            <a:r>
              <a:rPr lang="en-US" sz="1600" b="1" dirty="0" err="1">
                <a:solidFill>
                  <a:srgbClr val="C00000"/>
                </a:solidFill>
              </a:rPr>
              <a:t>updateContext</a:t>
            </a:r>
            <a:r>
              <a:rPr lang="en-US" sz="1600" dirty="0"/>
              <a:t>(Field field</a:t>
            </a:r>
            <a:r>
              <a:rPr lang="en-US" sz="1600" dirty="0" smtClean="0"/>
              <a:t>, </a:t>
            </a:r>
            <a:r>
              <a:rPr lang="en-US" sz="1600" dirty="0"/>
              <a:t>WizardContext context,</a:t>
            </a:r>
          </a:p>
          <a:p>
            <a:pPr marL="0" indent="0">
              <a:buNone/>
            </a:pPr>
            <a:r>
              <a:rPr lang="en-US" sz="1600" dirty="0"/>
              <a:t>                                         FieldEvent fieldEvent);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1600" dirty="0"/>
              <a:t> </a:t>
            </a:r>
            <a:r>
              <a:rPr lang="en-US" sz="1600" b="1" dirty="0">
                <a:solidFill>
                  <a:srgbClr val="C00000"/>
                </a:solidFill>
              </a:rPr>
              <a:t>reset</a:t>
            </a:r>
            <a:r>
              <a:rPr lang="en-US" sz="1600" dirty="0"/>
              <a:t>(Field field</a:t>
            </a:r>
            <a:r>
              <a:rPr lang="en-US" sz="1600" dirty="0" smtClean="0"/>
              <a:t>, WizardContext </a:t>
            </a:r>
            <a:r>
              <a:rPr lang="en-US" sz="1600" dirty="0"/>
              <a:t>context,</a:t>
            </a:r>
          </a:p>
          <a:p>
            <a:pPr marL="0" indent="0">
              <a:buNone/>
            </a:pPr>
            <a:r>
              <a:rPr lang="en-US" sz="1600" dirty="0"/>
              <a:t>                       FieldEvent fieldEvent);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FieldValidation </a:t>
            </a:r>
            <a:r>
              <a:rPr lang="en-US" sz="1600" b="1" dirty="0">
                <a:solidFill>
                  <a:srgbClr val="C00000"/>
                </a:solidFill>
              </a:rPr>
              <a:t>validate</a:t>
            </a:r>
            <a:r>
              <a:rPr lang="en-US" sz="1600" dirty="0"/>
              <a:t>(Field field</a:t>
            </a:r>
            <a:r>
              <a:rPr lang="en-US" sz="1600" dirty="0" smtClean="0"/>
              <a:t>, WizardContext </a:t>
            </a:r>
            <a:r>
              <a:rPr lang="en-US" sz="1600" dirty="0"/>
              <a:t>context,</a:t>
            </a:r>
          </a:p>
          <a:p>
            <a:pPr marL="0" indent="0">
              <a:buNone/>
            </a:pPr>
            <a:r>
              <a:rPr lang="en-US" sz="1600" dirty="0"/>
              <a:t>                                                FieldEvent fieldEvent);</a:t>
            </a:r>
          </a:p>
          <a:p>
            <a:pPr marL="0" indent="0">
              <a:buNone/>
            </a:pPr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5" name="ZoneTexte 4"/>
          <p:cNvSpPr txBox="1"/>
          <p:nvPr/>
        </p:nvSpPr>
        <p:spPr>
          <a:xfrm>
            <a:off x="5867400" y="971551"/>
            <a:ext cx="3048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WizardContext is the </a:t>
            </a:r>
            <a:r>
              <a:rPr lang="en-US" b="1" dirty="0" smtClean="0"/>
              <a:t>entry point </a:t>
            </a:r>
            <a:r>
              <a:rPr lang="en-US" dirty="0" smtClean="0"/>
              <a:t>of the domain model for the MVC pattern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b="1" dirty="0">
              <a:solidFill>
                <a:srgbClr val="C0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updateFromContext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 smtClean="0">
                <a:solidFill>
                  <a:srgbClr val="C00000"/>
                </a:solidFill>
              </a:rPr>
              <a:t>updateContext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b="1" dirty="0"/>
              <a:t>read and update </a:t>
            </a:r>
            <a:r>
              <a:rPr lang="en-US" dirty="0"/>
              <a:t>the domain model of the MVC </a:t>
            </a:r>
            <a:r>
              <a:rPr lang="en-US" dirty="0" smtClean="0"/>
              <a:t>pattern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>
                <a:solidFill>
                  <a:srgbClr val="C00000"/>
                </a:solidFill>
              </a:rPr>
              <a:t>reset</a:t>
            </a:r>
            <a:r>
              <a:rPr lang="en-US" dirty="0"/>
              <a:t> is </a:t>
            </a:r>
            <a:r>
              <a:rPr lang="en-US" dirty="0" smtClean="0"/>
              <a:t>called </a:t>
            </a:r>
            <a:r>
              <a:rPr lang="en-US" dirty="0"/>
              <a:t>after a </a:t>
            </a:r>
            <a:r>
              <a:rPr lang="en-US" b="1" dirty="0"/>
              <a:t>field</a:t>
            </a:r>
            <a:r>
              <a:rPr lang="en-US" dirty="0"/>
              <a:t> is </a:t>
            </a:r>
            <a:r>
              <a:rPr lang="en-US" b="1" dirty="0"/>
              <a:t>hidden</a:t>
            </a:r>
            <a:r>
              <a:rPr lang="en-US" dirty="0"/>
              <a:t> or a </a:t>
            </a:r>
            <a:r>
              <a:rPr lang="en-US" b="1" dirty="0"/>
              <a:t>value change </a:t>
            </a:r>
            <a:r>
              <a:rPr lang="en-US" dirty="0"/>
              <a:t>from a </a:t>
            </a:r>
            <a:r>
              <a:rPr lang="en-US" b="1" dirty="0"/>
              <a:t>dependency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155609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FieldBehaviour API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876800" cy="36004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/>
              <a:t>public interface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FieldBehaviour </a:t>
            </a:r>
            <a:r>
              <a:rPr lang="en-US" sz="2000" dirty="0"/>
              <a:t>{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boolean </a:t>
            </a:r>
            <a:r>
              <a:rPr lang="en-US" sz="2000" b="1" dirty="0">
                <a:solidFill>
                  <a:srgbClr val="C00000"/>
                </a:solidFill>
              </a:rPr>
              <a:t>isVisible</a:t>
            </a:r>
            <a:r>
              <a:rPr lang="en-US" sz="2000" dirty="0"/>
              <a:t>(FieldID </a:t>
            </a:r>
            <a:r>
              <a:rPr lang="en-US" sz="2000" dirty="0" err="1" smtClean="0"/>
              <a:t>fieldId</a:t>
            </a:r>
            <a:r>
              <a:rPr lang="en-US" sz="2000" dirty="0" smtClean="0"/>
              <a:t>,</a:t>
            </a:r>
          </a:p>
          <a:p>
            <a:pPr marL="0" indent="0">
              <a:buNone/>
            </a:pPr>
            <a:r>
              <a:rPr lang="en-US" sz="2000" dirty="0" smtClean="0"/>
              <a:t>                                    WizardContext </a:t>
            </a:r>
            <a:r>
              <a:rPr lang="en-US" sz="2000" dirty="0"/>
              <a:t>context</a:t>
            </a:r>
            <a:r>
              <a:rPr lang="en-US" sz="2000" dirty="0" smtClean="0"/>
              <a:t>,</a:t>
            </a:r>
          </a:p>
          <a:p>
            <a:pPr marL="0" indent="0">
              <a:buNone/>
            </a:pPr>
            <a:r>
              <a:rPr lang="en-US" sz="2000" dirty="0" smtClean="0"/>
              <a:t>                                    FieldEvent </a:t>
            </a:r>
            <a:r>
              <a:rPr lang="en-US" sz="2000" dirty="0"/>
              <a:t>fieldEvent);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C00000"/>
                </a:solidFill>
              </a:rPr>
              <a:t>updateValue</a:t>
            </a:r>
            <a:r>
              <a:rPr lang="en-US" sz="2000" dirty="0"/>
              <a:t>(Field </a:t>
            </a:r>
            <a:r>
              <a:rPr lang="en-US" sz="2000" dirty="0" smtClean="0"/>
              <a:t>field,                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  WizardContext context,</a:t>
            </a:r>
          </a:p>
          <a:p>
            <a:pPr marL="0" indent="0">
              <a:buNone/>
            </a:pPr>
            <a:r>
              <a:rPr lang="en-US" sz="2000" dirty="0" smtClean="0"/>
              <a:t>                                    FieldEvent </a:t>
            </a:r>
            <a:r>
              <a:rPr lang="en-US" sz="2000" dirty="0"/>
              <a:t>event);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410200" y="1200151"/>
            <a:ext cx="3276600" cy="3394472"/>
          </a:xfrm>
        </p:spPr>
        <p:txBody>
          <a:bodyPr>
            <a:normAutofit lnSpcReduction="10000"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isVisible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returns the visibility </a:t>
            </a:r>
            <a:r>
              <a:rPr lang="en-US" sz="2000" b="1" dirty="0" smtClean="0"/>
              <a:t>following</a:t>
            </a:r>
            <a:r>
              <a:rPr lang="en-US" sz="2000" dirty="0" smtClean="0"/>
              <a:t> the value of the domain </a:t>
            </a:r>
            <a:r>
              <a:rPr lang="en-US" sz="2000" b="1" dirty="0" smtClean="0"/>
              <a:t>model</a:t>
            </a:r>
          </a:p>
          <a:p>
            <a:r>
              <a:rPr lang="en-US" sz="2000" b="1" dirty="0" smtClean="0">
                <a:solidFill>
                  <a:srgbClr val="C00000"/>
                </a:solidFill>
              </a:rPr>
              <a:t>updateValue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is </a:t>
            </a:r>
            <a:r>
              <a:rPr lang="en-US" sz="2000" b="1" dirty="0" smtClean="0"/>
              <a:t>triggered</a:t>
            </a:r>
            <a:r>
              <a:rPr lang="en-US" sz="2000" dirty="0" smtClean="0"/>
              <a:t> by the </a:t>
            </a:r>
            <a:r>
              <a:rPr lang="en-US" sz="2000" b="1" dirty="0" smtClean="0"/>
              <a:t>dependency management</a:t>
            </a:r>
            <a:endParaRPr lang="en-US" sz="2000" b="1" dirty="0"/>
          </a:p>
        </p:txBody>
      </p:sp>
    </p:spTree>
    <p:extLst>
      <p:ext uri="{BB962C8B-B14F-4D97-AF65-F5344CB8AC3E}">
        <p14:creationId xmlns="" xmlns:p14="http://schemas.microsoft.com/office/powerpoint/2010/main" val="294821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a feature of a field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2400" y="1771651"/>
            <a:ext cx="8839200" cy="282297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b="1" dirty="0" smtClean="0"/>
              <a:t>public </a:t>
            </a:r>
            <a:r>
              <a:rPr lang="en-US" sz="2000" b="1" dirty="0"/>
              <a:t>class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AcceptEmailsBehaviour </a:t>
            </a:r>
            <a:r>
              <a:rPr lang="en-US" sz="2000" b="1" dirty="0"/>
              <a:t>extends</a:t>
            </a:r>
            <a:r>
              <a:rPr lang="en-US" sz="2000" dirty="0"/>
              <a:t> DefaultBehaviour {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Override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/>
              <a:t>public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boolean </a:t>
            </a:r>
            <a:r>
              <a:rPr lang="en-US" sz="2000" b="1" dirty="0">
                <a:solidFill>
                  <a:srgbClr val="C00000"/>
                </a:solidFill>
              </a:rPr>
              <a:t>isVisible</a:t>
            </a:r>
            <a:r>
              <a:rPr lang="en-US" sz="2000" dirty="0"/>
              <a:t>(FieldID </a:t>
            </a:r>
            <a:r>
              <a:rPr lang="en-US" sz="2000" dirty="0" err="1"/>
              <a:t>fieldId</a:t>
            </a:r>
            <a:r>
              <a:rPr lang="en-US" sz="2000" dirty="0"/>
              <a:t>, WizardContext </a:t>
            </a:r>
            <a:r>
              <a:rPr lang="en-US" sz="2000" dirty="0" smtClean="0"/>
              <a:t>context,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               FieldEvent </a:t>
            </a:r>
            <a:r>
              <a:rPr lang="en-US" sz="2000" dirty="0"/>
              <a:t>fieldEvent) {</a:t>
            </a:r>
          </a:p>
          <a:p>
            <a:pPr marL="0" indent="0">
              <a:buNone/>
            </a:pPr>
            <a:r>
              <a:rPr lang="en-US" sz="2000" dirty="0"/>
              <a:t>        SampleContext </a:t>
            </a:r>
            <a:r>
              <a:rPr lang="en-US" sz="2000" dirty="0" err="1"/>
              <a:t>sampleContext</a:t>
            </a:r>
            <a:r>
              <a:rPr lang="en-US" sz="2000" dirty="0"/>
              <a:t> = (SampleContext) context;</a:t>
            </a:r>
          </a:p>
          <a:p>
            <a:pPr marL="0" indent="0">
              <a:buNone/>
            </a:pPr>
            <a:r>
              <a:rPr lang="en-US" sz="2000" dirty="0"/>
              <a:t>        Boolean acceptEmail = </a:t>
            </a:r>
            <a:r>
              <a:rPr lang="en-US" sz="2000" dirty="0" err="1"/>
              <a:t>sampleContext.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getUserAccount</a:t>
            </a:r>
            <a:r>
              <a:rPr lang="en-US" sz="2000" dirty="0"/>
              <a:t>().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isAcceptEmail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b="1" dirty="0"/>
              <a:t>return</a:t>
            </a:r>
            <a:r>
              <a:rPr lang="en-US" sz="2000" dirty="0"/>
              <a:t> acceptEmail != null </a:t>
            </a:r>
            <a:r>
              <a:rPr lang="en-US" sz="2000" b="1" dirty="0"/>
              <a:t>&amp;&amp;</a:t>
            </a:r>
            <a:r>
              <a:rPr lang="en-US" sz="2000" dirty="0"/>
              <a:t> acceptEmail;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152400" y="971550"/>
            <a:ext cx="8839200" cy="857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@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InjectSampleBehaviour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@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OnField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({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EFieldSample.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EMAILS_PREFERENCES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EFieldSample.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MAX_WEEKLY_EMAILS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}))</a:t>
            </a:r>
          </a:p>
        </p:txBody>
      </p:sp>
    </p:spTree>
    <p:extLst>
      <p:ext uri="{BB962C8B-B14F-4D97-AF65-F5344CB8AC3E}">
        <p14:creationId xmlns="" xmlns:p14="http://schemas.microsoft.com/office/powerpoint/2010/main" val="977874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Injecting the field features with annotations and meta annotation</a:t>
            </a:r>
            <a:endParaRPr lang="en-US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81104498"/>
              </p:ext>
            </p:extLst>
          </p:nvPr>
        </p:nvGraphicFramePr>
        <p:xfrm>
          <a:off x="457200" y="1371601"/>
          <a:ext cx="8229600" cy="3618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27330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Meta annotation</a:t>
                      </a:r>
                      <a:endParaRPr lang="en-US" sz="12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Custom</a:t>
                      </a:r>
                      <a:r>
                        <a:rPr lang="en-US" sz="1200" baseline="0" dirty="0" smtClean="0"/>
                        <a:t> a</a:t>
                      </a:r>
                      <a:r>
                        <a:rPr lang="en-US" sz="1200" dirty="0" smtClean="0"/>
                        <a:t>nnotation</a:t>
                      </a:r>
                      <a:endParaRPr lang="en-US" sz="12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Injected resource</a:t>
                      </a:r>
                      <a:endParaRPr lang="en-US" sz="1200" dirty="0"/>
                    </a:p>
                  </a:txBody>
                  <a:tcPr marT="34290" marB="34290"/>
                </a:tc>
              </a:tr>
              <a:tr h="5257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@</a:t>
                      </a:r>
                      <a:r>
                        <a:rPr lang="en-US" sz="1200" b="1" dirty="0" err="1" smtClean="0"/>
                        <a:t>InjectInit</a:t>
                      </a:r>
                      <a:endParaRPr lang="en-US" sz="12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 smtClean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@</a:t>
                      </a:r>
                      <a:r>
                        <a:rPr lang="en-US" sz="1200" b="1" dirty="0" err="1" smtClean="0"/>
                        <a:t>InjectSampleInit</a:t>
                      </a:r>
                      <a:endParaRPr lang="en-US" sz="12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Reference</a:t>
                      </a:r>
                      <a:r>
                        <a:rPr lang="en-US" sz="900" baseline="0" dirty="0" smtClean="0"/>
                        <a:t> one or more </a:t>
                      </a:r>
                      <a:r>
                        <a:rPr lang="en-US" sz="900" baseline="0" dirty="0" err="1" smtClean="0"/>
                        <a:t>EFieldSample</a:t>
                      </a:r>
                      <a:endParaRPr lang="en-US" sz="900" dirty="0" smtClean="0"/>
                    </a:p>
                    <a:p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Any class implementing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="1" baseline="0" dirty="0" err="1" smtClean="0"/>
                        <a:t>FieldInitializer</a:t>
                      </a:r>
                      <a:endParaRPr lang="en-US" sz="1200" b="1" dirty="0" smtClean="0"/>
                    </a:p>
                  </a:txBody>
                  <a:tcPr marT="34290" marB="34290"/>
                </a:tc>
              </a:tr>
              <a:tr h="4343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@InjectEditor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@InjectSampleEditor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Reference</a:t>
                      </a:r>
                      <a:r>
                        <a:rPr lang="en-US" sz="900" baseline="0" dirty="0" smtClean="0"/>
                        <a:t> one or more </a:t>
                      </a:r>
                      <a:r>
                        <a:rPr lang="en-US" sz="900" baseline="0" dirty="0" err="1" smtClean="0"/>
                        <a:t>EFieldSample</a:t>
                      </a:r>
                      <a:endParaRPr lang="en-US" sz="900" dirty="0" smtClean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Any class implementing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="1" baseline="0" dirty="0" smtClean="0"/>
                        <a:t>FieldEditor</a:t>
                      </a:r>
                      <a:endParaRPr lang="en-US" sz="1200" b="1" dirty="0" smtClean="0"/>
                    </a:p>
                  </a:txBody>
                  <a:tcPr marT="34290" marB="34290"/>
                </a:tc>
              </a:tr>
              <a:tr h="5739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@</a:t>
                      </a:r>
                      <a:r>
                        <a:rPr lang="en-US" sz="1200" b="1" dirty="0" err="1" smtClean="0"/>
                        <a:t>InjectBehaviour</a:t>
                      </a:r>
                      <a:endParaRPr lang="en-US" sz="1200" b="1" dirty="0" smtClean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en-US" sz="12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InjectSampleBehaviour</a:t>
                      </a:r>
                      <a:endParaRPr lang="en-US" sz="12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Reference one or more </a:t>
                      </a:r>
                      <a:r>
                        <a:rPr lang="en-US" sz="9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EFieldSample</a:t>
                      </a:r>
                      <a:endParaRPr 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200" b="1" dirty="0" smtClean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Any class implementing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="1" baseline="0" dirty="0" err="1" smtClean="0"/>
                        <a:t>FieldBehaviour</a:t>
                      </a:r>
                      <a:endParaRPr lang="en-US" sz="1200" b="1" baseline="0" dirty="0" smtClean="0"/>
                    </a:p>
                  </a:txBody>
                  <a:tcPr marT="34290" marB="34290"/>
                </a:tc>
              </a:tr>
              <a:tr h="6629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@</a:t>
                      </a:r>
                      <a:r>
                        <a:rPr lang="en-US" sz="1200" b="1" dirty="0" err="1" smtClean="0"/>
                        <a:t>InjectLabel</a:t>
                      </a:r>
                      <a:endParaRPr lang="en-US" sz="12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 smtClean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@</a:t>
                      </a:r>
                      <a:r>
                        <a:rPr lang="en-US" sz="1200" b="1" dirty="0" err="1" smtClean="0"/>
                        <a:t>InjectSampleLabel</a:t>
                      </a:r>
                      <a:endParaRPr lang="en-US" sz="12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Reference</a:t>
                      </a:r>
                      <a:r>
                        <a:rPr lang="en-US" sz="900" baseline="0" dirty="0" smtClean="0"/>
                        <a:t> one or more </a:t>
                      </a:r>
                      <a:r>
                        <a:rPr lang="en-US" sz="900" baseline="0" dirty="0" err="1" smtClean="0"/>
                        <a:t>EField</a:t>
                      </a:r>
                      <a:r>
                        <a:rPr lang="en-US" sz="900" baseline="0" dirty="0" smtClean="0"/>
                        <a:t>, </a:t>
                      </a:r>
                      <a:r>
                        <a:rPr lang="en-US" sz="900" baseline="0" dirty="0" err="1" smtClean="0"/>
                        <a:t>EGroup</a:t>
                      </a:r>
                      <a:r>
                        <a:rPr lang="en-US" sz="900" baseline="0" dirty="0" smtClean="0"/>
                        <a:t>, </a:t>
                      </a:r>
                      <a:r>
                        <a:rPr lang="en-US" sz="900" baseline="0" dirty="0" err="1" smtClean="0"/>
                        <a:t>EBlock</a:t>
                      </a:r>
                      <a:r>
                        <a:rPr lang="en-US" sz="900" baseline="0" dirty="0" smtClean="0"/>
                        <a:t> and </a:t>
                      </a:r>
                      <a:r>
                        <a:rPr lang="en-US" sz="900" baseline="0" dirty="0" err="1" smtClean="0"/>
                        <a:t>EScreen</a:t>
                      </a:r>
                      <a:r>
                        <a:rPr lang="en-US" sz="900" baseline="0" dirty="0" smtClean="0"/>
                        <a:t>[Sample]</a:t>
                      </a:r>
                      <a:endParaRPr lang="en-US" sz="900" dirty="0" smtClean="0"/>
                    </a:p>
                    <a:p>
                      <a:endParaRPr lang="en-US" sz="900" baseline="0" dirty="0" smtClean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Any </a:t>
                      </a:r>
                      <a:r>
                        <a:rPr lang="en-US" sz="1200" b="1" dirty="0" smtClean="0"/>
                        <a:t>interface</a:t>
                      </a:r>
                      <a:r>
                        <a:rPr lang="en-US" sz="1200" b="1" baseline="0" dirty="0" smtClean="0"/>
                        <a:t> method </a:t>
                      </a:r>
                      <a:r>
                        <a:rPr lang="en-US" sz="1200" baseline="0" dirty="0" smtClean="0"/>
                        <a:t>without parameter returning a String</a:t>
                      </a:r>
                    </a:p>
                  </a:txBody>
                  <a:tcPr marT="34290" marB="34290"/>
                </a:tc>
              </a:tr>
              <a:tr h="5739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@</a:t>
                      </a:r>
                      <a:r>
                        <a:rPr lang="en-US" sz="1200" b="1" dirty="0" err="1" smtClean="0"/>
                        <a:t>InjectHelp</a:t>
                      </a:r>
                      <a:endParaRPr lang="en-US" sz="1200" b="1" dirty="0" smtClean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@</a:t>
                      </a:r>
                      <a:r>
                        <a:rPr lang="en-US" sz="1200" b="1" dirty="0" err="1" smtClean="0"/>
                        <a:t>InjectSampleHelp</a:t>
                      </a:r>
                      <a:endParaRPr lang="en-US" sz="12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Reference</a:t>
                      </a:r>
                      <a:r>
                        <a:rPr lang="en-US" sz="900" baseline="0" dirty="0" smtClean="0"/>
                        <a:t> one or more </a:t>
                      </a:r>
                      <a:r>
                        <a:rPr lang="en-US" sz="900" baseline="0" dirty="0" err="1" smtClean="0"/>
                        <a:t>EField</a:t>
                      </a:r>
                      <a:r>
                        <a:rPr lang="en-US" sz="900" baseline="0" dirty="0" smtClean="0"/>
                        <a:t>, </a:t>
                      </a:r>
                      <a:r>
                        <a:rPr lang="en-US" sz="900" baseline="0" dirty="0" err="1" smtClean="0"/>
                        <a:t>EGroup</a:t>
                      </a:r>
                      <a:r>
                        <a:rPr lang="en-US" sz="900" baseline="0" dirty="0" smtClean="0"/>
                        <a:t>, </a:t>
                      </a:r>
                      <a:r>
                        <a:rPr lang="en-US" sz="900" baseline="0" dirty="0" err="1" smtClean="0"/>
                        <a:t>EBlock</a:t>
                      </a:r>
                      <a:r>
                        <a:rPr lang="en-US" sz="900" baseline="0" dirty="0" smtClean="0"/>
                        <a:t> and </a:t>
                      </a:r>
                      <a:r>
                        <a:rPr lang="en-US" sz="900" baseline="0" dirty="0" err="1" smtClean="0"/>
                        <a:t>EScreen</a:t>
                      </a:r>
                      <a:r>
                        <a:rPr lang="en-US" sz="900" baseline="0" dirty="0" smtClean="0"/>
                        <a:t>[Sample]</a:t>
                      </a:r>
                      <a:endParaRPr lang="en-US" sz="900" dirty="0" smtClean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Any </a:t>
                      </a:r>
                      <a:r>
                        <a:rPr lang="en-US" sz="1200" b="1" dirty="0" smtClean="0"/>
                        <a:t>interface</a:t>
                      </a:r>
                      <a:r>
                        <a:rPr lang="en-US" sz="1200" b="1" baseline="0" dirty="0" smtClean="0"/>
                        <a:t> method </a:t>
                      </a:r>
                      <a:r>
                        <a:rPr lang="en-US" sz="1200" baseline="0" dirty="0" smtClean="0"/>
                        <a:t>without parameter returning a String</a:t>
                      </a:r>
                      <a:endParaRPr lang="en-US" sz="1200" dirty="0" smtClean="0"/>
                    </a:p>
                  </a:txBody>
                  <a:tcPr marT="34290" marB="34290"/>
                </a:tc>
              </a:tr>
              <a:tr h="5739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@InjectPlaceHolder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@InjectSamplePlaceHolder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Reference</a:t>
                      </a:r>
                      <a:r>
                        <a:rPr lang="en-US" sz="900" baseline="0" dirty="0" smtClean="0"/>
                        <a:t> one or more </a:t>
                      </a:r>
                      <a:r>
                        <a:rPr lang="en-US" sz="900" baseline="0" dirty="0" err="1" smtClean="0"/>
                        <a:t>EField</a:t>
                      </a:r>
                      <a:r>
                        <a:rPr lang="en-US" sz="900" baseline="0" dirty="0" smtClean="0"/>
                        <a:t>, </a:t>
                      </a:r>
                      <a:r>
                        <a:rPr lang="en-US" sz="900" baseline="0" dirty="0" err="1" smtClean="0"/>
                        <a:t>EGroup</a:t>
                      </a:r>
                      <a:r>
                        <a:rPr lang="en-US" sz="900" baseline="0" dirty="0" smtClean="0"/>
                        <a:t>, </a:t>
                      </a:r>
                      <a:r>
                        <a:rPr lang="en-US" sz="900" baseline="0" dirty="0" err="1" smtClean="0"/>
                        <a:t>EBlock</a:t>
                      </a:r>
                      <a:r>
                        <a:rPr lang="en-US" sz="900" baseline="0" dirty="0" smtClean="0"/>
                        <a:t> and </a:t>
                      </a:r>
                      <a:r>
                        <a:rPr lang="en-US" sz="900" baseline="0" dirty="0" err="1" smtClean="0"/>
                        <a:t>EScreen</a:t>
                      </a:r>
                      <a:r>
                        <a:rPr lang="en-US" sz="900" baseline="0" dirty="0" smtClean="0"/>
                        <a:t>[Sample]</a:t>
                      </a:r>
                      <a:endParaRPr lang="en-US" sz="900" dirty="0" smtClean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Any </a:t>
                      </a:r>
                      <a:r>
                        <a:rPr lang="en-US" sz="1200" b="1" dirty="0" smtClean="0"/>
                        <a:t>interface</a:t>
                      </a:r>
                      <a:r>
                        <a:rPr lang="en-US" sz="1200" b="1" baseline="0" dirty="0" smtClean="0"/>
                        <a:t> method </a:t>
                      </a:r>
                      <a:r>
                        <a:rPr lang="en-US" sz="1200" baseline="0" dirty="0" smtClean="0"/>
                        <a:t>without parameter returning a String</a:t>
                      </a:r>
                      <a:endParaRPr lang="en-US" sz="1200" dirty="0"/>
                    </a:p>
                  </a:txBody>
                  <a:tcPr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19736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plumbing using APT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00151"/>
            <a:ext cx="8382000" cy="339447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We use </a:t>
            </a:r>
            <a:r>
              <a:rPr lang="en-US" b="1" dirty="0" smtClean="0"/>
              <a:t>Annotation Processing Tool </a:t>
            </a:r>
            <a:r>
              <a:rPr lang="en-US" dirty="0" smtClean="0"/>
              <a:t>to bind together the various field features and the fields</a:t>
            </a:r>
          </a:p>
          <a:p>
            <a:r>
              <a:rPr lang="en-US" dirty="0" smtClean="0"/>
              <a:t>APT is a </a:t>
            </a:r>
            <a:r>
              <a:rPr lang="en-US" b="1" dirty="0" smtClean="0"/>
              <a:t>standard tooling </a:t>
            </a:r>
            <a:r>
              <a:rPr lang="en-US" dirty="0" smtClean="0"/>
              <a:t>packaged with the JDK since Java 6</a:t>
            </a:r>
          </a:p>
          <a:p>
            <a:r>
              <a:rPr lang="en-US" dirty="0" smtClean="0"/>
              <a:t>Allows to </a:t>
            </a:r>
            <a:r>
              <a:rPr lang="en-US" b="1" dirty="0" smtClean="0"/>
              <a:t>generate source code </a:t>
            </a:r>
            <a:r>
              <a:rPr lang="en-US" dirty="0" smtClean="0"/>
              <a:t>and resources in the source path of the compiler during the early stage of the </a:t>
            </a:r>
            <a:r>
              <a:rPr lang="en-US" b="1" dirty="0" smtClean="0"/>
              <a:t>compilation process</a:t>
            </a:r>
          </a:p>
          <a:p>
            <a:r>
              <a:rPr lang="en-US" dirty="0" smtClean="0"/>
              <a:t>Source code processing based on </a:t>
            </a:r>
            <a:r>
              <a:rPr lang="en-US" b="1" dirty="0" smtClean="0"/>
              <a:t>javax.lang.model</a:t>
            </a:r>
            <a:r>
              <a:rPr lang="en-US" dirty="0" smtClean="0"/>
              <a:t> API</a:t>
            </a:r>
            <a:endParaRPr lang="en-US" b="1" dirty="0" smtClean="0"/>
          </a:p>
          <a:p>
            <a:r>
              <a:rPr lang="en-US" dirty="0" smtClean="0"/>
              <a:t>Code processing is </a:t>
            </a:r>
            <a:r>
              <a:rPr lang="en-US" b="1" dirty="0" smtClean="0"/>
              <a:t>triggered by annotation</a:t>
            </a:r>
          </a:p>
          <a:p>
            <a:r>
              <a:rPr lang="en-US" dirty="0" smtClean="0"/>
              <a:t>No built-in code generator</a:t>
            </a:r>
          </a:p>
          <a:p>
            <a:pPr lvl="1"/>
            <a:r>
              <a:rPr lang="en-US" dirty="0" smtClean="0"/>
              <a:t>Use basic template mechanism to simplify source code generation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9277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Generated pattern to glue things together</a:t>
            </a:r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5257800" y="1200151"/>
            <a:ext cx="3657600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1700" dirty="0" smtClean="0"/>
              <a:t>Code generation is triggered by </a:t>
            </a:r>
            <a:r>
              <a:rPr lang="en-US" sz="1700" b="1" dirty="0" smtClean="0"/>
              <a:t>@InjectBehaviour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700" b="1" dirty="0" smtClean="0"/>
              <a:t>APT processor </a:t>
            </a:r>
            <a:r>
              <a:rPr lang="en-US" sz="1700" dirty="0" smtClean="0"/>
              <a:t>is executed during the compilation of </a:t>
            </a:r>
            <a:r>
              <a:rPr lang="en-US" sz="1700" b="1" dirty="0" smtClean="0"/>
              <a:t>Mdl4ui-field </a:t>
            </a:r>
            <a:r>
              <a:rPr lang="en-US" sz="1700" dirty="0" smtClean="0"/>
              <a:t>project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700" dirty="0" smtClean="0"/>
              <a:t>We perform some </a:t>
            </a:r>
            <a:r>
              <a:rPr lang="en-US" sz="1700" b="1" dirty="0" smtClean="0"/>
              <a:t>validations</a:t>
            </a:r>
            <a:r>
              <a:rPr lang="en-US" sz="1700" dirty="0" smtClean="0"/>
              <a:t>, like detecting duplicated injections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700" dirty="0" smtClean="0"/>
              <a:t>We use a </a:t>
            </a:r>
            <a:r>
              <a:rPr lang="en-US" sz="1700" b="1" dirty="0" smtClean="0"/>
              <a:t>factory pattern </a:t>
            </a:r>
            <a:r>
              <a:rPr lang="en-US" sz="1700" dirty="0" smtClean="0"/>
              <a:t>returning the right instance for each field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700" dirty="0" smtClean="0"/>
              <a:t>An implementation for </a:t>
            </a:r>
            <a:r>
              <a:rPr lang="en-US" sz="1700" b="1" dirty="0" smtClean="0"/>
              <a:t>GWT client runtime</a:t>
            </a:r>
            <a:r>
              <a:rPr lang="en-US" sz="1700" dirty="0" smtClean="0"/>
              <a:t> purpose</a:t>
            </a:r>
            <a:endParaRPr lang="en-US" sz="1700" b="1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sz="1700" dirty="0" smtClean="0"/>
              <a:t>A </a:t>
            </a:r>
            <a:r>
              <a:rPr lang="en-US" sz="1700" b="1" dirty="0" smtClean="0"/>
              <a:t>mock implementation GWT less </a:t>
            </a:r>
            <a:r>
              <a:rPr lang="en-US" sz="1700" dirty="0" smtClean="0"/>
              <a:t>for unit testing purpose</a:t>
            </a:r>
          </a:p>
        </p:txBody>
      </p:sp>
      <p:pic>
        <p:nvPicPr>
          <p:cNvPr id="5122" name="Picture 2" descr="C:\work\mdl4ui\mdl4ui-docs\Field behaviour class diagram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371600"/>
            <a:ext cx="5105400" cy="29146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1870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Replicate the factory pattern</a:t>
            </a:r>
            <a:br>
              <a:rPr lang="en-US" dirty="0" smtClean="0"/>
            </a:br>
            <a:r>
              <a:rPr lang="en-US" dirty="0" smtClean="0"/>
              <a:t>for each </a:t>
            </a:r>
            <a:r>
              <a:rPr lang="en-US" dirty="0" err="1" smtClean="0"/>
              <a:t>feald</a:t>
            </a:r>
            <a:r>
              <a:rPr lang="en-US" dirty="0" smtClean="0"/>
              <a:t> feature</a:t>
            </a:r>
            <a:endParaRPr lang="en-US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075550189"/>
              </p:ext>
            </p:extLst>
          </p:nvPr>
        </p:nvGraphicFramePr>
        <p:xfrm>
          <a:off x="457200" y="1200152"/>
          <a:ext cx="8229600" cy="3714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5867400"/>
              </a:tblGrid>
              <a:tr h="28998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Meta annotation</a:t>
                      </a:r>
                      <a:endParaRPr lang="en-US" sz="12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Feature factory</a:t>
                      </a:r>
                      <a:endParaRPr lang="en-US" sz="1200" dirty="0"/>
                    </a:p>
                  </a:txBody>
                  <a:tcPr marT="34290" marB="34290"/>
                </a:tc>
              </a:tr>
              <a:tr h="5090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@</a:t>
                      </a:r>
                      <a:r>
                        <a:rPr lang="en-US" sz="1200" b="1" dirty="0" err="1" smtClean="0"/>
                        <a:t>InjectInit</a:t>
                      </a:r>
                      <a:endParaRPr lang="en-US" sz="1200" b="1" dirty="0" smtClean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T="34290" marB="34290"/>
                </a:tc>
              </a:tr>
              <a:tr h="4993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@InjectEditor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endParaRPr lang="en-US" sz="1200" b="1" dirty="0" smtClean="0"/>
                    </a:p>
                  </a:txBody>
                  <a:tcPr marT="34290" marB="34290"/>
                </a:tc>
              </a:tr>
              <a:tr h="6089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@</a:t>
                      </a:r>
                      <a:r>
                        <a:rPr lang="en-US" sz="1200" b="1" dirty="0" err="1" smtClean="0"/>
                        <a:t>InjectBehaviour</a:t>
                      </a:r>
                      <a:endParaRPr lang="en-US" sz="1200" b="1" dirty="0" smtClean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</a:txBody>
                  <a:tcPr marT="34290" marB="34290"/>
                </a:tc>
              </a:tr>
              <a:tr h="5895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@</a:t>
                      </a:r>
                      <a:r>
                        <a:rPr lang="en-US" sz="1200" b="1" dirty="0" err="1" smtClean="0"/>
                        <a:t>InjectLabel</a:t>
                      </a:r>
                      <a:endParaRPr lang="en-US" sz="1200" b="1" dirty="0" smtClean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endParaRPr lang="en-US" sz="1200" b="1" dirty="0" smtClean="0"/>
                    </a:p>
                  </a:txBody>
                  <a:tcPr marT="34290" marB="34290"/>
                </a:tc>
              </a:tr>
              <a:tr h="6089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@</a:t>
                      </a:r>
                      <a:r>
                        <a:rPr lang="en-US" sz="1200" b="1" dirty="0" err="1" smtClean="0"/>
                        <a:t>InjectHelp</a:t>
                      </a:r>
                      <a:endParaRPr lang="en-US" sz="1200" b="1" dirty="0" smtClean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</a:txBody>
                  <a:tcPr marT="34290" marB="34290"/>
                </a:tc>
              </a:tr>
              <a:tr h="6089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@InjectPlaceHolder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34290" marB="34290"/>
                </a:tc>
              </a:tr>
            </a:tbl>
          </a:graphicData>
        </a:graphic>
      </p:graphicFrame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628901"/>
            <a:ext cx="2518258" cy="37115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415" y="2058223"/>
            <a:ext cx="2271370" cy="37033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3" y="3829051"/>
            <a:ext cx="4451665" cy="37115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543051"/>
            <a:ext cx="2429378" cy="37115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3" y="3200401"/>
            <a:ext cx="4497751" cy="37115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418" y="4429447"/>
            <a:ext cx="4811573" cy="37115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4932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285750"/>
            <a:ext cx="8229600" cy="4572000"/>
          </a:xfrm>
        </p:spPr>
        <p:txBody>
          <a:bodyPr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Context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Quick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Modeling approach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Dependency Model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Field features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/>
              <a:t>Extensions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Live coding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Back to LesFurets.com</a:t>
            </a:r>
          </a:p>
        </p:txBody>
      </p:sp>
      <p:sp>
        <p:nvSpPr>
          <p:cNvPr id="6" name="Forme en L 5"/>
          <p:cNvSpPr/>
          <p:nvPr/>
        </p:nvSpPr>
        <p:spPr>
          <a:xfrm>
            <a:off x="3200400" y="3543300"/>
            <a:ext cx="533400" cy="40005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en L 6"/>
          <p:cNvSpPr/>
          <p:nvPr/>
        </p:nvSpPr>
        <p:spPr>
          <a:xfrm rot="10800000">
            <a:off x="5410200" y="3200399"/>
            <a:ext cx="533400" cy="40005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of MDL4UI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3657600" y="3333750"/>
            <a:ext cx="5123518" cy="169277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Reactor Summary: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mdl4ui-root ....................................... SUCCESS [0.375s]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mdl4ui-i18n ....................................... SUCCESS [1.921s]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mdl4ui-base ....................................... SUCCESS [0.829s]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mdl4ui-model ...................................... SUCCESS [2.860s]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mdl4ui-maven ...................................... SUCCESS [1.641s]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mdl4ui-fields ..................................... SUCCESS [4.751s]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mdl4ui-webapp ..................................... SUCCESS [39.632s]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------------------------------------------------------------------------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BUILD SUCCESS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------------------------------------------------------------------------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Total time: </a:t>
            </a:r>
            <a:r>
              <a:rPr lang="en-US" sz="800" dirty="0" smtClean="0">
                <a:solidFill>
                  <a:schemeClr val="bg1"/>
                </a:solidFill>
                <a:latin typeface="Lucida Console" pitchFamily="49" charset="0"/>
              </a:rPr>
              <a:t>52.166s</a:t>
            </a:r>
            <a:endParaRPr lang="en-US" sz="800" dirty="0">
              <a:solidFill>
                <a:schemeClr val="bg1"/>
              </a:solidFill>
              <a:latin typeface="Lucida Console" pitchFamily="49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28600" y="971552"/>
            <a:ext cx="86556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Mdl4ui-I18n</a:t>
            </a:r>
            <a:r>
              <a:rPr lang="en-US" dirty="0" smtClean="0"/>
              <a:t> : foundation framework for text resource injection, containing APT processors and annotations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Mdl4ui-base</a:t>
            </a:r>
            <a:r>
              <a:rPr lang="en-US" dirty="0" smtClean="0"/>
              <a:t>: foundation framework for the UI model interfaces, containing APT processors and annotations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Mdl4ui-model</a:t>
            </a:r>
            <a:r>
              <a:rPr lang="en-US" dirty="0" smtClean="0"/>
              <a:t>: model instance for our code sample, including fields and dependencies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Mdl4ui-maven</a:t>
            </a:r>
            <a:r>
              <a:rPr lang="en-US" dirty="0" smtClean="0"/>
              <a:t>: maven plugin part of the foundation framework that generate and check the dependency graph between the fields, export the model in XMI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Mdl4ui-fields</a:t>
            </a:r>
            <a:r>
              <a:rPr lang="en-US" dirty="0" smtClean="0"/>
              <a:t>:  business rules, validation and field editors (MVC pattern) for our sample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28600" y="3600450"/>
            <a:ext cx="3429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Mdl4ui-webapp</a:t>
            </a:r>
            <a:r>
              <a:rPr lang="en-US" dirty="0"/>
              <a:t>: the web application that </a:t>
            </a:r>
            <a:r>
              <a:rPr lang="en-US" dirty="0" smtClean="0"/>
              <a:t>assembles </a:t>
            </a:r>
            <a:r>
              <a:rPr lang="en-US" dirty="0"/>
              <a:t>the code,  </a:t>
            </a:r>
            <a:r>
              <a:rPr lang="en-US" dirty="0" smtClean="0"/>
              <a:t>compiles </a:t>
            </a:r>
            <a:r>
              <a:rPr lang="en-US" dirty="0"/>
              <a:t>various resources with GWT and </a:t>
            </a:r>
            <a:r>
              <a:rPr lang="en-US" dirty="0" smtClean="0"/>
              <a:t>adds </a:t>
            </a:r>
            <a:r>
              <a:rPr lang="en-US" dirty="0"/>
              <a:t>styling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2816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0"/>
            <a:ext cx="83820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Sample : old question set </a:t>
            </a:r>
            <a:r>
              <a:rPr lang="en-US" dirty="0"/>
              <a:t>for </a:t>
            </a:r>
            <a:r>
              <a:rPr lang="en-US" dirty="0" smtClean="0"/>
              <a:t>motorbike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8205" y="1085851"/>
            <a:ext cx="4419600" cy="1700213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073" y="1714501"/>
            <a:ext cx="4276725" cy="2600325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6" name="Image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19203" y="2228850"/>
            <a:ext cx="3236595" cy="2820018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38562" y="883766"/>
            <a:ext cx="3943238" cy="3980091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343400" y="1231814"/>
            <a:ext cx="4648200" cy="3343275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9" name="Image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76800" y="1085850"/>
            <a:ext cx="3474540" cy="3635202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</p:spTree>
    <p:extLst>
      <p:ext uri="{BB962C8B-B14F-4D97-AF65-F5344CB8AC3E}">
        <p14:creationId xmlns="" xmlns:p14="http://schemas.microsoft.com/office/powerpoint/2010/main" val="283434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work\mdl4ui\mdl4ui-docs\ui_fields_diagram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4059" y="2057400"/>
            <a:ext cx="4390851" cy="3028950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205979"/>
            <a:ext cx="6172200" cy="857250"/>
          </a:xfrm>
        </p:spPr>
        <p:txBody>
          <a:bodyPr>
            <a:noAutofit/>
          </a:bodyPr>
          <a:lstStyle/>
          <a:p>
            <a:r>
              <a:rPr lang="en-US" sz="3600" dirty="0" smtClean="0"/>
              <a:t>Generate UML to understand the model</a:t>
            </a:r>
            <a:endParaRPr lang="en-US" sz="3600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204736979"/>
              </p:ext>
            </p:extLst>
          </p:nvPr>
        </p:nvGraphicFramePr>
        <p:xfrm>
          <a:off x="4953000" y="2343151"/>
          <a:ext cx="3684654" cy="2784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2327"/>
                <a:gridCol w="1842327"/>
              </a:tblGrid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MDL4UI</a:t>
                      </a:r>
                      <a:endParaRPr lang="en-US" sz="1400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UML</a:t>
                      </a:r>
                      <a:endParaRPr lang="en-US" sz="1400" dirty="0"/>
                    </a:p>
                  </a:txBody>
                  <a:tcPr marT="34290" marB="34290" anchor="ctr"/>
                </a:tc>
              </a:tr>
              <a:tr h="3733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ScreenID</a:t>
                      </a:r>
                      <a:endParaRPr lang="en-US" sz="1400" b="1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Package</a:t>
                      </a:r>
                      <a:endParaRPr lang="en-US" sz="1400" b="1" dirty="0"/>
                    </a:p>
                  </a:txBody>
                  <a:tcPr marT="34290" marB="34290" anchor="ctr"/>
                </a:tc>
              </a:tr>
              <a:tr h="3733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BlockID</a:t>
                      </a:r>
                      <a:endParaRPr lang="en-US" sz="1400" b="1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Package</a:t>
                      </a:r>
                      <a:endParaRPr lang="en-US" sz="1400" b="1" dirty="0"/>
                    </a:p>
                  </a:txBody>
                  <a:tcPr marT="34290" marB="34290" anchor="ctr"/>
                </a:tc>
              </a:tr>
              <a:tr h="3733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GroupID</a:t>
                      </a:r>
                      <a:endParaRPr lang="en-US" sz="1400" b="1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Package</a:t>
                      </a:r>
                      <a:endParaRPr lang="en-US" sz="1400" b="1" dirty="0"/>
                    </a:p>
                  </a:txBody>
                  <a:tcPr marT="34290" marB="34290" anchor="ctr"/>
                </a:tc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FieldID</a:t>
                      </a:r>
                      <a:endParaRPr lang="en-US" sz="1400" b="1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Instance specification</a:t>
                      </a:r>
                      <a:endParaRPr lang="en-US" sz="1400" b="1" dirty="0"/>
                    </a:p>
                  </a:txBody>
                  <a:tcPr marT="34290" marB="34290" anchor="ctr"/>
                </a:tc>
              </a:tr>
              <a:tr h="3733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FieldLabel</a:t>
                      </a:r>
                      <a:endParaRPr lang="en-US" sz="1400" b="1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Class</a:t>
                      </a:r>
                      <a:endParaRPr lang="en-US" sz="1400" b="1" dirty="0"/>
                    </a:p>
                  </a:txBody>
                  <a:tcPr marT="34290" marB="34290" anchor="ctr"/>
                </a:tc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FieldDependency</a:t>
                      </a:r>
                      <a:endParaRPr lang="en-US" sz="1400" b="1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Dependency</a:t>
                      </a:r>
                      <a:endParaRPr lang="en-US" sz="1400" b="1" dirty="0"/>
                    </a:p>
                  </a:txBody>
                  <a:tcPr marT="34290" marB="34290" anchor="ctr"/>
                </a:tc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304800" y="1018655"/>
            <a:ext cx="8458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Use to </a:t>
            </a:r>
            <a:r>
              <a:rPr lang="en-US" sz="2000" b="1" dirty="0"/>
              <a:t>d</a:t>
            </a:r>
            <a:r>
              <a:rPr lang="en-US" sz="2000" b="1" dirty="0" smtClean="0"/>
              <a:t>ocument</a:t>
            </a:r>
            <a:r>
              <a:rPr lang="en-US" sz="2000" dirty="0" smtClean="0"/>
              <a:t> the model and specify </a:t>
            </a:r>
            <a:r>
              <a:rPr lang="en-US" sz="2000" b="1" dirty="0" smtClean="0"/>
              <a:t>evolution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Visualize</a:t>
            </a:r>
            <a:r>
              <a:rPr lang="en-US" sz="2000" dirty="0" smtClean="0"/>
              <a:t> the dependency graph	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Artifact Generated during the </a:t>
            </a:r>
            <a:r>
              <a:rPr lang="en-US" sz="2000" b="1" dirty="0" smtClean="0"/>
              <a:t>continuous integration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19551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tracking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Use field features to track</a:t>
            </a:r>
          </a:p>
          <a:p>
            <a:pPr lvl="1"/>
            <a:r>
              <a:rPr lang="en-US" dirty="0" smtClean="0"/>
              <a:t>Field inputs</a:t>
            </a:r>
          </a:p>
          <a:p>
            <a:pPr lvl="1"/>
            <a:r>
              <a:rPr lang="en-US" dirty="0" smtClean="0"/>
              <a:t>Field validation errors</a:t>
            </a:r>
          </a:p>
          <a:p>
            <a:pPr lvl="1"/>
            <a:r>
              <a:rPr lang="en-US" dirty="0" smtClean="0"/>
              <a:t>Screen and block navigation</a:t>
            </a:r>
          </a:p>
          <a:p>
            <a:endParaRPr lang="en-US" dirty="0" smtClean="0"/>
          </a:p>
          <a:p>
            <a:r>
              <a:rPr lang="en-US" dirty="0" smtClean="0"/>
              <a:t>Use of tracking results</a:t>
            </a:r>
          </a:p>
          <a:p>
            <a:pPr lvl="1"/>
            <a:r>
              <a:rPr lang="en-US" dirty="0" smtClean="0"/>
              <a:t>Find common user profiles</a:t>
            </a:r>
          </a:p>
          <a:p>
            <a:pPr lvl="1"/>
            <a:r>
              <a:rPr lang="en-US" dirty="0" smtClean="0"/>
              <a:t>Improve forms for faster input</a:t>
            </a:r>
          </a:p>
          <a:p>
            <a:pPr lvl="1"/>
            <a:r>
              <a:rPr lang="en-US" dirty="0" smtClean="0"/>
              <a:t>Find ergonomic issues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7439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 testing and shuffling the fields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Define two versions of a webpage (A and B) </a:t>
            </a:r>
          </a:p>
          <a:p>
            <a:r>
              <a:rPr lang="en-US" dirty="0" smtClean="0"/>
              <a:t>Split traffic amongst those versions </a:t>
            </a:r>
          </a:p>
          <a:p>
            <a:r>
              <a:rPr lang="en-US" dirty="0" smtClean="0"/>
              <a:t>Determine which one was more successful </a:t>
            </a:r>
          </a:p>
          <a:p>
            <a:pPr lvl="1"/>
            <a:r>
              <a:rPr lang="en-US" dirty="0" smtClean="0"/>
              <a:t>Validate any new design</a:t>
            </a:r>
          </a:p>
          <a:p>
            <a:pPr lvl="1"/>
            <a:r>
              <a:rPr lang="en-US" dirty="0" smtClean="0"/>
              <a:t>Improve the conversion rate 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 it can be done?</a:t>
            </a:r>
          </a:p>
          <a:p>
            <a:pPr lvl="1"/>
            <a:r>
              <a:rPr lang="en-US" dirty="0" smtClean="0"/>
              <a:t>Define new fields and new </a:t>
            </a:r>
            <a:r>
              <a:rPr lang="en-US" dirty="0" err="1" smtClean="0"/>
              <a:t>FieldBehaviour</a:t>
            </a:r>
            <a:endParaRPr lang="en-US" dirty="0" smtClean="0"/>
          </a:p>
          <a:p>
            <a:pPr lvl="1"/>
            <a:r>
              <a:rPr lang="en-US" dirty="0" smtClean="0"/>
              <a:t>Define two different scenarios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1382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Need to </a:t>
            </a:r>
            <a:r>
              <a:rPr lang="en-US" b="1" dirty="0"/>
              <a:t>test fields</a:t>
            </a:r>
            <a:r>
              <a:rPr lang="en-US" dirty="0"/>
              <a:t> using </a:t>
            </a:r>
            <a:r>
              <a:rPr lang="en-US" b="1" dirty="0" smtClean="0"/>
              <a:t>regression </a:t>
            </a:r>
            <a:r>
              <a:rPr lang="en-US" dirty="0"/>
              <a:t>tests:</a:t>
            </a:r>
          </a:p>
          <a:p>
            <a:pPr lvl="1"/>
            <a:r>
              <a:rPr lang="en-US" dirty="0"/>
              <a:t>validation </a:t>
            </a:r>
            <a:r>
              <a:rPr lang="en-US" dirty="0" smtClean="0"/>
              <a:t>rules</a:t>
            </a:r>
          </a:p>
          <a:p>
            <a:pPr lvl="1"/>
            <a:r>
              <a:rPr lang="en-US" dirty="0" smtClean="0"/>
              <a:t>field visibility update</a:t>
            </a:r>
            <a:endParaRPr lang="en-US" dirty="0"/>
          </a:p>
          <a:p>
            <a:pPr lvl="1"/>
            <a:r>
              <a:rPr lang="en-US" dirty="0"/>
              <a:t>domain model read &amp; update </a:t>
            </a:r>
            <a:endParaRPr lang="en-US" dirty="0" smtClean="0"/>
          </a:p>
          <a:p>
            <a:pPr lvl="1"/>
            <a:r>
              <a:rPr lang="en-US" dirty="0" smtClean="0"/>
              <a:t>domain </a:t>
            </a:r>
            <a:r>
              <a:rPr lang="en-US" dirty="0"/>
              <a:t>model reset</a:t>
            </a:r>
          </a:p>
          <a:p>
            <a:pPr lvl="1"/>
            <a:endParaRPr lang="en-US" dirty="0"/>
          </a:p>
          <a:p>
            <a:r>
              <a:rPr lang="en-US" dirty="0"/>
              <a:t>Generated </a:t>
            </a:r>
            <a:r>
              <a:rPr lang="en-US" b="1" dirty="0"/>
              <a:t>mock factories </a:t>
            </a:r>
            <a:r>
              <a:rPr lang="en-US" dirty="0"/>
              <a:t>allow to execute </a:t>
            </a:r>
            <a:r>
              <a:rPr lang="en-US" dirty="0" smtClean="0"/>
              <a:t>features implementation </a:t>
            </a:r>
            <a:r>
              <a:rPr lang="en-US" b="1" dirty="0" smtClean="0"/>
              <a:t>without</a:t>
            </a:r>
            <a:r>
              <a:rPr lang="en-US" dirty="0" smtClean="0"/>
              <a:t> </a:t>
            </a:r>
            <a:r>
              <a:rPr lang="en-US" dirty="0"/>
              <a:t>a web </a:t>
            </a:r>
            <a:r>
              <a:rPr lang="en-US" dirty="0" smtClean="0"/>
              <a:t>application </a:t>
            </a:r>
            <a:r>
              <a:rPr lang="en-US" b="1" dirty="0" smtClean="0"/>
              <a:t>container</a:t>
            </a:r>
            <a:r>
              <a:rPr lang="en-US" dirty="0" smtClean="0"/>
              <a:t> </a:t>
            </a:r>
            <a:r>
              <a:rPr lang="en-US" dirty="0"/>
              <a:t>(GWT)</a:t>
            </a:r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1474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00150"/>
            <a:ext cx="8915400" cy="371475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dirty="0"/>
              <a:t>    @Test</a:t>
            </a:r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public</a:t>
            </a:r>
            <a:r>
              <a:rPr lang="fr-FR" dirty="0"/>
              <a:t> </a:t>
            </a:r>
            <a:r>
              <a:rPr lang="fr-FR" b="1" dirty="0">
                <a:solidFill>
                  <a:srgbClr val="445588"/>
                </a:solidFill>
              </a:rPr>
              <a:t>void</a:t>
            </a:r>
            <a:r>
              <a:rPr lang="fr-FR" dirty="0"/>
              <a:t> </a:t>
            </a:r>
            <a:r>
              <a:rPr lang="fr-FR" b="1" dirty="0" err="1">
                <a:solidFill>
                  <a:srgbClr val="990000"/>
                </a:solidFill>
              </a:rPr>
              <a:t>dependencies</a:t>
            </a:r>
            <a:r>
              <a:rPr lang="fr-FR" b="1" dirty="0"/>
              <a:t>()</a:t>
            </a:r>
            <a:r>
              <a:rPr lang="fr-FR" dirty="0"/>
              <a:t> </a:t>
            </a:r>
            <a:r>
              <a:rPr lang="fr-FR" b="1" dirty="0"/>
              <a:t>{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>
                <a:solidFill>
                  <a:srgbClr val="333333"/>
                </a:solidFill>
              </a:rPr>
              <a:t>FieldDependencyFactory</a:t>
            </a:r>
            <a:r>
              <a:rPr lang="fr-FR" dirty="0"/>
              <a:t> </a:t>
            </a:r>
            <a:r>
              <a:rPr lang="fr-FR" dirty="0" err="1" smtClean="0">
                <a:solidFill>
                  <a:srgbClr val="333333"/>
                </a:solidFill>
              </a:rPr>
              <a:t>dependencyFactory</a:t>
            </a:r>
            <a:endParaRPr lang="fr-FR" dirty="0"/>
          </a:p>
          <a:p>
            <a:pPr marL="0" indent="0">
              <a:buNone/>
            </a:pPr>
            <a:r>
              <a:rPr lang="fr-FR" b="1" dirty="0" smtClean="0"/>
              <a:t>                      =</a:t>
            </a:r>
            <a:r>
              <a:rPr lang="fr-FR" dirty="0" smtClean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err="1" smtClean="0">
                <a:solidFill>
                  <a:srgbClr val="333333"/>
                </a:solidFill>
              </a:rPr>
              <a:t>FieldDependencySampleFactory</a:t>
            </a:r>
            <a:r>
              <a:rPr lang="fr-FR" b="1" dirty="0"/>
              <a:t>();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smtClean="0">
                <a:solidFill>
                  <a:srgbClr val="333333"/>
                </a:solidFill>
              </a:rPr>
              <a:t>Collection</a:t>
            </a:r>
            <a:r>
              <a:rPr lang="fr-FR" b="1" dirty="0" smtClean="0"/>
              <a:t>&lt;</a:t>
            </a:r>
            <a:r>
              <a:rPr lang="fr-FR" dirty="0" smtClean="0">
                <a:solidFill>
                  <a:srgbClr val="333333"/>
                </a:solidFill>
              </a:rPr>
              <a:t>FieldID</a:t>
            </a:r>
            <a:r>
              <a:rPr lang="fr-FR" b="1" dirty="0"/>
              <a:t>&gt;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dependencies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smtClean="0"/>
              <a:t>					</a:t>
            </a:r>
            <a:r>
              <a:rPr lang="fr-FR" dirty="0" err="1" smtClean="0">
                <a:solidFill>
                  <a:srgbClr val="333333"/>
                </a:solidFill>
              </a:rPr>
              <a:t>Arrays</a:t>
            </a:r>
            <a:r>
              <a:rPr lang="fr-FR" b="1" dirty="0" err="1" smtClean="0"/>
              <a:t>.</a:t>
            </a:r>
            <a:r>
              <a:rPr lang="fr-FR" dirty="0" err="1" smtClean="0">
                <a:solidFill>
                  <a:srgbClr val="008080"/>
                </a:solidFill>
              </a:rPr>
              <a:t>asList</a:t>
            </a:r>
            <a:r>
              <a:rPr lang="fr-FR" b="1" dirty="0" smtClean="0"/>
              <a:t>(</a:t>
            </a:r>
            <a:r>
              <a:rPr lang="fr-FR" dirty="0" err="1" smtClean="0">
                <a:solidFill>
                  <a:srgbClr val="333333"/>
                </a:solidFill>
              </a:rPr>
              <a:t>dependencyFactory</a:t>
            </a:r>
            <a:r>
              <a:rPr lang="fr-FR" b="1" dirty="0" err="1" smtClean="0"/>
              <a:t>.</a:t>
            </a:r>
            <a:r>
              <a:rPr lang="fr-FR" dirty="0" err="1" smtClean="0">
                <a:solidFill>
                  <a:srgbClr val="008080"/>
                </a:solidFill>
              </a:rPr>
              <a:t>get</a:t>
            </a:r>
            <a:r>
              <a:rPr lang="fr-FR" b="1" dirty="0" smtClean="0"/>
              <a:t>(</a:t>
            </a:r>
            <a:r>
              <a:rPr lang="fr-FR" dirty="0" smtClean="0">
                <a:solidFill>
                  <a:srgbClr val="333333"/>
                </a:solidFill>
              </a:rPr>
              <a:t>EMAIL_ACCEPTED</a:t>
            </a:r>
            <a:r>
              <a:rPr lang="fr-FR" b="1" dirty="0" smtClean="0"/>
              <a:t>));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assertEquals</a:t>
            </a:r>
            <a:r>
              <a:rPr lang="fr-FR" b="1" dirty="0"/>
              <a:t>(</a:t>
            </a:r>
            <a:r>
              <a:rPr lang="fr-FR" dirty="0">
                <a:solidFill>
                  <a:srgbClr val="009999"/>
                </a:solidFill>
              </a:rPr>
              <a:t>2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dependencies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size</a:t>
            </a:r>
            <a:r>
              <a:rPr lang="fr-FR" b="1" dirty="0"/>
              <a:t>());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assertTrue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dependencies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contains</a:t>
            </a:r>
            <a:r>
              <a:rPr lang="fr-FR" b="1" dirty="0"/>
              <a:t>(</a:t>
            </a:r>
            <a:r>
              <a:rPr lang="fr-FR" dirty="0">
                <a:solidFill>
                  <a:srgbClr val="333333"/>
                </a:solidFill>
              </a:rPr>
              <a:t>EMAILS_PREFERENCES</a:t>
            </a:r>
            <a:r>
              <a:rPr lang="fr-FR" b="1" dirty="0"/>
              <a:t>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assertTrue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dependencies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contains</a:t>
            </a:r>
            <a:r>
              <a:rPr lang="fr-FR" b="1" dirty="0"/>
              <a:t>(</a:t>
            </a:r>
            <a:r>
              <a:rPr lang="fr-FR" dirty="0">
                <a:solidFill>
                  <a:srgbClr val="333333"/>
                </a:solidFill>
              </a:rPr>
              <a:t>MAX_WEEKLY_EMAILS</a:t>
            </a:r>
            <a:r>
              <a:rPr lang="fr-FR" b="1" dirty="0"/>
              <a:t>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}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376039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895350"/>
            <a:ext cx="9144000" cy="424815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fr-FR" dirty="0"/>
              <a:t>    @Test</a:t>
            </a:r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public</a:t>
            </a:r>
            <a:r>
              <a:rPr lang="fr-FR" dirty="0"/>
              <a:t> </a:t>
            </a:r>
            <a:r>
              <a:rPr lang="fr-FR" b="1" dirty="0">
                <a:solidFill>
                  <a:srgbClr val="445588"/>
                </a:solidFill>
              </a:rPr>
              <a:t>void</a:t>
            </a:r>
            <a:r>
              <a:rPr lang="fr-FR" dirty="0"/>
              <a:t> </a:t>
            </a:r>
            <a:r>
              <a:rPr lang="fr-FR" b="1" dirty="0" err="1" smtClean="0">
                <a:solidFill>
                  <a:srgbClr val="990000"/>
                </a:solidFill>
              </a:rPr>
              <a:t>visibility</a:t>
            </a:r>
            <a:r>
              <a:rPr lang="fr-FR" b="1" dirty="0"/>
              <a:t>()</a:t>
            </a:r>
            <a:r>
              <a:rPr lang="fr-FR" dirty="0"/>
              <a:t> </a:t>
            </a:r>
            <a:r>
              <a:rPr lang="fr-FR" b="1" dirty="0"/>
              <a:t>{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>
                <a:solidFill>
                  <a:srgbClr val="333333"/>
                </a:solidFill>
              </a:rPr>
              <a:t>FieldDependencyFactory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dependencyFactory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FieldDependencySampleFactory</a:t>
            </a:r>
            <a:r>
              <a:rPr lang="fr-FR" b="1" dirty="0"/>
              <a:t>();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MockFieldBehaviourFactory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behaviourFactory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MockFieldBehaviourFactory</a:t>
            </a:r>
            <a:r>
              <a:rPr lang="fr-FR" b="1" dirty="0" smtClean="0"/>
              <a:t>();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SampleContext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SampleContext</a:t>
            </a:r>
            <a:r>
              <a:rPr lang="fr-FR" b="1" dirty="0"/>
              <a:t>();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b="1" dirty="0"/>
              <a:t>for</a:t>
            </a:r>
            <a:r>
              <a:rPr lang="fr-FR" dirty="0"/>
              <a:t> 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FieldID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dependency</a:t>
            </a:r>
            <a:r>
              <a:rPr lang="fr-FR" dirty="0"/>
              <a:t> </a:t>
            </a:r>
            <a:r>
              <a:rPr lang="fr-FR" b="1" dirty="0"/>
              <a:t>: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dependencyFactory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</a:t>
            </a:r>
            <a:r>
              <a:rPr lang="fr-FR" b="1" dirty="0"/>
              <a:t>(</a:t>
            </a:r>
            <a:r>
              <a:rPr lang="fr-FR" dirty="0">
                <a:solidFill>
                  <a:srgbClr val="333333"/>
                </a:solidFill>
              </a:rPr>
              <a:t>EMAIL_ACCEPTED</a:t>
            </a:r>
            <a:r>
              <a:rPr lang="fr-FR" b="1" dirty="0"/>
              <a:t>))</a:t>
            </a:r>
            <a:r>
              <a:rPr lang="fr-FR" dirty="0"/>
              <a:t> </a:t>
            </a:r>
            <a:r>
              <a:rPr lang="fr-FR" b="1" dirty="0"/>
              <a:t>{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FieldBehaviour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behaviour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behaviourFactory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dependency</a:t>
            </a:r>
            <a:r>
              <a:rPr lang="fr-FR" b="1" dirty="0" smtClean="0"/>
              <a:t>);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getUserAccount</a:t>
            </a:r>
            <a:r>
              <a:rPr lang="fr-FR" b="1" dirty="0"/>
              <a:t>().</a:t>
            </a:r>
            <a:r>
              <a:rPr lang="fr-FR" dirty="0" err="1">
                <a:solidFill>
                  <a:srgbClr val="008080"/>
                </a:solidFill>
              </a:rPr>
              <a:t>setAcceptEmail</a:t>
            </a:r>
            <a:r>
              <a:rPr lang="fr-FR" b="1" dirty="0"/>
              <a:t>(false);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assertFalse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behaviour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isVisible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dependency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b="1" dirty="0" err="1"/>
              <a:t>null</a:t>
            </a:r>
            <a:r>
              <a:rPr lang="fr-FR" b="1" dirty="0"/>
              <a:t>));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getUserAccount</a:t>
            </a:r>
            <a:r>
              <a:rPr lang="fr-FR" b="1" dirty="0"/>
              <a:t>().</a:t>
            </a:r>
            <a:r>
              <a:rPr lang="fr-FR" dirty="0" err="1">
                <a:solidFill>
                  <a:srgbClr val="008080"/>
                </a:solidFill>
              </a:rPr>
              <a:t>setAcceptEmail</a:t>
            </a:r>
            <a:r>
              <a:rPr lang="fr-FR" b="1" dirty="0"/>
              <a:t>(</a:t>
            </a:r>
            <a:r>
              <a:rPr lang="fr-FR" b="1" dirty="0" err="1"/>
              <a:t>true</a:t>
            </a:r>
            <a:r>
              <a:rPr lang="fr-FR" b="1" dirty="0"/>
              <a:t>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assertTrue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behaviour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isVisible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dependency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b="1" dirty="0" err="1"/>
              <a:t>null</a:t>
            </a:r>
            <a:r>
              <a:rPr lang="fr-FR" b="1" dirty="0"/>
              <a:t>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b="1" dirty="0"/>
              <a:t>}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}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142296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 and integration testing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Selenium is a </a:t>
            </a:r>
            <a:r>
              <a:rPr lang="en-US" b="1" dirty="0"/>
              <a:t>test automation</a:t>
            </a:r>
            <a:r>
              <a:rPr lang="en-US" dirty="0"/>
              <a:t> framework for </a:t>
            </a:r>
            <a:r>
              <a:rPr lang="en-US" b="1" dirty="0"/>
              <a:t>web applications</a:t>
            </a:r>
          </a:p>
          <a:p>
            <a:pPr lvl="1"/>
            <a:r>
              <a:rPr lang="en-US" dirty="0"/>
              <a:t>sends commands to a browser</a:t>
            </a:r>
          </a:p>
          <a:p>
            <a:pPr lvl="1"/>
            <a:r>
              <a:rPr lang="en-US" dirty="0"/>
              <a:t>retrieves </a:t>
            </a:r>
            <a:r>
              <a:rPr lang="en-US" dirty="0" smtClean="0"/>
              <a:t>results (parsing the DOM)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Supports: </a:t>
            </a:r>
          </a:p>
          <a:p>
            <a:pPr lvl="1"/>
            <a:r>
              <a:rPr lang="en-US" b="1" dirty="0"/>
              <a:t>Java</a:t>
            </a:r>
            <a:r>
              <a:rPr lang="en-US" dirty="0"/>
              <a:t>, Ruby, Python, C#, etc.</a:t>
            </a:r>
          </a:p>
          <a:p>
            <a:pPr lvl="1"/>
            <a:r>
              <a:rPr lang="en-US" b="1" dirty="0"/>
              <a:t>Firefox</a:t>
            </a:r>
            <a:r>
              <a:rPr lang="en-US" dirty="0"/>
              <a:t>, Chrome, IE, iOS &amp; Android browsers, etc.</a:t>
            </a:r>
          </a:p>
          <a:p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458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and integration testing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Generation of page </a:t>
            </a:r>
            <a:r>
              <a:rPr lang="en-US" dirty="0" smtClean="0"/>
              <a:t>object </a:t>
            </a:r>
            <a:r>
              <a:rPr lang="en-US" dirty="0"/>
              <a:t>classes</a:t>
            </a:r>
          </a:p>
          <a:p>
            <a:pPr lvl="1"/>
            <a:r>
              <a:rPr lang="en-US" b="1" dirty="0"/>
              <a:t>representing a screen or a block </a:t>
            </a:r>
            <a:r>
              <a:rPr lang="en-US" dirty="0"/>
              <a:t>with selenium framework</a:t>
            </a:r>
          </a:p>
          <a:p>
            <a:pPr lvl="1"/>
            <a:r>
              <a:rPr lang="en-US" dirty="0" smtClean="0"/>
              <a:t>exposing </a:t>
            </a:r>
            <a:r>
              <a:rPr lang="en-US" dirty="0"/>
              <a:t>methods to </a:t>
            </a:r>
            <a:r>
              <a:rPr lang="en-US" b="1" dirty="0"/>
              <a:t>manipulate each fields</a:t>
            </a:r>
          </a:p>
          <a:p>
            <a:pPr lvl="1"/>
            <a:endParaRPr lang="en-US" dirty="0"/>
          </a:p>
          <a:p>
            <a:r>
              <a:rPr lang="en-US" dirty="0"/>
              <a:t>Make testing </a:t>
            </a:r>
            <a:r>
              <a:rPr lang="en-US" b="1" dirty="0"/>
              <a:t>easier</a:t>
            </a:r>
          </a:p>
          <a:p>
            <a:pPr lvl="1"/>
            <a:r>
              <a:rPr lang="en-US" b="1" dirty="0"/>
              <a:t>hide</a:t>
            </a:r>
            <a:r>
              <a:rPr lang="en-US" dirty="0"/>
              <a:t> selenium framework complexity</a:t>
            </a:r>
          </a:p>
          <a:p>
            <a:pPr lvl="1"/>
            <a:r>
              <a:rPr lang="en-US" b="1" dirty="0" smtClean="0"/>
              <a:t>minimize </a:t>
            </a:r>
            <a:r>
              <a:rPr lang="en-US" dirty="0" smtClean="0"/>
              <a:t>the </a:t>
            </a:r>
            <a:r>
              <a:rPr lang="en-US" dirty="0"/>
              <a:t>test maintenance effort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168302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/>
          <a:lstStyle/>
          <a:p>
            <a:r>
              <a:rPr lang="en-US" dirty="0"/>
              <a:t>Selenium and integration testing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886200"/>
            <a:ext cx="7696200" cy="1257300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857251"/>
            <a:ext cx="9448800" cy="339447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fr-FR" dirty="0"/>
              <a:t> @Test</a:t>
            </a:r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public</a:t>
            </a:r>
            <a:r>
              <a:rPr lang="fr-FR" dirty="0"/>
              <a:t> </a:t>
            </a:r>
            <a:r>
              <a:rPr lang="fr-FR" b="1" dirty="0">
                <a:solidFill>
                  <a:srgbClr val="445588"/>
                </a:solidFill>
              </a:rPr>
              <a:t>void</a:t>
            </a:r>
            <a:r>
              <a:rPr lang="fr-FR" dirty="0"/>
              <a:t> </a:t>
            </a:r>
            <a:r>
              <a:rPr lang="fr-FR" b="1" dirty="0">
                <a:solidFill>
                  <a:srgbClr val="990000"/>
                </a:solidFill>
              </a:rPr>
              <a:t>testRegistration</a:t>
            </a:r>
            <a:r>
              <a:rPr lang="fr-FR" b="1" dirty="0"/>
              <a:t>()</a:t>
            </a:r>
            <a:r>
              <a:rPr lang="fr-FR" dirty="0"/>
              <a:t> </a:t>
            </a:r>
            <a:r>
              <a:rPr lang="fr-FR" b="1" dirty="0"/>
              <a:t>{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>
                <a:solidFill>
                  <a:srgbClr val="333333"/>
                </a:solidFill>
              </a:rPr>
              <a:t>RegistrationByMailScreen</a:t>
            </a:r>
            <a:r>
              <a:rPr lang="fr-FR" dirty="0"/>
              <a:t> </a:t>
            </a:r>
            <a:r>
              <a:rPr lang="fr-FR" dirty="0" smtClean="0">
                <a:solidFill>
                  <a:srgbClr val="333333"/>
                </a:solidFill>
              </a:rPr>
              <a:t>registrationScreen</a:t>
            </a:r>
            <a:endParaRPr lang="fr-FR" dirty="0"/>
          </a:p>
          <a:p>
            <a:pPr marL="0" indent="0">
              <a:buNone/>
            </a:pPr>
            <a:r>
              <a:rPr lang="fr-FR" b="1" dirty="0" smtClean="0"/>
              <a:t>                                  =</a:t>
            </a:r>
            <a:r>
              <a:rPr lang="fr-FR" dirty="0" smtClean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smtClean="0">
                <a:solidFill>
                  <a:srgbClr val="333333"/>
                </a:solidFill>
              </a:rPr>
              <a:t>RegistrationByMailScreen</a:t>
            </a:r>
            <a:r>
              <a:rPr lang="fr-FR" b="1" dirty="0" smtClean="0"/>
              <a:t>(</a:t>
            </a:r>
            <a:r>
              <a:rPr lang="fr-FR" dirty="0" err="1" smtClean="0">
                <a:solidFill>
                  <a:srgbClr val="333333"/>
                </a:solidFill>
              </a:rPr>
              <a:t>getDriver</a:t>
            </a:r>
            <a:r>
              <a:rPr lang="fr-FR" b="1" dirty="0"/>
              <a:t>());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registrationScreen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assertDisplayed</a:t>
            </a:r>
            <a:r>
              <a:rPr lang="fr-FR" b="1" dirty="0"/>
              <a:t>();</a:t>
            </a:r>
            <a:r>
              <a:rPr lang="fr-FR" dirty="0"/>
              <a:t/>
            </a:r>
            <a:br>
              <a:rPr lang="fr-FR" dirty="0"/>
            </a:br>
            <a:endParaRPr lang="fr-FR" sz="900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registrationScreen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getPersonalInformations</a:t>
            </a:r>
            <a:r>
              <a:rPr lang="fr-FR" b="1" dirty="0"/>
              <a:t>()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assertDisplayed</a:t>
            </a:r>
            <a:r>
              <a:rPr lang="fr-FR" b="1" dirty="0"/>
              <a:t>()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setFirstName</a:t>
            </a:r>
            <a:r>
              <a:rPr lang="fr-FR" b="1" dirty="0"/>
              <a:t>(</a:t>
            </a:r>
            <a:r>
              <a:rPr lang="fr-FR" dirty="0">
                <a:solidFill>
                  <a:srgbClr val="DD1144"/>
                </a:solidFill>
              </a:rPr>
              <a:t>"John"</a:t>
            </a:r>
            <a:r>
              <a:rPr lang="fr-FR" b="1" dirty="0"/>
              <a:t>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setLastName</a:t>
            </a:r>
            <a:r>
              <a:rPr lang="fr-FR" b="1" dirty="0"/>
              <a:t>(</a:t>
            </a:r>
            <a:r>
              <a:rPr lang="fr-FR" dirty="0">
                <a:solidFill>
                  <a:srgbClr val="DD1144"/>
                </a:solidFill>
              </a:rPr>
              <a:t>"</a:t>
            </a:r>
            <a:r>
              <a:rPr lang="fr-FR" dirty="0" err="1">
                <a:solidFill>
                  <a:srgbClr val="DD1144"/>
                </a:solidFill>
              </a:rPr>
              <a:t>Doe</a:t>
            </a:r>
            <a:r>
              <a:rPr lang="fr-FR" dirty="0">
                <a:solidFill>
                  <a:srgbClr val="DD1144"/>
                </a:solidFill>
              </a:rPr>
              <a:t>"</a:t>
            </a:r>
            <a:r>
              <a:rPr lang="fr-FR" b="1" dirty="0"/>
              <a:t>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setBirthdate</a:t>
            </a:r>
            <a:r>
              <a:rPr lang="fr-FR" b="1" dirty="0"/>
              <a:t>(new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DateMidnight</a:t>
            </a:r>
            <a:r>
              <a:rPr lang="fr-FR" b="1" dirty="0"/>
              <a:t>(</a:t>
            </a:r>
            <a:r>
              <a:rPr lang="fr-FR" dirty="0">
                <a:solidFill>
                  <a:srgbClr val="009999"/>
                </a:solidFill>
              </a:rPr>
              <a:t>1980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>
                <a:solidFill>
                  <a:srgbClr val="009999"/>
                </a:solidFill>
              </a:rPr>
              <a:t>1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>
                <a:solidFill>
                  <a:srgbClr val="009999"/>
                </a:solidFill>
              </a:rPr>
              <a:t>1</a:t>
            </a:r>
            <a:r>
              <a:rPr lang="fr-FR" b="1" dirty="0"/>
              <a:t>))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setEmail</a:t>
            </a:r>
            <a:r>
              <a:rPr lang="fr-FR" b="1" dirty="0"/>
              <a:t>(</a:t>
            </a:r>
            <a:r>
              <a:rPr lang="fr-FR" dirty="0">
                <a:solidFill>
                  <a:srgbClr val="DD1144"/>
                </a:solidFill>
              </a:rPr>
              <a:t>"john@doe.com"</a:t>
            </a:r>
            <a:r>
              <a:rPr lang="fr-FR" b="1" dirty="0"/>
              <a:t>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submit</a:t>
            </a:r>
            <a:r>
              <a:rPr lang="fr-FR" b="1" dirty="0"/>
              <a:t>();</a:t>
            </a:r>
            <a:endParaRPr lang="fr-FR" dirty="0"/>
          </a:p>
          <a:p>
            <a:pPr marL="0" indent="0">
              <a:buNone/>
            </a:pPr>
            <a:endParaRPr lang="fr-FR" sz="900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registrationScreen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getMailSettings</a:t>
            </a:r>
            <a:r>
              <a:rPr lang="fr-FR" b="1" dirty="0"/>
              <a:t>().</a:t>
            </a:r>
            <a:r>
              <a:rPr lang="fr-FR" dirty="0" err="1">
                <a:solidFill>
                  <a:srgbClr val="008080"/>
                </a:solidFill>
              </a:rPr>
              <a:t>assertDisplayed</a:t>
            </a:r>
            <a:r>
              <a:rPr lang="fr-FR" b="1" dirty="0"/>
              <a:t>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}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300778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285750"/>
            <a:ext cx="8229600" cy="4572000"/>
          </a:xfrm>
        </p:spPr>
        <p:txBody>
          <a:bodyPr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Context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Quick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Modeling approach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Dependency Model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Field features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Extensions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/>
              <a:t>Live coding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Back to LesFurets.com</a:t>
            </a:r>
          </a:p>
        </p:txBody>
      </p:sp>
      <p:sp>
        <p:nvSpPr>
          <p:cNvPr id="6" name="Forme en L 5"/>
          <p:cNvSpPr/>
          <p:nvPr/>
        </p:nvSpPr>
        <p:spPr>
          <a:xfrm>
            <a:off x="2667000" y="4171950"/>
            <a:ext cx="533400" cy="40005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en L 6"/>
          <p:cNvSpPr/>
          <p:nvPr/>
        </p:nvSpPr>
        <p:spPr>
          <a:xfrm rot="10800000">
            <a:off x="5943600" y="3771900"/>
            <a:ext cx="533400" cy="40005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Nature of dependencies	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Visibility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 declare a claim -&gt; question set for this claim appears</a:t>
            </a:r>
          </a:p>
          <a:p>
            <a:r>
              <a:rPr lang="en-US" dirty="0" smtClean="0"/>
              <a:t>Value range</a:t>
            </a:r>
          </a:p>
          <a:p>
            <a:pPr lvl="1"/>
            <a:r>
              <a:rPr lang="en-US" dirty="0" smtClean="0"/>
              <a:t>I’ve been owning a car for one year -&gt; constraint on the date for a claim should be later than the car’s purchase date</a:t>
            </a:r>
          </a:p>
          <a:p>
            <a:r>
              <a:rPr lang="en-US" dirty="0" smtClean="0"/>
              <a:t>Reset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 change the number of occurred claims from 2 to 1 -&gt; previous details of claim number 2 should be dropped</a:t>
            </a:r>
          </a:p>
          <a:p>
            <a:r>
              <a:rPr lang="en-US" dirty="0" smtClean="0"/>
              <a:t>Validation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 change my date of birth -&gt; I could not obtain my car license before being 18 years old</a:t>
            </a:r>
          </a:p>
        </p:txBody>
      </p:sp>
    </p:spTree>
    <p:extLst>
      <p:ext uri="{BB962C8B-B14F-4D97-AF65-F5344CB8AC3E}">
        <p14:creationId xmlns="" xmlns:p14="http://schemas.microsoft.com/office/powerpoint/2010/main" val="1387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285750"/>
            <a:ext cx="8229600" cy="4572000"/>
          </a:xfrm>
        </p:spPr>
        <p:txBody>
          <a:bodyPr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Context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Quick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Modeling approach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Dependency Model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Field features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Extensions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Live coding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/>
              <a:t>Back to LesFurets.com</a:t>
            </a:r>
          </a:p>
        </p:txBody>
      </p:sp>
      <p:sp>
        <p:nvSpPr>
          <p:cNvPr id="6" name="Forme en L 5"/>
          <p:cNvSpPr/>
          <p:nvPr/>
        </p:nvSpPr>
        <p:spPr>
          <a:xfrm>
            <a:off x="2286000" y="4743450"/>
            <a:ext cx="533400" cy="40005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en L 6"/>
          <p:cNvSpPr/>
          <p:nvPr/>
        </p:nvSpPr>
        <p:spPr>
          <a:xfrm rot="10800000">
            <a:off x="6324600" y="4400550"/>
            <a:ext cx="533400" cy="40005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and Agile practice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Opportunity based</a:t>
            </a:r>
          </a:p>
          <a:p>
            <a:r>
              <a:rPr lang="en-US" dirty="0" smtClean="0"/>
              <a:t>12 iterations with production deployment</a:t>
            </a:r>
          </a:p>
          <a:p>
            <a:r>
              <a:rPr lang="en-US" dirty="0" smtClean="0"/>
              <a:t>1 year of step by step refactoring</a:t>
            </a:r>
          </a:p>
          <a:p>
            <a:r>
              <a:rPr lang="en-US" dirty="0" smtClean="0"/>
              <a:t>Test coverage from 10% to 50% (in progress)</a:t>
            </a:r>
          </a:p>
          <a:p>
            <a:r>
              <a:rPr lang="en-US" dirty="0" smtClean="0"/>
              <a:t>Automated testing on more than 400 fields in 5 complex forms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9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implementation timeline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028700"/>
            <a:ext cx="8153400" cy="393503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3647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 investigation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 Variable Testing</a:t>
            </a:r>
          </a:p>
          <a:p>
            <a:r>
              <a:rPr lang="en-US" dirty="0" smtClean="0"/>
              <a:t>Machine learning algorithm on field tracking</a:t>
            </a:r>
          </a:p>
          <a:p>
            <a:r>
              <a:rPr lang="en-US" dirty="0" smtClean="0"/>
              <a:t>Dynamic shuffling of the fields order</a:t>
            </a:r>
          </a:p>
          <a:p>
            <a:r>
              <a:rPr lang="en-US" dirty="0" smtClean="0"/>
              <a:t>Adaptive path for the forms completion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1434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71700"/>
            <a:ext cx="8229600" cy="857250"/>
          </a:xfrm>
        </p:spPr>
        <p:txBody>
          <a:bodyPr/>
          <a:lstStyle/>
          <a:p>
            <a:r>
              <a:rPr lang="en-US" dirty="0" smtClean="0"/>
              <a:t>Enjoy MDL4UI</a:t>
            </a:r>
            <a:endParaRPr lang="en-US" dirty="0"/>
          </a:p>
        </p:txBody>
      </p:sp>
      <p:sp>
        <p:nvSpPr>
          <p:cNvPr id="3" name="Forme en L 2"/>
          <p:cNvSpPr/>
          <p:nvPr/>
        </p:nvSpPr>
        <p:spPr>
          <a:xfrm>
            <a:off x="1447800" y="2642347"/>
            <a:ext cx="914400" cy="6858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rme en L 3"/>
          <p:cNvSpPr/>
          <p:nvPr/>
        </p:nvSpPr>
        <p:spPr>
          <a:xfrm rot="10800000">
            <a:off x="6705600" y="1956547"/>
            <a:ext cx="914400" cy="6858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130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and bug hell	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Historical design was based on a page scope</a:t>
            </a:r>
          </a:p>
          <a:p>
            <a:r>
              <a:rPr lang="en-US" dirty="0" smtClean="0"/>
              <a:t>All the rules between fields were embedded in each page code</a:t>
            </a:r>
          </a:p>
          <a:p>
            <a:r>
              <a:rPr lang="en-US" dirty="0" smtClean="0"/>
              <a:t>Business rules were directly written on the widget values without MVC pattern</a:t>
            </a:r>
          </a:p>
          <a:p>
            <a:r>
              <a:rPr lang="en-US" dirty="0" smtClean="0"/>
              <a:t>Page navigation was triggering model updates that were sent to the server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4724400" y="1130366"/>
            <a:ext cx="3962400" cy="397031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100" dirty="0" smtClean="0"/>
              <a:t>Governance of the business rules between fields was difficult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100" dirty="0" smtClean="0"/>
              <a:t>Lots of side effects between rules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100" dirty="0" smtClean="0"/>
              <a:t>Improving or adding new rules provided a lot of regressions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100" dirty="0" smtClean="0"/>
              <a:t>Dependencies between fields was not documented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100" dirty="0" smtClean="0"/>
              <a:t>Adding new fields or shuffling the fields order required a lot of testing</a:t>
            </a:r>
            <a:endParaRPr lang="en-US" sz="2100" dirty="0"/>
          </a:p>
        </p:txBody>
      </p:sp>
    </p:spTree>
    <p:extLst>
      <p:ext uri="{BB962C8B-B14F-4D97-AF65-F5344CB8AC3E}">
        <p14:creationId xmlns="" xmlns:p14="http://schemas.microsoft.com/office/powerpoint/2010/main" val="425550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CSS ids : a limited starting point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245745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All the form fields were still having a CSS class and an ID for CSS skinning</a:t>
            </a:r>
          </a:p>
          <a:p>
            <a:pPr lvl="1"/>
            <a:r>
              <a:rPr lang="en-US" dirty="0" smtClean="0"/>
              <a:t>No real taxonomy</a:t>
            </a:r>
          </a:p>
          <a:p>
            <a:pPr lvl="1"/>
            <a:r>
              <a:rPr lang="en-US" dirty="0" smtClean="0"/>
              <a:t>No guaranty that CSS ids are unique</a:t>
            </a:r>
          </a:p>
          <a:p>
            <a:pPr lvl="1"/>
            <a:r>
              <a:rPr lang="en-US" dirty="0" smtClean="0"/>
              <a:t>Styling is evolving with his own constraints</a:t>
            </a:r>
          </a:p>
          <a:p>
            <a:pPr lvl="1"/>
            <a:r>
              <a:rPr lang="en-US" dirty="0" smtClean="0"/>
              <a:t>Not the original purpose of CSS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981200" y="3943350"/>
            <a:ext cx="5867400" cy="95410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Using CSS on web forms hides</a:t>
            </a:r>
            <a:r>
              <a:rPr lang="en-US" sz="2800" dirty="0"/>
              <a:t> </a:t>
            </a:r>
            <a:r>
              <a:rPr lang="en-US" sz="2800" dirty="0" smtClean="0"/>
              <a:t>an implicit model that could be leveraged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237550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Ensuring non regression even with frequent changes on forms</a:t>
            </a:r>
          </a:p>
          <a:p>
            <a:pPr lvl="1"/>
            <a:r>
              <a:rPr lang="en-US" dirty="0" smtClean="0"/>
              <a:t>No unexpected side effects between business rules</a:t>
            </a:r>
          </a:p>
          <a:p>
            <a:pPr lvl="1"/>
            <a:r>
              <a:rPr lang="en-US" dirty="0" smtClean="0"/>
              <a:t>Make unit testing possible</a:t>
            </a:r>
          </a:p>
          <a:p>
            <a:r>
              <a:rPr lang="en-US" dirty="0" smtClean="0"/>
              <a:t>Enabling a fast and up-to-date understanding of the form complexity</a:t>
            </a:r>
          </a:p>
          <a:p>
            <a:r>
              <a:rPr lang="en-US" dirty="0" smtClean="0"/>
              <a:t>Reducing the maintenance effort</a:t>
            </a:r>
          </a:p>
          <a:p>
            <a:r>
              <a:rPr lang="en-US" dirty="0" smtClean="0"/>
              <a:t>Supporting fields shuffle</a:t>
            </a:r>
          </a:p>
          <a:p>
            <a:r>
              <a:rPr lang="en-US" dirty="0"/>
              <a:t>Supporting AB </a:t>
            </a:r>
            <a:r>
              <a:rPr lang="en-US" dirty="0" smtClean="0"/>
              <a:t>testing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181894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2256</TotalTime>
  <Words>2393</Words>
  <Application>Microsoft Office PowerPoint</Application>
  <PresentationFormat>Affichage à l'écran (16:9)</PresentationFormat>
  <Paragraphs>594</Paragraphs>
  <Slides>64</Slides>
  <Notes>16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64</vt:i4>
      </vt:variant>
    </vt:vector>
  </HeadingPairs>
  <TitlesOfParts>
    <vt:vector size="65" baseType="lpstr">
      <vt:lpstr>Thème Office</vt:lpstr>
      <vt:lpstr>Rock solid UI modeling using annotation processing</vt:lpstr>
      <vt:lpstr>Speakers</vt:lpstr>
      <vt:lpstr>Agenda</vt:lpstr>
      <vt:lpstr>Context at LesFurets.com</vt:lpstr>
      <vt:lpstr>Sample : old question set for motorbike</vt:lpstr>
      <vt:lpstr>Nature of dependencies </vt:lpstr>
      <vt:lpstr>Complexity and bug hell </vt:lpstr>
      <vt:lpstr>The CSS ids : a limited starting point</vt:lpstr>
      <vt:lpstr>Requirements</vt:lpstr>
      <vt:lpstr>MDL4UI our OSS sandbox</vt:lpstr>
      <vt:lpstr>Diapositive 11</vt:lpstr>
      <vt:lpstr>Diapositive 12</vt:lpstr>
      <vt:lpstr>MDL4UI model concepts</vt:lpstr>
      <vt:lpstr>MDL4UI model concepts</vt:lpstr>
      <vt:lpstr>MDL4UI model concepts</vt:lpstr>
      <vt:lpstr>MDL4UI model concepts</vt:lpstr>
      <vt:lpstr>Introducing MDL4UI model layers</vt:lpstr>
      <vt:lpstr>Diapositive 18</vt:lpstr>
      <vt:lpstr>Diapositive 19</vt:lpstr>
      <vt:lpstr>Diapositive 20</vt:lpstr>
      <vt:lpstr>Diapositive 21</vt:lpstr>
      <vt:lpstr>From the point of view of a screen</vt:lpstr>
      <vt:lpstr>From the point of view of a field</vt:lpstr>
      <vt:lpstr>Implementing the model</vt:lpstr>
      <vt:lpstr>Why modeling as code ?</vt:lpstr>
      <vt:lpstr>Diapositive 26</vt:lpstr>
      <vt:lpstr>We need a dependency graph</vt:lpstr>
      <vt:lpstr>Validation dependency</vt:lpstr>
      <vt:lpstr>Visibility dependency</vt:lpstr>
      <vt:lpstr>In code declarative dependencies modeling</vt:lpstr>
      <vt:lpstr>Dependencies processing</vt:lpstr>
      <vt:lpstr>Deep dependency, dependency cycle, graph validation</vt:lpstr>
      <vt:lpstr>Simple dependency API</vt:lpstr>
      <vt:lpstr>Code generation  using a maven custom plugin</vt:lpstr>
      <vt:lpstr>Walkthrough the model in a maven plugin</vt:lpstr>
      <vt:lpstr>Maven plugin declaration</vt:lpstr>
      <vt:lpstr>Diapositive 37</vt:lpstr>
      <vt:lpstr>Goal and inspiration</vt:lpstr>
      <vt:lpstr>Features provided by fields</vt:lpstr>
      <vt:lpstr>FieldInitializer API</vt:lpstr>
      <vt:lpstr>FieldEditor API</vt:lpstr>
      <vt:lpstr>FieldBehaviour API</vt:lpstr>
      <vt:lpstr>Declaring a feature of a field</vt:lpstr>
      <vt:lpstr>Injecting the field features with annotations and meta annotation</vt:lpstr>
      <vt:lpstr>The plumbing using APT</vt:lpstr>
      <vt:lpstr>Generated pattern to glue things together</vt:lpstr>
      <vt:lpstr>Replicate the factory pattern for each feald feature</vt:lpstr>
      <vt:lpstr>Diapositive 48</vt:lpstr>
      <vt:lpstr>Content of MDL4UI</vt:lpstr>
      <vt:lpstr>Generate UML to understand the model</vt:lpstr>
      <vt:lpstr>Field tracking</vt:lpstr>
      <vt:lpstr>AB testing and shuffling the fields</vt:lpstr>
      <vt:lpstr>Unit testing</vt:lpstr>
      <vt:lpstr>Unit testing</vt:lpstr>
      <vt:lpstr>Unit testing</vt:lpstr>
      <vt:lpstr>Selenium and integration testing</vt:lpstr>
      <vt:lpstr>Selenium and integration testing</vt:lpstr>
      <vt:lpstr>Selenium and integration testing</vt:lpstr>
      <vt:lpstr>Diapositive 59</vt:lpstr>
      <vt:lpstr>Diapositive 60</vt:lpstr>
      <vt:lpstr>Refactoring and Agile practice</vt:lpstr>
      <vt:lpstr>Project implementation timeline</vt:lpstr>
      <vt:lpstr>Under investigation</vt:lpstr>
      <vt:lpstr>Enjoy MDL4UI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 solid UI modeling using annotation processing</dc:title>
  <dc:creator>gdigugli@gmail.com</dc:creator>
  <cp:lastModifiedBy>jba</cp:lastModifiedBy>
  <cp:revision>698</cp:revision>
  <cp:lastPrinted>2013-04-02T11:22:46Z</cp:lastPrinted>
  <dcterms:created xsi:type="dcterms:W3CDTF">2013-03-24T20:37:15Z</dcterms:created>
  <dcterms:modified xsi:type="dcterms:W3CDTF">2013-04-12T09:03:52Z</dcterms:modified>
</cp:coreProperties>
</file>