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5143500" type="screen16x9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946" autoAdjust="0"/>
  </p:normalViewPr>
  <p:slideViewPr>
    <p:cSldViewPr>
      <p:cViewPr varScale="1">
        <p:scale>
          <a:sx n="92" d="100"/>
          <a:sy n="92" d="100"/>
        </p:scale>
        <p:origin x="-88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4/12/2013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33425"/>
            <a:ext cx="6515100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40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29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81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86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79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55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594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5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44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718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</a:t>
            </a:r>
            <a:r>
              <a:rPr lang="en-US" baseline="0" dirty="0" smtClean="0"/>
              <a:t>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62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4430"/>
            <a:ext cx="9144000" cy="3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8" y="4400552"/>
            <a:ext cx="4924104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0287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685801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16573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3144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28600" y="971550"/>
            <a:ext cx="8305800" cy="405765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4800" y="1028700"/>
            <a:ext cx="8153400" cy="3980044"/>
            <a:chOff x="304800" y="1371600"/>
            <a:chExt cx="8153400" cy="53067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6929" y="1371600"/>
              <a:ext cx="5561471" cy="28140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4191000"/>
              <a:ext cx="5561471" cy="2487325"/>
            </a:xfrm>
            <a:prstGeom prst="rect">
              <a:avLst/>
            </a:prstGeom>
          </p:spPr>
        </p:pic>
        <p:pic>
          <p:nvPicPr>
            <p:cNvPr id="2050" name="Picture 2" descr="C:\work\mdl4ui\mdl4ui-docs\my_settings_and_email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432909"/>
              <a:ext cx="5181600" cy="31836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3143250"/>
            <a:ext cx="55626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028700"/>
            <a:ext cx="5562600" cy="2057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276602" y="1828800"/>
            <a:ext cx="5181601" cy="24003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3" y="4343401"/>
            <a:ext cx="1295399" cy="3492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pic>
        <p:nvPicPr>
          <p:cNvPr id="10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5800" y="2686050"/>
            <a:ext cx="3581400" cy="6858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4338638"/>
            <a:ext cx="1295400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295400" y="1485900"/>
            <a:ext cx="2209800" cy="914400"/>
            <a:chOff x="1295400" y="1981200"/>
            <a:chExt cx="2209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590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8956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57200" y="3581400"/>
            <a:ext cx="2807264" cy="70485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grpSp>
        <p:nvGrpSpPr>
          <p:cNvPr id="40" name="Groupe 39"/>
          <p:cNvGrpSpPr/>
          <p:nvPr/>
        </p:nvGrpSpPr>
        <p:grpSpPr>
          <a:xfrm>
            <a:off x="3352800" y="2228850"/>
            <a:ext cx="4495800" cy="1428750"/>
            <a:chOff x="3352800" y="2971800"/>
            <a:chExt cx="4495800" cy="19050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971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276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36576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39624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9" y="4338638"/>
            <a:ext cx="1291093" cy="342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143000"/>
            <a:ext cx="617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1430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3314700"/>
            <a:ext cx="617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3314700"/>
            <a:ext cx="2209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4114800"/>
            <a:ext cx="6172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4114800"/>
            <a:ext cx="22098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1943100"/>
            <a:ext cx="8839200" cy="1257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2400300"/>
            <a:ext cx="6172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2400300"/>
            <a:ext cx="2209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00150"/>
            <a:ext cx="8458200" cy="371475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371600"/>
            <a:ext cx="304800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85900"/>
            <a:ext cx="8839200" cy="3517968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342900"/>
            <a:ext cx="883920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85800"/>
            <a:ext cx="6172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85800"/>
            <a:ext cx="2209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3" y="4114801"/>
            <a:ext cx="3179975" cy="6504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3" y="2171700"/>
            <a:ext cx="3675459" cy="51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57300"/>
            <a:ext cx="8458200" cy="36576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257300"/>
            <a:ext cx="28956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57301"/>
            <a:ext cx="8534400" cy="3693319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200150"/>
            <a:ext cx="2971800" cy="10858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43534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4353485"/>
            <a:ext cx="16764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</a:t>
            </a:r>
            <a:r>
              <a:rPr lang="en-US" sz="1400" dirty="0" smtClean="0"/>
              <a:t>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3" y="4343400"/>
            <a:ext cx="1768339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</a:t>
            </a:r>
            <a:r>
              <a:rPr lang="en-US" sz="1400" dirty="0" smtClean="0"/>
              <a:t>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4343400"/>
            <a:ext cx="1981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8" y="1257300"/>
            <a:ext cx="897524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428625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4286250"/>
            <a:ext cx="19050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4286250"/>
            <a:ext cx="21336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4286250"/>
            <a:ext cx="1981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334373"/>
            <a:ext cx="9066902" cy="2723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8" y="1123294"/>
            <a:ext cx="8690275" cy="37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860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8859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3" y="3086102"/>
            <a:ext cx="5630061" cy="16147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3" y="1292149"/>
            <a:ext cx="6971429" cy="1495238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8762"/>
            <a:ext cx="6811326" cy="1714739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1"/>
            <a:ext cx="3810532" cy="64302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41" y="971551"/>
            <a:ext cx="7834921" cy="167619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2286000" y="2743200"/>
            <a:ext cx="838200" cy="2857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2209800" y="3429000"/>
            <a:ext cx="914400" cy="2857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8229600" cy="36576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2400" dirty="0" smtClean="0"/>
              <a:t>Context</a:t>
            </a:r>
          </a:p>
          <a:p>
            <a:pPr algn="ctr">
              <a:buNone/>
            </a:pPr>
            <a:r>
              <a:rPr lang="en-US" sz="2400" dirty="0" smtClean="0"/>
              <a:t>Quick demo</a:t>
            </a:r>
          </a:p>
          <a:p>
            <a:pPr algn="ctr">
              <a:buNone/>
            </a:pPr>
            <a:r>
              <a:rPr lang="en-US" sz="2400" dirty="0" smtClean="0"/>
              <a:t>Modeling approach</a:t>
            </a:r>
          </a:p>
          <a:p>
            <a:pPr algn="ctr">
              <a:buNone/>
            </a:pPr>
            <a:r>
              <a:rPr lang="en-US" sz="2400" dirty="0" smtClean="0"/>
              <a:t>Dependency Model</a:t>
            </a:r>
          </a:p>
          <a:p>
            <a:pPr algn="ctr">
              <a:buNone/>
            </a:pPr>
            <a:r>
              <a:rPr lang="en-US" sz="2400" dirty="0" smtClean="0"/>
              <a:t>Field features</a:t>
            </a:r>
          </a:p>
          <a:p>
            <a:pPr algn="ctr">
              <a:buNone/>
            </a:pPr>
            <a:r>
              <a:rPr lang="en-US" sz="2400" dirty="0" smtClean="0"/>
              <a:t>Extensions</a:t>
            </a:r>
          </a:p>
          <a:p>
            <a:pPr algn="ctr">
              <a:buNone/>
            </a:pPr>
            <a:r>
              <a:rPr lang="en-US" sz="2400" dirty="0" smtClean="0"/>
              <a:t>Live coding demo</a:t>
            </a:r>
          </a:p>
          <a:p>
            <a:pPr algn="ctr">
              <a:buNone/>
            </a:pPr>
            <a:r>
              <a:rPr lang="en-US" sz="2400" dirty="0" smtClean="0">
                <a:latin typeface="+mj-lt"/>
              </a:rPr>
              <a:t>Back to LesFurets.com</a:t>
            </a:r>
            <a:endParaRPr lang="en-US" sz="24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4400550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742950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314451"/>
            <a:ext cx="7086600" cy="34584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3495838"/>
            <a:ext cx="6234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Implemented using </a:t>
            </a:r>
            <a:r>
              <a:rPr lang="en-US" sz="24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Only direct dependency </a:t>
            </a:r>
            <a:r>
              <a:rPr lang="en-US" sz="24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Reference one field as </a:t>
            </a:r>
            <a:r>
              <a:rPr lang="en-US" sz="24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Reference </a:t>
            </a:r>
            <a:r>
              <a:rPr lang="en-US" sz="2400" b="1" dirty="0" smtClean="0"/>
              <a:t>multiple</a:t>
            </a:r>
            <a:r>
              <a:rPr lang="en-US" sz="2400" dirty="0" smtClean="0"/>
              <a:t> fields as </a:t>
            </a:r>
            <a:r>
              <a:rPr lang="en-US" sz="2400" b="1" dirty="0" smtClean="0"/>
              <a:t>targets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127996"/>
            <a:ext cx="2286000" cy="2101104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038350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038350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2" y="1200151"/>
            <a:ext cx="1930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8" y="1200149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97397" y="1200151"/>
            <a:ext cx="1957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7" y="4557712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4" y="4557712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4557712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3" y="13716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2800351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114550"/>
            <a:ext cx="84582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Implements a </a:t>
            </a:r>
            <a:r>
              <a:rPr lang="en-US" sz="2000" b="1" dirty="0" smtClean="0"/>
              <a:t>java </a:t>
            </a:r>
            <a:r>
              <a:rPr lang="en-US" sz="2000" b="1" dirty="0"/>
              <a:t>code </a:t>
            </a:r>
            <a:r>
              <a:rPr lang="en-US" sz="20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b="1" dirty="0" smtClean="0"/>
              <a:t>XMI export </a:t>
            </a:r>
            <a:r>
              <a:rPr lang="en-US" sz="20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Based on the </a:t>
            </a:r>
            <a:r>
              <a:rPr lang="en-US" sz="20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3598070"/>
            <a:ext cx="8458200" cy="1373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Loads previously compiled model in </a:t>
            </a:r>
            <a:r>
              <a:rPr lang="en-US" sz="2000" b="1" dirty="0" smtClean="0"/>
              <a:t>Mdl4ui-model</a:t>
            </a:r>
            <a:endParaRPr lang="en-US" sz="20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Generates </a:t>
            </a:r>
            <a:r>
              <a:rPr lang="en-US" sz="2000" dirty="0"/>
              <a:t>the graph as </a:t>
            </a:r>
            <a:r>
              <a:rPr lang="en-US" sz="2000" dirty="0" smtClean="0"/>
              <a:t>code</a:t>
            </a:r>
            <a:endParaRPr lang="en-US" sz="20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143000"/>
            <a:ext cx="8458200" cy="857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Code generation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using </a:t>
            </a:r>
            <a:r>
              <a:rPr lang="en-US" sz="3600" dirty="0" smtClean="0"/>
              <a:t>a maven custom plugin</a:t>
            </a:r>
            <a:endParaRPr lang="en-US" sz="36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303066"/>
            <a:ext cx="16764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2628900"/>
            <a:ext cx="1676400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4052888"/>
            <a:ext cx="1676400" cy="514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3143251"/>
            <a:ext cx="0" cy="9096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6" y="1817416"/>
            <a:ext cx="16727" cy="811484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303066"/>
            <a:ext cx="167640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1089684" y="2480334"/>
            <a:ext cx="2240232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6" y="1560241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857251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202" y="1271702"/>
            <a:ext cx="238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Model declaration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    </a:t>
            </a:r>
            <a:r>
              <a:rPr lang="en-US" sz="1800" b="1" dirty="0" smtClean="0"/>
              <a:t>void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lookOver</a:t>
            </a:r>
            <a:r>
              <a:rPr lang="en-US" sz="1800" dirty="0" smtClean="0"/>
              <a:t>(ElementID parentId) {</a:t>
            </a:r>
          </a:p>
          <a:p>
            <a:pPr marL="0" indent="0">
              <a:buNone/>
            </a:pPr>
            <a:r>
              <a:rPr lang="en-US" sz="1800" dirty="0" smtClean="0"/>
              <a:t>        </a:t>
            </a:r>
            <a:r>
              <a:rPr lang="en-US" sz="1800" b="1" dirty="0" smtClean="0"/>
              <a:t>for</a:t>
            </a:r>
            <a:r>
              <a:rPr lang="en-US" sz="1800" dirty="0" smtClean="0"/>
              <a:t> (ElementID childId : parentId.</a:t>
            </a:r>
            <a:r>
              <a:rPr lang="en-US" sz="1800" dirty="0" smtClean="0">
                <a:solidFill>
                  <a:srgbClr val="C00000"/>
                </a:solidFill>
              </a:rPr>
              <a:t>childs</a:t>
            </a:r>
            <a:r>
              <a:rPr lang="en-US" sz="1800" dirty="0" smtClean="0"/>
              <a:t>()) {</a:t>
            </a:r>
          </a:p>
          <a:p>
            <a:pPr marL="0" indent="0">
              <a:buNone/>
            </a:pPr>
            <a:r>
              <a:rPr lang="en-US" sz="1800" dirty="0" smtClean="0"/>
              <a:t>            </a:t>
            </a:r>
            <a:r>
              <a:rPr lang="en-US" sz="1800" b="1" dirty="0" smtClean="0"/>
              <a:t>if</a:t>
            </a:r>
            <a:r>
              <a:rPr lang="en-US" sz="1800" dirty="0" smtClean="0"/>
              <a:t> (childId.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1800" dirty="0" smtClean="0"/>
              <a:t>() ==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1800" dirty="0" smtClean="0"/>
              <a:t> ||</a:t>
            </a:r>
          </a:p>
          <a:p>
            <a:pPr marL="0" indent="0">
              <a:buNone/>
            </a:pPr>
            <a:r>
              <a:rPr lang="en-US" sz="1800" dirty="0" smtClean="0"/>
              <a:t>                 childId.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1800" dirty="0" smtClean="0"/>
              <a:t>() ==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1800" dirty="0" smtClean="0"/>
              <a:t>            else</a:t>
            </a:r>
          </a:p>
          <a:p>
            <a:pPr marL="0" indent="0">
              <a:buNone/>
            </a:pPr>
            <a:r>
              <a:rPr lang="en-US" sz="1800" dirty="0" smtClean="0"/>
              <a:t>                System.out.println(</a:t>
            </a:r>
            <a:r>
              <a:rPr lang="en-US" sz="1800" dirty="0" smtClean="0">
                <a:solidFill>
                  <a:srgbClr val="C00000"/>
                </a:solidFill>
              </a:rPr>
              <a:t>"field :"</a:t>
            </a:r>
            <a:r>
              <a:rPr lang="en-US" sz="1800" dirty="0" smtClean="0"/>
              <a:t> + childId);</a:t>
            </a:r>
          </a:p>
          <a:p>
            <a:pPr marL="0" indent="0">
              <a:buNone/>
            </a:pPr>
            <a:r>
              <a:rPr lang="en-US" sz="1800" dirty="0" smtClean="0"/>
              <a:t>        }</a:t>
            </a:r>
          </a:p>
          <a:p>
            <a:pPr marL="0" indent="0">
              <a:buNone/>
            </a:pPr>
            <a:r>
              <a:rPr lang="en-US" sz="1800" dirty="0" smtClean="0"/>
              <a:t>    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r>
              <a:rPr lang="en-US" sz="2400" dirty="0" smtClean="0"/>
              <a:t>Simple tree API to explore the structure</a:t>
            </a:r>
          </a:p>
          <a:p>
            <a:r>
              <a:rPr lang="en-US" sz="2400" dirty="0" smtClean="0"/>
              <a:t>Easy use of recursive algorithms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200" dirty="0"/>
              <a:t>org.mdl4ui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200" dirty="0"/>
              <a:t>mdl4ui-maven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200" dirty="0"/>
              <a:t>generate-model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200" dirty="0"/>
              <a:t>process-classes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200" dirty="0" err="1"/>
              <a:t>generateModel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200" dirty="0"/>
              <a:t>org.mdl4ui.ui.sample.EScreenSample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914400" y="3638550"/>
            <a:ext cx="4572000" cy="6477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181600" y="1143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29146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25717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 smtClean="0"/>
              <a:t>UI logic is often synonym of </a:t>
            </a:r>
            <a:r>
              <a:rPr lang="en-US" sz="1800" b="1" dirty="0" smtClean="0"/>
              <a:t>spaghetti code</a:t>
            </a:r>
          </a:p>
          <a:p>
            <a:r>
              <a:rPr lang="en-US" sz="1800" b="1" dirty="0" smtClean="0"/>
              <a:t>Decoupling UI and logic </a:t>
            </a:r>
            <a:r>
              <a:rPr lang="en-US" sz="1800" dirty="0" smtClean="0"/>
              <a:t>is often difficult to implement</a:t>
            </a:r>
            <a:endParaRPr lang="en-US" sz="1800" b="1" dirty="0" smtClean="0"/>
          </a:p>
          <a:p>
            <a:r>
              <a:rPr lang="en-US" sz="1800" b="1" dirty="0" smtClean="0"/>
              <a:t>Slicing the logic</a:t>
            </a:r>
            <a:r>
              <a:rPr lang="en-US" sz="1800" dirty="0" smtClean="0"/>
              <a:t> in tiny pieces of code is the key for :</a:t>
            </a:r>
          </a:p>
          <a:p>
            <a:pPr lvl="1"/>
            <a:r>
              <a:rPr lang="en-US" sz="1800" dirty="0" smtClean="0"/>
              <a:t>Testability</a:t>
            </a:r>
          </a:p>
          <a:p>
            <a:pPr lvl="1"/>
            <a:r>
              <a:rPr lang="en-US" sz="1800" dirty="0" smtClean="0"/>
              <a:t>Governance</a:t>
            </a:r>
          </a:p>
          <a:p>
            <a:r>
              <a:rPr lang="en-US" sz="1800" dirty="0" smtClean="0"/>
              <a:t>Inspiration</a:t>
            </a:r>
          </a:p>
          <a:p>
            <a:pPr lvl="1"/>
            <a:r>
              <a:rPr lang="en-US" sz="1800" dirty="0" smtClean="0"/>
              <a:t>MVC (client side)</a:t>
            </a:r>
          </a:p>
          <a:p>
            <a:pPr lvl="1"/>
            <a:r>
              <a:rPr lang="en-US" sz="1800" dirty="0" smtClean="0"/>
              <a:t>JavaBean</a:t>
            </a:r>
          </a:p>
          <a:p>
            <a:pPr lvl="1"/>
            <a:r>
              <a:rPr lang="en-US" sz="1800" dirty="0" smtClean="0"/>
              <a:t>BeanValidation</a:t>
            </a:r>
          </a:p>
          <a:p>
            <a:pPr lvl="1"/>
            <a:r>
              <a:rPr lang="en-US" sz="1800" dirty="0" smtClean="0"/>
              <a:t>Injection, CDI, Guice, Dagger</a:t>
            </a:r>
          </a:p>
          <a:p>
            <a:r>
              <a:rPr lang="en-US" sz="1800" b="1" dirty="0" smtClean="0"/>
              <a:t>Browser</a:t>
            </a:r>
            <a:r>
              <a:rPr lang="en-US" sz="1800" dirty="0" smtClean="0"/>
              <a:t> runtime using JavaScript is a heavy </a:t>
            </a:r>
            <a:r>
              <a:rPr lang="en-US" sz="1800" b="1" dirty="0" smtClean="0"/>
              <a:t>constraint</a:t>
            </a:r>
          </a:p>
          <a:p>
            <a:pPr lvl="1"/>
            <a:r>
              <a:rPr lang="en-US" sz="18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3434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200151"/>
            <a:ext cx="35814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971550"/>
            <a:ext cx="6172200" cy="3628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 interface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updateFromContext</a:t>
            </a:r>
            <a:r>
              <a:rPr lang="en-US" sz="1600" dirty="0"/>
              <a:t>(Field field</a:t>
            </a:r>
            <a:r>
              <a:rPr lang="en-US" sz="1600" dirty="0" smtClean="0"/>
              <a:t>,  </a:t>
            </a:r>
            <a:r>
              <a:rPr lang="en-US" sz="1600" dirty="0"/>
              <a:t>WizardContext 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updateContext</a:t>
            </a:r>
            <a:r>
              <a:rPr lang="en-US" sz="1600" dirty="0"/>
              <a:t>(Field field</a:t>
            </a:r>
            <a:r>
              <a:rPr lang="en-US" sz="1600" dirty="0" smtClean="0"/>
              <a:t>, </a:t>
            </a:r>
            <a:r>
              <a:rPr lang="en-US" sz="1600" dirty="0"/>
              <a:t>WizardContext 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reset</a:t>
            </a:r>
            <a:r>
              <a:rPr lang="en-US" sz="1600" dirty="0"/>
              <a:t>(Field field</a:t>
            </a:r>
            <a:r>
              <a:rPr lang="en-US" sz="1600" dirty="0" smtClean="0"/>
              <a:t>, WizardContext </a:t>
            </a:r>
            <a:r>
              <a:rPr lang="en-US" sz="1600" dirty="0"/>
              <a:t>context,</a:t>
            </a:r>
          </a:p>
          <a:p>
            <a:pPr marL="0" indent="0">
              <a:buNone/>
            </a:pPr>
            <a:r>
              <a:rPr lang="en-US" sz="1600" dirty="0"/>
              <a:t>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FieldValidation </a:t>
            </a:r>
            <a:r>
              <a:rPr lang="en-US" sz="1600" b="1" dirty="0">
                <a:solidFill>
                  <a:srgbClr val="C00000"/>
                </a:solidFill>
              </a:rPr>
              <a:t>validate</a:t>
            </a:r>
            <a:r>
              <a:rPr lang="en-US" sz="1600" dirty="0"/>
              <a:t>(Field field</a:t>
            </a:r>
            <a:r>
              <a:rPr lang="en-US" sz="1600" dirty="0" smtClean="0"/>
              <a:t>, WizardContext </a:t>
            </a:r>
            <a:r>
              <a:rPr lang="en-US" sz="1600" dirty="0"/>
              <a:t>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5867400" y="971551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WizardContext is the </a:t>
            </a:r>
            <a:r>
              <a:rPr lang="en-US" b="1" dirty="0" smtClean="0"/>
              <a:t>entry point </a:t>
            </a:r>
            <a:r>
              <a:rPr lang="en-US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updateFromContext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updateContext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/>
              <a:t>read and update </a:t>
            </a:r>
            <a:r>
              <a:rPr lang="en-US" dirty="0"/>
              <a:t>the domain model of the MVC </a:t>
            </a:r>
            <a:r>
              <a:rPr lang="en-US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reset</a:t>
            </a:r>
            <a:r>
              <a:rPr lang="en-US" dirty="0"/>
              <a:t> is </a:t>
            </a:r>
            <a:r>
              <a:rPr lang="en-US" dirty="0" smtClean="0"/>
              <a:t>called </a:t>
            </a:r>
            <a:r>
              <a:rPr lang="en-US" dirty="0"/>
              <a:t>after a </a:t>
            </a:r>
            <a:r>
              <a:rPr lang="en-US" b="1" dirty="0"/>
              <a:t>field</a:t>
            </a:r>
            <a:r>
              <a:rPr lang="en-US" dirty="0"/>
              <a:t> is </a:t>
            </a:r>
            <a:r>
              <a:rPr lang="en-US" b="1" dirty="0"/>
              <a:t>hidden</a:t>
            </a:r>
            <a:r>
              <a:rPr lang="en-US" dirty="0"/>
              <a:t> or a </a:t>
            </a:r>
            <a:r>
              <a:rPr lang="en-US" b="1" dirty="0"/>
              <a:t>value change </a:t>
            </a:r>
            <a:r>
              <a:rPr lang="en-US" dirty="0"/>
              <a:t>from a </a:t>
            </a:r>
            <a:r>
              <a:rPr lang="en-US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876800" cy="3600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200151"/>
            <a:ext cx="3276600" cy="3394472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771651"/>
            <a:ext cx="8839200" cy="28229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52400" y="971550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InjectSampleBehaviour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OnField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EMAILS_PREFERENCES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MAX_WEEKLY_EMAILS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}))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371601"/>
          <a:ext cx="8229600" cy="361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733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Meta annotation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</a:t>
                      </a:r>
                      <a:r>
                        <a:rPr lang="en-US" sz="1200" baseline="0" dirty="0" smtClean="0"/>
                        <a:t> a</a:t>
                      </a:r>
                      <a:r>
                        <a:rPr lang="en-US" sz="1200" dirty="0" smtClean="0"/>
                        <a:t>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Injected resource</a:t>
                      </a:r>
                      <a:endParaRPr lang="en-US" sz="1200" dirty="0"/>
                    </a:p>
                  </a:txBody>
                  <a:tcPr marT="34290" marB="34290"/>
                </a:tc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InjectInit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InjectSampleInit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EFieldSample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err="1" smtClean="0"/>
                        <a:t>FieldInitializer</a:t>
                      </a:r>
                      <a:endParaRPr lang="en-US" sz="1200" b="1" dirty="0" smtClean="0"/>
                    </a:p>
                  </a:txBody>
                  <a:tcPr marT="34290" marB="34290"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@InjectEditor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EFieldSample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smtClean="0"/>
                        <a:t>FieldEditor</a:t>
                      </a:r>
                      <a:endParaRPr lang="en-US" sz="1200" b="1" dirty="0" smtClean="0"/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InjectBehaviour</a:t>
                      </a: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err="1" smtClean="0"/>
                        <a:t>FieldBehaviour</a:t>
                      </a:r>
                      <a:endParaRPr lang="en-US" sz="1200" b="1" baseline="0" dirty="0" smtClean="0"/>
                    </a:p>
                  </a:txBody>
                  <a:tcPr marT="34290" marB="34290"/>
                </a:tc>
              </a:tr>
              <a:tr h="66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InjectLabel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InjectSampleLabel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  <a:p>
                      <a:endParaRPr lang="en-US" sz="900" baseline="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InjectHelp</a:t>
                      </a: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InjectSampleHelp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  <a:endParaRPr lang="en-US" sz="1200" dirty="0" smtClean="0"/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@InjectPlaceHolder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  <a:endParaRPr lang="en-US" sz="12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200151"/>
            <a:ext cx="36576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Code generation is triggered by </a:t>
            </a:r>
            <a:r>
              <a:rPr lang="en-US" sz="17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b="1" dirty="0" smtClean="0"/>
              <a:t>APT processor </a:t>
            </a:r>
            <a:r>
              <a:rPr lang="en-US" sz="1700" dirty="0" smtClean="0"/>
              <a:t>is executed during the compilation of </a:t>
            </a:r>
            <a:r>
              <a:rPr lang="en-US" sz="1700" b="1" dirty="0" smtClean="0"/>
              <a:t>Mdl4ui-field </a:t>
            </a:r>
            <a:r>
              <a:rPr lang="en-US" sz="17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We perform some </a:t>
            </a:r>
            <a:r>
              <a:rPr lang="en-US" sz="1700" b="1" dirty="0" smtClean="0"/>
              <a:t>validations</a:t>
            </a:r>
            <a:r>
              <a:rPr lang="en-US" sz="17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We use a </a:t>
            </a:r>
            <a:r>
              <a:rPr lang="en-US" sz="1700" b="1" dirty="0" smtClean="0"/>
              <a:t>factory pattern </a:t>
            </a:r>
            <a:r>
              <a:rPr lang="en-US" sz="17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An implementation for </a:t>
            </a:r>
            <a:r>
              <a:rPr lang="en-US" sz="1700" b="1" dirty="0" smtClean="0"/>
              <a:t>GWT client runtime</a:t>
            </a:r>
            <a:r>
              <a:rPr lang="en-US" sz="1700" dirty="0" smtClean="0"/>
              <a:t> purpose</a:t>
            </a:r>
            <a:endParaRPr lang="en-US" sz="17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A </a:t>
            </a:r>
            <a:r>
              <a:rPr lang="en-US" sz="1700" b="1" dirty="0" smtClean="0"/>
              <a:t>mock implementation GWT less </a:t>
            </a:r>
            <a:r>
              <a:rPr lang="en-US" sz="17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5105400" cy="291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200152"/>
          <a:ext cx="8229600" cy="371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2899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Meta annotation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factory</a:t>
                      </a:r>
                      <a:endParaRPr lang="en-US" sz="1200" dirty="0"/>
                    </a:p>
                  </a:txBody>
                  <a:tcPr marT="34290" marB="34290"/>
                </a:tc>
              </a:tr>
              <a:tr h="509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InjectInit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34290" marB="34290"/>
                </a:tc>
              </a:tr>
              <a:tr h="499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@InjectEditor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InjectBehaviour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T="34290" marB="34290"/>
                </a:tc>
              </a:tr>
              <a:tr h="589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InjectLabel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InjectHelp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@InjectPlaceHolder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628901"/>
            <a:ext cx="2518258" cy="3711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058223"/>
            <a:ext cx="2271370" cy="3703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3" y="3829051"/>
            <a:ext cx="4451665" cy="3711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1543051"/>
            <a:ext cx="2429378" cy="3711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3" y="3200401"/>
            <a:ext cx="4497751" cy="3711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8" y="4429447"/>
            <a:ext cx="4811573" cy="3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35433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3200399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333375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971552"/>
            <a:ext cx="8655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Mdl4ui-I18n</a:t>
            </a:r>
            <a:r>
              <a:rPr lang="en-US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Mdl4ui-base</a:t>
            </a:r>
            <a:r>
              <a:rPr lang="en-US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Mdl4ui-model</a:t>
            </a:r>
            <a:r>
              <a:rPr lang="en-US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Mdl4ui-maven</a:t>
            </a:r>
            <a:r>
              <a:rPr lang="en-US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Mdl4ui-fields</a:t>
            </a:r>
            <a:r>
              <a:rPr lang="en-US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360045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Mdl4ui-webapp</a:t>
            </a:r>
            <a:r>
              <a:rPr lang="en-US" dirty="0"/>
              <a:t>: the web application that </a:t>
            </a:r>
            <a:r>
              <a:rPr lang="en-US" dirty="0" smtClean="0"/>
              <a:t>assembles </a:t>
            </a:r>
            <a:r>
              <a:rPr lang="en-US" dirty="0"/>
              <a:t>the code,  </a:t>
            </a:r>
            <a:r>
              <a:rPr lang="en-US" dirty="0" smtClean="0"/>
              <a:t>compiles </a:t>
            </a:r>
            <a:r>
              <a:rPr lang="en-US" dirty="0"/>
              <a:t>various resources with GWT and </a:t>
            </a:r>
            <a:r>
              <a:rPr lang="en-US" dirty="0" smtClean="0"/>
              <a:t>adds </a:t>
            </a:r>
            <a:r>
              <a:rPr lang="en-US" dirty="0"/>
              <a:t>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085851"/>
            <a:ext cx="4419600" cy="1700213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3" y="1714501"/>
            <a:ext cx="4276725" cy="2600325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3" y="2228850"/>
            <a:ext cx="3236595" cy="282001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883766"/>
            <a:ext cx="3943238" cy="3980091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231814"/>
            <a:ext cx="4648200" cy="3343275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085850"/>
            <a:ext cx="3474540" cy="3635202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59" y="2057400"/>
            <a:ext cx="4390851" cy="30289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05979"/>
            <a:ext cx="61722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Generate UML to understand the model</a:t>
            </a:r>
            <a:endParaRPr lang="en-US" sz="36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2343151"/>
          <a:ext cx="3684654" cy="278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MDL4UI</a:t>
                      </a:r>
                      <a:endParaRPr lang="en-US" sz="14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UML</a:t>
                      </a:r>
                      <a:endParaRPr lang="en-US" sz="1400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ScreenID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BlockID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GroupID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Instance specification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FieldLabel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Class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FieldDependency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Dependency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04800" y="1018655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</a:t>
            </a:r>
            <a:r>
              <a:rPr lang="en-US" sz="2000" dirty="0" smtClean="0"/>
              <a:t>graph	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Generated 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00150"/>
            <a:ext cx="8915400" cy="37147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886200"/>
            <a:ext cx="7696200" cy="12573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57251"/>
            <a:ext cx="9448800" cy="33944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41719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37719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claim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47434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44005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028700"/>
            <a:ext cx="8153400" cy="39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71700"/>
            <a:ext cx="8229600" cy="85725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2642347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1956547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130366"/>
            <a:ext cx="3962400" cy="39703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Adding new fields or shuffling the fields order required a lot of testing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57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81200" y="3943350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Words>2393</Words>
  <Application>Microsoft Office PowerPoint</Application>
  <PresentationFormat>Affichage à l'écran (16:9)</PresentationFormat>
  <Paragraphs>594</Paragraphs>
  <Slides>64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697</cp:revision>
  <cp:lastPrinted>2013-04-02T11:22:46Z</cp:lastPrinted>
  <dcterms:created xsi:type="dcterms:W3CDTF">2013-03-24T20:37:15Z</dcterms:created>
  <dcterms:modified xsi:type="dcterms:W3CDTF">2013-04-12T08:56:57Z</dcterms:modified>
</cp:coreProperties>
</file>