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7" r:id="rId28"/>
    <p:sldId id="282" r:id="rId29"/>
    <p:sldId id="285" r:id="rId30"/>
    <p:sldId id="286" r:id="rId31"/>
    <p:sldId id="283" r:id="rId32"/>
    <p:sldId id="284" r:id="rId33"/>
    <p:sldId id="288" r:id="rId34"/>
    <p:sldId id="293" r:id="rId35"/>
    <p:sldId id="295" r:id="rId36"/>
    <p:sldId id="294" r:id="rId37"/>
    <p:sldId id="292" r:id="rId38"/>
    <p:sldId id="296" r:id="rId39"/>
    <p:sldId id="297" r:id="rId40"/>
    <p:sldId id="304" r:id="rId41"/>
    <p:sldId id="305" r:id="rId42"/>
    <p:sldId id="300" r:id="rId43"/>
    <p:sldId id="299" r:id="rId44"/>
    <p:sldId id="298" r:id="rId45"/>
    <p:sldId id="310" r:id="rId46"/>
    <p:sldId id="311" r:id="rId47"/>
    <p:sldId id="301" r:id="rId48"/>
    <p:sldId id="307" r:id="rId49"/>
    <p:sldId id="309" r:id="rId50"/>
    <p:sldId id="302" r:id="rId51"/>
    <p:sldId id="303" r:id="rId52"/>
  </p:sldIdLst>
  <p:sldSz cx="9144000" cy="6858000" type="screen4x3"/>
  <p:notesSz cx="6807200" cy="99393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5335" autoAdjust="0"/>
  </p:normalViewPr>
  <p:slideViewPr>
    <p:cSldViewPr>
      <p:cViewPr varScale="1">
        <p:scale>
          <a:sx n="86" d="100"/>
          <a:sy n="86" d="100"/>
        </p:scale>
        <p:origin x="-16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3131"/>
        <p:guide pos="214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D9D59-C69D-478D-98BA-46DD69AE3241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F0778-B092-4B9F-81BC-7C174F2439A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803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035F6-A10F-4A2D-A4E3-1D4F59E0F1A1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95A55-B5EF-47FB-BCEC-1018828F2E1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148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700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0979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738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260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4845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3623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54835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0412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866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14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274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9836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1059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334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68FF-0D67-4269-9FD2-93B489DF800A}" type="datetimeFigureOut">
              <a:rPr lang="fr-FR" smtClean="0"/>
              <a:pPr/>
              <a:t>04/04/2013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8482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lesfurets/mdl4u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Rock solid UI modeling using annotation processing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of </a:t>
            </a:r>
            <a:r>
              <a:rPr lang="en-US" dirty="0" smtClean="0"/>
              <a:t>study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jubaudry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955344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MDL4UI from 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988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MDL4UI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657600" y="4800600"/>
            <a:ext cx="5123518" cy="169277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Reactor Summary: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mdl4ui-root ....................................... SUCCESS [0.375s]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mdl4ui-i18n ....................................... SUCCESS [1.921s]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mdl4ui-base ....................................... SUCCESS [0.829s]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mdl4ui-model ...................................... SUCCESS [2.860s]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mdl4ui-maven ...................................... SUCCESS [1.641s]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mdl4ui-fields ..................................... SUCCESS [4.751s]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mdl4ui-webapp ..................................... SUCCESS [39.632s]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BUILD SUCCESS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Total time: </a:t>
            </a:r>
            <a:r>
              <a:rPr lang="en-US" sz="800" dirty="0" smtClean="0">
                <a:solidFill>
                  <a:schemeClr val="bg1"/>
                </a:solidFill>
                <a:latin typeface="Lucida Console" pitchFamily="49" charset="0"/>
              </a:rPr>
              <a:t>52.166s</a:t>
            </a:r>
            <a:endParaRPr lang="en-US" sz="8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8600" y="1295400"/>
            <a:ext cx="86556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Mdl4ui-I18n</a:t>
            </a:r>
            <a:r>
              <a:rPr lang="en-US" sz="2000" dirty="0" smtClean="0"/>
              <a:t> : foundation framework for text resource injection,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Mdl4ui-base</a:t>
            </a:r>
            <a:r>
              <a:rPr lang="en-US" sz="2000" dirty="0" smtClean="0"/>
              <a:t>: foundation framework for the UI model interfaces,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Mdl4ui-model</a:t>
            </a:r>
            <a:r>
              <a:rPr lang="en-US" sz="2000" dirty="0" smtClean="0"/>
              <a:t>: model instance for our code sample, including fields and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Mdl4ui-maven</a:t>
            </a:r>
            <a:r>
              <a:rPr lang="en-US" sz="2000" dirty="0" smtClean="0"/>
              <a:t>: maven plugin part of the foundation framework that generate and check the dependency graph between the fields, export the model in XMI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Mdl4ui-fields</a:t>
            </a:r>
            <a:r>
              <a:rPr lang="en-US" sz="2000" dirty="0" smtClean="0"/>
              <a:t>:  business rules, validation and field editors (MVC pattern) for our sample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28600" y="48006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Mdl4ui-webapp</a:t>
            </a:r>
            <a:r>
              <a:rPr lang="en-US" sz="2000" dirty="0"/>
              <a:t>: the web application that assemble the code,  compile various resources with GWT and add styling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7281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5824" y="76200"/>
            <a:ext cx="4312376" cy="65532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80288" y="1840904"/>
            <a:ext cx="6602227" cy="3340695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V="1">
            <a:off x="914400" y="3048000"/>
            <a:ext cx="4648200" cy="3124200"/>
          </a:xfrm>
          <a:prstGeom prst="bentConnector3">
            <a:avLst>
              <a:gd name="adj1" fmla="val 164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2133600" y="3511250"/>
            <a:ext cx="3657600" cy="2660952"/>
          </a:xfrm>
          <a:prstGeom prst="bentConnector3">
            <a:avLst>
              <a:gd name="adj1" fmla="val 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3124200" y="3886200"/>
            <a:ext cx="2514600" cy="2286000"/>
          </a:xfrm>
          <a:prstGeom prst="bentConnector3">
            <a:avLst>
              <a:gd name="adj1" fmla="val 303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rot="5400000" flipH="1" flipV="1">
            <a:off x="3048000" y="3733800"/>
            <a:ext cx="3429000" cy="1447800"/>
          </a:xfrm>
          <a:prstGeom prst="bentConnector3">
            <a:avLst>
              <a:gd name="adj1" fmla="val 10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r>
              <a:rPr lang="en-US" dirty="0" smtClean="0"/>
              <a:t>Look at my model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35824" y="5806440"/>
            <a:ext cx="4343400" cy="8382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eur droit avec flèche 39"/>
          <p:cNvCxnSpPr>
            <a:stCxn id="38" idx="3"/>
            <a:endCxn id="42" idx="2"/>
          </p:cNvCxnSpPr>
          <p:nvPr/>
        </p:nvCxnSpPr>
        <p:spPr>
          <a:xfrm flipV="1">
            <a:off x="4679224" y="5181598"/>
            <a:ext cx="2247628" cy="1043942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785904" y="1840903"/>
            <a:ext cx="4281896" cy="334069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94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MDL4UI model layers</a:t>
            </a:r>
            <a:endParaRPr lang="en-US" dirty="0"/>
          </a:p>
        </p:txBody>
      </p:sp>
      <p:grpSp>
        <p:nvGrpSpPr>
          <p:cNvPr id="16" name="Groupe 15"/>
          <p:cNvGrpSpPr/>
          <p:nvPr/>
        </p:nvGrpSpPr>
        <p:grpSpPr>
          <a:xfrm>
            <a:off x="304800" y="1524000"/>
            <a:ext cx="8534400" cy="914400"/>
            <a:chOff x="304800" y="1524000"/>
            <a:chExt cx="8534400" cy="914400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304800" y="1524000"/>
              <a:ext cx="61722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FieldID</a:t>
              </a:r>
              <a:r>
                <a:rPr lang="en-US" dirty="0" smtClean="0"/>
                <a:t> – </a:t>
              </a:r>
              <a:r>
                <a:rPr lang="en-US" dirty="0" err="1" smtClean="0"/>
                <a:t>GroupID</a:t>
              </a:r>
              <a:r>
                <a:rPr lang="en-US" dirty="0" smtClean="0"/>
                <a:t> – </a:t>
              </a:r>
              <a:r>
                <a:rPr lang="en-US" dirty="0" err="1" smtClean="0"/>
                <a:t>BlockID</a:t>
              </a:r>
              <a:r>
                <a:rPr lang="en-US" dirty="0" smtClean="0"/>
                <a:t> – </a:t>
              </a:r>
              <a:r>
                <a:rPr lang="en-US" dirty="0" err="1" smtClean="0"/>
                <a:t>ScreenID</a:t>
              </a:r>
              <a:r>
                <a:rPr lang="en-US" dirty="0" smtClean="0"/>
                <a:t> - </a:t>
              </a:r>
              <a:r>
                <a:rPr lang="en-US" dirty="0" err="1" smtClean="0"/>
                <a:t>ScenarioID</a:t>
              </a:r>
              <a:endParaRPr lang="en-US" dirty="0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6629400" y="1524000"/>
              <a:ext cx="22098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MetaModel</a:t>
              </a:r>
              <a:endParaRPr lang="en-US" dirty="0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304800" y="4419600"/>
            <a:ext cx="8534400" cy="914400"/>
            <a:chOff x="304800" y="4419600"/>
            <a:chExt cx="8534400" cy="914400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304800" y="4419600"/>
              <a:ext cx="6172200" cy="914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Field – Group – Block - Screen</a:t>
              </a:r>
              <a:endParaRPr lang="en-US" dirty="0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6629400" y="4419600"/>
              <a:ext cx="2209800" cy="914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 Instance (runtime)</a:t>
              </a:r>
              <a:endParaRPr lang="en-US" dirty="0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304800" y="5486400"/>
            <a:ext cx="8534400" cy="914400"/>
            <a:chOff x="304800" y="5486400"/>
            <a:chExt cx="8534400" cy="914400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304800" y="5486400"/>
              <a:ext cx="6172200" cy="9144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FieldView</a:t>
              </a:r>
              <a:r>
                <a:rPr lang="en-US" dirty="0" smtClean="0"/>
                <a:t> – </a:t>
              </a:r>
              <a:r>
                <a:rPr lang="en-US" dirty="0" err="1" smtClean="0"/>
                <a:t>GroupView</a:t>
              </a:r>
              <a:r>
                <a:rPr lang="en-US" dirty="0" smtClean="0"/>
                <a:t> – </a:t>
              </a:r>
              <a:r>
                <a:rPr lang="en-US" dirty="0" err="1" smtClean="0"/>
                <a:t>BlockView</a:t>
              </a:r>
              <a:r>
                <a:rPr lang="en-US" dirty="0" smtClean="0"/>
                <a:t> - </a:t>
              </a:r>
              <a:r>
                <a:rPr lang="en-US" dirty="0" err="1" smtClean="0"/>
                <a:t>ScreenView</a:t>
              </a:r>
              <a:endParaRPr lang="en-US" dirty="0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6629400" y="5486400"/>
              <a:ext cx="2209800" cy="9144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 of the MVC pattern (runtime)</a:t>
              </a:r>
              <a:endParaRPr lang="en-US" dirty="0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152400" y="2590800"/>
            <a:ext cx="8839200" cy="1676400"/>
            <a:chOff x="152400" y="2590800"/>
            <a:chExt cx="8839200" cy="1676400"/>
          </a:xfrm>
        </p:grpSpPr>
        <p:sp>
          <p:nvSpPr>
            <p:cNvPr id="12" name="Rectangle à coins arrondis 11"/>
            <p:cNvSpPr/>
            <p:nvPr/>
          </p:nvSpPr>
          <p:spPr>
            <a:xfrm>
              <a:off x="152400" y="2590800"/>
              <a:ext cx="8839200" cy="16764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Customization layer</a:t>
              </a:r>
              <a:endParaRPr lang="en-US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04800" y="3200400"/>
              <a:ext cx="6172200" cy="9144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EFieldSample</a:t>
              </a:r>
              <a:r>
                <a:rPr lang="en-US" dirty="0" smtClean="0"/>
                <a:t> – </a:t>
              </a:r>
              <a:r>
                <a:rPr lang="en-US" dirty="0" err="1" smtClean="0"/>
                <a:t>EGroupSample</a:t>
              </a:r>
              <a:r>
                <a:rPr lang="en-US" dirty="0" smtClean="0"/>
                <a:t> – </a:t>
              </a:r>
              <a:r>
                <a:rPr lang="en-US" dirty="0" err="1" smtClean="0"/>
                <a:t>BlockSample</a:t>
              </a:r>
              <a:r>
                <a:rPr lang="en-US" dirty="0" smtClean="0"/>
                <a:t> - </a:t>
              </a:r>
              <a:r>
                <a:rPr lang="en-US" dirty="0" err="1" smtClean="0"/>
                <a:t>EScreenSample</a:t>
              </a:r>
              <a:endParaRPr lang="en-US" dirty="0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6629400" y="3200400"/>
              <a:ext cx="2209800" cy="9144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6276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3048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FieldID</a:t>
            </a:r>
            <a:r>
              <a:rPr lang="en-US" dirty="0" smtClean="0"/>
              <a:t> – </a:t>
            </a:r>
            <a:r>
              <a:rPr lang="en-US" dirty="0" err="1" smtClean="0"/>
              <a:t>GroupID</a:t>
            </a:r>
            <a:r>
              <a:rPr lang="en-US" dirty="0" smtClean="0"/>
              <a:t> – </a:t>
            </a:r>
            <a:r>
              <a:rPr lang="en-US" dirty="0" err="1" smtClean="0"/>
              <a:t>BlockID</a:t>
            </a:r>
            <a:r>
              <a:rPr lang="en-US" dirty="0" smtClean="0"/>
              <a:t> – </a:t>
            </a:r>
            <a:r>
              <a:rPr lang="en-US" dirty="0" err="1" smtClean="0"/>
              <a:t>ScreenID</a:t>
            </a:r>
            <a:r>
              <a:rPr lang="en-US" dirty="0" smtClean="0"/>
              <a:t>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3048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" y="1295400"/>
            <a:ext cx="8467200" cy="5486400"/>
          </a:xfrm>
          <a:prstGeom prst="rect">
            <a:avLst/>
          </a:prstGeom>
        </p:spPr>
      </p:pic>
      <p:sp>
        <p:nvSpPr>
          <p:cNvPr id="8" name="Rectangle à coins arrondis 7"/>
          <p:cNvSpPr/>
          <p:nvPr/>
        </p:nvSpPr>
        <p:spPr>
          <a:xfrm>
            <a:off x="5715000" y="1828800"/>
            <a:ext cx="3048000" cy="838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a UI MetaModel, and all concept for other layers.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0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1739604"/>
            <a:ext cx="7391400" cy="5042196"/>
          </a:xfrm>
          <a:prstGeom prst="rect">
            <a:avLst/>
          </a:prstGeom>
        </p:spPr>
      </p:pic>
      <p:sp>
        <p:nvSpPr>
          <p:cNvPr id="4" name="Rectangle à coins arrondis 3"/>
          <p:cNvSpPr/>
          <p:nvPr/>
        </p:nvSpPr>
        <p:spPr>
          <a:xfrm>
            <a:off x="152400" y="152400"/>
            <a:ext cx="8839200" cy="1524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6096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629400" y="6096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410200" y="1828800"/>
            <a:ext cx="33528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our UI model (screens, fields, etc.), only using enumerations.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5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2286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2286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1371600"/>
            <a:ext cx="7543800" cy="5386211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96000" y="1676400"/>
            <a:ext cx="2895600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our UI model, with i18n resources injected.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31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4800" y="2286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2286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524000"/>
            <a:ext cx="8588644" cy="53340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19800" y="1600200"/>
            <a:ext cx="29718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all HTML widgets from a UI model instance, using GWT and twitter bootstrap frameworks.</a:t>
            </a:r>
          </a:p>
        </p:txBody>
      </p:sp>
    </p:spTree>
    <p:extLst>
      <p:ext uri="{BB962C8B-B14F-4D97-AF65-F5344CB8AC3E}">
        <p14:creationId xmlns:p14="http://schemas.microsoft.com/office/powerpoint/2010/main" xmlns="" val="4519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screen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3424" y="1171573"/>
            <a:ext cx="6708976" cy="56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96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field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04963" y="1139405"/>
            <a:ext cx="5862637" cy="564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318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gdigugli</a:t>
            </a:r>
            <a:r>
              <a:rPr lang="en-US" sz="2000" dirty="0" smtClean="0"/>
              <a:t> – Gilles Di </a:t>
            </a:r>
            <a:r>
              <a:rPr lang="en-US" sz="2000" dirty="0" err="1" smtClean="0"/>
              <a:t>Guglielmo</a:t>
            </a:r>
            <a:endParaRPr lang="en-US" sz="2000" dirty="0" smtClean="0"/>
          </a:p>
          <a:p>
            <a:r>
              <a:rPr lang="en-US" sz="2000" dirty="0" smtClean="0"/>
              <a:t>Java Developer since 1999</a:t>
            </a:r>
          </a:p>
          <a:p>
            <a:r>
              <a:rPr lang="en-US" sz="2000" dirty="0" smtClean="0"/>
              <a:t>Software architect at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ILOG – IBM</a:t>
            </a:r>
          </a:p>
          <a:p>
            <a:pPr lvl="1"/>
            <a:r>
              <a:rPr lang="en-US" sz="1800" dirty="0" smtClean="0"/>
              <a:t>2D Graphic toolkit</a:t>
            </a:r>
          </a:p>
          <a:p>
            <a:pPr lvl="1"/>
            <a:r>
              <a:rPr lang="en-US" sz="1800" dirty="0" smtClean="0"/>
              <a:t>Rule Engine</a:t>
            </a:r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Services Platform for J2EE</a:t>
            </a:r>
          </a:p>
          <a:p>
            <a:pPr lvl="1"/>
            <a:r>
              <a:rPr lang="en-US" sz="1800" dirty="0" smtClean="0"/>
              <a:t>Domain models code generators</a:t>
            </a:r>
            <a:endParaRPr lang="en-US" sz="18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jubaudry</a:t>
            </a:r>
            <a:r>
              <a:rPr lang="en-US" sz="2000" dirty="0" smtClean="0"/>
              <a:t> – </a:t>
            </a:r>
            <a:r>
              <a:rPr lang="en-US" sz="2000" dirty="0" err="1" smtClean="0"/>
              <a:t>Julien</a:t>
            </a:r>
            <a:r>
              <a:rPr lang="en-US" sz="2000" dirty="0" smtClean="0"/>
              <a:t> </a:t>
            </a:r>
            <a:r>
              <a:rPr lang="en-US" sz="2000" dirty="0" err="1" smtClean="0"/>
              <a:t>Baudry</a:t>
            </a:r>
            <a:endParaRPr lang="en-US" sz="2000" dirty="0" smtClean="0"/>
          </a:p>
          <a:p>
            <a:r>
              <a:rPr lang="en-US" sz="2000" dirty="0" smtClean="0"/>
              <a:t>Java Developer since 2007</a:t>
            </a:r>
          </a:p>
          <a:p>
            <a:r>
              <a:rPr lang="en-US" sz="2000" dirty="0" smtClean="0"/>
              <a:t>Senior developer at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Services Platform for J2EE</a:t>
            </a:r>
          </a:p>
          <a:p>
            <a:pPr lvl="1"/>
            <a:r>
              <a:rPr lang="en-US" sz="1800" dirty="0" smtClean="0"/>
              <a:t>Domain models code generators</a:t>
            </a:r>
          </a:p>
          <a:p>
            <a:pPr lvl="1"/>
            <a:r>
              <a:rPr lang="en-US" sz="1800" dirty="0" smtClean="0"/>
              <a:t>Reinsurance software</a:t>
            </a:r>
          </a:p>
          <a:p>
            <a:endParaRPr lang="en-US" sz="2000" dirty="0"/>
          </a:p>
        </p:txBody>
      </p:sp>
      <p:pic>
        <p:nvPicPr>
          <p:cNvPr id="5" name="Image 4" descr="LesFurets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362200" y="2895600"/>
            <a:ext cx="3675459" cy="68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6306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model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5125" y="1497726"/>
            <a:ext cx="8690275" cy="497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84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modeling as code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Sorry we are Java developers</a:t>
            </a:r>
          </a:p>
          <a:p>
            <a:r>
              <a:rPr lang="en-US" dirty="0" smtClean="0"/>
              <a:t>Build in </a:t>
            </a:r>
            <a:r>
              <a:rPr lang="en-US" b="1" dirty="0" smtClean="0"/>
              <a:t>continuous integration </a:t>
            </a:r>
            <a:r>
              <a:rPr lang="en-US" dirty="0" smtClean="0"/>
              <a:t>for modeling</a:t>
            </a:r>
          </a:p>
          <a:p>
            <a:r>
              <a:rPr lang="en-US" b="1" dirty="0" smtClean="0"/>
              <a:t>No code generation </a:t>
            </a:r>
            <a:r>
              <a:rPr lang="en-US" dirty="0" smtClean="0"/>
              <a:t>required to implements the model</a:t>
            </a:r>
          </a:p>
          <a:p>
            <a:r>
              <a:rPr lang="en-US" b="1" dirty="0" smtClean="0"/>
              <a:t>No learning curve </a:t>
            </a:r>
            <a:r>
              <a:rPr lang="en-US" dirty="0" smtClean="0"/>
              <a:t>for a development team</a:t>
            </a:r>
          </a:p>
          <a:p>
            <a:r>
              <a:rPr lang="en-US" b="1" dirty="0" smtClean="0"/>
              <a:t>Tooling</a:t>
            </a:r>
            <a:r>
              <a:rPr lang="en-US" dirty="0" smtClean="0"/>
              <a:t> is very fast</a:t>
            </a:r>
          </a:p>
          <a:p>
            <a:r>
              <a:rPr lang="en-US" b="1" dirty="0" smtClean="0"/>
              <a:t>Memory footprint </a:t>
            </a:r>
            <a:r>
              <a:rPr lang="en-US" dirty="0" smtClean="0"/>
              <a:t>is very low</a:t>
            </a:r>
          </a:p>
          <a:p>
            <a:r>
              <a:rPr lang="en-US" dirty="0" smtClean="0"/>
              <a:t>A lot of </a:t>
            </a:r>
            <a:r>
              <a:rPr lang="en-US" b="1" dirty="0" smtClean="0"/>
              <a:t>consistency</a:t>
            </a:r>
            <a:r>
              <a:rPr lang="en-US" dirty="0" smtClean="0"/>
              <a:t> checking is done by the compiler</a:t>
            </a:r>
          </a:p>
          <a:p>
            <a:r>
              <a:rPr lang="en-US" dirty="0" smtClean="0"/>
              <a:t>More benefits to come in the next slides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58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dependency graph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Implementing business rules require to </a:t>
            </a:r>
            <a:r>
              <a:rPr lang="en-US" b="1" dirty="0" smtClean="0"/>
              <a:t>trigger the rules</a:t>
            </a:r>
            <a:r>
              <a:rPr lang="en-US" dirty="0" smtClean="0"/>
              <a:t> using a dependency model</a:t>
            </a:r>
          </a:p>
          <a:p>
            <a:r>
              <a:rPr lang="en-US" b="1" dirty="0" smtClean="0"/>
              <a:t>No semantic </a:t>
            </a:r>
            <a:r>
              <a:rPr lang="en-US" dirty="0" smtClean="0"/>
              <a:t>on the dependency</a:t>
            </a:r>
          </a:p>
          <a:p>
            <a:r>
              <a:rPr lang="en-US" dirty="0" smtClean="0"/>
              <a:t>Fields receive </a:t>
            </a:r>
            <a:r>
              <a:rPr lang="en-US" b="1" dirty="0" smtClean="0"/>
              <a:t>dependency events </a:t>
            </a:r>
            <a:r>
              <a:rPr lang="en-US" dirty="0" smtClean="0"/>
              <a:t>with</a:t>
            </a:r>
            <a:r>
              <a:rPr lang="en-US" b="1" dirty="0" smtClean="0"/>
              <a:t> source</a:t>
            </a:r>
          </a:p>
          <a:p>
            <a:r>
              <a:rPr lang="en-US" dirty="0" smtClean="0"/>
              <a:t>Each </a:t>
            </a:r>
            <a:r>
              <a:rPr lang="en-US" b="1" dirty="0" smtClean="0"/>
              <a:t>field implements various features </a:t>
            </a:r>
            <a:r>
              <a:rPr lang="en-US" dirty="0" smtClean="0"/>
              <a:t>to react to dependency events</a:t>
            </a:r>
          </a:p>
          <a:p>
            <a:pPr lvl="1"/>
            <a:r>
              <a:rPr lang="en-US" dirty="0" smtClean="0"/>
              <a:t>Visibility</a:t>
            </a:r>
          </a:p>
          <a:p>
            <a:pPr lvl="1"/>
            <a:r>
              <a:rPr lang="en-US" dirty="0"/>
              <a:t>Value </a:t>
            </a:r>
            <a:r>
              <a:rPr lang="en-US" dirty="0" smtClean="0"/>
              <a:t>range</a:t>
            </a:r>
          </a:p>
          <a:p>
            <a:pPr lvl="1"/>
            <a:r>
              <a:rPr lang="en-US" dirty="0" smtClean="0"/>
              <a:t>Reset</a:t>
            </a:r>
          </a:p>
          <a:p>
            <a:pPr lvl="1"/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MVC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73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to manage validation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" y="4114800"/>
            <a:ext cx="5630061" cy="215295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5400" y="1722863"/>
            <a:ext cx="6971429" cy="199365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xmlns="" val="23691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to manage visibility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700" y="3756102"/>
            <a:ext cx="3746705" cy="217771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0" y="3733800"/>
            <a:ext cx="5109924" cy="294077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4538" y="1371600"/>
            <a:ext cx="7834921" cy="2234921"/>
          </a:xfrm>
          <a:prstGeom prst="rect">
            <a:avLst/>
          </a:prstGeom>
          <a:ln w="57150">
            <a:noFill/>
          </a:ln>
        </p:spPr>
      </p:pic>
      <p:sp>
        <p:nvSpPr>
          <p:cNvPr id="3" name="Rectangle à coins arrondis 2"/>
          <p:cNvSpPr/>
          <p:nvPr/>
        </p:nvSpPr>
        <p:spPr>
          <a:xfrm>
            <a:off x="1600200" y="4844961"/>
            <a:ext cx="838200" cy="3592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à coins arrondis 6"/>
          <p:cNvSpPr/>
          <p:nvPr/>
        </p:nvSpPr>
        <p:spPr>
          <a:xfrm>
            <a:off x="5410200" y="4844961"/>
            <a:ext cx="838200" cy="3592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63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dependency as code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28800" y="1371600"/>
            <a:ext cx="7086600" cy="461131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7802" y="4331209"/>
            <a:ext cx="62349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Implemented using </a:t>
            </a:r>
            <a:r>
              <a:rPr lang="en-US" sz="2800" b="1" dirty="0" smtClean="0"/>
              <a:t>enumeration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/>
              <a:t>Only direct dependency </a:t>
            </a:r>
            <a:r>
              <a:rPr lang="en-US" sz="2800" dirty="0" smtClean="0"/>
              <a:t>between fields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one field as </a:t>
            </a:r>
            <a:r>
              <a:rPr lang="en-US" sz="2800" b="1" dirty="0" smtClean="0"/>
              <a:t>source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</a:t>
            </a:r>
            <a:r>
              <a:rPr lang="en-US" sz="2800" b="1" dirty="0" smtClean="0"/>
              <a:t>multiple</a:t>
            </a:r>
            <a:r>
              <a:rPr lang="en-US" sz="2800" dirty="0" smtClean="0"/>
              <a:t> field as </a:t>
            </a:r>
            <a:r>
              <a:rPr lang="en-US" sz="2800" b="1" dirty="0" smtClean="0"/>
              <a:t>target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25271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dependency, dependency cycle,</a:t>
            </a:r>
            <a:br>
              <a:rPr lang="en-US" dirty="0" smtClean="0"/>
            </a:br>
            <a:r>
              <a:rPr lang="en-US" dirty="0" smtClean="0"/>
              <a:t>graph validation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Cycle declaration </a:t>
            </a:r>
            <a:r>
              <a:rPr lang="en-US" dirty="0" smtClean="0"/>
              <a:t>between fields is </a:t>
            </a:r>
            <a:r>
              <a:rPr lang="en-US" b="1" dirty="0" smtClean="0"/>
              <a:t>allowed</a:t>
            </a:r>
          </a:p>
          <a:p>
            <a:r>
              <a:rPr lang="en-US" dirty="0" smtClean="0"/>
              <a:t>Deep dependencies are statically resolved</a:t>
            </a:r>
          </a:p>
          <a:p>
            <a:pPr lvl="1"/>
            <a:r>
              <a:rPr lang="en-US" dirty="0" smtClean="0"/>
              <a:t>For each field the </a:t>
            </a:r>
            <a:r>
              <a:rPr lang="en-US" b="1" dirty="0" smtClean="0"/>
              <a:t>deep dependencies </a:t>
            </a:r>
            <a:r>
              <a:rPr lang="en-US" dirty="0" smtClean="0"/>
              <a:t>are </a:t>
            </a:r>
            <a:r>
              <a:rPr lang="en-US" b="1" dirty="0" smtClean="0"/>
              <a:t>generated</a:t>
            </a:r>
            <a:r>
              <a:rPr lang="en-US" dirty="0" smtClean="0"/>
              <a:t> during the compilation</a:t>
            </a:r>
          </a:p>
          <a:p>
            <a:pPr lvl="1"/>
            <a:r>
              <a:rPr lang="en-US" dirty="0" smtClean="0"/>
              <a:t>Model declared in </a:t>
            </a:r>
            <a:r>
              <a:rPr lang="en-US" b="1" dirty="0" err="1" smtClean="0"/>
              <a:t>EFieldDependency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Deep dependency  are generated in </a:t>
            </a:r>
            <a:r>
              <a:rPr lang="en-US" b="1" dirty="0" err="1" smtClean="0"/>
              <a:t>EFieldDeepDependency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Dependency </a:t>
            </a:r>
            <a:r>
              <a:rPr lang="en-US" b="1" dirty="0" smtClean="0"/>
              <a:t>order </a:t>
            </a:r>
            <a:r>
              <a:rPr lang="en-US" dirty="0" smtClean="0"/>
              <a:t>is</a:t>
            </a:r>
            <a:r>
              <a:rPr lang="en-US" b="1" dirty="0" smtClean="0"/>
              <a:t> not guaranteed</a:t>
            </a:r>
          </a:p>
          <a:p>
            <a:r>
              <a:rPr lang="en-US" b="1" dirty="0" smtClean="0"/>
              <a:t>No runtime infinity loop </a:t>
            </a:r>
            <a:r>
              <a:rPr lang="en-US" dirty="0" smtClean="0"/>
              <a:t>is guaranteed</a:t>
            </a:r>
          </a:p>
        </p:txBody>
      </p:sp>
    </p:spTree>
    <p:extLst>
      <p:ext uri="{BB962C8B-B14F-4D97-AF65-F5344CB8AC3E}">
        <p14:creationId xmlns:p14="http://schemas.microsoft.com/office/powerpoint/2010/main" xmlns="" val="309839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dependency API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609600" y="1828800"/>
            <a:ext cx="55522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public interface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FieldDependencyFactory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/>
              <a:t>{</a:t>
            </a:r>
          </a:p>
          <a:p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 err="1"/>
              <a:t>FieldID</a:t>
            </a:r>
            <a:r>
              <a:rPr lang="en-US" sz="2400" dirty="0"/>
              <a:t>[] </a:t>
            </a:r>
            <a:r>
              <a:rPr lang="en-US" sz="2400" b="1" dirty="0">
                <a:solidFill>
                  <a:srgbClr val="C00000"/>
                </a:solidFill>
              </a:rPr>
              <a:t>get</a:t>
            </a:r>
            <a:r>
              <a:rPr lang="en-US" sz="2400" dirty="0"/>
              <a:t>(</a:t>
            </a:r>
            <a:r>
              <a:rPr lang="en-US" sz="2400" dirty="0" err="1"/>
              <a:t>FieldID</a:t>
            </a:r>
            <a:r>
              <a:rPr lang="en-US" sz="2400" dirty="0"/>
              <a:t> fieldId);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33401" y="3733800"/>
            <a:ext cx="792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Implementation is </a:t>
            </a:r>
            <a:r>
              <a:rPr lang="en-US" sz="2400" b="1" dirty="0" smtClean="0"/>
              <a:t>generated</a:t>
            </a:r>
            <a:r>
              <a:rPr lang="en-US" sz="2400" dirty="0" smtClean="0"/>
              <a:t> by our maven plugin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Graph is </a:t>
            </a:r>
            <a:r>
              <a:rPr lang="en-US" sz="2400" b="1" dirty="0" smtClean="0"/>
              <a:t>build from </a:t>
            </a:r>
            <a:r>
              <a:rPr lang="en-US" sz="2400" dirty="0" smtClean="0"/>
              <a:t>the</a:t>
            </a:r>
            <a:r>
              <a:rPr lang="en-US" sz="2400" b="1" dirty="0" smtClean="0"/>
              <a:t> FieldDependency </a:t>
            </a:r>
            <a:r>
              <a:rPr lang="en-US" sz="2400" dirty="0" smtClean="0"/>
              <a:t>declaration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Deep dependencies are </a:t>
            </a:r>
            <a:r>
              <a:rPr lang="en-US" sz="2400" b="1" dirty="0" smtClean="0"/>
              <a:t>statically resolved </a:t>
            </a:r>
            <a:r>
              <a:rPr lang="en-US" sz="2400" dirty="0" smtClean="0"/>
              <a:t>for each field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smtClean="0"/>
              <a:t>Look at the implementation </a:t>
            </a:r>
            <a:r>
              <a:rPr lang="en-US" sz="2000" dirty="0" err="1" smtClean="0"/>
              <a:t>EFieldDeepDependency</a:t>
            </a:r>
            <a:r>
              <a:rPr lang="en-US" sz="2000" dirty="0" smtClean="0"/>
              <a:t>[Sample]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No runtime computation</a:t>
            </a:r>
            <a:r>
              <a:rPr lang="en-US" sz="2400" dirty="0" smtClean="0"/>
              <a:t> of the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Safe</a:t>
            </a:r>
            <a:r>
              <a:rPr lang="en-US" sz="2400" dirty="0" smtClean="0"/>
              <a:t> and </a:t>
            </a:r>
            <a:r>
              <a:rPr lang="en-US" sz="2400" b="1" dirty="0" smtClean="0"/>
              <a:t>efficient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34493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à coins arrondis 21"/>
          <p:cNvSpPr/>
          <p:nvPr/>
        </p:nvSpPr>
        <p:spPr>
          <a:xfrm>
            <a:off x="304800" y="2819400"/>
            <a:ext cx="84582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Implements a </a:t>
            </a:r>
            <a:r>
              <a:rPr lang="en-US" sz="2200" b="1" dirty="0" smtClean="0"/>
              <a:t>java </a:t>
            </a:r>
            <a:r>
              <a:rPr lang="en-US" sz="2200" b="1" dirty="0"/>
              <a:t>code </a:t>
            </a:r>
            <a:r>
              <a:rPr lang="en-US" sz="2200" b="1" dirty="0" smtClean="0"/>
              <a:t>generator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Implements a </a:t>
            </a:r>
            <a:r>
              <a:rPr lang="en-US" sz="2200" b="1" dirty="0" smtClean="0"/>
              <a:t>XMI export </a:t>
            </a:r>
            <a:r>
              <a:rPr lang="en-US" sz="2200" dirty="0" smtClean="0"/>
              <a:t>of the model as code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/>
              <a:t>C</a:t>
            </a:r>
            <a:r>
              <a:rPr lang="en-US" sz="2200" dirty="0" smtClean="0"/>
              <a:t>omputes the deep dependencies graph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Based on the </a:t>
            </a:r>
            <a:r>
              <a:rPr lang="en-US" sz="2200" b="1" dirty="0" smtClean="0"/>
              <a:t>maven project compilation classpath</a:t>
            </a:r>
          </a:p>
        </p:txBody>
      </p:sp>
      <p:sp>
        <p:nvSpPr>
          <p:cNvPr id="21" name="Rectangle à coins arrondis 20"/>
          <p:cNvSpPr/>
          <p:nvPr/>
        </p:nvSpPr>
        <p:spPr>
          <a:xfrm>
            <a:off x="304800" y="4797425"/>
            <a:ext cx="8458200" cy="18319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Execute the MDL4UI maven plugin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Load </a:t>
            </a:r>
            <a:r>
              <a:rPr lang="en-US" sz="2200" dirty="0"/>
              <a:t>the model previously </a:t>
            </a:r>
            <a:r>
              <a:rPr lang="en-US" sz="2200" dirty="0" smtClean="0"/>
              <a:t>compiled in </a:t>
            </a:r>
            <a:r>
              <a:rPr lang="en-US" sz="2200" b="1" dirty="0" smtClean="0"/>
              <a:t>Mdl4ui-model</a:t>
            </a:r>
            <a:endParaRPr lang="en-US" sz="2200" b="1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/>
              <a:t>Generate the graph as </a:t>
            </a:r>
            <a:r>
              <a:rPr lang="en-US" sz="2200" dirty="0" smtClean="0"/>
              <a:t>code</a:t>
            </a:r>
            <a:endParaRPr lang="en-US" sz="2200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Compile the generated code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304800" y="1524000"/>
            <a:ext cx="84582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8"/>
            <a:endParaRPr lang="en-US" sz="22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generation using a maven custom plugin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16673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Mdl4ui-base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33400" y="3505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Mdl4ui-maven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33400" y="540385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Mdl4ui-fields</a:t>
            </a:r>
            <a:endParaRPr lang="en-US" dirty="0"/>
          </a:p>
        </p:txBody>
      </p:sp>
      <p:cxnSp>
        <p:nvCxnSpPr>
          <p:cNvPr id="8" name="Connecteur droit avec flèche 7"/>
          <p:cNvCxnSpPr>
            <a:stCxn id="6" idx="0"/>
            <a:endCxn id="5" idx="2"/>
          </p:cNvCxnSpPr>
          <p:nvPr/>
        </p:nvCxnSpPr>
        <p:spPr>
          <a:xfrm flipV="1">
            <a:off x="1371600" y="4191000"/>
            <a:ext cx="0" cy="12128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stCxn id="5" idx="0"/>
            <a:endCxn id="4" idx="2"/>
          </p:cNvCxnSpPr>
          <p:nvPr/>
        </p:nvCxnSpPr>
        <p:spPr>
          <a:xfrm flipH="1" flipV="1">
            <a:off x="1354873" y="2423222"/>
            <a:ext cx="16727" cy="10819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2514600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Mdl4ui-model</a:t>
            </a:r>
            <a:endParaRPr lang="en-US" dirty="0"/>
          </a:p>
        </p:txBody>
      </p:sp>
      <p:cxnSp>
        <p:nvCxnSpPr>
          <p:cNvPr id="13" name="Connecteur en angle 12"/>
          <p:cNvCxnSpPr/>
          <p:nvPr/>
        </p:nvCxnSpPr>
        <p:spPr>
          <a:xfrm rot="5400000" flipH="1" flipV="1">
            <a:off x="698573" y="3477249"/>
            <a:ext cx="3022453" cy="914401"/>
          </a:xfrm>
          <a:prstGeom prst="bentConnector3">
            <a:avLst>
              <a:gd name="adj1" fmla="val 1243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ngle 12"/>
          <p:cNvCxnSpPr>
            <a:stCxn id="12" idx="1"/>
            <a:endCxn id="4" idx="3"/>
          </p:cNvCxnSpPr>
          <p:nvPr/>
        </p:nvCxnSpPr>
        <p:spPr>
          <a:xfrm flipH="1">
            <a:off x="2193073" y="2080322"/>
            <a:ext cx="32152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8153400" y="1143000"/>
            <a:ext cx="6258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8"/>
            <a:r>
              <a:rPr lang="en-US" sz="2200" dirty="0" smtClean="0"/>
              <a:t>Model interfaces</a:t>
            </a:r>
          </a:p>
          <a:p>
            <a:pPr marL="3943350" lvl="8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029199" y="1695601"/>
            <a:ext cx="2564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interfaces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40064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Walkthrough the model</a:t>
            </a:r>
            <a:br>
              <a:rPr lang="en-US" dirty="0" smtClean="0"/>
            </a:br>
            <a:r>
              <a:rPr lang="en-US" dirty="0" smtClean="0"/>
              <a:t>in a maven plugin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    </a:t>
            </a:r>
            <a:r>
              <a:rPr lang="en-US" sz="2000" b="1" dirty="0" smtClean="0"/>
              <a:t>void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walktrough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ElementID</a:t>
            </a:r>
            <a:r>
              <a:rPr lang="en-US" sz="2000" dirty="0" smtClean="0"/>
              <a:t> </a:t>
            </a:r>
            <a:r>
              <a:rPr lang="en-US" sz="2000" dirty="0" err="1" smtClean="0"/>
              <a:t>parentId</a:t>
            </a:r>
            <a:r>
              <a:rPr lang="en-US" sz="2000" dirty="0" smtClean="0"/>
              <a:t>) {</a:t>
            </a:r>
          </a:p>
          <a:p>
            <a:pPr marL="0" indent="0">
              <a:buNone/>
            </a:pPr>
            <a:r>
              <a:rPr lang="en-US" sz="2000" dirty="0" smtClean="0"/>
              <a:t>        </a:t>
            </a:r>
            <a:r>
              <a:rPr lang="en-US" sz="2000" b="1" dirty="0" smtClean="0"/>
              <a:t>for</a:t>
            </a:r>
            <a:r>
              <a:rPr lang="en-US" sz="2000" dirty="0" smtClean="0"/>
              <a:t> (</a:t>
            </a:r>
            <a:r>
              <a:rPr lang="en-US" sz="2000" dirty="0" err="1" smtClean="0"/>
              <a:t>ElementID</a:t>
            </a:r>
            <a:r>
              <a:rPr lang="en-US" sz="2000" dirty="0" smtClean="0"/>
              <a:t> </a:t>
            </a:r>
            <a:r>
              <a:rPr lang="en-US" sz="2000" dirty="0" err="1" smtClean="0"/>
              <a:t>childId</a:t>
            </a:r>
            <a:r>
              <a:rPr lang="en-US" sz="2000" dirty="0" smtClean="0"/>
              <a:t> : </a:t>
            </a:r>
            <a:r>
              <a:rPr lang="en-US" sz="2000" dirty="0" err="1" smtClean="0"/>
              <a:t>parentId.</a:t>
            </a:r>
            <a:r>
              <a:rPr lang="en-US" sz="2000" dirty="0" err="1" smtClean="0">
                <a:solidFill>
                  <a:srgbClr val="C00000"/>
                </a:solidFill>
              </a:rPr>
              <a:t>childs</a:t>
            </a:r>
            <a:r>
              <a:rPr lang="en-US" sz="2000" dirty="0" smtClean="0"/>
              <a:t>()) {</a:t>
            </a:r>
          </a:p>
          <a:p>
            <a:pPr marL="0" indent="0">
              <a:buNone/>
            </a:pPr>
            <a:r>
              <a:rPr lang="en-US" sz="2000" dirty="0" smtClean="0"/>
              <a:t>            </a:t>
            </a:r>
            <a:r>
              <a:rPr lang="en-US" sz="2000" b="1" dirty="0" smtClean="0"/>
              <a:t>if</a:t>
            </a:r>
            <a:r>
              <a:rPr lang="en-US" sz="2000" dirty="0" smtClean="0"/>
              <a:t> (</a:t>
            </a:r>
            <a:r>
              <a:rPr lang="en-US" sz="2000" dirty="0" err="1" smtClean="0"/>
              <a:t>childId.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en-US" sz="2000" dirty="0" smtClean="0"/>
              <a:t> ||</a:t>
            </a:r>
          </a:p>
          <a:p>
            <a:pPr marL="0" indent="0">
              <a:buNone/>
            </a:pPr>
            <a:r>
              <a:rPr lang="en-US" sz="2000" dirty="0" smtClean="0"/>
              <a:t>                 </a:t>
            </a:r>
            <a:r>
              <a:rPr lang="en-US" sz="2000" dirty="0" err="1" smtClean="0"/>
              <a:t>childId.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BLOCK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                </a:t>
            </a:r>
            <a:r>
              <a:rPr lang="en-US" sz="2000" dirty="0" err="1" smtClean="0"/>
              <a:t>walktrough</a:t>
            </a:r>
            <a:r>
              <a:rPr lang="en-US" sz="2000" dirty="0" smtClean="0"/>
              <a:t>(</a:t>
            </a:r>
            <a:r>
              <a:rPr lang="en-US" sz="2000" dirty="0" err="1" smtClean="0"/>
              <a:t>childId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            else</a:t>
            </a:r>
          </a:p>
          <a:p>
            <a:pPr marL="0" indent="0">
              <a:buNone/>
            </a:pPr>
            <a:r>
              <a:rPr lang="en-US" sz="2000" dirty="0" smtClean="0"/>
              <a:t>         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C00000"/>
                </a:solidFill>
              </a:rPr>
              <a:t>"field :"</a:t>
            </a:r>
            <a:r>
              <a:rPr lang="en-US" sz="2000" dirty="0" smtClean="0"/>
              <a:t> + </a:t>
            </a:r>
            <a:r>
              <a:rPr lang="en-US" sz="2000" dirty="0" err="1" smtClean="0"/>
              <a:t>childId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        }</a:t>
            </a:r>
          </a:p>
          <a:p>
            <a:pPr marL="0" indent="0">
              <a:buNone/>
            </a:pPr>
            <a:r>
              <a:rPr lang="en-US" sz="2000" dirty="0" smtClean="0"/>
              <a:t>    }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800" dirty="0" smtClean="0"/>
              <a:t>Simple tree API to explore the structure</a:t>
            </a:r>
          </a:p>
          <a:p>
            <a:r>
              <a:rPr lang="en-US" sz="2800" dirty="0" smtClean="0"/>
              <a:t>Recursive algorithm are welcome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6784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at LesFurets.com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questions sets for a insurance aggregator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Car journey (160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Motorbike journey (180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Health journey (50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Home journey (70 questions)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Loan journey (40 questions)</a:t>
            </a:r>
          </a:p>
          <a:p>
            <a:r>
              <a:rPr lang="en-US" dirty="0" smtClean="0"/>
              <a:t>A lot of linked questions with business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27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914400" y="4800600"/>
            <a:ext cx="617220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plugin declaration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plugin&gt;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groupId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600" dirty="0"/>
              <a:t>org.mdl4ui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groupId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artifactId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600" dirty="0"/>
              <a:t>mdl4ui-maven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artifactId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executions&gt;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&lt;id&gt;</a:t>
            </a:r>
            <a:r>
              <a:rPr lang="en-US" sz="1600" dirty="0"/>
              <a:t>generate-model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&lt;/id&gt;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&lt;phase&gt;</a:t>
            </a:r>
            <a:r>
              <a:rPr lang="en-US" sz="1600" dirty="0"/>
              <a:t>process-classes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&lt;/phase&gt;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&lt;goal&gt;</a:t>
            </a:r>
            <a:r>
              <a:rPr lang="en-US" sz="1600" dirty="0" err="1"/>
              <a:t>generateModel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&lt;/goal&gt;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&lt;configuration&gt;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screenClasses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&lt;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600" dirty="0"/>
              <a:t>org.mdl4ui.ui.sample.EScreenSample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&lt;/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screenClasses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&lt;/configuration&gt;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&lt;/execution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….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181600" y="1524000"/>
            <a:ext cx="350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Model instance is available in the maven project </a:t>
            </a:r>
            <a:r>
              <a:rPr lang="en-US" sz="2400" b="1" dirty="0" smtClean="0"/>
              <a:t>classpath</a:t>
            </a:r>
            <a:r>
              <a:rPr lang="en-US" sz="2400" dirty="0" smtClean="0"/>
              <a:t> through the </a:t>
            </a:r>
            <a:r>
              <a:rPr lang="en-US" sz="2400" b="1" dirty="0" smtClean="0"/>
              <a:t>maven dependencies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We </a:t>
            </a:r>
            <a:r>
              <a:rPr lang="en-US" sz="2400" b="1" dirty="0" smtClean="0"/>
              <a:t>load</a:t>
            </a:r>
            <a:r>
              <a:rPr lang="en-US" sz="2400" dirty="0" smtClean="0"/>
              <a:t> the model from the </a:t>
            </a:r>
            <a:r>
              <a:rPr lang="en-US" sz="2400" b="1" dirty="0" smtClean="0"/>
              <a:t>screens elements</a:t>
            </a:r>
          </a:p>
        </p:txBody>
      </p:sp>
    </p:spTree>
    <p:extLst>
      <p:ext uri="{BB962C8B-B14F-4D97-AF65-F5344CB8AC3E}">
        <p14:creationId xmlns:p14="http://schemas.microsoft.com/office/powerpoint/2010/main" xmlns="" val="27929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5824" y="76200"/>
            <a:ext cx="4312376" cy="65532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95600" y="274638"/>
            <a:ext cx="5791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 to understand the model</a:t>
            </a:r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04736979"/>
              </p:ext>
            </p:extLst>
          </p:nvPr>
        </p:nvGraphicFramePr>
        <p:xfrm>
          <a:off x="4953000" y="2971800"/>
          <a:ext cx="3684654" cy="3494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327"/>
                <a:gridCol w="1842327"/>
              </a:tblGrid>
              <a:tr h="3160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MDL4UI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UML</a:t>
                      </a:r>
                      <a:endParaRPr lang="en-US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ScreenID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BlockID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GroupID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530924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FieldID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Instance specification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FieldLabel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FieldDependency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Dependency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3124200" y="1447800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Document</a:t>
            </a:r>
            <a:r>
              <a:rPr lang="en-US" sz="2000" dirty="0" smtClean="0"/>
              <a:t> the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Use to specify </a:t>
            </a:r>
            <a:r>
              <a:rPr lang="en-US" sz="2000" b="1" dirty="0" smtClean="0"/>
              <a:t>evolution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Visualize</a:t>
            </a:r>
            <a:r>
              <a:rPr lang="en-US" sz="2000" dirty="0" smtClean="0"/>
              <a:t> the dependency graph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Generated by the </a:t>
            </a:r>
            <a:r>
              <a:rPr lang="en-US" sz="2000" b="1" dirty="0" smtClean="0"/>
              <a:t>continuous integration </a:t>
            </a:r>
            <a:r>
              <a:rPr lang="en-US" sz="2000" dirty="0" smtClean="0"/>
              <a:t>as artifact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19551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Reworking the UI patterns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UI logic is often synonym of </a:t>
            </a:r>
            <a:r>
              <a:rPr lang="en-US" sz="2000" b="1" dirty="0" smtClean="0"/>
              <a:t>spaghetti code</a:t>
            </a:r>
          </a:p>
          <a:p>
            <a:r>
              <a:rPr lang="en-US" sz="2000" dirty="0" smtClean="0"/>
              <a:t>UI patterns to implements logic are </a:t>
            </a:r>
            <a:r>
              <a:rPr lang="en-US" sz="2000" b="1" dirty="0" smtClean="0"/>
              <a:t>well known but complex</a:t>
            </a:r>
          </a:p>
          <a:p>
            <a:r>
              <a:rPr lang="en-US" sz="2000" b="1" dirty="0" smtClean="0"/>
              <a:t>Slicing the logic</a:t>
            </a:r>
            <a:r>
              <a:rPr lang="en-US" sz="2000" dirty="0" smtClean="0"/>
              <a:t> in tiny peace of code is the key</a:t>
            </a:r>
          </a:p>
          <a:p>
            <a:pPr lvl="1"/>
            <a:r>
              <a:rPr lang="en-US" sz="2000" dirty="0" smtClean="0"/>
              <a:t>Testability</a:t>
            </a:r>
          </a:p>
          <a:p>
            <a:pPr lvl="1"/>
            <a:r>
              <a:rPr lang="en-US" sz="2000" dirty="0" smtClean="0"/>
              <a:t>Governance</a:t>
            </a:r>
          </a:p>
          <a:p>
            <a:r>
              <a:rPr lang="en-US" sz="2000" dirty="0" smtClean="0"/>
              <a:t>Inspiration</a:t>
            </a:r>
          </a:p>
          <a:p>
            <a:pPr lvl="1"/>
            <a:r>
              <a:rPr lang="en-US" sz="2000" dirty="0" smtClean="0"/>
              <a:t>MVC (client side)</a:t>
            </a:r>
          </a:p>
          <a:p>
            <a:pPr lvl="1"/>
            <a:r>
              <a:rPr lang="en-US" sz="2000" dirty="0" smtClean="0"/>
              <a:t>JavaBean</a:t>
            </a:r>
          </a:p>
          <a:p>
            <a:pPr lvl="1"/>
            <a:r>
              <a:rPr lang="en-US" sz="2000" dirty="0" smtClean="0"/>
              <a:t>BeanValidation</a:t>
            </a:r>
          </a:p>
          <a:p>
            <a:pPr lvl="1"/>
            <a:r>
              <a:rPr lang="en-US" sz="2000" dirty="0" smtClean="0"/>
              <a:t>Injection and reverse of control</a:t>
            </a:r>
          </a:p>
          <a:p>
            <a:r>
              <a:rPr lang="en-US" sz="2000" b="1" dirty="0" smtClean="0"/>
              <a:t>Browser</a:t>
            </a:r>
            <a:r>
              <a:rPr lang="en-US" sz="2000" dirty="0" smtClean="0"/>
              <a:t> runtime using JavaScript is an heavy </a:t>
            </a:r>
            <a:r>
              <a:rPr lang="en-US" sz="2000" b="1" dirty="0" smtClean="0"/>
              <a:t>constraint</a:t>
            </a:r>
          </a:p>
          <a:p>
            <a:pPr lvl="1"/>
            <a:r>
              <a:rPr lang="en-US" sz="2000" dirty="0" smtClean="0"/>
              <a:t>Most of the patterns should be </a:t>
            </a:r>
            <a:r>
              <a:rPr lang="en-US" sz="2000" b="1" dirty="0" smtClean="0"/>
              <a:t>rework</a:t>
            </a:r>
            <a:r>
              <a:rPr lang="en-US" sz="2000" dirty="0" smtClean="0"/>
              <a:t> to allow </a:t>
            </a:r>
            <a:r>
              <a:rPr lang="en-US" sz="2000" b="1" dirty="0" smtClean="0"/>
              <a:t>static invocation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2200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provided by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FieldEditor</a:t>
            </a:r>
          </a:p>
          <a:p>
            <a:pPr lvl="1"/>
            <a:r>
              <a:rPr lang="en-US" dirty="0" smtClean="0"/>
              <a:t>MVC pattern to </a:t>
            </a:r>
            <a:r>
              <a:rPr lang="en-US" b="1" dirty="0" smtClean="0"/>
              <a:t>sync the model </a:t>
            </a:r>
            <a:r>
              <a:rPr lang="en-US" dirty="0" smtClean="0"/>
              <a:t>during form filling</a:t>
            </a:r>
          </a:p>
          <a:p>
            <a:pPr lvl="1"/>
            <a:r>
              <a:rPr lang="en-US" b="1" dirty="0" smtClean="0"/>
              <a:t>Validation</a:t>
            </a:r>
            <a:r>
              <a:rPr lang="en-US" dirty="0" smtClean="0"/>
              <a:t> during form filling</a:t>
            </a:r>
          </a:p>
          <a:p>
            <a:pPr lvl="1"/>
            <a:r>
              <a:rPr lang="en-US" dirty="0" smtClean="0"/>
              <a:t>Reset after </a:t>
            </a:r>
            <a:r>
              <a:rPr lang="en-US" b="1" dirty="0" smtClean="0"/>
              <a:t>visibility changes</a:t>
            </a:r>
          </a:p>
          <a:p>
            <a:r>
              <a:rPr lang="en-US" dirty="0" smtClean="0"/>
              <a:t>FieldBehaviour</a:t>
            </a:r>
          </a:p>
          <a:p>
            <a:pPr lvl="1"/>
            <a:r>
              <a:rPr lang="en-US" b="1" dirty="0" smtClean="0"/>
              <a:t>Visibility</a:t>
            </a:r>
            <a:r>
              <a:rPr lang="en-US" dirty="0" smtClean="0"/>
              <a:t> update</a:t>
            </a:r>
          </a:p>
          <a:p>
            <a:pPr lvl="1"/>
            <a:r>
              <a:rPr lang="en-US" b="1" dirty="0" smtClean="0"/>
              <a:t>Dependency</a:t>
            </a:r>
            <a:r>
              <a:rPr lang="en-US" dirty="0" smtClean="0"/>
              <a:t> update</a:t>
            </a:r>
          </a:p>
          <a:p>
            <a:r>
              <a:rPr lang="en-US" dirty="0" smtClean="0"/>
              <a:t>FieldInitializer</a:t>
            </a:r>
          </a:p>
          <a:p>
            <a:pPr lvl="1"/>
            <a:r>
              <a:rPr lang="en-US" dirty="0" smtClean="0"/>
              <a:t>Initialize </a:t>
            </a:r>
            <a:r>
              <a:rPr lang="en-US" b="1" dirty="0" smtClean="0"/>
              <a:t>default value </a:t>
            </a:r>
            <a:r>
              <a:rPr lang="en-US" dirty="0" smtClean="0"/>
              <a:t>and</a:t>
            </a:r>
            <a:r>
              <a:rPr lang="en-US" b="1" dirty="0" smtClean="0"/>
              <a:t> range</a:t>
            </a:r>
          </a:p>
          <a:p>
            <a:r>
              <a:rPr lang="en-US" dirty="0" smtClean="0"/>
              <a:t>Labeling</a:t>
            </a:r>
          </a:p>
          <a:p>
            <a:pPr lvl="1"/>
            <a:r>
              <a:rPr lang="en-US" b="1" dirty="0" smtClean="0"/>
              <a:t>Attached</a:t>
            </a:r>
            <a:r>
              <a:rPr lang="en-US" dirty="0" smtClean="0"/>
              <a:t> widget </a:t>
            </a:r>
            <a:r>
              <a:rPr lang="en-US" b="1" dirty="0" smtClean="0"/>
              <a:t>labels</a:t>
            </a:r>
            <a:r>
              <a:rPr lang="en-US" dirty="0" smtClean="0"/>
              <a:t>, </a:t>
            </a:r>
            <a:r>
              <a:rPr lang="en-US" b="1" dirty="0" smtClean="0"/>
              <a:t>help </a:t>
            </a:r>
            <a:r>
              <a:rPr lang="en-US" dirty="0" smtClean="0"/>
              <a:t>messages, </a:t>
            </a:r>
            <a:r>
              <a:rPr lang="en-US" b="1" dirty="0" smtClean="0"/>
              <a:t>place holders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5639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FieldEditor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8600" y="1556090"/>
            <a:ext cx="6172200" cy="48381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public interface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FieldEditor 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updateFromContext</a:t>
            </a:r>
            <a:r>
              <a:rPr lang="en-US" sz="1800" dirty="0"/>
              <a:t>(Field field</a:t>
            </a:r>
            <a:r>
              <a:rPr lang="en-US" sz="1800" dirty="0" smtClean="0"/>
              <a:t>, 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updateContext</a:t>
            </a:r>
            <a:r>
              <a:rPr lang="en-US" sz="1800" dirty="0"/>
              <a:t>(Field field</a:t>
            </a:r>
            <a:r>
              <a:rPr lang="en-US" sz="1800" dirty="0" smtClean="0"/>
              <a:t>,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reset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FieldValidation </a:t>
            </a:r>
            <a:r>
              <a:rPr lang="en-US" sz="1800" b="1" dirty="0">
                <a:solidFill>
                  <a:srgbClr val="C00000"/>
                </a:solidFill>
              </a:rPr>
              <a:t>validate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FieldEvent fieldEvent);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5" name="ZoneTexte 4"/>
          <p:cNvSpPr txBox="1"/>
          <p:nvPr/>
        </p:nvSpPr>
        <p:spPr>
          <a:xfrm>
            <a:off x="6248400" y="1295400"/>
            <a:ext cx="26670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WizardContext is the </a:t>
            </a:r>
            <a:r>
              <a:rPr lang="en-US" sz="2000" b="1" dirty="0" smtClean="0"/>
              <a:t>entry point </a:t>
            </a:r>
            <a:r>
              <a:rPr lang="en-US" sz="2000" dirty="0" smtClean="0"/>
              <a:t>of the domain model for the MVC 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rgbClr val="C00000"/>
                </a:solidFill>
              </a:rPr>
              <a:t>updateFromContext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b="1" dirty="0" err="1" smtClean="0">
                <a:solidFill>
                  <a:srgbClr val="C00000"/>
                </a:solidFill>
              </a:rPr>
              <a:t>updateContext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b="1" dirty="0"/>
              <a:t>read and update </a:t>
            </a:r>
            <a:r>
              <a:rPr lang="en-US" sz="2000" dirty="0"/>
              <a:t>the domain model of the MVC </a:t>
            </a:r>
            <a:r>
              <a:rPr lang="en-US" sz="2400" dirty="0" smtClean="0"/>
              <a:t>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reset</a:t>
            </a:r>
            <a:r>
              <a:rPr lang="en-US" sz="2000" dirty="0"/>
              <a:t> is call after a </a:t>
            </a:r>
            <a:r>
              <a:rPr lang="en-US" sz="2000" b="1" dirty="0"/>
              <a:t>field</a:t>
            </a:r>
            <a:r>
              <a:rPr lang="en-US" sz="2000" dirty="0"/>
              <a:t> is </a:t>
            </a:r>
            <a:r>
              <a:rPr lang="en-US" sz="2000" b="1" dirty="0"/>
              <a:t>hidden</a:t>
            </a:r>
            <a:r>
              <a:rPr lang="en-US" sz="2000" dirty="0"/>
              <a:t> or a </a:t>
            </a:r>
            <a:r>
              <a:rPr lang="en-US" sz="2000" b="1" dirty="0"/>
              <a:t>value change </a:t>
            </a:r>
            <a:r>
              <a:rPr lang="en-US" sz="2000" dirty="0"/>
              <a:t>from a </a:t>
            </a:r>
            <a:r>
              <a:rPr lang="en-US" sz="2000" b="1" dirty="0"/>
              <a:t>dependency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609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FieldInitializer 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43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public interface </a:t>
            </a:r>
            <a:r>
              <a:rPr lang="en-US" sz="2000" b="1" dirty="0">
                <a:solidFill>
                  <a:srgbClr val="C00000"/>
                </a:solidFill>
              </a:rPr>
              <a:t>FieldInitializer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init</a:t>
            </a:r>
            <a:r>
              <a:rPr lang="en-US" sz="2000" dirty="0"/>
              <a:t>(Field </a:t>
            </a:r>
            <a:r>
              <a:rPr lang="en-US" sz="2000" dirty="0" smtClean="0"/>
              <a:t>field,</a:t>
            </a:r>
          </a:p>
          <a:p>
            <a:pPr marL="0" indent="0">
              <a:buNone/>
            </a:pPr>
            <a:r>
              <a:rPr lang="en-US" sz="2000" dirty="0" smtClean="0"/>
              <a:t>                    FieldEvent </a:t>
            </a:r>
            <a:r>
              <a:rPr lang="en-US" sz="2000" dirty="0"/>
              <a:t>event</a:t>
            </a:r>
            <a:r>
              <a:rPr lang="en-US" sz="2000" dirty="0" smtClean="0"/>
              <a:t>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05400" y="1600200"/>
            <a:ext cx="35814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during the </a:t>
            </a:r>
            <a:r>
              <a:rPr lang="en-US" sz="2000" b="1" dirty="0" smtClean="0"/>
              <a:t>bootstrap</a:t>
            </a:r>
            <a:r>
              <a:rPr lang="en-US" sz="2000" dirty="0" smtClean="0"/>
              <a:t> of the application</a:t>
            </a:r>
          </a:p>
          <a:p>
            <a:r>
              <a:rPr lang="en-US" sz="2000" dirty="0" smtClean="0"/>
              <a:t>when the field became </a:t>
            </a:r>
            <a:r>
              <a:rPr lang="en-US" sz="2000" b="1" dirty="0" smtClean="0"/>
              <a:t>visible</a:t>
            </a:r>
            <a:r>
              <a:rPr lang="en-US" sz="2000" dirty="0" smtClean="0"/>
              <a:t> following a </a:t>
            </a:r>
            <a:r>
              <a:rPr lang="en-US" sz="2000" b="1" dirty="0" smtClean="0"/>
              <a:t>dependency</a:t>
            </a:r>
            <a:r>
              <a:rPr lang="en-US" sz="2000" dirty="0" smtClean="0"/>
              <a:t> update</a:t>
            </a:r>
          </a:p>
          <a:p>
            <a:r>
              <a:rPr lang="en-US" sz="2000" dirty="0" smtClean="0"/>
              <a:t>when the </a:t>
            </a:r>
            <a:r>
              <a:rPr lang="en-US" sz="2000" b="1" dirty="0" smtClean="0"/>
              <a:t>parent group </a:t>
            </a:r>
            <a:r>
              <a:rPr lang="en-US" sz="2000" dirty="0" smtClean="0"/>
              <a:t>or </a:t>
            </a:r>
            <a:r>
              <a:rPr lang="en-US" sz="2000" b="1" dirty="0" smtClean="0"/>
              <a:t>block</a:t>
            </a:r>
            <a:r>
              <a:rPr lang="en-US" sz="2000" dirty="0" smtClean="0"/>
              <a:t> became </a:t>
            </a:r>
            <a:r>
              <a:rPr lang="en-US" sz="2000" b="1" dirty="0" smtClean="0"/>
              <a:t>visible </a:t>
            </a:r>
            <a:r>
              <a:rPr lang="en-US" sz="2000" dirty="0" smtClean="0"/>
              <a:t>during the navigation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44332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FieldBehaviour 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768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public interface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FieldBehaviour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 err="1">
                <a:solidFill>
                  <a:srgbClr val="C00000"/>
                </a:solidFill>
              </a:rPr>
              <a:t>isVisible</a:t>
            </a:r>
            <a:r>
              <a:rPr lang="en-US" sz="2000" dirty="0"/>
              <a:t>(</a:t>
            </a:r>
            <a:r>
              <a:rPr lang="en-US" sz="2000" dirty="0" err="1"/>
              <a:t>FieldID</a:t>
            </a:r>
            <a:r>
              <a:rPr lang="en-US" sz="2000" dirty="0"/>
              <a:t> </a:t>
            </a:r>
            <a:r>
              <a:rPr lang="en-US" sz="2000" dirty="0" smtClean="0"/>
              <a:t>fieldId,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WizardContext </a:t>
            </a:r>
            <a:r>
              <a:rPr lang="en-US" sz="2000" dirty="0"/>
              <a:t>context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fieldEvent);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updateValue</a:t>
            </a:r>
            <a:r>
              <a:rPr lang="en-US" sz="2000" dirty="0"/>
              <a:t>(Field </a:t>
            </a:r>
            <a:r>
              <a:rPr lang="en-US" sz="2000" dirty="0" smtClean="0"/>
              <a:t>field,           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WizardContext context,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event);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10200" y="1600200"/>
            <a:ext cx="3276600" cy="452596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isVisible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return the visibility </a:t>
            </a:r>
            <a:r>
              <a:rPr lang="en-US" sz="2000" b="1" dirty="0" smtClean="0"/>
              <a:t>following</a:t>
            </a:r>
            <a:r>
              <a:rPr lang="en-US" sz="2000" dirty="0" smtClean="0"/>
              <a:t> the value of the domain </a:t>
            </a:r>
            <a:r>
              <a:rPr lang="en-US" sz="2000" b="1" dirty="0" smtClean="0"/>
              <a:t>model</a:t>
            </a:r>
          </a:p>
          <a:p>
            <a:r>
              <a:rPr lang="en-US" sz="2000" b="1" dirty="0" err="1" smtClean="0">
                <a:solidFill>
                  <a:srgbClr val="C00000"/>
                </a:solidFill>
              </a:rPr>
              <a:t>updateValue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is </a:t>
            </a:r>
            <a:r>
              <a:rPr lang="en-US" sz="2000" b="1" dirty="0" smtClean="0"/>
              <a:t>trigger</a:t>
            </a:r>
            <a:r>
              <a:rPr lang="en-US" sz="2000" dirty="0" smtClean="0"/>
              <a:t> by the </a:t>
            </a:r>
            <a:r>
              <a:rPr lang="en-US" sz="2000" b="1" dirty="0" smtClean="0"/>
              <a:t>dependency management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29482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Injecting the field features with annotations and meta annotation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81104498"/>
              </p:ext>
            </p:extLst>
          </p:nvPr>
        </p:nvGraphicFramePr>
        <p:xfrm>
          <a:off x="457200" y="1828800"/>
          <a:ext cx="8229600" cy="4397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644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</a:t>
                      </a:r>
                      <a:r>
                        <a:rPr lang="en-US" sz="1600" baseline="0" dirty="0" smtClean="0"/>
                        <a:t> a</a:t>
                      </a:r>
                      <a:r>
                        <a:rPr lang="en-US" sz="1600" dirty="0" smtClean="0"/>
                        <a:t>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Injected resource</a:t>
                      </a:r>
                      <a:endParaRPr lang="en-US" sz="1600" dirty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@InjectBehaviour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@InjectSampleBehaviour</a:t>
                      </a:r>
                    </a:p>
                    <a:p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FieldBehaviour</a:t>
                      </a:r>
                      <a:endParaRPr lang="en-US" sz="1600" b="1" dirty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@InjectSampleEditor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FieldEditor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@InjectSampleHelp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 smtClean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@InjectInit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@InjectSampleInit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FieldInitializer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@InjectSampleLabel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@InjectSamplePlaceHolder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973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features of a field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@InjectSampleBehaviour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@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OnField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({ </a:t>
            </a:r>
            <a:r>
              <a:rPr lang="en-US" sz="2000" dirty="0" err="1"/>
              <a:t>EFieldSample.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EMAILS_PREFERENCES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             </a:t>
            </a:r>
            <a:r>
              <a:rPr lang="en-US" sz="2000" dirty="0" err="1" smtClean="0"/>
              <a:t>EFieldSample.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MAX_WEEKLY_EMAILS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}))</a:t>
            </a:r>
          </a:p>
          <a:p>
            <a:pPr marL="0" indent="0">
              <a:buNone/>
            </a:pPr>
            <a:r>
              <a:rPr lang="en-US" sz="2000" b="1" dirty="0"/>
              <a:t>public class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AcceptEmailsBehaviour </a:t>
            </a:r>
            <a:r>
              <a:rPr lang="en-US" sz="2000" b="1" dirty="0"/>
              <a:t>extends</a:t>
            </a:r>
            <a:r>
              <a:rPr lang="en-US" sz="2000" dirty="0"/>
              <a:t> DefaultBehaviour 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public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 err="1">
                <a:solidFill>
                  <a:srgbClr val="C00000"/>
                </a:solidFill>
              </a:rPr>
              <a:t>isVisible</a:t>
            </a:r>
            <a:r>
              <a:rPr lang="en-US" sz="2000" dirty="0"/>
              <a:t>(</a:t>
            </a:r>
            <a:r>
              <a:rPr lang="en-US" sz="2000" dirty="0" err="1"/>
              <a:t>FieldID</a:t>
            </a:r>
            <a:r>
              <a:rPr lang="en-US" sz="2000" dirty="0"/>
              <a:t> fieldId, WizardContext </a:t>
            </a:r>
            <a:r>
              <a:rPr lang="en-US" sz="2000" dirty="0" smtClean="0"/>
              <a:t>context,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  FieldEvent </a:t>
            </a:r>
            <a:r>
              <a:rPr lang="en-US" sz="2000" dirty="0"/>
              <a:t>fieldEvent) {</a:t>
            </a:r>
          </a:p>
          <a:p>
            <a:pPr marL="0" indent="0">
              <a:buNone/>
            </a:pPr>
            <a:r>
              <a:rPr lang="en-US" sz="2000" dirty="0"/>
              <a:t>        SampleContext </a:t>
            </a:r>
            <a:r>
              <a:rPr lang="en-US" sz="2000" dirty="0" err="1"/>
              <a:t>sampleContext</a:t>
            </a:r>
            <a:r>
              <a:rPr lang="en-US" sz="2000" dirty="0"/>
              <a:t> = (SampleContext) context;</a:t>
            </a:r>
          </a:p>
          <a:p>
            <a:pPr marL="0" indent="0">
              <a:buNone/>
            </a:pPr>
            <a:r>
              <a:rPr lang="en-US" sz="2000" dirty="0"/>
              <a:t>        Boolean acceptEmail = </a:t>
            </a:r>
            <a:r>
              <a:rPr lang="en-US" sz="2000" dirty="0" err="1"/>
              <a:t>sampleContext.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getUserAccount</a:t>
            </a:r>
            <a:r>
              <a:rPr lang="en-US" sz="2000" dirty="0"/>
              <a:t>().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isAcceptEmail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b="1" dirty="0"/>
              <a:t>return</a:t>
            </a:r>
            <a:r>
              <a:rPr lang="en-US" sz="2000" dirty="0"/>
              <a:t> acceptEmail != null </a:t>
            </a:r>
            <a:r>
              <a:rPr lang="en-US" sz="2000" b="1" dirty="0"/>
              <a:t>&amp;&amp;</a:t>
            </a:r>
            <a:r>
              <a:rPr lang="en-US" sz="2000" dirty="0"/>
              <a:t> acceptEmail;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9778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plumbing using APT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We use </a:t>
            </a:r>
            <a:r>
              <a:rPr lang="en-US" b="1" dirty="0" smtClean="0"/>
              <a:t>Annotation Processing Tool </a:t>
            </a:r>
            <a:r>
              <a:rPr lang="en-US" dirty="0" smtClean="0"/>
              <a:t>to linked together the various field features and the fields</a:t>
            </a:r>
          </a:p>
          <a:p>
            <a:r>
              <a:rPr lang="en-US" dirty="0" smtClean="0"/>
              <a:t>APT is a </a:t>
            </a:r>
            <a:r>
              <a:rPr lang="en-US" b="1" dirty="0" smtClean="0"/>
              <a:t>standard tooling </a:t>
            </a:r>
            <a:r>
              <a:rPr lang="en-US" dirty="0" smtClean="0"/>
              <a:t>embedded in the JDK since Java 6</a:t>
            </a:r>
          </a:p>
          <a:p>
            <a:r>
              <a:rPr lang="en-US" dirty="0" smtClean="0"/>
              <a:t>Allows to </a:t>
            </a:r>
            <a:r>
              <a:rPr lang="en-US" b="1" dirty="0" smtClean="0"/>
              <a:t>generate source code </a:t>
            </a:r>
            <a:r>
              <a:rPr lang="en-US" dirty="0" smtClean="0"/>
              <a:t>and resources in the source path of the compiler during the early stage of the </a:t>
            </a:r>
            <a:r>
              <a:rPr lang="en-US" b="1" dirty="0" smtClean="0"/>
              <a:t>compilation process</a:t>
            </a:r>
          </a:p>
          <a:p>
            <a:r>
              <a:rPr lang="en-US" dirty="0" smtClean="0"/>
              <a:t>Browse the source code based on </a:t>
            </a:r>
            <a:r>
              <a:rPr lang="en-US" b="1" dirty="0" smtClean="0"/>
              <a:t>javax.lang.model</a:t>
            </a:r>
          </a:p>
          <a:p>
            <a:r>
              <a:rPr lang="en-US" dirty="0" smtClean="0"/>
              <a:t>Code processing is </a:t>
            </a:r>
            <a:r>
              <a:rPr lang="en-US" b="1" dirty="0" smtClean="0"/>
              <a:t>triggered by annotation</a:t>
            </a:r>
          </a:p>
          <a:p>
            <a:r>
              <a:rPr lang="en-US" dirty="0" smtClean="0"/>
              <a:t>No build in code generator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277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: old question set </a:t>
            </a:r>
            <a:r>
              <a:rPr lang="en-US" dirty="0"/>
              <a:t>for </a:t>
            </a:r>
            <a:r>
              <a:rPr lang="en-US" dirty="0" smtClean="0"/>
              <a:t>motorbike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205" y="1447800"/>
            <a:ext cx="4419600" cy="226695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070" y="2286000"/>
            <a:ext cx="4276725" cy="34671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6" name="Image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200" y="2971800"/>
            <a:ext cx="3236595" cy="3760024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38562" y="1178353"/>
            <a:ext cx="3943238" cy="5306788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43400" y="1642418"/>
            <a:ext cx="4648200" cy="44577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9" name="Image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76800" y="1447800"/>
            <a:ext cx="3474540" cy="4846936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83434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Generated pattern to glue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1447800"/>
            <a:ext cx="5074022" cy="505380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486400" y="1447800"/>
            <a:ext cx="3352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Code generation is triggered by </a:t>
            </a:r>
            <a:r>
              <a:rPr lang="en-US" sz="2000" b="1" dirty="0" smtClean="0"/>
              <a:t>@InjectBehaviour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/>
              <a:t>APT processor </a:t>
            </a:r>
            <a:r>
              <a:rPr lang="en-US" sz="2000" dirty="0" smtClean="0"/>
              <a:t>is execute during the compilation of </a:t>
            </a:r>
            <a:r>
              <a:rPr lang="en-US" sz="2000" b="1" dirty="0" smtClean="0"/>
              <a:t>Mdl4ui-field </a:t>
            </a:r>
            <a:r>
              <a:rPr lang="en-US" sz="2000" dirty="0" smtClean="0"/>
              <a:t>project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We use a </a:t>
            </a:r>
            <a:r>
              <a:rPr lang="en-US" sz="2000" b="1" dirty="0" smtClean="0"/>
              <a:t>factory pattern </a:t>
            </a:r>
            <a:r>
              <a:rPr lang="en-US" sz="2000" dirty="0" smtClean="0"/>
              <a:t>returning the right instance for each field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An implementation for </a:t>
            </a:r>
            <a:r>
              <a:rPr lang="en-US" sz="2000" b="1" dirty="0" smtClean="0"/>
              <a:t>GWT client runtime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A </a:t>
            </a:r>
            <a:r>
              <a:rPr lang="en-US" sz="2000" b="1" dirty="0" smtClean="0"/>
              <a:t>mock implementation </a:t>
            </a:r>
            <a:r>
              <a:rPr lang="en-US" sz="2000" dirty="0" smtClean="0"/>
              <a:t>for unit testing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1870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Replicate the factory pattern</a:t>
            </a:r>
            <a:br>
              <a:rPr lang="en-US" dirty="0" smtClean="0"/>
            </a:br>
            <a:r>
              <a:rPr lang="en-US" dirty="0" smtClean="0"/>
              <a:t>for each </a:t>
            </a:r>
            <a:r>
              <a:rPr lang="en-US" dirty="0" err="1" smtClean="0"/>
              <a:t>feald</a:t>
            </a:r>
            <a:r>
              <a:rPr lang="en-US" dirty="0" smtClean="0"/>
              <a:t> feature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75550189"/>
              </p:ext>
            </p:extLst>
          </p:nvPr>
        </p:nvGraphicFramePr>
        <p:xfrm>
          <a:off x="457200" y="1600200"/>
          <a:ext cx="8229600" cy="495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5867400"/>
              </a:tblGrid>
              <a:tr h="38664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 factory</a:t>
                      </a:r>
                      <a:endParaRPr lang="en-US" sz="1600" dirty="0"/>
                    </a:p>
                  </a:txBody>
                  <a:tcPr/>
                </a:tc>
              </a:tr>
              <a:tr h="6786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@InjectBehaviour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</a:tr>
              <a:tr h="665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@InjectHelp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7860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@InjectInit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0" y="2057400"/>
            <a:ext cx="2518258" cy="49487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29415" y="2744297"/>
            <a:ext cx="2271370" cy="49377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0" y="3505200"/>
            <a:ext cx="4451665" cy="49487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0" y="4381073"/>
            <a:ext cx="2429378" cy="49487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29415" y="5067727"/>
            <a:ext cx="4497751" cy="49487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29415" y="5905927"/>
            <a:ext cx="4811573" cy="49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93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tracking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43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 testing and shuffling the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382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Need to </a:t>
            </a:r>
            <a:r>
              <a:rPr lang="en-US" b="1" dirty="0"/>
              <a:t>test fields</a:t>
            </a:r>
            <a:r>
              <a:rPr lang="en-US" dirty="0"/>
              <a:t> using </a:t>
            </a:r>
            <a:r>
              <a:rPr lang="en-US" b="1" dirty="0" smtClean="0"/>
              <a:t>regression </a:t>
            </a:r>
            <a:r>
              <a:rPr lang="en-US" dirty="0"/>
              <a:t>tests:</a:t>
            </a:r>
          </a:p>
          <a:p>
            <a:pPr lvl="1"/>
            <a:r>
              <a:rPr lang="en-US" dirty="0"/>
              <a:t>validation </a:t>
            </a:r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field </a:t>
            </a:r>
            <a:r>
              <a:rPr lang="en-US" dirty="0" smtClean="0"/>
              <a:t>visibility </a:t>
            </a:r>
            <a:r>
              <a:rPr lang="en-US" dirty="0" smtClean="0"/>
              <a:t>update</a:t>
            </a:r>
            <a:endParaRPr lang="en-US" dirty="0"/>
          </a:p>
          <a:p>
            <a:pPr lvl="1"/>
            <a:r>
              <a:rPr lang="en-US" dirty="0"/>
              <a:t>domain model read &amp; update </a:t>
            </a:r>
            <a:endParaRPr lang="en-US" dirty="0" smtClean="0"/>
          </a:p>
          <a:p>
            <a:pPr lvl="1"/>
            <a:r>
              <a:rPr lang="en-US" dirty="0" smtClean="0"/>
              <a:t>domain </a:t>
            </a:r>
            <a:r>
              <a:rPr lang="en-US" dirty="0"/>
              <a:t>model reset</a:t>
            </a:r>
          </a:p>
          <a:p>
            <a:pPr lvl="1"/>
            <a:endParaRPr lang="en-US" dirty="0"/>
          </a:p>
          <a:p>
            <a:r>
              <a:rPr lang="en-US" dirty="0"/>
              <a:t>Generated mock factories allow to execute </a:t>
            </a:r>
            <a:r>
              <a:rPr lang="en-US" dirty="0" smtClean="0"/>
              <a:t>features implementation without </a:t>
            </a:r>
            <a:r>
              <a:rPr lang="en-US" dirty="0"/>
              <a:t>a web application (GWT)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47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 err="1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>
                <a:solidFill>
                  <a:srgbClr val="990000"/>
                </a:solidFill>
              </a:rPr>
              <a:t>dependencies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FieldDependencyFactory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smtClean="0"/>
              <a:t>							</a:t>
            </a:r>
            <a:r>
              <a:rPr lang="fr-FR" dirty="0" err="1" smtClean="0">
                <a:solidFill>
                  <a:srgbClr val="333333"/>
                </a:solidFill>
              </a:rPr>
              <a:t>FieldDependencySampleFactory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Collection</a:t>
            </a:r>
            <a:r>
              <a:rPr lang="fr-FR" b="1" dirty="0"/>
              <a:t>&lt;</a:t>
            </a:r>
            <a:r>
              <a:rPr lang="fr-FR" dirty="0" err="1">
                <a:solidFill>
                  <a:srgbClr val="333333"/>
                </a:solidFill>
              </a:rPr>
              <a:t>FieldID</a:t>
            </a:r>
            <a:r>
              <a:rPr lang="fr-FR" b="1" dirty="0"/>
              <a:t>&gt;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smtClean="0"/>
              <a:t>						</a:t>
            </a:r>
            <a:r>
              <a:rPr lang="fr-FR" dirty="0" err="1" smtClean="0">
                <a:solidFill>
                  <a:srgbClr val="333333"/>
                </a:solidFill>
              </a:rPr>
              <a:t>Arrays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asList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dependencyFactory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get</a:t>
            </a:r>
            <a:r>
              <a:rPr lang="fr-FR" b="1" dirty="0" smtClean="0"/>
              <a:t>(</a:t>
            </a:r>
            <a:r>
              <a:rPr lang="fr-FR" dirty="0" smtClean="0">
                <a:solidFill>
                  <a:srgbClr val="333333"/>
                </a:solidFill>
              </a:rPr>
              <a:t>EMAIL_ACCEPTED</a:t>
            </a:r>
            <a:r>
              <a:rPr lang="fr-FR" b="1" dirty="0" smtClean="0"/>
              <a:t>));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assertEquals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2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size</a:t>
            </a:r>
            <a:r>
              <a:rPr lang="fr-FR" b="1" dirty="0"/>
              <a:t>());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EMAILS_PREFERENCES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MAX_WEEKLY_EMAILS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6039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 err="1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 smtClean="0">
                <a:solidFill>
                  <a:srgbClr val="990000"/>
                </a:solidFill>
              </a:rPr>
              <a:t>visibility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FieldDependencyFactory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FieldDependencySampleFactory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MockFieldBehaviourFactory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MockFieldBehaviourFactory</a:t>
            </a:r>
            <a:r>
              <a:rPr lang="fr-FR" b="1" dirty="0" smtClean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for</a:t>
            </a:r>
            <a:r>
              <a:rPr lang="fr-FR" dirty="0"/>
              <a:t> 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FieldID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dirty="0"/>
              <a:t> </a:t>
            </a:r>
            <a:r>
              <a:rPr lang="fr-FR" b="1" dirty="0"/>
              <a:t>: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EMAIL_ACCEPTED</a:t>
            </a:r>
            <a:r>
              <a:rPr lang="fr-FR" b="1" dirty="0"/>
              <a:t>))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FieldBehaviour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behaviourFactory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 smtClean="0"/>
              <a:t>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(false);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assertFalse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</a:t>
            </a:r>
            <a:r>
              <a:rPr lang="fr-FR" b="1" dirty="0" err="1"/>
              <a:t>true</a:t>
            </a:r>
            <a:r>
              <a:rPr lang="fr-FR" b="1" dirty="0"/>
              <a:t>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4229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and integration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is a </a:t>
            </a:r>
            <a:r>
              <a:rPr lang="en-US" b="1" dirty="0"/>
              <a:t>test automation</a:t>
            </a:r>
            <a:r>
              <a:rPr lang="en-US" dirty="0"/>
              <a:t> framework for </a:t>
            </a:r>
            <a:r>
              <a:rPr lang="en-US" b="1" dirty="0"/>
              <a:t>web applications</a:t>
            </a:r>
          </a:p>
          <a:p>
            <a:pPr lvl="1"/>
            <a:r>
              <a:rPr lang="en-US" dirty="0"/>
              <a:t>sends commands to a browser</a:t>
            </a:r>
          </a:p>
          <a:p>
            <a:pPr lvl="1"/>
            <a:r>
              <a:rPr lang="en-US" dirty="0"/>
              <a:t>retrieves </a:t>
            </a:r>
            <a:r>
              <a:rPr lang="en-US" dirty="0" smtClean="0"/>
              <a:t>results (parsing the DOM)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Supports: </a:t>
            </a:r>
          </a:p>
          <a:p>
            <a:pPr lvl="1"/>
            <a:r>
              <a:rPr lang="en-US" b="1" dirty="0"/>
              <a:t>Java</a:t>
            </a:r>
            <a:r>
              <a:rPr lang="en-US" dirty="0"/>
              <a:t>, Ruby, Python, C#, etc.</a:t>
            </a:r>
          </a:p>
          <a:p>
            <a:pPr lvl="1"/>
            <a:r>
              <a:rPr lang="en-US" b="1" dirty="0"/>
              <a:t>Firefox</a:t>
            </a:r>
            <a:r>
              <a:rPr lang="en-US" dirty="0"/>
              <a:t>, Chrome, IE, iOS &amp; Android browsers, etc.</a:t>
            </a:r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458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Generation of page </a:t>
            </a:r>
            <a:r>
              <a:rPr lang="en-US" dirty="0" smtClean="0"/>
              <a:t>object </a:t>
            </a:r>
            <a:r>
              <a:rPr lang="en-US" dirty="0"/>
              <a:t>classes</a:t>
            </a:r>
          </a:p>
          <a:p>
            <a:pPr lvl="1"/>
            <a:r>
              <a:rPr lang="en-US" b="1" dirty="0"/>
              <a:t>representing a screen or a block </a:t>
            </a:r>
            <a:r>
              <a:rPr lang="en-US" dirty="0"/>
              <a:t>with selenium framework</a:t>
            </a:r>
          </a:p>
          <a:p>
            <a:pPr lvl="1"/>
            <a:r>
              <a:rPr lang="en-US" dirty="0" smtClean="0"/>
              <a:t>exposing </a:t>
            </a:r>
            <a:r>
              <a:rPr lang="en-US" dirty="0"/>
              <a:t>methods to </a:t>
            </a:r>
            <a:r>
              <a:rPr lang="en-US" b="1" dirty="0"/>
              <a:t>manipulate each fields</a:t>
            </a:r>
          </a:p>
          <a:p>
            <a:pPr lvl="1"/>
            <a:endParaRPr lang="en-US" dirty="0"/>
          </a:p>
          <a:p>
            <a:r>
              <a:rPr lang="en-US" dirty="0"/>
              <a:t>Make testing </a:t>
            </a:r>
            <a:r>
              <a:rPr lang="en-US" b="1" dirty="0"/>
              <a:t>easier</a:t>
            </a:r>
          </a:p>
          <a:p>
            <a:pPr lvl="1"/>
            <a:r>
              <a:rPr lang="en-US" b="1" dirty="0"/>
              <a:t>hide</a:t>
            </a:r>
            <a:r>
              <a:rPr lang="en-US" dirty="0"/>
              <a:t> selenium framework complexity</a:t>
            </a:r>
          </a:p>
          <a:p>
            <a:pPr lvl="1"/>
            <a:r>
              <a:rPr lang="en-US" b="1" dirty="0" smtClean="0"/>
              <a:t>minimize </a:t>
            </a:r>
            <a:r>
              <a:rPr lang="en-US" dirty="0" smtClean="0"/>
              <a:t>the </a:t>
            </a:r>
            <a:r>
              <a:rPr lang="en-US" dirty="0"/>
              <a:t>test maintenance effort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68302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5181600"/>
            <a:ext cx="7696200" cy="167640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143000"/>
            <a:ext cx="94488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/>
              <a:t> 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 err="1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>
                <a:solidFill>
                  <a:srgbClr val="990000"/>
                </a:solidFill>
              </a:rPr>
              <a:t>testRegistration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RegistrationByMailScreen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smtClean="0"/>
              <a:t>									</a:t>
            </a:r>
            <a:r>
              <a:rPr lang="fr-FR" dirty="0" err="1" smtClean="0">
                <a:solidFill>
                  <a:srgbClr val="333333"/>
                </a:solidFill>
              </a:rPr>
              <a:t>RegistrationByMailScreen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getDriver</a:t>
            </a:r>
            <a:r>
              <a:rPr lang="fr-FR" b="1" dirty="0"/>
              <a:t>());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sz="9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getPersonalInformations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setFirstName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setLastName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dirty="0" err="1">
                <a:solidFill>
                  <a:srgbClr val="DD1144"/>
                </a:solidFill>
              </a:rPr>
              <a:t>Doe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setBirthdate</a:t>
            </a:r>
            <a:r>
              <a:rPr lang="fr-FR" b="1" dirty="0"/>
              <a:t>(new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DateMidnight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1980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))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setEmail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"john@doe.com"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submit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sz="9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getMailSettings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0077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dependencies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Visibility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declare a child -&gt; question set for this child appears</a:t>
            </a:r>
          </a:p>
          <a:p>
            <a:r>
              <a:rPr lang="en-US" dirty="0" smtClean="0"/>
              <a:t>Value range</a:t>
            </a:r>
          </a:p>
          <a:p>
            <a:pPr lvl="1"/>
            <a:r>
              <a:rPr lang="en-US" dirty="0" smtClean="0"/>
              <a:t>I’ve been owning a car since one year -&gt; the date selected for a claim should be later than the car’s purchase</a:t>
            </a:r>
          </a:p>
          <a:p>
            <a:r>
              <a:rPr lang="en-US" dirty="0" smtClean="0"/>
              <a:t>Reset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the number of occurred claims -&gt; previous details of claims should be dropped</a:t>
            </a:r>
          </a:p>
          <a:p>
            <a:r>
              <a:rPr lang="en-US" dirty="0" smtClean="0"/>
              <a:t>Validation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my date of birth -&gt; I could not obtain my car license before 18 years old</a:t>
            </a:r>
          </a:p>
          <a:p>
            <a:r>
              <a:rPr lang="en-US" dirty="0" smtClean="0"/>
              <a:t>MVC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Reset from dependencies should update the data model and the view</a:t>
            </a:r>
          </a:p>
        </p:txBody>
      </p:sp>
    </p:spTree>
    <p:extLst>
      <p:ext uri="{BB962C8B-B14F-4D97-AF65-F5344CB8AC3E}">
        <p14:creationId xmlns:p14="http://schemas.microsoft.com/office/powerpoint/2010/main" xmlns="" val="138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and Agile practice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yet presented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434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and bug hell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Historical design was based on a page scope</a:t>
            </a:r>
          </a:p>
          <a:p>
            <a:r>
              <a:rPr lang="en-US" dirty="0" smtClean="0"/>
              <a:t>All the rules between fields were embedded in each page code</a:t>
            </a:r>
          </a:p>
          <a:p>
            <a:r>
              <a:rPr lang="en-US" dirty="0" smtClean="0"/>
              <a:t>Business rules were directly written on the widget values without MVC pattern</a:t>
            </a:r>
          </a:p>
          <a:p>
            <a:r>
              <a:rPr lang="en-US" dirty="0" smtClean="0"/>
              <a:t>Page navigation was triggering model updates and sent the contents to the server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4724400" y="1507153"/>
            <a:ext cx="3962400" cy="48936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Governance of the business rules between fields was difficult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Lots of side effects between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Improving or adding new rules provided a lot of regressions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Dependencies between fields not documented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Adding new fields or shuffling the fields order required a lot of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2555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Leverage the CSS IDs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r>
              <a:rPr lang="en-US" dirty="0" smtClean="0"/>
              <a:t>All the form fields were still having a CSS class and an ID for CSS skinning</a:t>
            </a:r>
          </a:p>
          <a:p>
            <a:pPr lvl="1"/>
            <a:r>
              <a:rPr lang="en-US" dirty="0" smtClean="0"/>
              <a:t>No real taxonomy</a:t>
            </a:r>
          </a:p>
          <a:p>
            <a:pPr lvl="1"/>
            <a:r>
              <a:rPr lang="en-US" dirty="0" smtClean="0"/>
              <a:t>Unique ID was not guaranteed</a:t>
            </a:r>
          </a:p>
          <a:p>
            <a:pPr lvl="1"/>
            <a:r>
              <a:rPr lang="en-US" dirty="0" smtClean="0"/>
              <a:t>Each CSS update add some new kind of CSS class or shared CSS ID for quick look and feel bug fixes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114800" y="5526741"/>
            <a:ext cx="4680064" cy="95410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Using CSS on web forms hide</a:t>
            </a:r>
          </a:p>
          <a:p>
            <a:r>
              <a:rPr lang="en-US" sz="2800" dirty="0" smtClean="0"/>
              <a:t>a model that could be leverage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3755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Providing stability during the evolutions of the forms</a:t>
            </a:r>
          </a:p>
          <a:p>
            <a:pPr lvl="1"/>
            <a:r>
              <a:rPr lang="en-US" dirty="0" smtClean="0"/>
              <a:t>No side effect between business rules</a:t>
            </a:r>
          </a:p>
          <a:p>
            <a:pPr lvl="1"/>
            <a:r>
              <a:rPr lang="en-US" dirty="0" smtClean="0"/>
              <a:t>Make unit testing possible</a:t>
            </a:r>
          </a:p>
          <a:p>
            <a:r>
              <a:rPr lang="en-US" dirty="0" smtClean="0"/>
              <a:t>Ensuring a fast and up-to-date understanding of the form complexity</a:t>
            </a:r>
          </a:p>
          <a:p>
            <a:r>
              <a:rPr lang="en-US" dirty="0" smtClean="0"/>
              <a:t>Minimizing the maintenance effort</a:t>
            </a:r>
          </a:p>
          <a:p>
            <a:r>
              <a:rPr lang="en-US" dirty="0"/>
              <a:t>Allowing </a:t>
            </a:r>
            <a:r>
              <a:rPr lang="en-US" dirty="0" smtClean="0"/>
              <a:t>fields shuffle</a:t>
            </a:r>
          </a:p>
          <a:p>
            <a:r>
              <a:rPr lang="en-US" dirty="0" smtClean="0"/>
              <a:t>Allowing AB testing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8189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our OSS sandbox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http://github.com/lesfurets/mdl4ui</a:t>
            </a:r>
            <a:endParaRPr lang="en-US" dirty="0" smtClean="0"/>
          </a:p>
          <a:p>
            <a:r>
              <a:rPr lang="en-US" dirty="0" smtClean="0"/>
              <a:t>Full framework and example</a:t>
            </a:r>
          </a:p>
          <a:p>
            <a:r>
              <a:rPr lang="en-US" dirty="0" smtClean="0"/>
              <a:t>Based on GWT and Twitter bootstrap</a:t>
            </a:r>
          </a:p>
          <a:p>
            <a:r>
              <a:rPr lang="en-US" dirty="0" smtClean="0"/>
              <a:t>Ready to fork and play</a:t>
            </a:r>
          </a:p>
          <a:p>
            <a:r>
              <a:rPr lang="en-US" dirty="0" smtClean="0"/>
              <a:t>Required Java 6+ and Maven</a:t>
            </a:r>
            <a:endParaRPr lang="en-US" dirty="0"/>
          </a:p>
          <a:p>
            <a:r>
              <a:rPr lang="en-US" dirty="0"/>
              <a:t>5</a:t>
            </a:r>
            <a:r>
              <a:rPr lang="en-US" dirty="0" smtClean="0"/>
              <a:t>0 sec to build and run from scratch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5935" y="5867400"/>
            <a:ext cx="4732129" cy="584775"/>
          </a:xfrm>
          <a:prstGeom prst="rect">
            <a:avLst/>
          </a:prstGeom>
          <a:ln w="571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WE ACCEPT PULL REQUEST</a:t>
            </a:r>
          </a:p>
        </p:txBody>
      </p:sp>
    </p:spTree>
    <p:extLst>
      <p:ext uri="{BB962C8B-B14F-4D97-AF65-F5344CB8AC3E}">
        <p14:creationId xmlns:p14="http://schemas.microsoft.com/office/powerpoint/2010/main" xmlns="" val="36444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1556</TotalTime>
  <Words>2050</Words>
  <Application>Microsoft Office PowerPoint</Application>
  <PresentationFormat>Affichage à l'écran (4:3)</PresentationFormat>
  <Paragraphs>447</Paragraphs>
  <Slides>51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51</vt:i4>
      </vt:variant>
    </vt:vector>
  </HeadingPairs>
  <TitlesOfParts>
    <vt:vector size="52" baseType="lpstr">
      <vt:lpstr>Thème Office</vt:lpstr>
      <vt:lpstr>Rock solid UI modeling using annotation processing</vt:lpstr>
      <vt:lpstr>Speakers</vt:lpstr>
      <vt:lpstr>Context at LesFurets.com</vt:lpstr>
      <vt:lpstr>Sample : old question set for motorbike</vt:lpstr>
      <vt:lpstr>Nature of dependencies </vt:lpstr>
      <vt:lpstr>Complexity and bug hell </vt:lpstr>
      <vt:lpstr>Leverage the CSS IDs</vt:lpstr>
      <vt:lpstr>Requirements</vt:lpstr>
      <vt:lpstr>MDL4UI our OSS sandbox</vt:lpstr>
      <vt:lpstr>Quick demo</vt:lpstr>
      <vt:lpstr>Content of MDL4UI</vt:lpstr>
      <vt:lpstr>Look at my model</vt:lpstr>
      <vt:lpstr>Introducing MDL4UI model layers</vt:lpstr>
      <vt:lpstr>Diapositive 14</vt:lpstr>
      <vt:lpstr>Diapositive 15</vt:lpstr>
      <vt:lpstr>Diapositive 16</vt:lpstr>
      <vt:lpstr>Diapositive 17</vt:lpstr>
      <vt:lpstr>From the point of view of a screen</vt:lpstr>
      <vt:lpstr>From the point of view of a field</vt:lpstr>
      <vt:lpstr>Implementing the model</vt:lpstr>
      <vt:lpstr>Why modeling as code ?</vt:lpstr>
      <vt:lpstr>We need a dependency graph</vt:lpstr>
      <vt:lpstr>Dependency to manage validation</vt:lpstr>
      <vt:lpstr>Dependency to manage visibility</vt:lpstr>
      <vt:lpstr>Declaring dependency as code</vt:lpstr>
      <vt:lpstr>Deep dependency, dependency cycle, graph validation</vt:lpstr>
      <vt:lpstr>Simple dependency API</vt:lpstr>
      <vt:lpstr>Code generation using a maven custom plugin</vt:lpstr>
      <vt:lpstr>Walkthrough the model in a maven plugin</vt:lpstr>
      <vt:lpstr>Maven plugin declaration</vt:lpstr>
      <vt:lpstr>UML to understand the model</vt:lpstr>
      <vt:lpstr>Reworking the UI patterns</vt:lpstr>
      <vt:lpstr>Features provided by fields</vt:lpstr>
      <vt:lpstr>FieldEditor API</vt:lpstr>
      <vt:lpstr>FieldInitializer API</vt:lpstr>
      <vt:lpstr>FieldBehaviour API</vt:lpstr>
      <vt:lpstr>Injecting the field features with annotations and meta annotation</vt:lpstr>
      <vt:lpstr>Declaring a features of a field</vt:lpstr>
      <vt:lpstr>The plumbing using APT</vt:lpstr>
      <vt:lpstr>Generated pattern to glue</vt:lpstr>
      <vt:lpstr>Replicate the factory pattern for each feald feature</vt:lpstr>
      <vt:lpstr>Field tracking</vt:lpstr>
      <vt:lpstr>AB testing and shuffling the fields</vt:lpstr>
      <vt:lpstr>Unit testing</vt:lpstr>
      <vt:lpstr>Unit testing</vt:lpstr>
      <vt:lpstr>Unit testing</vt:lpstr>
      <vt:lpstr>Selenium and integration testing</vt:lpstr>
      <vt:lpstr>Selenium and integration testing</vt:lpstr>
      <vt:lpstr>Selenium and integration testing</vt:lpstr>
      <vt:lpstr>Refactoring and Agile practice</vt:lpstr>
      <vt:lpstr>Not yet presented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solid UI modeling using annotation processing</dc:title>
  <dc:creator>gdigugli@gmail.com</dc:creator>
  <cp:lastModifiedBy>jba</cp:lastModifiedBy>
  <cp:revision>434</cp:revision>
  <cp:lastPrinted>2013-04-02T11:22:46Z</cp:lastPrinted>
  <dcterms:created xsi:type="dcterms:W3CDTF">2013-03-24T20:37:15Z</dcterms:created>
  <dcterms:modified xsi:type="dcterms:W3CDTF">2013-04-04T09:46:39Z</dcterms:modified>
</cp:coreProperties>
</file>