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3" r:id="rId1"/>
  </p:sldMasterIdLst>
  <p:sldIdLst>
    <p:sldId id="256" r:id="rId2"/>
    <p:sldId id="257" r:id="rId3"/>
    <p:sldId id="264" r:id="rId4"/>
    <p:sldId id="258" r:id="rId5"/>
    <p:sldId id="261" r:id="rId6"/>
    <p:sldId id="259"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12" autoAdjust="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93906332-9870-4644-BCAB-556CCBDD55AB}" type="datetimeFigureOut">
              <a:rPr lang="ru-RU" smtClean="0"/>
              <a:t>11.12.2023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B353078-A3AE-4E74-A54E-0442A6783BE6}" type="slidenum">
              <a:rPr lang="ru-RU" smtClean="0"/>
              <a:t>‹#›</a:t>
            </a:fld>
            <a:endParaRPr lang="ru-RU"/>
          </a:p>
        </p:txBody>
      </p:sp>
    </p:spTree>
    <p:extLst>
      <p:ext uri="{BB962C8B-B14F-4D97-AF65-F5344CB8AC3E}">
        <p14:creationId xmlns:p14="http://schemas.microsoft.com/office/powerpoint/2010/main" val="2475015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3906332-9870-4644-BCAB-556CCBDD55AB}" type="datetimeFigureOut">
              <a:rPr lang="ru-RU" smtClean="0"/>
              <a:t>11.12.2023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B353078-A3AE-4E74-A54E-0442A6783BE6}" type="slidenum">
              <a:rPr lang="ru-RU" smtClean="0"/>
              <a:t>‹#›</a:t>
            </a:fld>
            <a:endParaRPr lang="ru-RU"/>
          </a:p>
        </p:txBody>
      </p:sp>
    </p:spTree>
    <p:extLst>
      <p:ext uri="{BB962C8B-B14F-4D97-AF65-F5344CB8AC3E}">
        <p14:creationId xmlns:p14="http://schemas.microsoft.com/office/powerpoint/2010/main" val="408053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3906332-9870-4644-BCAB-556CCBDD55AB}" type="datetimeFigureOut">
              <a:rPr lang="ru-RU" smtClean="0"/>
              <a:t>11.12.2023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B353078-A3AE-4E74-A54E-0442A6783BE6}" type="slidenum">
              <a:rPr lang="ru-RU" smtClean="0"/>
              <a:t>‹#›</a:t>
            </a:fld>
            <a:endParaRPr lang="ru-RU"/>
          </a:p>
        </p:txBody>
      </p:sp>
    </p:spTree>
    <p:extLst>
      <p:ext uri="{BB962C8B-B14F-4D97-AF65-F5344CB8AC3E}">
        <p14:creationId xmlns:p14="http://schemas.microsoft.com/office/powerpoint/2010/main" val="3307346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3906332-9870-4644-BCAB-556CCBDD55AB}" type="datetimeFigureOut">
              <a:rPr lang="ru-RU" smtClean="0"/>
              <a:t>11.12.2023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B353078-A3AE-4E74-A54E-0442A6783BE6}" type="slidenum">
              <a:rPr lang="ru-RU" smtClean="0"/>
              <a:t>‹#›</a:t>
            </a:fld>
            <a:endParaRPr lang="ru-RU"/>
          </a:p>
        </p:txBody>
      </p:sp>
    </p:spTree>
    <p:extLst>
      <p:ext uri="{BB962C8B-B14F-4D97-AF65-F5344CB8AC3E}">
        <p14:creationId xmlns:p14="http://schemas.microsoft.com/office/powerpoint/2010/main" val="239714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3906332-9870-4644-BCAB-556CCBDD55AB}" type="datetimeFigureOut">
              <a:rPr lang="ru-RU" smtClean="0"/>
              <a:t>11.12.2023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B353078-A3AE-4E74-A54E-0442A6783BE6}" type="slidenum">
              <a:rPr lang="ru-RU" smtClean="0"/>
              <a:t>‹#›</a:t>
            </a:fld>
            <a:endParaRPr lang="ru-RU"/>
          </a:p>
        </p:txBody>
      </p:sp>
    </p:spTree>
    <p:extLst>
      <p:ext uri="{BB962C8B-B14F-4D97-AF65-F5344CB8AC3E}">
        <p14:creationId xmlns:p14="http://schemas.microsoft.com/office/powerpoint/2010/main" val="1324626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93906332-9870-4644-BCAB-556CCBDD55AB}" type="datetimeFigureOut">
              <a:rPr lang="ru-RU" smtClean="0"/>
              <a:t>11.12.2023</a:t>
            </a:fld>
            <a:endParaRPr lang="ru-RU"/>
          </a:p>
        </p:txBody>
      </p:sp>
      <p:sp>
        <p:nvSpPr>
          <p:cNvPr id="9" name="Footer Placeholder 8"/>
          <p:cNvSpPr>
            <a:spLocks noGrp="1"/>
          </p:cNvSpPr>
          <p:nvPr>
            <p:ph type="ftr" sz="quarter" idx="11"/>
          </p:nvPr>
        </p:nvSpPr>
        <p:spPr/>
        <p:txBody>
          <a:bodyPr/>
          <a:lstStyle/>
          <a:p>
            <a:endParaRPr lang="ru-RU"/>
          </a:p>
        </p:txBody>
      </p:sp>
      <p:sp>
        <p:nvSpPr>
          <p:cNvPr id="10" name="Slide Number Placeholder 9"/>
          <p:cNvSpPr>
            <a:spLocks noGrp="1"/>
          </p:cNvSpPr>
          <p:nvPr>
            <p:ph type="sldNum" sz="quarter" idx="12"/>
          </p:nvPr>
        </p:nvSpPr>
        <p:spPr/>
        <p:txBody>
          <a:bodyPr/>
          <a:lstStyle/>
          <a:p>
            <a:fld id="{2B353078-A3AE-4E74-A54E-0442A6783BE6}" type="slidenum">
              <a:rPr lang="ru-RU" smtClean="0"/>
              <a:t>‹#›</a:t>
            </a:fld>
            <a:endParaRPr lang="ru-RU"/>
          </a:p>
        </p:txBody>
      </p:sp>
    </p:spTree>
    <p:extLst>
      <p:ext uri="{BB962C8B-B14F-4D97-AF65-F5344CB8AC3E}">
        <p14:creationId xmlns:p14="http://schemas.microsoft.com/office/powerpoint/2010/main" val="173034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93906332-9870-4644-BCAB-556CCBDD55AB}" type="datetimeFigureOut">
              <a:rPr lang="ru-RU" smtClean="0"/>
              <a:t>11.12.2023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B353078-A3AE-4E74-A54E-0442A6783BE6}"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479618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3906332-9870-4644-BCAB-556CCBDD55AB}" type="datetimeFigureOut">
              <a:rPr lang="ru-RU" smtClean="0"/>
              <a:t>11.12.2023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B353078-A3AE-4E74-A54E-0442A6783BE6}" type="slidenum">
              <a:rPr lang="ru-RU" smtClean="0"/>
              <a:t>‹#›</a:t>
            </a:fld>
            <a:endParaRPr lang="ru-RU"/>
          </a:p>
        </p:txBody>
      </p:sp>
    </p:spTree>
    <p:extLst>
      <p:ext uri="{BB962C8B-B14F-4D97-AF65-F5344CB8AC3E}">
        <p14:creationId xmlns:p14="http://schemas.microsoft.com/office/powerpoint/2010/main" val="4280502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06332-9870-4644-BCAB-556CCBDD55AB}" type="datetimeFigureOut">
              <a:rPr lang="ru-RU" smtClean="0"/>
              <a:t>11.12.2023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B353078-A3AE-4E74-A54E-0442A6783BE6}" type="slidenum">
              <a:rPr lang="ru-RU" smtClean="0"/>
              <a:t>‹#›</a:t>
            </a:fld>
            <a:endParaRPr lang="ru-RU"/>
          </a:p>
        </p:txBody>
      </p:sp>
    </p:spTree>
    <p:extLst>
      <p:ext uri="{BB962C8B-B14F-4D97-AF65-F5344CB8AC3E}">
        <p14:creationId xmlns:p14="http://schemas.microsoft.com/office/powerpoint/2010/main" val="2878158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93906332-9870-4644-BCAB-556CCBDD55AB}" type="datetimeFigureOut">
              <a:rPr lang="ru-RU" smtClean="0"/>
              <a:t>11.12.2023</a:t>
            </a:fld>
            <a:endParaRPr lang="ru-RU"/>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ru-RU"/>
          </a:p>
        </p:txBody>
      </p:sp>
      <p:sp>
        <p:nvSpPr>
          <p:cNvPr id="11" name="Slide Number Placeholder 10"/>
          <p:cNvSpPr>
            <a:spLocks noGrp="1"/>
          </p:cNvSpPr>
          <p:nvPr>
            <p:ph type="sldNum" sz="quarter" idx="12"/>
          </p:nvPr>
        </p:nvSpPr>
        <p:spPr/>
        <p:txBody>
          <a:bodyPr/>
          <a:lstStyle/>
          <a:p>
            <a:fld id="{2B353078-A3AE-4E74-A54E-0442A6783BE6}" type="slidenum">
              <a:rPr lang="ru-RU" smtClean="0"/>
              <a:t>‹#›</a:t>
            </a:fld>
            <a:endParaRPr lang="ru-RU"/>
          </a:p>
        </p:txBody>
      </p:sp>
    </p:spTree>
    <p:extLst>
      <p:ext uri="{BB962C8B-B14F-4D97-AF65-F5344CB8AC3E}">
        <p14:creationId xmlns:p14="http://schemas.microsoft.com/office/powerpoint/2010/main" val="426181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3906332-9870-4644-BCAB-556CCBDD55AB}" type="datetimeFigureOut">
              <a:rPr lang="ru-RU" smtClean="0"/>
              <a:t>11.12.2023</a:t>
            </a:fld>
            <a:endParaRPr lang="ru-RU"/>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2B353078-A3AE-4E74-A54E-0442A6783BE6}" type="slidenum">
              <a:rPr lang="ru-RU" smtClean="0"/>
              <a:t>‹#›</a:t>
            </a:fld>
            <a:endParaRPr lang="ru-RU"/>
          </a:p>
        </p:txBody>
      </p:sp>
    </p:spTree>
    <p:extLst>
      <p:ext uri="{BB962C8B-B14F-4D97-AF65-F5344CB8AC3E}">
        <p14:creationId xmlns:p14="http://schemas.microsoft.com/office/powerpoint/2010/main" val="317064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3906332-9870-4644-BCAB-556CCBDD55AB}" type="datetimeFigureOut">
              <a:rPr lang="ru-RU" smtClean="0"/>
              <a:t>11.12.2023</a:t>
            </a:fld>
            <a:endParaRPr lang="ru-R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ru-R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B353078-A3AE-4E74-A54E-0442A6783BE6}" type="slidenum">
              <a:rPr lang="ru-RU" smtClean="0"/>
              <a:t>‹#›</a:t>
            </a:fld>
            <a:endParaRPr lang="ru-RU"/>
          </a:p>
        </p:txBody>
      </p:sp>
    </p:spTree>
    <p:extLst>
      <p:ext uri="{BB962C8B-B14F-4D97-AF65-F5344CB8AC3E}">
        <p14:creationId xmlns:p14="http://schemas.microsoft.com/office/powerpoint/2010/main" val="464635168"/>
      </p:ext>
    </p:extLst>
  </p:cSld>
  <p:clrMap bg1="lt1" tx1="dk1" bg2="lt2" tx2="dk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F699E4-BA20-4C08-9BF4-04CAFCA93D22}"/>
              </a:ext>
            </a:extLst>
          </p:cNvPr>
          <p:cNvSpPr>
            <a:spLocks noGrp="1"/>
          </p:cNvSpPr>
          <p:nvPr>
            <p:ph type="ctrTitle"/>
          </p:nvPr>
        </p:nvSpPr>
        <p:spPr/>
        <p:txBody>
          <a:bodyPr>
            <a:normAutofit/>
          </a:bodyPr>
          <a:lstStyle/>
          <a:p>
            <a:r>
              <a:rPr lang="ru-RU" sz="2800" dirty="0">
                <a:latin typeface="Times New Roman" panose="02020603050405020304" pitchFamily="18" charset="0"/>
                <a:cs typeface="Times New Roman" panose="02020603050405020304" pitchFamily="18" charset="0"/>
              </a:rPr>
              <a:t>Параллельные вычисления и их влияние на разработку программного обеспечения</a:t>
            </a:r>
          </a:p>
        </p:txBody>
      </p:sp>
      <p:sp>
        <p:nvSpPr>
          <p:cNvPr id="3" name="Подзаголовок 2">
            <a:extLst>
              <a:ext uri="{FF2B5EF4-FFF2-40B4-BE49-F238E27FC236}">
                <a16:creationId xmlns:a16="http://schemas.microsoft.com/office/drawing/2014/main" id="{F6752918-7C59-4850-ABA5-46BE1E03E66D}"/>
              </a:ext>
            </a:extLst>
          </p:cNvPr>
          <p:cNvSpPr>
            <a:spLocks noGrp="1"/>
          </p:cNvSpPr>
          <p:nvPr>
            <p:ph type="subTitle" idx="1"/>
          </p:nvPr>
        </p:nvSpPr>
        <p:spPr>
          <a:xfrm>
            <a:off x="6895751" y="4377711"/>
            <a:ext cx="3607734" cy="1239894"/>
          </a:xfrm>
        </p:spPr>
        <p:txBody>
          <a:bodyPr/>
          <a:lstStyle/>
          <a:p>
            <a:r>
              <a:rPr lang="ru-RU" dirty="0"/>
              <a:t>Студентка </a:t>
            </a:r>
            <a:r>
              <a:rPr lang="ru-RU" dirty="0" err="1"/>
              <a:t>Таволжанова</a:t>
            </a:r>
            <a:r>
              <a:rPr lang="ru-RU" dirty="0"/>
              <a:t> Олеся Андреевна</a:t>
            </a:r>
          </a:p>
          <a:p>
            <a:r>
              <a:rPr lang="ru-RU" dirty="0"/>
              <a:t>Группа ПИН-м-о-23-1</a:t>
            </a:r>
          </a:p>
        </p:txBody>
      </p:sp>
    </p:spTree>
    <p:extLst>
      <p:ext uri="{BB962C8B-B14F-4D97-AF65-F5344CB8AC3E}">
        <p14:creationId xmlns:p14="http://schemas.microsoft.com/office/powerpoint/2010/main" val="888237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53A658-4772-4A32-8AEC-33F111F1145D}"/>
              </a:ext>
            </a:extLst>
          </p:cNvPr>
          <p:cNvSpPr>
            <a:spLocks noGrp="1"/>
          </p:cNvSpPr>
          <p:nvPr>
            <p:ph type="title"/>
          </p:nvPr>
        </p:nvSpPr>
        <p:spPr/>
        <p:txBody>
          <a:bodyPr/>
          <a:lstStyle/>
          <a:p>
            <a:r>
              <a:rPr lang="ru-RU" dirty="0" err="1">
                <a:latin typeface="Times New Roman" panose="02020603050405020304" pitchFamily="18" charset="0"/>
                <a:cs typeface="Times New Roman" panose="02020603050405020304" pitchFamily="18" charset="0"/>
              </a:rPr>
              <a:t>ВВедение</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35313E51-81CB-40EE-98CB-2459A3389C67}"/>
              </a:ext>
            </a:extLst>
          </p:cNvPr>
          <p:cNvSpPr>
            <a:spLocks noGrp="1"/>
          </p:cNvSpPr>
          <p:nvPr>
            <p:ph idx="1"/>
          </p:nvPr>
        </p:nvSpPr>
        <p:spPr>
          <a:xfrm>
            <a:off x="1333850" y="2411539"/>
            <a:ext cx="4563611" cy="4282875"/>
          </a:xfrm>
        </p:spPr>
        <p:txBody>
          <a:bodyPr>
            <a:noAutofit/>
          </a:bodyPr>
          <a:lstStyle/>
          <a:p>
            <a:pPr indent="0" algn="just">
              <a:lnSpc>
                <a:spcPct val="150000"/>
              </a:lnSpc>
              <a:buNone/>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Современный мир подвергается постоянным изменениям в связи с быстрым развитием технологий, и параллельные вычисления становятся ключевым элементом в обеспечении эффективности и производительности вычислительных систем. </a:t>
            </a:r>
          </a:p>
        </p:txBody>
      </p:sp>
      <p:pic>
        <p:nvPicPr>
          <p:cNvPr id="5" name="Рисунок 4">
            <a:extLst>
              <a:ext uri="{FF2B5EF4-FFF2-40B4-BE49-F238E27FC236}">
                <a16:creationId xmlns:a16="http://schemas.microsoft.com/office/drawing/2014/main" id="{B8DD6BDF-2273-4D4B-B263-F0048F5E7153}"/>
              </a:ext>
            </a:extLst>
          </p:cNvPr>
          <p:cNvPicPr>
            <a:picLocks noChangeAspect="1"/>
          </p:cNvPicPr>
          <p:nvPr/>
        </p:nvPicPr>
        <p:blipFill>
          <a:blip r:embed="rId2"/>
          <a:stretch>
            <a:fillRect/>
          </a:stretch>
        </p:blipFill>
        <p:spPr>
          <a:xfrm>
            <a:off x="6940010" y="2995874"/>
            <a:ext cx="2657475" cy="2409825"/>
          </a:xfrm>
          <a:prstGeom prst="rect">
            <a:avLst/>
          </a:prstGeom>
        </p:spPr>
      </p:pic>
    </p:spTree>
    <p:extLst>
      <p:ext uri="{BB962C8B-B14F-4D97-AF65-F5344CB8AC3E}">
        <p14:creationId xmlns:p14="http://schemas.microsoft.com/office/powerpoint/2010/main" val="45018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53A658-4772-4A32-8AEC-33F111F1145D}"/>
              </a:ext>
            </a:extLst>
          </p:cNvPr>
          <p:cNvSpPr>
            <a:spLocks noGrp="1"/>
          </p:cNvSpPr>
          <p:nvPr>
            <p:ph type="title"/>
          </p:nvPr>
        </p:nvSpPr>
        <p:spPr/>
        <p:txBody>
          <a:bodyPr/>
          <a:lstStyle/>
          <a:p>
            <a:r>
              <a:rPr lang="ru-RU" dirty="0" err="1">
                <a:latin typeface="Times New Roman" panose="02020603050405020304" pitchFamily="18" charset="0"/>
                <a:cs typeface="Times New Roman" panose="02020603050405020304" pitchFamily="18" charset="0"/>
              </a:rPr>
              <a:t>ВВедение</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35313E51-81CB-40EE-98CB-2459A3389C67}"/>
              </a:ext>
            </a:extLst>
          </p:cNvPr>
          <p:cNvSpPr>
            <a:spLocks noGrp="1"/>
          </p:cNvSpPr>
          <p:nvPr>
            <p:ph idx="1"/>
          </p:nvPr>
        </p:nvSpPr>
        <p:spPr>
          <a:xfrm>
            <a:off x="1182848" y="2411539"/>
            <a:ext cx="10242958" cy="3091639"/>
          </a:xfrm>
        </p:spPr>
        <p:txBody>
          <a:bodyPr>
            <a:noAutofit/>
          </a:bodyPr>
          <a:lstStyle/>
          <a:p>
            <a:pPr indent="0" algn="just">
              <a:lnSpc>
                <a:spcPct val="150000"/>
              </a:lnSpc>
              <a:buNone/>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Одним из важных аспектов значимости параллельных вычислений является необходимость решения проблемы увеличения вычислительной мощности. С ростом объема данных и требований к обработке информации традиционные вычислительные методы сталкиваются с ограничениями. Параллельные вычисления предоставляют механизмы для эффективного использования ресурсов, путем одновременного выполнения нескольких задач. Это позволяет масштабировать вычисления горизонтально, добавляя новые вычислительные узлы, и обеспечивает более быструю обработку данных. </a:t>
            </a:r>
          </a:p>
          <a:p>
            <a:pPr indent="0" algn="just">
              <a:lnSpc>
                <a:spcPct val="150000"/>
              </a:lnSpc>
              <a:buNone/>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Важным элементом значимости параллельных вычислений является их роль в решении сложных задач, которые требуют больших вычислительных ресурсов. Научные исследования, моделирование физических процессов, анализ геномных данных - все эти области требуют высокой производительности, которую предоставляют параллельные вычисления. </a:t>
            </a:r>
            <a:endParaRPr lang="ru-R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98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53A658-4772-4A32-8AEC-33F111F1145D}"/>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ОПРЕДЕЛЕНИЕ ПАРАЛЛЕЛЬНЫХ ВЫЧИСЛЕНИЙ</a:t>
            </a:r>
          </a:p>
        </p:txBody>
      </p:sp>
      <p:sp>
        <p:nvSpPr>
          <p:cNvPr id="3" name="Объект 2">
            <a:extLst>
              <a:ext uri="{FF2B5EF4-FFF2-40B4-BE49-F238E27FC236}">
                <a16:creationId xmlns:a16="http://schemas.microsoft.com/office/drawing/2014/main" id="{35313E51-81CB-40EE-98CB-2459A3389C67}"/>
              </a:ext>
            </a:extLst>
          </p:cNvPr>
          <p:cNvSpPr>
            <a:spLocks noGrp="1"/>
          </p:cNvSpPr>
          <p:nvPr>
            <p:ph idx="1"/>
          </p:nvPr>
        </p:nvSpPr>
        <p:spPr>
          <a:xfrm>
            <a:off x="780176" y="2638044"/>
            <a:ext cx="5315824" cy="2730910"/>
          </a:xfrm>
        </p:spPr>
        <p:txBody>
          <a:bodyPr>
            <a:noAutofit/>
          </a:bodyPr>
          <a:lstStyle/>
          <a:p>
            <a:pPr indent="0" algn="just">
              <a:lnSpc>
                <a:spcPct val="150000"/>
              </a:lnSpc>
              <a:buNone/>
            </a:pPr>
            <a:r>
              <a:rPr lang="ru-RU" sz="1400" dirty="0">
                <a:effectLst/>
                <a:latin typeface="Times New Roman" panose="02020603050405020304" pitchFamily="18" charset="0"/>
                <a:ea typeface="Calibri" panose="020F0502020204030204" pitchFamily="34" charset="0"/>
              </a:rPr>
              <a:t>Параллельные вычисления представляют собой метод организации вычислительного процесса, направленный на одновременное выполнение нескольких задач. </a:t>
            </a:r>
          </a:p>
          <a:p>
            <a:pPr indent="0" algn="just">
              <a:lnSpc>
                <a:spcPct val="150000"/>
              </a:lnSpc>
              <a:buNone/>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Ключевой идеей параллельных вычислений является одновременное выполнение независимых подзадач, что позволяет существенно сократить время выполнения всей задачи. Подзадачи выполняются параллельно на различных вычислительных узлах, процессорах или ядрах, обеспечивая более эффективное использование ресурсов и ускоряя процесс вычислений.</a:t>
            </a:r>
          </a:p>
          <a:p>
            <a:pPr indent="0" algn="just">
              <a:lnSpc>
                <a:spcPct val="150000"/>
              </a:lnSpc>
              <a:buNone/>
            </a:pPr>
            <a:endParaRPr lang="ru-RU" sz="1400"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F70800DC-6D7C-4DC3-99ED-53F2889F5257}"/>
              </a:ext>
            </a:extLst>
          </p:cNvPr>
          <p:cNvPicPr>
            <a:picLocks noChangeAspect="1"/>
          </p:cNvPicPr>
          <p:nvPr/>
        </p:nvPicPr>
        <p:blipFill>
          <a:blip r:embed="rId2"/>
          <a:stretch>
            <a:fillRect/>
          </a:stretch>
        </p:blipFill>
        <p:spPr>
          <a:xfrm>
            <a:off x="6584923" y="2738713"/>
            <a:ext cx="4756730" cy="2831578"/>
          </a:xfrm>
          <a:prstGeom prst="rect">
            <a:avLst/>
          </a:prstGeom>
        </p:spPr>
      </p:pic>
    </p:spTree>
    <p:extLst>
      <p:ext uri="{BB962C8B-B14F-4D97-AF65-F5344CB8AC3E}">
        <p14:creationId xmlns:p14="http://schemas.microsoft.com/office/powerpoint/2010/main" val="373380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53A658-4772-4A32-8AEC-33F111F1145D}"/>
              </a:ext>
            </a:extLst>
          </p:cNvPr>
          <p:cNvSpPr>
            <a:spLocks noGrp="1"/>
          </p:cNvSpPr>
          <p:nvPr>
            <p:ph type="title"/>
          </p:nvPr>
        </p:nvSpPr>
        <p:spPr/>
        <p:txBody>
          <a:bodyPr>
            <a:noAutofit/>
          </a:bodyPr>
          <a:lstStyle/>
          <a:p>
            <a:r>
              <a:rPr lang="ru-RU" dirty="0">
                <a:effectLst/>
                <a:latin typeface="Times New Roman" panose="02020603050405020304" pitchFamily="18" charset="0"/>
                <a:ea typeface="Calibri" panose="020F0502020204030204" pitchFamily="34" charset="0"/>
                <a:cs typeface="Times New Roman" panose="02020603050405020304" pitchFamily="18" charset="0"/>
              </a:rPr>
              <a:t>ПРИМЕНЕНИЕ ПАРАЛЛЕЛЬНЫХ ВЫЧИСЛЕНИЙ НА РАЗРАБОТКУ ПРОГРАММНОГО ОБЕСПЕЧЕНИЯ</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35313E51-81CB-40EE-98CB-2459A3389C67}"/>
              </a:ext>
            </a:extLst>
          </p:cNvPr>
          <p:cNvSpPr>
            <a:spLocks noGrp="1"/>
          </p:cNvSpPr>
          <p:nvPr>
            <p:ph idx="1"/>
          </p:nvPr>
        </p:nvSpPr>
        <p:spPr>
          <a:xfrm>
            <a:off x="1468073" y="2512209"/>
            <a:ext cx="5419287" cy="4148650"/>
          </a:xfrm>
        </p:spPr>
        <p:txBody>
          <a:bodyPr>
            <a:noAutofit/>
          </a:bodyPr>
          <a:lstStyle/>
          <a:p>
            <a:pPr indent="0" algn="just">
              <a:lnSpc>
                <a:spcPct val="150000"/>
              </a:lnSpc>
              <a:buNone/>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Параллельные вычисления оказывают существенное влияние на разработку программного обеспечения, формируя новые подходы к проектированию и оптимизации программных продуктов. </a:t>
            </a:r>
          </a:p>
          <a:p>
            <a:pPr marL="514350" indent="-285750" algn="just">
              <a:lnSpc>
                <a:spcPct val="150000"/>
              </a:lnSpc>
            </a:pPr>
            <a:r>
              <a:rPr lang="en-US" sz="1400" b="1" dirty="0" err="1">
                <a:effectLst/>
                <a:latin typeface="Times New Roman" panose="02020603050405020304" pitchFamily="18" charset="0"/>
                <a:ea typeface="Calibri" panose="020F0502020204030204" pitchFamily="34" charset="0"/>
              </a:rPr>
              <a:t>Увеличение</a:t>
            </a:r>
            <a:r>
              <a:rPr lang="en-US" sz="1400" b="1" dirty="0">
                <a:effectLst/>
                <a:latin typeface="Times New Roman" panose="02020603050405020304" pitchFamily="18" charset="0"/>
                <a:ea typeface="Calibri" panose="020F0502020204030204" pitchFamily="34" charset="0"/>
              </a:rPr>
              <a:t> </a:t>
            </a:r>
            <a:r>
              <a:rPr lang="en-US" sz="1400" b="1" dirty="0" err="1">
                <a:effectLst/>
                <a:latin typeface="Times New Roman" panose="02020603050405020304" pitchFamily="18" charset="0"/>
                <a:ea typeface="Calibri" panose="020F0502020204030204" pitchFamily="34" charset="0"/>
              </a:rPr>
              <a:t>производительности</a:t>
            </a:r>
            <a:r>
              <a:rPr lang="en-US" sz="1400" b="1" dirty="0">
                <a:effectLst/>
                <a:latin typeface="Times New Roman" panose="02020603050405020304" pitchFamily="18" charset="0"/>
                <a:ea typeface="Calibri" panose="020F0502020204030204" pitchFamily="34" charset="0"/>
              </a:rPr>
              <a:t> </a:t>
            </a:r>
            <a:r>
              <a:rPr lang="en-US" sz="1400" b="1" dirty="0" err="1">
                <a:effectLst/>
                <a:latin typeface="Times New Roman" panose="02020603050405020304" pitchFamily="18" charset="0"/>
                <a:ea typeface="Calibri" panose="020F0502020204030204" pitchFamily="34" charset="0"/>
              </a:rPr>
              <a:t>программ</a:t>
            </a:r>
            <a:endParaRPr lang="ru-RU" sz="1400" b="1" dirty="0">
              <a:effectLst/>
              <a:latin typeface="Times New Roman" panose="02020603050405020304" pitchFamily="18" charset="0"/>
              <a:ea typeface="Calibri" panose="020F0502020204030204" pitchFamily="34" charset="0"/>
            </a:endParaRPr>
          </a:p>
          <a:p>
            <a:pPr indent="0" algn="just">
              <a:lnSpc>
                <a:spcPct val="150000"/>
              </a:lnSpc>
              <a:buNone/>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Увеличение производительности программ – это одна из ключевых причин, по которым параллельные вычисления становятся все более важными в разработке программного обеспечения. Этот аспект оказывает глубокое влияние на различные сферы применения, начиная от обычных приложений и заканчивая высоконагруженными системами обработки данных. </a:t>
            </a:r>
          </a:p>
          <a:p>
            <a:pPr indent="0" algn="just">
              <a:lnSpc>
                <a:spcPct val="150000"/>
              </a:lnSpc>
              <a:buNone/>
            </a:pPr>
            <a:endPar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buNone/>
            </a:pPr>
            <a:endParaRPr lang="ru-RU" sz="1400" dirty="0">
              <a:latin typeface="Times New Roman" panose="02020603050405020304" pitchFamily="18" charset="0"/>
              <a:cs typeface="Times New Roman" panose="02020603050405020304" pitchFamily="18" charset="0"/>
            </a:endParaRPr>
          </a:p>
        </p:txBody>
      </p:sp>
      <p:pic>
        <p:nvPicPr>
          <p:cNvPr id="4" name="Рисунок 3">
            <a:extLst>
              <a:ext uri="{FF2B5EF4-FFF2-40B4-BE49-F238E27FC236}">
                <a16:creationId xmlns:a16="http://schemas.microsoft.com/office/drawing/2014/main" id="{45457B4A-55AB-432E-9DC7-36FF4F9D1D32}"/>
              </a:ext>
            </a:extLst>
          </p:cNvPr>
          <p:cNvPicPr>
            <a:picLocks noChangeAspect="1"/>
          </p:cNvPicPr>
          <p:nvPr/>
        </p:nvPicPr>
        <p:blipFill>
          <a:blip r:embed="rId2"/>
          <a:stretch>
            <a:fillRect/>
          </a:stretch>
        </p:blipFill>
        <p:spPr>
          <a:xfrm>
            <a:off x="7251846" y="3250209"/>
            <a:ext cx="3638517" cy="2127133"/>
          </a:xfrm>
          <a:prstGeom prst="rect">
            <a:avLst/>
          </a:prstGeom>
        </p:spPr>
      </p:pic>
    </p:spTree>
    <p:extLst>
      <p:ext uri="{BB962C8B-B14F-4D97-AF65-F5344CB8AC3E}">
        <p14:creationId xmlns:p14="http://schemas.microsoft.com/office/powerpoint/2010/main" val="429019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53A658-4772-4A32-8AEC-33F111F1145D}"/>
              </a:ext>
            </a:extLst>
          </p:cNvPr>
          <p:cNvSpPr>
            <a:spLocks noGrp="1"/>
          </p:cNvSpPr>
          <p:nvPr>
            <p:ph type="title"/>
          </p:nvPr>
        </p:nvSpPr>
        <p:spPr/>
        <p:txBody>
          <a:bodyPr>
            <a:noAutofit/>
          </a:bodyPr>
          <a:lstStyle/>
          <a:p>
            <a:r>
              <a:rPr lang="ru-RU" dirty="0">
                <a:effectLst/>
                <a:latin typeface="Times New Roman" panose="02020603050405020304" pitchFamily="18" charset="0"/>
                <a:ea typeface="Calibri" panose="020F0502020204030204" pitchFamily="34" charset="0"/>
                <a:cs typeface="Times New Roman" panose="02020603050405020304" pitchFamily="18" charset="0"/>
              </a:rPr>
              <a:t>ПРИМЕНЕНИЕ ПАРАЛЛЕЛЬНЫХ ВЫЧИСЛЕНИЙ НА РАЗРАБОТКУ ПРОГРАММНОГО ОБЕСПЕЧЕНИЯ</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35313E51-81CB-40EE-98CB-2459A3389C67}"/>
              </a:ext>
            </a:extLst>
          </p:cNvPr>
          <p:cNvSpPr>
            <a:spLocks noGrp="1"/>
          </p:cNvSpPr>
          <p:nvPr>
            <p:ph idx="1"/>
          </p:nvPr>
        </p:nvSpPr>
        <p:spPr>
          <a:xfrm>
            <a:off x="1518407" y="2512209"/>
            <a:ext cx="5450563" cy="4101655"/>
          </a:xfrm>
        </p:spPr>
        <p:txBody>
          <a:bodyPr>
            <a:noAutofit/>
          </a:bodyPr>
          <a:lstStyle/>
          <a:p>
            <a:pPr indent="450215" algn="just">
              <a:lnSpc>
                <a:spcPct val="150000"/>
              </a:lnSpc>
            </a:pPr>
            <a:r>
              <a:rPr lang="ru-RU" sz="1400" b="1" dirty="0">
                <a:effectLst/>
                <a:latin typeface="Times New Roman" panose="02020603050405020304" pitchFamily="18" charset="0"/>
                <a:ea typeface="Calibri" panose="020F0502020204030204" pitchFamily="34" charset="0"/>
              </a:rPr>
              <a:t>Работа с большими объемами данных</a:t>
            </a:r>
          </a:p>
          <a:p>
            <a:pPr indent="0" algn="just">
              <a:lnSpc>
                <a:spcPct val="150000"/>
              </a:lnSpc>
              <a:buNone/>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 областях, где обработка обширных объемов данных является неотъемлемой частью разработки программного обеспечения, применение параллельных вычислений становится необходимым и эффективным решением. Например, в задачах анализа больших наборов данных, в научных расчетах или в обработке изображений, где требуется обработка тысяч и миллионов данных, параллельные вычисления обеспечивают возможность распределенной обработки данных. Это не только улучшает скорость выполнения задач, но и позволяет справляться с задачами, которые при последовательном выполнении могли бы быть невыполнимыми в разумные сроки.</a:t>
            </a:r>
          </a:p>
          <a:p>
            <a:pPr indent="0" algn="just">
              <a:lnSpc>
                <a:spcPct val="150000"/>
              </a:lnSpc>
              <a:buNone/>
            </a:pPr>
            <a:endPar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buNone/>
            </a:pPr>
            <a:endParaRPr lang="ru-RU" sz="1400"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1207F89A-FEC9-463A-B277-30FC1C8B3B6E}"/>
              </a:ext>
            </a:extLst>
          </p:cNvPr>
          <p:cNvPicPr>
            <a:picLocks noChangeAspect="1"/>
          </p:cNvPicPr>
          <p:nvPr/>
        </p:nvPicPr>
        <p:blipFill>
          <a:blip r:embed="rId2"/>
          <a:stretch>
            <a:fillRect/>
          </a:stretch>
        </p:blipFill>
        <p:spPr>
          <a:xfrm>
            <a:off x="7311486" y="2999981"/>
            <a:ext cx="3743325" cy="2200275"/>
          </a:xfrm>
          <a:prstGeom prst="rect">
            <a:avLst/>
          </a:prstGeom>
        </p:spPr>
      </p:pic>
    </p:spTree>
    <p:extLst>
      <p:ext uri="{BB962C8B-B14F-4D97-AF65-F5344CB8AC3E}">
        <p14:creationId xmlns:p14="http://schemas.microsoft.com/office/powerpoint/2010/main" val="42811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53A658-4772-4A32-8AEC-33F111F1145D}"/>
              </a:ext>
            </a:extLst>
          </p:cNvPr>
          <p:cNvSpPr>
            <a:spLocks noGrp="1"/>
          </p:cNvSpPr>
          <p:nvPr>
            <p:ph type="title"/>
          </p:nvPr>
        </p:nvSpPr>
        <p:spPr/>
        <p:txBody>
          <a:bodyPr>
            <a:noAutofit/>
          </a:bodyPr>
          <a:lstStyle/>
          <a:p>
            <a:r>
              <a:rPr lang="ru-RU" dirty="0">
                <a:effectLst/>
                <a:latin typeface="Times New Roman" panose="02020603050405020304" pitchFamily="18" charset="0"/>
                <a:ea typeface="Calibri" panose="020F0502020204030204" pitchFamily="34" charset="0"/>
                <a:cs typeface="Times New Roman" panose="02020603050405020304" pitchFamily="18" charset="0"/>
              </a:rPr>
              <a:t>ПРИМЕНЕНИЕ ПАРАЛЛЕЛЬНЫХ ВЫЧИСЛЕНИЙ НА РАЗРАБОТКУ ПРОГРАММНОГО ОБЕСПЕЧЕНИЯ</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35313E51-81CB-40EE-98CB-2459A3389C67}"/>
              </a:ext>
            </a:extLst>
          </p:cNvPr>
          <p:cNvSpPr>
            <a:spLocks noGrp="1"/>
          </p:cNvSpPr>
          <p:nvPr>
            <p:ph idx="1"/>
          </p:nvPr>
        </p:nvSpPr>
        <p:spPr>
          <a:xfrm>
            <a:off x="1518407" y="2512209"/>
            <a:ext cx="5459442" cy="4148650"/>
          </a:xfrm>
        </p:spPr>
        <p:txBody>
          <a:bodyPr>
            <a:noAutofit/>
          </a:bodyPr>
          <a:lstStyle/>
          <a:p>
            <a:pPr indent="450215" algn="just">
              <a:lnSpc>
                <a:spcPct val="150000"/>
              </a:lnSpc>
            </a:pP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Распределение вычислений</a:t>
            </a:r>
            <a:endPar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buNone/>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Параллельные вычисления позволяют эффективно реализовывать распределенные вычисления. Это означает, что задача может быть выполнена несколькими процессорами на разных компьютерах, что увеличивает масштабируемость системы и обеспечивает более гибкую архитектуру. Распределенные вычисления особенно полезны в ситуациях, где требуется обработка данных в реальном времени или когда вычисления невозможно выполнить на одном компьютере из-за их объема или сложности.</a:t>
            </a:r>
          </a:p>
          <a:p>
            <a:pPr indent="0" algn="just">
              <a:lnSpc>
                <a:spcPct val="150000"/>
              </a:lnSpc>
              <a:buNone/>
            </a:pPr>
            <a:endPar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buNone/>
            </a:pPr>
            <a:endParaRPr lang="ru-RU" sz="1400" dirty="0">
              <a:latin typeface="Times New Roman" panose="02020603050405020304" pitchFamily="18" charset="0"/>
              <a:cs typeface="Times New Roman" panose="02020603050405020304" pitchFamily="18" charset="0"/>
            </a:endParaRPr>
          </a:p>
        </p:txBody>
      </p:sp>
      <p:pic>
        <p:nvPicPr>
          <p:cNvPr id="4" name="Рисунок 3">
            <a:extLst>
              <a:ext uri="{FF2B5EF4-FFF2-40B4-BE49-F238E27FC236}">
                <a16:creationId xmlns:a16="http://schemas.microsoft.com/office/drawing/2014/main" id="{507B8747-30BE-4E3E-8C3F-11E387223A8E}"/>
              </a:ext>
            </a:extLst>
          </p:cNvPr>
          <p:cNvPicPr>
            <a:picLocks noChangeAspect="1"/>
          </p:cNvPicPr>
          <p:nvPr/>
        </p:nvPicPr>
        <p:blipFill>
          <a:blip r:embed="rId2"/>
          <a:stretch>
            <a:fillRect/>
          </a:stretch>
        </p:blipFill>
        <p:spPr>
          <a:xfrm>
            <a:off x="7629617" y="3302492"/>
            <a:ext cx="2262341" cy="2262341"/>
          </a:xfrm>
          <a:prstGeom prst="rect">
            <a:avLst/>
          </a:prstGeom>
        </p:spPr>
      </p:pic>
    </p:spTree>
    <p:extLst>
      <p:ext uri="{BB962C8B-B14F-4D97-AF65-F5344CB8AC3E}">
        <p14:creationId xmlns:p14="http://schemas.microsoft.com/office/powerpoint/2010/main" val="2795220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53A658-4772-4A32-8AEC-33F111F1145D}"/>
              </a:ext>
            </a:extLst>
          </p:cNvPr>
          <p:cNvSpPr>
            <a:spLocks noGrp="1"/>
          </p:cNvSpPr>
          <p:nvPr>
            <p:ph type="title"/>
          </p:nvPr>
        </p:nvSpPr>
        <p:spPr/>
        <p:txBody>
          <a:bodyPr>
            <a:noAutofit/>
          </a:bodyPr>
          <a:lstStyle/>
          <a:p>
            <a:r>
              <a:rPr lang="ru-RU" dirty="0">
                <a:effectLst/>
                <a:latin typeface="Times New Roman" panose="02020603050405020304" pitchFamily="18" charset="0"/>
                <a:ea typeface="Calibri" panose="020F0502020204030204" pitchFamily="34" charset="0"/>
                <a:cs typeface="Times New Roman" panose="02020603050405020304" pitchFamily="18" charset="0"/>
              </a:rPr>
              <a:t>ПРИМЕНЕНИЕ ПАРАЛЛЕЛЬНЫХ ВЫЧИСЛЕНИЙ НА РАЗРАБОТКУ ПРОГРАММНОГО ОБЕСПЕЧЕНИЯ</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35313E51-81CB-40EE-98CB-2459A3389C67}"/>
              </a:ext>
            </a:extLst>
          </p:cNvPr>
          <p:cNvSpPr>
            <a:spLocks noGrp="1"/>
          </p:cNvSpPr>
          <p:nvPr>
            <p:ph idx="1"/>
          </p:nvPr>
        </p:nvSpPr>
        <p:spPr>
          <a:xfrm>
            <a:off x="1518407" y="2512209"/>
            <a:ext cx="9420837" cy="4148650"/>
          </a:xfrm>
        </p:spPr>
        <p:txBody>
          <a:bodyPr>
            <a:noAutofit/>
          </a:bodyPr>
          <a:lstStyle/>
          <a:p>
            <a:pPr indent="450215" algn="just">
              <a:lnSpc>
                <a:spcPct val="150000"/>
              </a:lnSpc>
            </a:pPr>
            <a:r>
              <a:rPr lang="ru-RU" sz="1400" b="1" dirty="0">
                <a:effectLst/>
                <a:latin typeface="Times New Roman" panose="02020603050405020304" pitchFamily="18" charset="0"/>
                <a:ea typeface="Calibri" panose="020F0502020204030204" pitchFamily="34" charset="0"/>
              </a:rPr>
              <a:t>Проблемы параллельных вычислений</a:t>
            </a:r>
          </a:p>
          <a:p>
            <a:pPr indent="0" algn="just">
              <a:lnSpc>
                <a:spcPct val="150000"/>
              </a:lnSpc>
              <a:buNone/>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Параллельное программирование на многоядерных процессорах является неотъемлемой частью современной разработки программного обеспечения, ориентированного на высокую производительность. Эта методология обеспечивает эффективное использование ресурсов многозадачных процессоров, где несколько вычислительных ядер могут выполнять различные части программы параллельно.</a:t>
            </a:r>
          </a:p>
          <a:p>
            <a:pPr indent="0" algn="just">
              <a:lnSpc>
                <a:spcPct val="150000"/>
              </a:lnSpc>
              <a:buNone/>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Одно из главных преимуществ параллельного программирования на многоядерных процессорах заключается в возможности значительного увеличения производительности. В отличие от одноядерных процессоров, где выполнение программы происходит последовательно, многоядерные процессоры позволяют разделить задачу на подзадачи и обрабатывать их параллельно. Это особенно полезно при выполнении вычислительно интенсивных операций, таких как научные расчеты, обработка данных, графические вычисления и другие, где параллельная обработка может значительно ускорить выполнение программы.</a:t>
            </a:r>
          </a:p>
          <a:p>
            <a:pPr indent="0" algn="just">
              <a:lnSpc>
                <a:spcPct val="150000"/>
              </a:lnSpc>
              <a:buNone/>
            </a:pPr>
            <a:endPar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buNone/>
            </a:pPr>
            <a:endPar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buNone/>
            </a:pPr>
            <a:endParaRPr lang="ru-R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166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53A658-4772-4A32-8AEC-33F111F1145D}"/>
              </a:ext>
            </a:extLst>
          </p:cNvPr>
          <p:cNvSpPr>
            <a:spLocks noGrp="1"/>
          </p:cNvSpPr>
          <p:nvPr>
            <p:ph type="title"/>
          </p:nvPr>
        </p:nvSpPr>
        <p:spPr/>
        <p:txBody>
          <a:bodyPr>
            <a:noAutofit/>
          </a:bodyPr>
          <a:lstStyle/>
          <a:p>
            <a:r>
              <a:rPr lang="ru-RU" dirty="0">
                <a:effectLst/>
                <a:latin typeface="Times New Roman" panose="02020603050405020304" pitchFamily="18" charset="0"/>
                <a:ea typeface="Calibri" panose="020F0502020204030204" pitchFamily="34" charset="0"/>
                <a:cs typeface="Times New Roman" panose="02020603050405020304" pitchFamily="18" charset="0"/>
              </a:rPr>
              <a:t>Заключение</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35313E51-81CB-40EE-98CB-2459A3389C67}"/>
              </a:ext>
            </a:extLst>
          </p:cNvPr>
          <p:cNvSpPr>
            <a:spLocks noGrp="1"/>
          </p:cNvSpPr>
          <p:nvPr>
            <p:ph idx="1"/>
          </p:nvPr>
        </p:nvSpPr>
        <p:spPr>
          <a:xfrm>
            <a:off x="1518407" y="2512209"/>
            <a:ext cx="9420837" cy="4148650"/>
          </a:xfrm>
        </p:spPr>
        <p:txBody>
          <a:bodyPr>
            <a:noAutofit/>
          </a:bodyPr>
          <a:lstStyle/>
          <a:p>
            <a:pPr indent="0" algn="just">
              <a:lnSpc>
                <a:spcPct val="150000"/>
              </a:lnSpc>
              <a:buNone/>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Параллельные вычисления играют ключевую роль в современной разработке программного обеспечения. Их применение позволяет эффективно использовать вычислительные ресурсы, увеличивает производительность и позволяет эффективно работать с большими объемами данных. Однако для успешной реализации параллельных вычислений необходимо обращать внимание на детали, управление ресурсами и оптимизацию кода. С развитием технологий и ростом вычислительных возможностей можно ожидать, что параллельные вычисления будут продолжать оказывать значительное влияние на разработку программного обеспечения в будущем.</a:t>
            </a:r>
          </a:p>
          <a:p>
            <a:pPr indent="0" algn="just">
              <a:lnSpc>
                <a:spcPct val="150000"/>
              </a:lnSpc>
              <a:buNone/>
            </a:pPr>
            <a:endPar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buNone/>
            </a:pPr>
            <a:endParaRPr lang="ru-R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168539"/>
      </p:ext>
    </p:extLst>
  </p:cSld>
  <p:clrMapOvr>
    <a:masterClrMapping/>
  </p:clrMapOvr>
</p:sld>
</file>

<file path=ppt/theme/theme1.xml><?xml version="1.0" encoding="utf-8"?>
<a:theme xmlns:a="http://schemas.openxmlformats.org/drawingml/2006/main" name="Посылка">
  <a:themeElements>
    <a:clrScheme name="Посылка">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Посылка">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Посылка">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TM10001115[[fn=Посылка]]</Template>
  <TotalTime>140</TotalTime>
  <Words>641</Words>
  <Application>Microsoft Office PowerPoint</Application>
  <PresentationFormat>Широкоэкранный</PresentationFormat>
  <Paragraphs>28</Paragraphs>
  <Slides>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Arial</vt:lpstr>
      <vt:lpstr>Corbel</vt:lpstr>
      <vt:lpstr>Gill Sans MT</vt:lpstr>
      <vt:lpstr>Times New Roman</vt:lpstr>
      <vt:lpstr>Посылка</vt:lpstr>
      <vt:lpstr>Параллельные вычисления и их влияние на разработку программного обеспечения</vt:lpstr>
      <vt:lpstr>ВВедение</vt:lpstr>
      <vt:lpstr>ВВедение</vt:lpstr>
      <vt:lpstr>ОПРЕДЕЛЕНИЕ ПАРАЛЛЕЛЬНЫХ ВЫЧИСЛЕНИЙ</vt:lpstr>
      <vt:lpstr>ПРИМЕНЕНИЕ ПАРАЛЛЕЛЬНЫХ ВЫЧИСЛЕНИЙ НА РАЗРАБОТКУ ПРОГРАММНОГО ОБЕСПЕЧЕНИЯ</vt:lpstr>
      <vt:lpstr>ПРИМЕНЕНИЕ ПАРАЛЛЕЛЬНЫХ ВЫЧИСЛЕНИЙ НА РАЗРАБОТКУ ПРОГРАММНОГО ОБЕСПЕЧЕНИЯ</vt:lpstr>
      <vt:lpstr>ПРИМЕНЕНИЕ ПАРАЛЛЕЛЬНЫХ ВЫЧИСЛЕНИЙ НА РАЗРАБОТКУ ПРОГРАММНОГО ОБЕСПЕЧЕНИЯ</vt:lpstr>
      <vt:lpstr>ПРИМЕНЕНИЕ ПАРАЛЛЕЛЬНЫХ ВЫЧИСЛЕНИЙ НА РАЗРАБОТКУ ПРОГРАММНОГО ОБЕСПЕЧЕНИЯ</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Happy .</dc:creator>
  <cp:lastModifiedBy>Happy .</cp:lastModifiedBy>
  <cp:revision>12</cp:revision>
  <dcterms:created xsi:type="dcterms:W3CDTF">2023-12-10T14:08:15Z</dcterms:created>
  <dcterms:modified xsi:type="dcterms:W3CDTF">2023-12-11T10:31:50Z</dcterms:modified>
</cp:coreProperties>
</file>