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59" r:id="rId5"/>
    <p:sldId id="260" r:id="rId6"/>
    <p:sldId id="257" r:id="rId7"/>
    <p:sldId id="258" r:id="rId8"/>
    <p:sldId id="261" r:id="rId9"/>
    <p:sldId id="262" r:id="rId10"/>
    <p:sldId id="263" r:id="rId11"/>
    <p:sldId id="264"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æµè²æ ·å¼ 3 - å¼ºè°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Về cơ bản module thời gian thực giống với một  cái đồng hồ, có thể hoạt động độc lập và quản lý thời gian cho hệ thống trong một thời gian dài, kể cả trong lúc  cài đặt lại vi điều khiển và mất nguồn.</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Có nghĩ là khi cấp nguồn, milisecond timer bị set lại thành 0. Thậm chí arduino còn k biết thứ 2 hay thứ 3 gì cả, thứ nó thể nói là : Đã 1000milis giây từ khi tao dc cấp nguồn.</a:t>
            </a:r>
            <a:endParaRPr lang="x-none" altLang="en-US"/>
          </a:p>
          <a:p>
            <a:r>
              <a:rPr lang="x-none" altLang="en-US"/>
              <a:t>Giống như mấy cái đồng hồ cùi bắp ngày xưa, mỗi lần thay pin là nó tự nhảy lại 12;00</a:t>
            </a:r>
            <a:endParaRPr lang="x-none" altLang="en-US"/>
          </a:p>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Ở Vcc không cần phải dùng chỉnh áp, nên cấp nguồn đồng cấp với cấp logic của board mạch chủ, ở đây là arduino thì 5V </a:t>
            </a:r>
            <a:endParaRPr lang="x-none" altLang="en-US"/>
          </a:p>
          <a:p>
            <a:r>
              <a:rPr lang="x-none" altLang="en-US"/>
              <a:t>Mỗi dây SDA hãy SCL đều được nối với điện áp dương của nguồn cấp thông qua một điện trở kéo lên (pullup resistor). Sự cần thiết của các điện trở kéo này là vì chân giao tiếp I2C của các thiết bị ngoại vi thường là dạng cực máng hở (opendrain hay opencollector). Giá trị của các điện trở này khác nhau tùy vào từng thiết bị và chuẩn giao tiếp, thường dao động trong khoảng 1K đến 4.7k</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x-none" altLang="en-US"/>
              <a:t>RTC DS3231 Module</a:t>
            </a:r>
            <a:endParaRPr lang="x-none"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Khởi tạo </a:t>
            </a:r>
            <a:endParaRPr lang="x-none" altLang="en-US"/>
          </a:p>
        </p:txBody>
      </p:sp>
      <p:pic>
        <p:nvPicPr>
          <p:cNvPr id="4" name="Content Placeholder 3" descr="wiring"/>
          <p:cNvPicPr>
            <a:picLocks noChangeAspect="1"/>
          </p:cNvPicPr>
          <p:nvPr>
            <p:ph idx="1"/>
          </p:nvPr>
        </p:nvPicPr>
        <p:blipFill>
          <a:blip r:embed="rId1"/>
          <a:stretch>
            <a:fillRect/>
          </a:stretch>
        </p:blipFill>
        <p:spPr>
          <a:xfrm>
            <a:off x="7963535" y="1323340"/>
            <a:ext cx="4093845" cy="4675505"/>
          </a:xfrm>
          <a:prstGeom prst="rect">
            <a:avLst/>
          </a:prstGeom>
        </p:spPr>
      </p:pic>
      <p:pic>
        <p:nvPicPr>
          <p:cNvPr id="5" name="Picture 4" descr="setup"/>
          <p:cNvPicPr>
            <a:picLocks noChangeAspect="1"/>
          </p:cNvPicPr>
          <p:nvPr/>
        </p:nvPicPr>
        <p:blipFill>
          <a:blip r:embed="rId2"/>
          <a:stretch>
            <a:fillRect/>
          </a:stretch>
        </p:blipFill>
        <p:spPr>
          <a:xfrm>
            <a:off x="539750" y="1515745"/>
            <a:ext cx="7502525" cy="4474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Khởi tạo</a:t>
            </a:r>
            <a:endParaRPr lang="x-none" altLang="en-US"/>
          </a:p>
        </p:txBody>
      </p:sp>
      <p:pic>
        <p:nvPicPr>
          <p:cNvPr id="6" name="Content Placeholder 5" descr="loop"/>
          <p:cNvPicPr>
            <a:picLocks noChangeAspect="1"/>
          </p:cNvPicPr>
          <p:nvPr>
            <p:ph idx="1"/>
          </p:nvPr>
        </p:nvPicPr>
        <p:blipFill>
          <a:blip r:embed="rId1"/>
          <a:stretch>
            <a:fillRect/>
          </a:stretch>
        </p:blipFill>
        <p:spPr>
          <a:xfrm>
            <a:off x="815340" y="1308100"/>
            <a:ext cx="5202555" cy="5069205"/>
          </a:xfrm>
          <a:prstGeom prst="rect">
            <a:avLst/>
          </a:prstGeom>
        </p:spPr>
      </p:pic>
      <p:pic>
        <p:nvPicPr>
          <p:cNvPr id="7" name="Picture 6" descr="serial"/>
          <p:cNvPicPr>
            <a:picLocks noChangeAspect="1"/>
          </p:cNvPicPr>
          <p:nvPr/>
        </p:nvPicPr>
        <p:blipFill>
          <a:blip r:embed="rId2"/>
          <a:stretch>
            <a:fillRect/>
          </a:stretch>
        </p:blipFill>
        <p:spPr>
          <a:xfrm>
            <a:off x="6329680" y="1270000"/>
            <a:ext cx="5379085" cy="51187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Ứng dụng thực tế</a:t>
            </a:r>
            <a:endParaRPr lang="x-none" altLang="en-US"/>
          </a:p>
        </p:txBody>
      </p:sp>
      <p:sp>
        <p:nvSpPr>
          <p:cNvPr id="3" name="Content Placeholder 2"/>
          <p:cNvSpPr>
            <a:spLocks noGrp="1"/>
          </p:cNvSpPr>
          <p:nvPr>
            <p:ph idx="1"/>
          </p:nvPr>
        </p:nvSpPr>
        <p:spPr>
          <a:xfrm>
            <a:off x="838200" y="1826260"/>
            <a:ext cx="10515600" cy="2111375"/>
          </a:xfrm>
        </p:spPr>
        <p:txBody>
          <a:bodyPr/>
          <a:p>
            <a:r>
              <a:rPr lang="x-none" altLang="en-US"/>
              <a:t>Kết hợp những module đã trình bày:</a:t>
            </a:r>
            <a:endParaRPr lang="x-none" altLang="en-US"/>
          </a:p>
          <a:p>
            <a:pPr lvl="1"/>
            <a:r>
              <a:rPr lang="x-none" altLang="en-US"/>
              <a:t>RFID RCC552</a:t>
            </a:r>
            <a:endParaRPr lang="x-none" altLang="en-US"/>
          </a:p>
          <a:p>
            <a:pPr lvl="1"/>
            <a:r>
              <a:rPr lang="x-none" altLang="en-US"/>
              <a:t>MicroSD card apdater.</a:t>
            </a:r>
            <a:endParaRPr lang="x-none" altLang="en-US"/>
          </a:p>
          <a:p>
            <a:pPr lvl="1"/>
            <a:r>
              <a:rPr lang="x-none" altLang="en-US"/>
              <a:t>LED, loa Piezo.</a:t>
            </a:r>
            <a:endParaRPr lang="x-none"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Đặt vấn đề</a:t>
            </a:r>
            <a:endParaRPr lang="x-none" altLang="en-US"/>
          </a:p>
        </p:txBody>
      </p:sp>
      <p:sp>
        <p:nvSpPr>
          <p:cNvPr id="3" name="Content Placeholder 2"/>
          <p:cNvSpPr>
            <a:spLocks noGrp="1"/>
          </p:cNvSpPr>
          <p:nvPr>
            <p:ph idx="1"/>
          </p:nvPr>
        </p:nvSpPr>
        <p:spPr/>
        <p:txBody>
          <a:bodyPr/>
          <a:p>
            <a:r>
              <a:rPr lang="x-none" altLang="en-US"/>
              <a:t>Hàm milis() trong Arduino</a:t>
            </a:r>
            <a:endParaRPr lang="x-none" altLang="en-US"/>
          </a:p>
          <a:p>
            <a:pPr lvl="1"/>
            <a:r>
              <a:rPr lang="x-none" altLang="en-US"/>
              <a:t>Chỉ theo dõi thời gian từ lúc Arduino được bật lên lần cuối cùng. </a:t>
            </a:r>
            <a:endParaRPr lang="x-none" altLang="en-US"/>
          </a:p>
          <a:p>
            <a:pPr lvl="0"/>
            <a:r>
              <a:rPr lang="x-none" altLang="en-US"/>
              <a:t>Nếu muốn set time như vậy, thì vẫn có thể code được mà không cần module ngoài. Nếu mất nguồn thì phải config lại.</a:t>
            </a:r>
            <a:endParaRPr lang="x-none"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x-none" altLang="en-US"/>
              <a:t>Lợi ích</a:t>
            </a:r>
            <a:endParaRPr lang="x-none" altLang="en-US"/>
          </a:p>
        </p:txBody>
      </p:sp>
      <p:sp>
        <p:nvSpPr>
          <p:cNvPr id="3" name="Content Placeholder 2"/>
          <p:cNvSpPr>
            <a:spLocks noGrp="1"/>
          </p:cNvSpPr>
          <p:nvPr>
            <p:ph idx="1"/>
          </p:nvPr>
        </p:nvSpPr>
        <p:spPr/>
        <p:txBody>
          <a:bodyPr/>
          <a:p>
            <a:r>
              <a:rPr lang="x-none" altLang="en-US"/>
              <a:t>Ít tiêu thụ điện năng hơn ( hầu hết module sử dụng nguồn riêng)</a:t>
            </a:r>
            <a:endParaRPr lang="x-none" altLang="en-US"/>
          </a:p>
          <a:p>
            <a:r>
              <a:rPr lang="x-none" altLang="en-US"/>
              <a:t>Làm cho hệ t hống không phải mất tài nguyên vào việc xử lý thời gian.</a:t>
            </a:r>
            <a:endParaRPr lang="x-none" altLang="en-US"/>
          </a:p>
          <a:p>
            <a:r>
              <a:rPr lang="x-none" altLang="en-US"/>
              <a:t>Chính xác, tuyệt đối.</a:t>
            </a:r>
            <a:endParaRPr lang="x-none" altLang="en-US"/>
          </a:p>
          <a:p>
            <a:pPr marL="0" indent="0">
              <a:buNone/>
            </a:pPr>
            <a:endParaRPr lang="x-none"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x-none" altLang="en-US"/>
              <a:t>Một vài nét cơ bản.</a:t>
            </a:r>
            <a:endParaRPr lang="x-none" altLang="en-US"/>
          </a:p>
        </p:txBody>
      </p:sp>
      <p:sp>
        <p:nvSpPr>
          <p:cNvPr id="3" name="Content Placeholder 2"/>
          <p:cNvSpPr>
            <a:spLocks noGrp="1"/>
          </p:cNvSpPr>
          <p:nvPr>
            <p:ph idx="1"/>
          </p:nvPr>
        </p:nvSpPr>
        <p:spPr/>
        <p:txBody>
          <a:bodyPr>
            <a:normAutofit lnSpcReduction="20000"/>
          </a:bodyPr>
          <a:p>
            <a:r>
              <a:rPr lang="x-none" altLang="en-US"/>
              <a:t>Thiết bị giá thành rẻ, nhưng là một module chuẩn giao thức I2C hoạt động vô cùng chính xác.</a:t>
            </a:r>
            <a:endParaRPr lang="x-none" altLang="en-US"/>
          </a:p>
          <a:p>
            <a:r>
              <a:rPr lang="x-none" altLang="en-US"/>
              <a:t>Kèm theo trong module là khối dao động thạch anh chỉnh nhiệt, giúp tăng độ chính xác trong thời gian dài hoạt động và giảm số lượng linh kiện khi làm board.</a:t>
            </a:r>
            <a:endParaRPr lang="x-none" altLang="en-US"/>
          </a:p>
          <a:p>
            <a:r>
              <a:rPr lang="x-none" altLang="en-US"/>
              <a:t>Thời gian trong IC được giữ ở dạng: giờ, phút, giây, ngày, thứ, tháng, năm. Các tháng có ít hơn 31 ngày sẽ tự động được điều chỉnh, các năm Nhuận cũng được chỉnh đúng số ngày. Thời gian có thể hoạt động ở chế độ 24h hoặc 12h AM/PM. IC còn có chức năng báo động, có thể cài đặt 2 thời gian báo và lịch, có tín hiệu ra là xung vuông. Giao tiếp với IC được thực hiện thông qua I2C bus.</a:t>
            </a:r>
            <a:endParaRPr lang="x-none"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x-none" altLang="en-US"/>
              <a:t>Thông số kỹ thuật</a:t>
            </a:r>
            <a:br>
              <a:rPr lang="x-none" altLang="en-US"/>
            </a:br>
            <a:endParaRPr lang="x-none" altLang="en-US"/>
          </a:p>
        </p:txBody>
      </p:sp>
      <p:pic>
        <p:nvPicPr>
          <p:cNvPr id="4" name="Content Placeholder 3" descr="ds3231"/>
          <p:cNvPicPr>
            <a:picLocks noChangeAspect="1"/>
          </p:cNvPicPr>
          <p:nvPr>
            <p:ph idx="1"/>
          </p:nvPr>
        </p:nvPicPr>
        <p:blipFill>
          <a:blip r:embed="rId1"/>
          <a:stretch>
            <a:fillRect/>
          </a:stretch>
        </p:blipFill>
        <p:spPr>
          <a:xfrm>
            <a:off x="5582920" y="1266825"/>
            <a:ext cx="6517640" cy="4351655"/>
          </a:xfrm>
          <a:prstGeom prst="rect">
            <a:avLst/>
          </a:prstGeom>
        </p:spPr>
      </p:pic>
      <p:sp>
        <p:nvSpPr>
          <p:cNvPr id="5" name="Text Box 4"/>
          <p:cNvSpPr txBox="1"/>
          <p:nvPr/>
        </p:nvSpPr>
        <p:spPr>
          <a:xfrm>
            <a:off x="499745" y="1451610"/>
            <a:ext cx="5492750" cy="3505200"/>
          </a:xfrm>
          <a:prstGeom prst="rect">
            <a:avLst/>
          </a:prstGeom>
          <a:noFill/>
        </p:spPr>
        <p:txBody>
          <a:bodyPr wrap="square" rtlCol="0">
            <a:spAutoFit/>
          </a:bodyPr>
          <a:p>
            <a:pPr marL="285750" indent="-285750">
              <a:buFont typeface="Arial" panose="02080604020202020204" charset="0"/>
              <a:buChar char="•"/>
            </a:pPr>
            <a:r>
              <a:rPr lang="en-US" sz="1600"/>
              <a:t>Size: dài 38mm, rộng 22mm, cao 14mm</a:t>
            </a:r>
            <a:endParaRPr lang="en-US" sz="1600"/>
          </a:p>
          <a:p>
            <a:pPr marL="285750" indent="-285750">
              <a:buFont typeface="Arial" panose="02080604020202020204" charset="0"/>
              <a:buChar char="•"/>
            </a:pPr>
            <a:endParaRPr lang="en-US" sz="1600"/>
          </a:p>
          <a:p>
            <a:pPr marL="285750" indent="-285750">
              <a:buFont typeface="Arial" panose="02080604020202020204" charset="0"/>
              <a:buChar char="•"/>
            </a:pPr>
            <a:r>
              <a:rPr lang="en-US" sz="1600"/>
              <a:t>Khối lượng 8g</a:t>
            </a:r>
            <a:endParaRPr lang="en-US" sz="1600"/>
          </a:p>
          <a:p>
            <a:pPr marL="285750" indent="-285750">
              <a:buFont typeface="Arial" panose="02080604020202020204" charset="0"/>
              <a:buChar char="•"/>
            </a:pPr>
            <a:endParaRPr lang="en-US" sz="1600"/>
          </a:p>
          <a:p>
            <a:pPr marL="285750" indent="-285750">
              <a:buFont typeface="Arial" panose="02080604020202020204" charset="0"/>
              <a:buChar char="•"/>
            </a:pPr>
            <a:r>
              <a:rPr lang="en-US" sz="1600"/>
              <a:t>Điện thế hoạt động 3.3 - 5.5V</a:t>
            </a:r>
            <a:endParaRPr lang="en-US" sz="1600"/>
          </a:p>
          <a:p>
            <a:pPr marL="285750" indent="-285750">
              <a:buFont typeface="Arial" panose="02080604020202020204" charset="0"/>
              <a:buChar char="•"/>
            </a:pPr>
            <a:endParaRPr lang="en-US" sz="1600"/>
          </a:p>
          <a:p>
            <a:pPr marL="285750" indent="-285750">
              <a:buFont typeface="Arial" panose="02080604020202020204" charset="0"/>
              <a:buChar char="•"/>
            </a:pPr>
            <a:r>
              <a:rPr lang="en-US" sz="1600"/>
              <a:t>Thông tin hời gian: giờ, phút, giây, ngày, thứ, tháng, năm, đến 2100.</a:t>
            </a:r>
            <a:endParaRPr lang="en-US" sz="1600"/>
          </a:p>
          <a:p>
            <a:pPr marL="285750" indent="-285750">
              <a:buFont typeface="Arial" panose="02080604020202020204" charset="0"/>
              <a:buChar char="•"/>
            </a:pPr>
            <a:endParaRPr lang="en-US" sz="1600"/>
          </a:p>
          <a:p>
            <a:pPr marL="285750" indent="-285750">
              <a:buFont typeface="Arial" panose="02080604020202020204" charset="0"/>
              <a:buChar char="•"/>
            </a:pPr>
            <a:r>
              <a:rPr lang="en-US" sz="1600"/>
              <a:t>Cảm biến nhiệt trên IC có độ chính xác ± 3 ℃</a:t>
            </a:r>
            <a:endParaRPr lang="en-US" sz="1600"/>
          </a:p>
          <a:p>
            <a:pPr marL="285750" indent="-285750">
              <a:buFont typeface="Arial" panose="02080604020202020204" charset="0"/>
              <a:buChar char="•"/>
            </a:pPr>
            <a:endParaRPr lang="en-US" sz="1600"/>
          </a:p>
          <a:p>
            <a:pPr marL="285750" indent="-285750">
              <a:buFont typeface="Arial" panose="02080604020202020204" charset="0"/>
              <a:buChar char="•"/>
            </a:pPr>
            <a:r>
              <a:rPr lang="en-US" sz="1600"/>
              <a:t>I2C bus có tốc độ tối đa 400Khz</a:t>
            </a:r>
            <a:endParaRPr lang="en-US" sz="1600"/>
          </a:p>
          <a:p>
            <a:pPr marL="285750" indent="-285750">
              <a:buFont typeface="Arial" panose="02080604020202020204" charset="0"/>
              <a:buChar char="•"/>
            </a:pPr>
            <a:endParaRPr lang="en-US" sz="1600"/>
          </a:p>
          <a:p>
            <a:pPr marL="285750" indent="-285750">
              <a:buFont typeface="Arial" panose="02080604020202020204" charset="0"/>
              <a:buChar char="•"/>
            </a:pPr>
            <a:r>
              <a:rPr lang="en-US" sz="1600"/>
              <a:t>Kèm thêm memory IC AT24C32 (</a:t>
            </a:r>
            <a:r>
              <a:rPr lang="x-none" altLang="en-US" sz="1600"/>
              <a:t>32KB</a:t>
            </a:r>
            <a:r>
              <a:rPr lang="en-US" sz="1600"/>
              <a:t>) </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x-none" altLang="en-US"/>
              <a:t>Nguyên lý làm việc cơ bản</a:t>
            </a:r>
            <a:endParaRPr lang="x-none" altLang="en-US"/>
          </a:p>
        </p:txBody>
      </p:sp>
      <p:sp>
        <p:nvSpPr>
          <p:cNvPr id="3" name="Content Placeholder 2"/>
          <p:cNvSpPr>
            <a:spLocks noGrp="1"/>
          </p:cNvSpPr>
          <p:nvPr>
            <p:ph idx="1"/>
          </p:nvPr>
        </p:nvSpPr>
        <p:spPr/>
        <p:txBody>
          <a:bodyPr/>
          <a:p>
            <a:r>
              <a:rPr lang="x-none" altLang="en-US"/>
              <a:t>Các vận hành của một module RTC điển hình:</a:t>
            </a:r>
            <a:endParaRPr lang="x-none" altLang="en-US"/>
          </a:p>
          <a:p>
            <a:pPr lvl="1"/>
            <a:r>
              <a:rPr lang="x-none" altLang="en-US"/>
              <a:t>Pin hoặc nguồn sẽ gửi điện cho các tinh thể thạch anh thông qua vi mạch điện tử.</a:t>
            </a:r>
            <a:endParaRPr lang="x-none" altLang="en-US"/>
          </a:p>
          <a:p>
            <a:pPr lvl="1"/>
            <a:r>
              <a:rPr lang="x-none" altLang="en-US"/>
              <a:t>Tinh thể thạch anh dao động ở tần số cố định, cụ thể là 32,768kHz.</a:t>
            </a:r>
            <a:endParaRPr lang="x-none" altLang="en-US"/>
          </a:p>
          <a:p>
            <a:pPr lvl="1"/>
            <a:r>
              <a:rPr lang="x-none" altLang="en-US"/>
              <a:t>Mạch điện tử đếm số rung động và sử dụng chúng để tạo ra xung điện liên tục trong một giây.</a:t>
            </a:r>
            <a:endParaRPr lang="x-none" altLang="en-US"/>
          </a:p>
          <a:p>
            <a:pPr lvl="1"/>
            <a:r>
              <a:rPr lang="x-none" altLang="en-US"/>
              <a:t>Các xung điện được thu vào counter.</a:t>
            </a:r>
            <a:endParaRPr lang="x-none" altLang="en-US"/>
          </a:p>
          <a:p>
            <a:pPr marL="457200" lvl="0" indent="-457200"/>
            <a:r>
              <a:rPr lang="x-none" altLang="en-US"/>
              <a:t>Thạch anh rung động ở áp suất và nhiệt độ khác nhau.</a:t>
            </a:r>
            <a:endParaRPr lang="x-none" altLang="en-US"/>
          </a:p>
          <a:p>
            <a:pPr marL="0" lvl="0" indent="0">
              <a:buNone/>
            </a:pPr>
            <a:endParaRPr lang="x-none"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DS3231 va DS1307</a:t>
            </a:r>
            <a:endParaRPr lang="x-none" altLang="en-US"/>
          </a:p>
        </p:txBody>
      </p:sp>
      <p:pic>
        <p:nvPicPr>
          <p:cNvPr id="4" name="Content Placeholder 3" descr="DS3231-real-time-clock-RTC-circuit"/>
          <p:cNvPicPr>
            <a:picLocks noChangeAspect="1"/>
          </p:cNvPicPr>
          <p:nvPr>
            <p:ph idx="1"/>
          </p:nvPr>
        </p:nvPicPr>
        <p:blipFill>
          <a:blip r:embed="rId1"/>
          <a:stretch>
            <a:fillRect/>
          </a:stretch>
        </p:blipFill>
        <p:spPr>
          <a:xfrm>
            <a:off x="234950" y="1344295"/>
            <a:ext cx="6118225" cy="5378450"/>
          </a:xfrm>
          <a:prstGeom prst="rect">
            <a:avLst/>
          </a:prstGeom>
        </p:spPr>
      </p:pic>
      <p:pic>
        <p:nvPicPr>
          <p:cNvPr id="5" name="Picture 4" descr="DS1307-real-time-clock-RTC-circuit"/>
          <p:cNvPicPr>
            <a:picLocks noChangeAspect="1"/>
          </p:cNvPicPr>
          <p:nvPr/>
        </p:nvPicPr>
        <p:blipFill>
          <a:blip r:embed="rId2"/>
          <a:stretch>
            <a:fillRect/>
          </a:stretch>
        </p:blipFill>
        <p:spPr>
          <a:xfrm>
            <a:off x="6054090" y="1319530"/>
            <a:ext cx="5817235" cy="5237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x-none" altLang="en-US"/>
              <a:t>Sơ đồ mạch</a:t>
            </a:r>
            <a:endParaRPr lang="x-none" altLang="en-US"/>
          </a:p>
        </p:txBody>
      </p:sp>
      <p:pic>
        <p:nvPicPr>
          <p:cNvPr id="6" name="Content Placeholder 5" descr="schematic"/>
          <p:cNvPicPr>
            <a:picLocks noChangeAspect="1"/>
          </p:cNvPicPr>
          <p:nvPr>
            <p:ph idx="1"/>
          </p:nvPr>
        </p:nvPicPr>
        <p:blipFill>
          <a:blip r:embed="rId1"/>
          <a:stretch>
            <a:fillRect/>
          </a:stretch>
        </p:blipFill>
        <p:spPr>
          <a:xfrm>
            <a:off x="391795" y="1288415"/>
            <a:ext cx="4653915" cy="4351655"/>
          </a:xfrm>
          <a:prstGeom prst="rect">
            <a:avLst/>
          </a:prstGeom>
        </p:spPr>
      </p:pic>
      <p:sp>
        <p:nvSpPr>
          <p:cNvPr id="7" name="Text Box 6"/>
          <p:cNvSpPr txBox="1"/>
          <p:nvPr/>
        </p:nvSpPr>
        <p:spPr>
          <a:xfrm>
            <a:off x="5448300" y="1630680"/>
            <a:ext cx="6225540" cy="3657600"/>
          </a:xfrm>
          <a:prstGeom prst="rect">
            <a:avLst/>
          </a:prstGeom>
          <a:noFill/>
        </p:spPr>
        <p:txBody>
          <a:bodyPr wrap="square" rtlCol="0">
            <a:spAutoFit/>
          </a:bodyPr>
          <a:p>
            <a:pPr marL="285750" indent="-285750">
              <a:buFont typeface="Arial" panose="02080604020202020204" charset="0"/>
              <a:buChar char="•"/>
            </a:pPr>
            <a:r>
              <a:rPr lang="x-none" altLang="en-US"/>
              <a:t>Power pin:</a:t>
            </a:r>
            <a:endParaRPr lang="x-none" altLang="en-US"/>
          </a:p>
          <a:p>
            <a:pPr marL="742950" lvl="1" indent="-285750">
              <a:buFont typeface="Arial" panose="02080604020202020204" charset="0"/>
              <a:buChar char="•"/>
            </a:pPr>
            <a:r>
              <a:rPr lang="x-none" altLang="en-US"/>
              <a:t>Vcc: Điện áp vào, ngưỡng làm việc 2.3V~ 5.5V</a:t>
            </a:r>
            <a:endParaRPr lang="x-none" altLang="en-US"/>
          </a:p>
          <a:p>
            <a:pPr marL="742950" lvl="1" indent="-285750">
              <a:buFont typeface="Arial" panose="02080604020202020204" charset="0"/>
              <a:buChar char="•"/>
            </a:pPr>
            <a:r>
              <a:rPr lang="x-none" altLang="en-US"/>
              <a:t>GND: Nối đất.</a:t>
            </a:r>
            <a:endParaRPr lang="x-none" altLang="en-US"/>
          </a:p>
          <a:p>
            <a:pPr marL="285750" lvl="0" indent="-285750">
              <a:buFont typeface="Arial" panose="02080604020202020204" charset="0"/>
              <a:buChar char="•"/>
            </a:pPr>
            <a:r>
              <a:rPr lang="x-none" altLang="en-US"/>
              <a:t>I2C logic pin:</a:t>
            </a:r>
            <a:endParaRPr lang="x-none" altLang="en-US"/>
          </a:p>
          <a:p>
            <a:pPr marL="742950" lvl="1" indent="-285750">
              <a:buFont typeface="Arial" panose="02080604020202020204" charset="0"/>
              <a:buChar char="•"/>
            </a:pPr>
            <a:r>
              <a:rPr lang="x-none" altLang="en-US"/>
              <a:t>SCL: I2C clock pin, đường truyền xung đồng hồ để đồng bộ và chỉ theo một hướng. (Chủ -&gt; Tớ ).</a:t>
            </a:r>
            <a:endParaRPr lang="x-none" altLang="en-US"/>
          </a:p>
          <a:p>
            <a:pPr marL="742950" lvl="1" indent="-285750">
              <a:buFont typeface="Arial" panose="02080604020202020204" charset="0"/>
              <a:buChar char="•"/>
            </a:pPr>
            <a:r>
              <a:rPr lang="x-none" altLang="en-US"/>
              <a:t>SDA: I2C data pin, đường truyền dữ liệu 2 hướng.</a:t>
            </a:r>
            <a:endParaRPr lang="x-none" altLang="en-US"/>
          </a:p>
          <a:p>
            <a:pPr marL="742950" lvl="1" indent="-285750">
              <a:buFont typeface="Arial" panose="02080604020202020204" charset="0"/>
              <a:buChar char="•"/>
            </a:pPr>
            <a:r>
              <a:rPr lang="x-none" altLang="en-US"/>
              <a:t>Các chân I2C này đều có điện trở kéo lên nguồn là 10k Ôm.(pull up resistor).</a:t>
            </a:r>
            <a:endParaRPr lang="x-none" altLang="en-US"/>
          </a:p>
          <a:p>
            <a:pPr marL="285750" lvl="0" indent="-285750">
              <a:buFont typeface="Arial" panose="02080604020202020204" charset="0"/>
              <a:buChar char="•"/>
            </a:pPr>
            <a:r>
              <a:rPr lang="x-none" altLang="en-US"/>
              <a:t>Pin khác:</a:t>
            </a:r>
            <a:endParaRPr lang="x-none" altLang="en-US"/>
          </a:p>
          <a:p>
            <a:pPr marL="742950" lvl="1" indent="-285750">
              <a:buFont typeface="Arial" panose="02080604020202020204" charset="0"/>
              <a:buChar char="•"/>
            </a:pPr>
            <a:r>
              <a:rPr lang="x-none" altLang="en-US"/>
              <a:t>32K: chân ra của bộ điều chỉnh dao động TCXO, cần dùng 1 pull up để đọc dữ liệu.</a:t>
            </a:r>
            <a:endParaRPr lang="x-none" altLang="en-US"/>
          </a:p>
          <a:p>
            <a:pPr marL="742950" lvl="1" indent="-285750">
              <a:buFont typeface="Arial" panose="02080604020202020204" charset="0"/>
              <a:buChar char="•"/>
            </a:pPr>
            <a:r>
              <a:rPr lang="x-none" altLang="en-US"/>
              <a:t>SQW: Chân ra sóng vuông hoặc một ngắt truỳ chọn.</a:t>
            </a:r>
            <a:endParaRPr lang="x-none"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Khởi tạo RTC	</a:t>
            </a:r>
            <a:endParaRPr lang="x-none" altLang="en-US"/>
          </a:p>
        </p:txBody>
      </p:sp>
      <p:sp>
        <p:nvSpPr>
          <p:cNvPr id="3" name="Content Placeholder 2"/>
          <p:cNvSpPr>
            <a:spLocks noGrp="1"/>
          </p:cNvSpPr>
          <p:nvPr>
            <p:ph idx="1"/>
          </p:nvPr>
        </p:nvSpPr>
        <p:spPr>
          <a:xfrm>
            <a:off x="838200" y="1825625"/>
            <a:ext cx="10515600" cy="1344930"/>
          </a:xfrm>
        </p:spPr>
        <p:txBody>
          <a:bodyPr>
            <a:normAutofit lnSpcReduction="10000"/>
          </a:bodyPr>
          <a:p>
            <a:r>
              <a:rPr lang="x-none" altLang="en-US"/>
              <a:t>Sử dụng thư viện RTCLib, down trực tiếp trên mạng hoặc dùng Libary mananger của Arduino IDE.</a:t>
            </a:r>
            <a:endParaRPr lang="x-none" altLang="en-US"/>
          </a:p>
          <a:p>
            <a:r>
              <a:rPr lang="x-none" altLang="en-US"/>
              <a:t>Tiến hành nối chân</a:t>
            </a:r>
            <a:endParaRPr lang="x-none" altLang="en-US"/>
          </a:p>
        </p:txBody>
      </p:sp>
      <p:graphicFrame>
        <p:nvGraphicFramePr>
          <p:cNvPr id="4" name="Table 3"/>
          <p:cNvGraphicFramePr/>
          <p:nvPr/>
        </p:nvGraphicFramePr>
        <p:xfrm>
          <a:off x="1819275" y="3364865"/>
          <a:ext cx="8534400" cy="2858135"/>
        </p:xfrm>
        <a:graphic>
          <a:graphicData uri="http://schemas.openxmlformats.org/drawingml/2006/table">
            <a:tbl>
              <a:tblPr firstRow="1" bandRow="1">
                <a:tableStyleId>{BDBED569-4797-4DF1-A0F4-6AAB3CD982D8}</a:tableStyleId>
              </a:tblPr>
              <a:tblGrid>
                <a:gridCol w="4267200"/>
                <a:gridCol w="4267200"/>
              </a:tblGrid>
              <a:tr h="714375">
                <a:tc>
                  <a:txBody>
                    <a:bodyPr/>
                    <a:p>
                      <a:pPr>
                        <a:buNone/>
                      </a:pPr>
                      <a:r>
                        <a:rPr lang="x-none"/>
                        <a:t>Vcc</a:t>
                      </a:r>
                      <a:endParaRPr lang="x-none"/>
                    </a:p>
                  </a:txBody>
                  <a:tcPr/>
                </a:tc>
                <a:tc>
                  <a:txBody>
                    <a:bodyPr/>
                    <a:p>
                      <a:pPr>
                        <a:buNone/>
                      </a:pPr>
                      <a:r>
                        <a:rPr lang="x-none"/>
                        <a:t>5V Pin</a:t>
                      </a:r>
                      <a:endParaRPr lang="x-none"/>
                    </a:p>
                  </a:txBody>
                  <a:tcPr/>
                </a:tc>
              </a:tr>
              <a:tr h="715010">
                <a:tc>
                  <a:txBody>
                    <a:bodyPr/>
                    <a:p>
                      <a:pPr>
                        <a:buNone/>
                      </a:pPr>
                      <a:r>
                        <a:rPr lang="x-none"/>
                        <a:t>SCL</a:t>
                      </a:r>
                      <a:endParaRPr lang="x-none"/>
                    </a:p>
                  </a:txBody>
                  <a:tcPr/>
                </a:tc>
                <a:tc>
                  <a:txBody>
                    <a:bodyPr/>
                    <a:p>
                      <a:pPr>
                        <a:buNone/>
                      </a:pPr>
                      <a:r>
                        <a:rPr lang="x-none"/>
                        <a:t>SCL pin hoặc A5</a:t>
                      </a:r>
                      <a:endParaRPr lang="x-none"/>
                    </a:p>
                  </a:txBody>
                  <a:tcPr/>
                </a:tc>
              </a:tr>
              <a:tr h="714375">
                <a:tc>
                  <a:txBody>
                    <a:bodyPr/>
                    <a:p>
                      <a:pPr>
                        <a:buNone/>
                      </a:pPr>
                      <a:r>
                        <a:rPr lang="x-none"/>
                        <a:t>SDA</a:t>
                      </a:r>
                      <a:endParaRPr lang="x-none"/>
                    </a:p>
                  </a:txBody>
                  <a:tcPr/>
                </a:tc>
                <a:tc>
                  <a:txBody>
                    <a:bodyPr/>
                    <a:p>
                      <a:pPr>
                        <a:buNone/>
                      </a:pPr>
                      <a:r>
                        <a:rPr lang="x-none"/>
                        <a:t>SDA pin hoặc A4</a:t>
                      </a:r>
                      <a:endParaRPr lang="x-none"/>
                    </a:p>
                  </a:txBody>
                  <a:tcPr/>
                </a:tc>
              </a:tr>
              <a:tr h="714375">
                <a:tc>
                  <a:txBody>
                    <a:bodyPr/>
                    <a:p>
                      <a:pPr>
                        <a:buNone/>
                      </a:pPr>
                      <a:r>
                        <a:rPr lang="x-none"/>
                        <a:t>GND</a:t>
                      </a:r>
                      <a:endParaRPr lang="x-none"/>
                    </a:p>
                  </a:txBody>
                  <a:tcPr/>
                </a:tc>
                <a:tc>
                  <a:txBody>
                    <a:bodyPr/>
                    <a:p>
                      <a:pPr>
                        <a:buNone/>
                      </a:pPr>
                      <a:r>
                        <a:rPr lang="x-none"/>
                        <a:t>GND</a:t>
                      </a:r>
                      <a:endParaRPr lang="x-none"/>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2452</Words>
  <Application>Kingsoft Office WPP</Application>
  <PresentationFormat>Widescreen</PresentationFormat>
  <Paragraphs>94</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Theme</vt:lpstr>
      <vt:lpstr>RTC DS3231 Module</vt:lpstr>
      <vt:lpstr>Đặt vấn đề</vt:lpstr>
      <vt:lpstr>Lợi ích</vt:lpstr>
      <vt:lpstr>Một vài nét cơ bản.</vt:lpstr>
      <vt:lpstr>Thông số kỹ thuật </vt:lpstr>
      <vt:lpstr>Nguyên lý làm việc cơ bản</vt:lpstr>
      <vt:lpstr>DS3231 va DS1307</vt:lpstr>
      <vt:lpstr>Sơ đồ mạch</vt:lpstr>
      <vt:lpstr>Khởi tạo RTC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RTC DS3231 Module</dc:title>
  <dc:creator>ledsinh</dc:creator>
  <cp:lastModifiedBy>ledsinh</cp:lastModifiedBy>
  <cp:revision>3</cp:revision>
  <dcterms:created xsi:type="dcterms:W3CDTF">2018-11-08T09:42:47Z</dcterms:created>
  <dcterms:modified xsi:type="dcterms:W3CDTF">2018-11-08T09:42:47Z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