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chart1.xml" ContentType="application/vnd.openxmlformats-officedocument.drawingml.chart+xml"/>
  <Override PartName="/ppt/media/image23.wmf" ContentType="image/x-wmf"/>
  <Override PartName="/ppt/media/image22.wmf" ContentType="image/x-wmf"/>
  <Override PartName="/ppt/media/image19.jpeg" ContentType="image/jpeg"/>
  <Override PartName="/ppt/media/image17.jpeg" ContentType="image/jpeg"/>
  <Override PartName="/ppt/media/image15.jpeg" ContentType="image/jpeg"/>
  <Override PartName="/ppt/media/image13.jpeg" ContentType="image/jpeg"/>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24.png" ContentType="image/png"/>
  <Override PartName="/ppt/media/image21.png" ContentType="image/png"/>
  <Override PartName="/ppt/media/image20.png" ContentType="image/png"/>
  <Override PartName="/ppt/media/image18.png" ContentType="image/png"/>
  <Override PartName="/ppt/media/image1.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varyColors val="0"/>
        <c:ser>
          <c:idx val="0"/>
          <c:order val="0"/>
          <c:tx>
            <c:strRef>
              <c:f>label 0</c:f>
              <c:strCache>
                <c:ptCount val="1"/>
                <c:pt idx="0">
                  <c:v>% Pin</c:v>
                </c:pt>
              </c:strCache>
            </c:strRef>
          </c:tx>
          <c:spPr>
            <a:solidFill>
              <a:srgbClr val="5b9bd5"/>
            </a:solidFill>
            <a:ln w="28440">
              <a:solidFill>
                <a:srgbClr val="5b9bd5"/>
              </a:solidFill>
              <a:round/>
            </a:ln>
          </c:spPr>
          <c:marker>
            <c:symbol val="circle"/>
            <c:size val="5"/>
            <c:spPr>
              <a:solidFill>
                <a:srgbClr val="5b9bd5"/>
              </a:solidFill>
            </c:spPr>
          </c:marker>
          <c:dLbls>
            <c:numFmt formatCode="General" sourceLinked="1"/>
            <c:dLblPos val="r"/>
            <c:showLegendKey val="0"/>
            <c:showVal val="0"/>
            <c:showCatName val="0"/>
            <c:showSerName val="0"/>
            <c:showPercent val="0"/>
            <c:showLeaderLines val="0"/>
          </c:dLbls>
          <c:cat>
            <c:strRef>
              <c:f>categories</c:f>
              <c:strCache>
                <c:ptCount val="9"/>
                <c:pt idx="0">
                  <c:v>23h15</c:v>
                </c:pt>
                <c:pt idx="1">
                  <c:v>0h00</c:v>
                </c:pt>
                <c:pt idx="2">
                  <c:v>0h30</c:v>
                </c:pt>
                <c:pt idx="3">
                  <c:v>1h50</c:v>
                </c:pt>
                <c:pt idx="4">
                  <c:v>2h30</c:v>
                </c:pt>
                <c:pt idx="5">
                  <c:v>7h</c:v>
                </c:pt>
                <c:pt idx="6">
                  <c:v>8h</c:v>
                </c:pt>
                <c:pt idx="7">
                  <c:v>9h15</c:v>
                </c:pt>
                <c:pt idx="8">
                  <c:v>10h45</c:v>
                </c:pt>
              </c:strCache>
            </c:strRef>
          </c:cat>
          <c:val>
            <c:numRef>
              <c:f>0</c:f>
              <c:numCache>
                <c:formatCode>General</c:formatCode>
                <c:ptCount val="9"/>
                <c:pt idx="0">
                  <c:v>85</c:v>
                </c:pt>
                <c:pt idx="1">
                  <c:v>80</c:v>
                </c:pt>
                <c:pt idx="2">
                  <c:v>77</c:v>
                </c:pt>
                <c:pt idx="3">
                  <c:v>69</c:v>
                </c:pt>
                <c:pt idx="4">
                  <c:v>64</c:v>
                </c:pt>
                <c:pt idx="5">
                  <c:v>33</c:v>
                </c:pt>
                <c:pt idx="6">
                  <c:v>26</c:v>
                </c:pt>
                <c:pt idx="7">
                  <c:v>16</c:v>
                </c:pt>
                <c:pt idx="8">
                  <c:v>1</c:v>
                </c:pt>
              </c:numCache>
            </c:numRef>
          </c:val>
          <c:smooth val="0"/>
        </c:ser>
        <c:hiLowLines>
          <c:spPr>
            <a:ln>
              <a:noFill/>
            </a:ln>
          </c:spPr>
        </c:hiLowLines>
        <c:marker val="1"/>
        <c:axId val="86236955"/>
        <c:axId val="62854659"/>
      </c:lineChart>
      <c:lineChart>
        <c:grouping val="standard"/>
        <c:varyColors val="0"/>
        <c:ser>
          <c:idx val="1"/>
          <c:order val="1"/>
          <c:tx>
            <c:strRef>
              <c:f>label 1</c:f>
              <c:strCache>
                <c:ptCount val="1"/>
                <c:pt idx="0">
                  <c:v>Mức điện áp</c:v>
                </c:pt>
              </c:strCache>
            </c:strRef>
          </c:tx>
          <c:spPr>
            <a:solidFill>
              <a:srgbClr val="ed7d31"/>
            </a:solidFill>
            <a:ln w="28440">
              <a:solidFill>
                <a:srgbClr val="ed7d31"/>
              </a:solidFill>
              <a:round/>
            </a:ln>
          </c:spPr>
          <c:marker>
            <c:symbol val="circle"/>
            <c:size val="5"/>
            <c:spPr>
              <a:solidFill>
                <a:srgbClr val="ed7d31"/>
              </a:solidFill>
            </c:spPr>
          </c:marker>
          <c:dLbls>
            <c:numFmt formatCode="General" sourceLinked="1"/>
            <c:dLblPos val="r"/>
            <c:showLegendKey val="0"/>
            <c:showVal val="0"/>
            <c:showCatName val="0"/>
            <c:showSerName val="0"/>
            <c:showPercent val="0"/>
            <c:showLeaderLines val="0"/>
          </c:dLbls>
          <c:trendline>
            <c:name>Xu hướng mức điện áp</c:name>
            <c:spPr>
              <a:ln w="19080">
                <a:solidFill>
                  <a:srgbClr val="ed7d31"/>
                </a:solidFill>
                <a:round/>
              </a:ln>
            </c:spPr>
            <c:trendlineType val="linear"/>
            <c:forward val="0"/>
            <c:backward val="0"/>
            <c:dispRSqr val="0"/>
            <c:dispEq val="0"/>
          </c:trendline>
          <c:cat>
            <c:strRef>
              <c:f>categories</c:f>
              <c:strCache>
                <c:ptCount val="9"/>
                <c:pt idx="0">
                  <c:v>23h15</c:v>
                </c:pt>
                <c:pt idx="1">
                  <c:v>0h00</c:v>
                </c:pt>
                <c:pt idx="2">
                  <c:v>0h30</c:v>
                </c:pt>
                <c:pt idx="3">
                  <c:v>1h50</c:v>
                </c:pt>
                <c:pt idx="4">
                  <c:v>2h30</c:v>
                </c:pt>
                <c:pt idx="5">
                  <c:v>7h</c:v>
                </c:pt>
                <c:pt idx="6">
                  <c:v>8h</c:v>
                </c:pt>
                <c:pt idx="7">
                  <c:v>9h15</c:v>
                </c:pt>
                <c:pt idx="8">
                  <c:v>10h45</c:v>
                </c:pt>
              </c:strCache>
            </c:strRef>
          </c:cat>
          <c:val>
            <c:numRef>
              <c:f>1</c:f>
              <c:numCache>
                <c:formatCode>General</c:formatCode>
                <c:ptCount val="9"/>
                <c:pt idx="0">
                  <c:v/>
                </c:pt>
                <c:pt idx="1">
                  <c:v>78</c:v>
                </c:pt>
                <c:pt idx="2">
                  <c:v>70.2</c:v>
                </c:pt>
                <c:pt idx="3">
                  <c:v>70.2</c:v>
                </c:pt>
                <c:pt idx="4">
                  <c:v>87.75</c:v>
                </c:pt>
                <c:pt idx="5">
                  <c:v>80.6</c:v>
                </c:pt>
                <c:pt idx="6">
                  <c:v>81.9</c:v>
                </c:pt>
                <c:pt idx="7">
                  <c:v>93.6</c:v>
                </c:pt>
                <c:pt idx="8">
                  <c:v>117</c:v>
                </c:pt>
              </c:numCache>
            </c:numRef>
          </c:val>
          <c:smooth val="0"/>
        </c:ser>
        <c:hiLowLines>
          <c:spPr>
            <a:ln>
              <a:noFill/>
            </a:ln>
          </c:spPr>
        </c:hiLowLines>
        <c:marker val="1"/>
        <c:axId val="99816256"/>
        <c:axId val="67755323"/>
      </c:lineChart>
      <c:catAx>
        <c:axId val="86236955"/>
        <c:scaling>
          <c:orientation val="minMax"/>
        </c:scaling>
        <c:delete val="0"/>
        <c:axPos val="b"/>
        <c:numFmt formatCode="DD/MM/YYYY" sourceLinked="1"/>
        <c:majorTickMark val="none"/>
        <c:minorTickMark val="none"/>
        <c:tickLblPos val="nextTo"/>
        <c:spPr>
          <a:ln w="9360">
            <a:solidFill>
              <a:srgbClr val="d9d9d9"/>
            </a:solidFill>
            <a:round/>
          </a:ln>
        </c:spPr>
        <c:txPr>
          <a:bodyPr/>
          <a:lstStyle/>
          <a:p>
            <a:pPr>
              <a:defRPr b="0" sz="900" spc="-1" strike="noStrike">
                <a:solidFill>
                  <a:srgbClr val="595959"/>
                </a:solidFill>
                <a:latin typeface="Segoe UI"/>
                <a:ea typeface="MS Gothic"/>
              </a:defRPr>
            </a:pPr>
          </a:p>
        </c:txPr>
        <c:crossAx val="62854659"/>
        <c:crosses val="autoZero"/>
        <c:auto val="1"/>
        <c:lblAlgn val="ctr"/>
        <c:lblOffset val="100"/>
      </c:catAx>
      <c:valAx>
        <c:axId val="62854659"/>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900" spc="-1" strike="noStrike">
                <a:solidFill>
                  <a:srgbClr val="595959"/>
                </a:solidFill>
                <a:latin typeface="Segoe UI"/>
                <a:ea typeface="MS Gothic"/>
              </a:defRPr>
            </a:pPr>
          </a:p>
        </c:txPr>
        <c:crossAx val="86236955"/>
        <c:crosses val="autoZero"/>
        <c:crossBetween val="midCat"/>
      </c:valAx>
      <c:catAx>
        <c:axId val="99816256"/>
        <c:scaling>
          <c:orientation val="minMax"/>
        </c:scaling>
        <c:delete val="1"/>
        <c:axPos val="t"/>
        <c:numFmt formatCode="DD/MM/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Segoe UI"/>
                <a:ea typeface="MS Gothic"/>
              </a:defRPr>
            </a:pPr>
          </a:p>
        </c:txPr>
        <c:crossAx val="67755323"/>
        <c:crosses val="autoZero"/>
        <c:auto val="1"/>
        <c:lblAlgn val="ctr"/>
        <c:lblOffset val="100"/>
      </c:catAx>
      <c:valAx>
        <c:axId val="67755323"/>
        <c:scaling>
          <c:orientation val="minMax"/>
        </c:scaling>
        <c:delete val="0"/>
        <c:axPos val="r"/>
        <c:numFmt formatCode="General" sourceLinked="0"/>
        <c:majorTickMark val="out"/>
        <c:minorTickMark val="none"/>
        <c:tickLblPos val="nextTo"/>
        <c:spPr>
          <a:ln w="6480">
            <a:noFill/>
          </a:ln>
        </c:spPr>
        <c:txPr>
          <a:bodyPr/>
          <a:lstStyle/>
          <a:p>
            <a:pPr>
              <a:defRPr b="0" sz="900" spc="-1" strike="noStrike">
                <a:solidFill>
                  <a:srgbClr val="595959"/>
                </a:solidFill>
                <a:latin typeface="Segoe UI"/>
                <a:ea typeface="MS Gothic"/>
              </a:defRPr>
            </a:pPr>
          </a:p>
        </c:txPr>
        <c:crossAx val="99816256"/>
        <c:crosses val="max"/>
        <c:crossBetween val="midCat"/>
      </c:valAx>
      <c:spPr>
        <a:noFill/>
        <a:ln>
          <a:noFill/>
        </a:ln>
      </c:spPr>
    </c:plotArea>
    <c:legend>
      <c:legendPos val="b"/>
      <c:overlay val="0"/>
      <c:spPr>
        <a:noFill/>
        <a:ln>
          <a:noFill/>
        </a:ln>
      </c:spPr>
      <c:txPr>
        <a:bodyPr/>
        <a:lstStyle/>
        <a:p>
          <a:pPr>
            <a:defRPr b="0" sz="900" spc="-1" strike="noStrike">
              <a:solidFill>
                <a:srgbClr val="595959"/>
              </a:solidFill>
              <a:latin typeface="Segoe UI"/>
              <a:ea typeface="MS Gothic"/>
            </a:defRPr>
          </a:pPr>
        </a:p>
      </c:txPr>
    </c:legend>
    <c:plotVisOnly val="1"/>
    <c:dispBlanksAs val="gap"/>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varyColors val="0"/>
        <c:ser>
          <c:idx val="0"/>
          <c:order val="0"/>
          <c:tx>
            <c:strRef>
              <c:f>label 0</c:f>
              <c:strCache>
                <c:ptCount val="1"/>
                <c:pt idx="0">
                  <c:v>% Pin</c:v>
                </c:pt>
              </c:strCache>
            </c:strRef>
          </c:tx>
          <c:spPr>
            <a:solidFill>
              <a:srgbClr val="5b9bd5"/>
            </a:solidFill>
            <a:ln w="28440">
              <a:solidFill>
                <a:srgbClr val="5b9bd5"/>
              </a:solidFill>
              <a:round/>
            </a:ln>
          </c:spPr>
          <c:marker>
            <c:symbol val="circle"/>
            <c:size val="5"/>
            <c:spPr>
              <a:solidFill>
                <a:srgbClr val="5b9bd5"/>
              </a:solidFill>
            </c:spPr>
          </c:marker>
          <c:dLbls>
            <c:numFmt formatCode="General" sourceLinked="1"/>
            <c:dLblPos val="r"/>
            <c:showLegendKey val="0"/>
            <c:showVal val="0"/>
            <c:showCatName val="0"/>
            <c:showSerName val="0"/>
            <c:showPercent val="0"/>
            <c:showLeaderLines val="0"/>
          </c:dLbls>
          <c:cat>
            <c:strRef>
              <c:f>categories</c:f>
              <c:strCache>
                <c:ptCount val="13"/>
                <c:pt idx="0">
                  <c:v>8h</c:v>
                </c:pt>
                <c:pt idx="1">
                  <c:v>8h30</c:v>
                </c:pt>
                <c:pt idx="2">
                  <c:v>9h</c:v>
                </c:pt>
                <c:pt idx="3">
                  <c:v>9h30</c:v>
                </c:pt>
                <c:pt idx="4">
                  <c:v>10h30</c:v>
                </c:pt>
                <c:pt idx="5">
                  <c:v>11h</c:v>
                </c:pt>
                <c:pt idx="6">
                  <c:v>12h30</c:v>
                </c:pt>
                <c:pt idx="7">
                  <c:v>13h</c:v>
                </c:pt>
                <c:pt idx="8">
                  <c:v>15h</c:v>
                </c:pt>
                <c:pt idx="9">
                  <c:v>15h30</c:v>
                </c:pt>
                <c:pt idx="10">
                  <c:v>18h</c:v>
                </c:pt>
                <c:pt idx="11">
                  <c:v>18h30</c:v>
                </c:pt>
                <c:pt idx="12">
                  <c:v>19h20</c:v>
                </c:pt>
              </c:strCache>
            </c:strRef>
          </c:cat>
          <c:val>
            <c:numRef>
              <c:f>0</c:f>
              <c:numCache>
                <c:formatCode>General</c:formatCode>
                <c:ptCount val="13"/>
                <c:pt idx="0">
                  <c:v>100</c:v>
                </c:pt>
                <c:pt idx="1">
                  <c:v>86</c:v>
                </c:pt>
                <c:pt idx="2">
                  <c:v>86</c:v>
                </c:pt>
                <c:pt idx="3">
                  <c:v>71</c:v>
                </c:pt>
                <c:pt idx="4">
                  <c:v>70</c:v>
                </c:pt>
                <c:pt idx="5">
                  <c:v>55</c:v>
                </c:pt>
                <c:pt idx="6">
                  <c:v>55</c:v>
                </c:pt>
                <c:pt idx="7">
                  <c:v>39</c:v>
                </c:pt>
                <c:pt idx="8">
                  <c:v>38</c:v>
                </c:pt>
                <c:pt idx="9">
                  <c:v>22</c:v>
                </c:pt>
                <c:pt idx="10">
                  <c:v>21</c:v>
                </c:pt>
                <c:pt idx="11">
                  <c:v>2</c:v>
                </c:pt>
                <c:pt idx="12">
                  <c:v>0</c:v>
                </c:pt>
              </c:numCache>
            </c:numRef>
          </c:val>
          <c:smooth val="0"/>
        </c:ser>
        <c:hiLowLines>
          <c:spPr>
            <a:ln>
              <a:noFill/>
            </a:ln>
          </c:spPr>
        </c:hiLowLines>
        <c:marker val="1"/>
        <c:axId val="56653513"/>
        <c:axId val="30977789"/>
      </c:lineChart>
      <c:lineChart>
        <c:grouping val="standard"/>
        <c:varyColors val="0"/>
        <c:ser>
          <c:idx val="1"/>
          <c:order val="1"/>
          <c:tx>
            <c:strRef>
              <c:f>label 1</c:f>
              <c:strCache>
                <c:ptCount val="1"/>
                <c:pt idx="0">
                  <c:v>Mức điện áp</c:v>
                </c:pt>
              </c:strCache>
            </c:strRef>
          </c:tx>
          <c:spPr>
            <a:solidFill>
              <a:srgbClr val="ed7d31"/>
            </a:solidFill>
            <a:ln w="28440">
              <a:solidFill>
                <a:srgbClr val="ed7d31"/>
              </a:solidFill>
              <a:round/>
            </a:ln>
          </c:spPr>
          <c:marker>
            <c:symbol val="circle"/>
            <c:size val="5"/>
            <c:spPr>
              <a:solidFill>
                <a:srgbClr val="ed7d31"/>
              </a:solidFill>
            </c:spPr>
          </c:marker>
          <c:dLbls>
            <c:numFmt formatCode="General" sourceLinked="1"/>
            <c:dLblPos val="r"/>
            <c:showLegendKey val="0"/>
            <c:showVal val="0"/>
            <c:showCatName val="0"/>
            <c:showSerName val="0"/>
            <c:showPercent val="0"/>
            <c:showLeaderLines val="0"/>
          </c:dLbls>
          <c:trendline>
            <c:name>Xu hướng mức điện áp</c:name>
            <c:spPr>
              <a:ln w="19080">
                <a:solidFill>
                  <a:srgbClr val="ed7d31"/>
                </a:solidFill>
                <a:round/>
              </a:ln>
            </c:spPr>
            <c:trendlineType val="linear"/>
            <c:forward val="0"/>
            <c:backward val="0"/>
            <c:dispRSqr val="0"/>
            <c:dispEq val="0"/>
          </c:trendline>
          <c:cat>
            <c:strRef>
              <c:f>categories</c:f>
              <c:strCache>
                <c:ptCount val="13"/>
                <c:pt idx="0">
                  <c:v>8h</c:v>
                </c:pt>
                <c:pt idx="1">
                  <c:v>8h30</c:v>
                </c:pt>
                <c:pt idx="2">
                  <c:v>9h</c:v>
                </c:pt>
                <c:pt idx="3">
                  <c:v>9h30</c:v>
                </c:pt>
                <c:pt idx="4">
                  <c:v>10h30</c:v>
                </c:pt>
                <c:pt idx="5">
                  <c:v>11h</c:v>
                </c:pt>
                <c:pt idx="6">
                  <c:v>12h30</c:v>
                </c:pt>
                <c:pt idx="7">
                  <c:v>13h</c:v>
                </c:pt>
                <c:pt idx="8">
                  <c:v>15h</c:v>
                </c:pt>
                <c:pt idx="9">
                  <c:v>15h30</c:v>
                </c:pt>
                <c:pt idx="10">
                  <c:v>18h</c:v>
                </c:pt>
                <c:pt idx="11">
                  <c:v>18h30</c:v>
                </c:pt>
                <c:pt idx="12">
                  <c:v>19h20</c:v>
                </c:pt>
              </c:strCache>
            </c:strRef>
          </c:cat>
          <c:val>
            <c:numRef>
              <c:f>1</c:f>
              <c:numCache>
                <c:formatCode>General</c:formatCode>
                <c:ptCount val="13"/>
                <c:pt idx="0">
                  <c:v/>
                </c:pt>
                <c:pt idx="1">
                  <c:v>327.6</c:v>
                </c:pt>
                <c:pt idx="2">
                  <c:v>0</c:v>
                </c:pt>
                <c:pt idx="3">
                  <c:v>351</c:v>
                </c:pt>
                <c:pt idx="4">
                  <c:v>11.7</c:v>
                </c:pt>
                <c:pt idx="5">
                  <c:v>351</c:v>
                </c:pt>
                <c:pt idx="6">
                  <c:v>0</c:v>
                </c:pt>
                <c:pt idx="7">
                  <c:v>374.4</c:v>
                </c:pt>
                <c:pt idx="8">
                  <c:v>5.85</c:v>
                </c:pt>
                <c:pt idx="9">
                  <c:v>421.2</c:v>
                </c:pt>
                <c:pt idx="10">
                  <c:v>3.9</c:v>
                </c:pt>
                <c:pt idx="11">
                  <c:v>446.6</c:v>
                </c:pt>
                <c:pt idx="12">
                  <c:v>28.08</c:v>
                </c:pt>
              </c:numCache>
            </c:numRef>
          </c:val>
          <c:smooth val="0"/>
        </c:ser>
        <c:hiLowLines>
          <c:spPr>
            <a:ln>
              <a:noFill/>
            </a:ln>
          </c:spPr>
        </c:hiLowLines>
        <c:marker val="1"/>
        <c:axId val="69386037"/>
        <c:axId val="37169985"/>
      </c:lineChart>
      <c:catAx>
        <c:axId val="56653513"/>
        <c:scaling>
          <c:orientation val="minMax"/>
        </c:scaling>
        <c:delete val="0"/>
        <c:axPos val="b"/>
        <c:numFmt formatCode="DD/MM/YYYY" sourceLinked="1"/>
        <c:majorTickMark val="none"/>
        <c:minorTickMark val="none"/>
        <c:tickLblPos val="nextTo"/>
        <c:spPr>
          <a:ln w="9360">
            <a:solidFill>
              <a:srgbClr val="d9d9d9"/>
            </a:solidFill>
            <a:round/>
          </a:ln>
        </c:spPr>
        <c:txPr>
          <a:bodyPr/>
          <a:lstStyle/>
          <a:p>
            <a:pPr>
              <a:defRPr b="0" sz="900" spc="-1" strike="noStrike">
                <a:solidFill>
                  <a:srgbClr val="595959"/>
                </a:solidFill>
                <a:latin typeface="Segoe UI"/>
                <a:ea typeface="MS Gothic"/>
              </a:defRPr>
            </a:pPr>
          </a:p>
        </c:txPr>
        <c:crossAx val="30977789"/>
        <c:crosses val="autoZero"/>
        <c:auto val="1"/>
        <c:lblAlgn val="ctr"/>
        <c:lblOffset val="100"/>
      </c:catAx>
      <c:valAx>
        <c:axId val="30977789"/>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900" spc="-1" strike="noStrike">
                <a:solidFill>
                  <a:srgbClr val="595959"/>
                </a:solidFill>
                <a:latin typeface="Segoe UI"/>
                <a:ea typeface="MS Gothic"/>
              </a:defRPr>
            </a:pPr>
          </a:p>
        </c:txPr>
        <c:crossAx val="56653513"/>
        <c:crosses val="autoZero"/>
        <c:crossBetween val="midCat"/>
      </c:valAx>
      <c:catAx>
        <c:axId val="69386037"/>
        <c:scaling>
          <c:orientation val="minMax"/>
        </c:scaling>
        <c:delete val="1"/>
        <c:axPos val="t"/>
        <c:numFmt formatCode="DD/MM/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Segoe UI"/>
                <a:ea typeface="MS Gothic"/>
              </a:defRPr>
            </a:pPr>
          </a:p>
        </c:txPr>
        <c:crossAx val="37169985"/>
        <c:crosses val="autoZero"/>
        <c:auto val="1"/>
        <c:lblAlgn val="ctr"/>
        <c:lblOffset val="100"/>
      </c:catAx>
      <c:valAx>
        <c:axId val="37169985"/>
        <c:scaling>
          <c:orientation val="minMax"/>
        </c:scaling>
        <c:delete val="0"/>
        <c:axPos val="r"/>
        <c:numFmt formatCode="General" sourceLinked="0"/>
        <c:majorTickMark val="out"/>
        <c:minorTickMark val="none"/>
        <c:tickLblPos val="nextTo"/>
        <c:spPr>
          <a:ln w="6480">
            <a:noFill/>
          </a:ln>
        </c:spPr>
        <c:txPr>
          <a:bodyPr/>
          <a:lstStyle/>
          <a:p>
            <a:pPr>
              <a:defRPr b="0" sz="900" spc="-1" strike="noStrike">
                <a:solidFill>
                  <a:srgbClr val="595959"/>
                </a:solidFill>
                <a:latin typeface="Segoe UI"/>
                <a:ea typeface="MS Gothic"/>
              </a:defRPr>
            </a:pPr>
          </a:p>
        </c:txPr>
        <c:crossAx val="69386037"/>
        <c:crosses val="max"/>
        <c:crossBetween val="midCat"/>
      </c:valAx>
      <c:spPr>
        <a:noFill/>
        <a:ln>
          <a:noFill/>
        </a:ln>
      </c:spPr>
    </c:plotArea>
    <c:legend>
      <c:legendPos val="b"/>
      <c:overlay val="0"/>
      <c:spPr>
        <a:noFill/>
        <a:ln>
          <a:noFill/>
        </a:ln>
      </c:spPr>
      <c:txPr>
        <a:bodyPr/>
        <a:lstStyle/>
        <a:p>
          <a:pPr>
            <a:defRPr b="0" sz="900" spc="-1" strike="noStrike">
              <a:solidFill>
                <a:srgbClr val="595959"/>
              </a:solidFill>
              <a:latin typeface="Segoe UI"/>
              <a:ea typeface="MS Gothic"/>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Segoe UI"/>
              </a:rPr>
              <a:t>Click to move the slide</a:t>
            </a:r>
            <a:endParaRPr b="0" lang="en-US" sz="1800" spc="-1" strike="noStrike">
              <a:solidFill>
                <a:srgbClr val="000000"/>
              </a:solidFill>
              <a:latin typeface="Segoe U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FCDACC27-491D-426A-BE82-4DE87D569EF4}"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685800" y="1143000"/>
            <a:ext cx="5486040" cy="3085920"/>
          </a:xfrm>
          <a:prstGeom prst="rect">
            <a:avLst/>
          </a:prstGeom>
        </p:spPr>
      </p:sp>
      <p:sp>
        <p:nvSpPr>
          <p:cNvPr id="269"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70" name="TextShape 3"/>
          <p:cNvSpPr txBox="1"/>
          <p:nvPr/>
        </p:nvSpPr>
        <p:spPr>
          <a:xfrm>
            <a:off x="3884760" y="8685360"/>
            <a:ext cx="2971440" cy="458280"/>
          </a:xfrm>
          <a:prstGeom prst="rect">
            <a:avLst/>
          </a:prstGeom>
          <a:noFill/>
          <a:ln>
            <a:noFill/>
          </a:ln>
        </p:spPr>
        <p:txBody>
          <a:bodyPr anchor="b"/>
          <a:p>
            <a:pPr algn="r">
              <a:lnSpc>
                <a:spcPct val="100000"/>
              </a:lnSpc>
            </a:pPr>
            <a:fld id="{0FAB8E24-F6D6-4FC1-9F96-D79D92C701AA}"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85" name="TextShape 3"/>
          <p:cNvSpPr txBox="1"/>
          <p:nvPr/>
        </p:nvSpPr>
        <p:spPr>
          <a:xfrm>
            <a:off x="3884760" y="8685360"/>
            <a:ext cx="2971440" cy="458280"/>
          </a:xfrm>
          <a:prstGeom prst="rect">
            <a:avLst/>
          </a:prstGeom>
          <a:noFill/>
          <a:ln>
            <a:noFill/>
          </a:ln>
        </p:spPr>
        <p:txBody>
          <a:bodyPr anchor="b"/>
          <a:p>
            <a:pPr algn="r">
              <a:lnSpc>
                <a:spcPct val="100000"/>
              </a:lnSpc>
            </a:pPr>
            <a:fld id="{D7046E10-670B-4B9A-9599-97D2B10DBD13}"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6040" cy="308592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88" name="TextShape 3"/>
          <p:cNvSpPr txBox="1"/>
          <p:nvPr/>
        </p:nvSpPr>
        <p:spPr>
          <a:xfrm>
            <a:off x="3884760" y="8685360"/>
            <a:ext cx="2971440" cy="458280"/>
          </a:xfrm>
          <a:prstGeom prst="rect">
            <a:avLst/>
          </a:prstGeom>
          <a:noFill/>
          <a:ln>
            <a:noFill/>
          </a:ln>
        </p:spPr>
        <p:txBody>
          <a:bodyPr anchor="b"/>
          <a:p>
            <a:pPr algn="r">
              <a:lnSpc>
                <a:spcPct val="100000"/>
              </a:lnSpc>
            </a:pPr>
            <a:fld id="{DBB0C477-350B-4132-8F7C-F3CAE33728E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6040" cy="308592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91" name="TextShape 3"/>
          <p:cNvSpPr txBox="1"/>
          <p:nvPr/>
        </p:nvSpPr>
        <p:spPr>
          <a:xfrm>
            <a:off x="3884760" y="8685360"/>
            <a:ext cx="2971440" cy="458280"/>
          </a:xfrm>
          <a:prstGeom prst="rect">
            <a:avLst/>
          </a:prstGeom>
          <a:noFill/>
          <a:ln>
            <a:noFill/>
          </a:ln>
        </p:spPr>
        <p:txBody>
          <a:bodyPr anchor="b"/>
          <a:p>
            <a:pPr algn="r">
              <a:lnSpc>
                <a:spcPct val="100000"/>
              </a:lnSpc>
            </a:pPr>
            <a:fld id="{C1469364-20A4-4FD8-8101-1EE2D6EDF435}"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6040" cy="308592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94" name="TextShape 3"/>
          <p:cNvSpPr txBox="1"/>
          <p:nvPr/>
        </p:nvSpPr>
        <p:spPr>
          <a:xfrm>
            <a:off x="3884760" y="8685360"/>
            <a:ext cx="2971440" cy="458280"/>
          </a:xfrm>
          <a:prstGeom prst="rect">
            <a:avLst/>
          </a:prstGeom>
          <a:noFill/>
          <a:ln>
            <a:noFill/>
          </a:ln>
        </p:spPr>
        <p:txBody>
          <a:bodyPr anchor="b"/>
          <a:p>
            <a:pPr algn="r">
              <a:lnSpc>
                <a:spcPct val="100000"/>
              </a:lnSpc>
            </a:pPr>
            <a:fld id="{D3EF5EB7-5577-4D16-B81B-F21507E544D5}"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6040" cy="3085920"/>
          </a:xfrm>
          <a:prstGeom prst="rect">
            <a:avLst/>
          </a:prstGeom>
        </p:spPr>
      </p:sp>
      <p:sp>
        <p:nvSpPr>
          <p:cNvPr id="296"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97" name="TextShape 3"/>
          <p:cNvSpPr txBox="1"/>
          <p:nvPr/>
        </p:nvSpPr>
        <p:spPr>
          <a:xfrm>
            <a:off x="3884760" y="8685360"/>
            <a:ext cx="2971440" cy="458280"/>
          </a:xfrm>
          <a:prstGeom prst="rect">
            <a:avLst/>
          </a:prstGeom>
          <a:noFill/>
          <a:ln>
            <a:noFill/>
          </a:ln>
        </p:spPr>
        <p:txBody>
          <a:bodyPr anchor="b"/>
          <a:p>
            <a:pPr algn="r">
              <a:lnSpc>
                <a:spcPct val="100000"/>
              </a:lnSpc>
            </a:pPr>
            <a:fld id="{636CF556-D57A-4184-83A3-E44D756052EC}"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00" name="TextShape 3"/>
          <p:cNvSpPr txBox="1"/>
          <p:nvPr/>
        </p:nvSpPr>
        <p:spPr>
          <a:xfrm>
            <a:off x="3884760" y="8685360"/>
            <a:ext cx="2971440" cy="458280"/>
          </a:xfrm>
          <a:prstGeom prst="rect">
            <a:avLst/>
          </a:prstGeom>
          <a:noFill/>
          <a:ln>
            <a:noFill/>
          </a:ln>
        </p:spPr>
        <p:txBody>
          <a:bodyPr anchor="b"/>
          <a:p>
            <a:pPr algn="r">
              <a:lnSpc>
                <a:spcPct val="100000"/>
              </a:lnSpc>
            </a:pPr>
            <a:fld id="{698E70F3-1E6D-49EC-9984-23892C6EC324}"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6040" cy="3085920"/>
          </a:xfrm>
          <a:prstGeom prst="rect">
            <a:avLst/>
          </a:prstGeom>
        </p:spPr>
      </p:sp>
      <p:sp>
        <p:nvSpPr>
          <p:cNvPr id="302"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03" name="TextShape 3"/>
          <p:cNvSpPr txBox="1"/>
          <p:nvPr/>
        </p:nvSpPr>
        <p:spPr>
          <a:xfrm>
            <a:off x="3884760" y="8685360"/>
            <a:ext cx="2971440" cy="458280"/>
          </a:xfrm>
          <a:prstGeom prst="rect">
            <a:avLst/>
          </a:prstGeom>
          <a:noFill/>
          <a:ln>
            <a:noFill/>
          </a:ln>
        </p:spPr>
        <p:txBody>
          <a:bodyPr anchor="b"/>
          <a:p>
            <a:pPr algn="r">
              <a:lnSpc>
                <a:spcPct val="100000"/>
              </a:lnSpc>
            </a:pPr>
            <a:fld id="{573F41C2-92F5-43D0-A565-41320433E81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6040" cy="3085920"/>
          </a:xfrm>
          <a:prstGeom prst="rect">
            <a:avLst/>
          </a:prstGeom>
        </p:spPr>
      </p:sp>
      <p:sp>
        <p:nvSpPr>
          <p:cNvPr id="305"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06" name="TextShape 3"/>
          <p:cNvSpPr txBox="1"/>
          <p:nvPr/>
        </p:nvSpPr>
        <p:spPr>
          <a:xfrm>
            <a:off x="3884760" y="8685360"/>
            <a:ext cx="2971440" cy="458280"/>
          </a:xfrm>
          <a:prstGeom prst="rect">
            <a:avLst/>
          </a:prstGeom>
          <a:noFill/>
          <a:ln>
            <a:noFill/>
          </a:ln>
        </p:spPr>
        <p:txBody>
          <a:bodyPr anchor="b"/>
          <a:p>
            <a:pPr algn="r">
              <a:lnSpc>
                <a:spcPct val="100000"/>
              </a:lnSpc>
            </a:pPr>
            <a:fld id="{E6C28B0F-E903-42B9-A648-2F0E516B27C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6040" cy="3085920"/>
          </a:xfrm>
          <a:prstGeom prst="rect">
            <a:avLst/>
          </a:prstGeom>
        </p:spPr>
      </p:sp>
      <p:sp>
        <p:nvSpPr>
          <p:cNvPr id="308"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09" name="TextShape 3"/>
          <p:cNvSpPr txBox="1"/>
          <p:nvPr/>
        </p:nvSpPr>
        <p:spPr>
          <a:xfrm>
            <a:off x="3884760" y="8685360"/>
            <a:ext cx="2971440" cy="458280"/>
          </a:xfrm>
          <a:prstGeom prst="rect">
            <a:avLst/>
          </a:prstGeom>
          <a:noFill/>
          <a:ln>
            <a:noFill/>
          </a:ln>
        </p:spPr>
        <p:txBody>
          <a:bodyPr anchor="b"/>
          <a:p>
            <a:pPr algn="r">
              <a:lnSpc>
                <a:spcPct val="100000"/>
              </a:lnSpc>
            </a:pPr>
            <a:fld id="{A3F68658-4635-4CAA-9D18-7D3274465B0B}"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6040" cy="3085920"/>
          </a:xfrm>
          <a:prstGeom prst="rect">
            <a:avLst/>
          </a:prstGeom>
        </p:spPr>
      </p:sp>
      <p:sp>
        <p:nvSpPr>
          <p:cNvPr id="311"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12" name="TextShape 3"/>
          <p:cNvSpPr txBox="1"/>
          <p:nvPr/>
        </p:nvSpPr>
        <p:spPr>
          <a:xfrm>
            <a:off x="3884760" y="8685360"/>
            <a:ext cx="2971440" cy="458280"/>
          </a:xfrm>
          <a:prstGeom prst="rect">
            <a:avLst/>
          </a:prstGeom>
          <a:noFill/>
          <a:ln>
            <a:noFill/>
          </a:ln>
        </p:spPr>
        <p:txBody>
          <a:bodyPr anchor="b"/>
          <a:p>
            <a:pPr algn="r">
              <a:lnSpc>
                <a:spcPct val="100000"/>
              </a:lnSpc>
            </a:pPr>
            <a:fld id="{D53186BB-8143-40E5-A4DE-E7103482043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6040" cy="3085920"/>
          </a:xfrm>
          <a:prstGeom prst="rect">
            <a:avLst/>
          </a:prstGeom>
        </p:spPr>
      </p:sp>
      <p:sp>
        <p:nvSpPr>
          <p:cNvPr id="314"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15" name="TextShape 3"/>
          <p:cNvSpPr txBox="1"/>
          <p:nvPr/>
        </p:nvSpPr>
        <p:spPr>
          <a:xfrm>
            <a:off x="3884760" y="8685360"/>
            <a:ext cx="2971440" cy="458280"/>
          </a:xfrm>
          <a:prstGeom prst="rect">
            <a:avLst/>
          </a:prstGeom>
          <a:noFill/>
          <a:ln>
            <a:noFill/>
          </a:ln>
        </p:spPr>
        <p:txBody>
          <a:bodyPr anchor="b"/>
          <a:p>
            <a:pPr algn="r">
              <a:lnSpc>
                <a:spcPct val="100000"/>
              </a:lnSpc>
            </a:pPr>
            <a:fld id="{2E1DDD36-2A0A-4028-992E-CDB526228630}"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6040" cy="3085920"/>
          </a:xfrm>
          <a:prstGeom prst="rect">
            <a:avLst/>
          </a:prstGeom>
        </p:spPr>
      </p:sp>
      <p:sp>
        <p:nvSpPr>
          <p:cNvPr id="317"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18" name="TextShape 3"/>
          <p:cNvSpPr txBox="1"/>
          <p:nvPr/>
        </p:nvSpPr>
        <p:spPr>
          <a:xfrm>
            <a:off x="3884760" y="8685360"/>
            <a:ext cx="2971440" cy="458280"/>
          </a:xfrm>
          <a:prstGeom prst="rect">
            <a:avLst/>
          </a:prstGeom>
          <a:noFill/>
          <a:ln>
            <a:noFill/>
          </a:ln>
        </p:spPr>
        <p:txBody>
          <a:bodyPr anchor="b"/>
          <a:p>
            <a:pPr algn="r">
              <a:lnSpc>
                <a:spcPct val="100000"/>
              </a:lnSpc>
            </a:pPr>
            <a:fld id="{6AF14DC2-6D29-4544-92BB-6A68809FFF7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6040" cy="3085920"/>
          </a:xfrm>
          <a:prstGeom prst="rect">
            <a:avLst/>
          </a:prstGeom>
        </p:spPr>
      </p:sp>
      <p:sp>
        <p:nvSpPr>
          <p:cNvPr id="320"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21" name="TextShape 3"/>
          <p:cNvSpPr txBox="1"/>
          <p:nvPr/>
        </p:nvSpPr>
        <p:spPr>
          <a:xfrm>
            <a:off x="3884760" y="8685360"/>
            <a:ext cx="2971440" cy="458280"/>
          </a:xfrm>
          <a:prstGeom prst="rect">
            <a:avLst/>
          </a:prstGeom>
          <a:noFill/>
          <a:ln>
            <a:noFill/>
          </a:ln>
        </p:spPr>
        <p:txBody>
          <a:bodyPr anchor="b"/>
          <a:p>
            <a:pPr algn="r">
              <a:lnSpc>
                <a:spcPct val="100000"/>
              </a:lnSpc>
            </a:pPr>
            <a:fld id="{DD1E34C2-76F9-4AFC-8F23-8128EAB8C023}"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6040" cy="3085920"/>
          </a:xfrm>
          <a:prstGeom prst="rect">
            <a:avLst/>
          </a:prstGeom>
        </p:spPr>
      </p:sp>
      <p:sp>
        <p:nvSpPr>
          <p:cNvPr id="323"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24" name="TextShape 3"/>
          <p:cNvSpPr txBox="1"/>
          <p:nvPr/>
        </p:nvSpPr>
        <p:spPr>
          <a:xfrm>
            <a:off x="3884760" y="8685360"/>
            <a:ext cx="2971440" cy="458280"/>
          </a:xfrm>
          <a:prstGeom prst="rect">
            <a:avLst/>
          </a:prstGeom>
          <a:noFill/>
          <a:ln>
            <a:noFill/>
          </a:ln>
        </p:spPr>
        <p:txBody>
          <a:bodyPr anchor="b"/>
          <a:p>
            <a:pPr algn="r">
              <a:lnSpc>
                <a:spcPct val="100000"/>
              </a:lnSpc>
            </a:pPr>
            <a:fld id="{C0DCE4D6-7527-40F0-BF27-91EEFA22E9F2}"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6040" cy="3085920"/>
          </a:xfrm>
          <a:prstGeom prst="rect">
            <a:avLst/>
          </a:prstGeom>
        </p:spPr>
      </p:sp>
      <p:sp>
        <p:nvSpPr>
          <p:cNvPr id="326"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27" name="TextShape 3"/>
          <p:cNvSpPr txBox="1"/>
          <p:nvPr/>
        </p:nvSpPr>
        <p:spPr>
          <a:xfrm>
            <a:off x="3884760" y="8685360"/>
            <a:ext cx="2971440" cy="458280"/>
          </a:xfrm>
          <a:prstGeom prst="rect">
            <a:avLst/>
          </a:prstGeom>
          <a:noFill/>
          <a:ln>
            <a:noFill/>
          </a:ln>
        </p:spPr>
        <p:txBody>
          <a:bodyPr anchor="b"/>
          <a:p>
            <a:pPr algn="r">
              <a:lnSpc>
                <a:spcPct val="100000"/>
              </a:lnSpc>
            </a:pPr>
            <a:fld id="{64D77D77-885A-41E5-98DF-1FCAF57CC5C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6040" cy="3085920"/>
          </a:xfrm>
          <a:prstGeom prst="rect">
            <a:avLst/>
          </a:prstGeom>
        </p:spPr>
      </p:sp>
      <p:sp>
        <p:nvSpPr>
          <p:cNvPr id="329"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30" name="TextShape 3"/>
          <p:cNvSpPr txBox="1"/>
          <p:nvPr/>
        </p:nvSpPr>
        <p:spPr>
          <a:xfrm>
            <a:off x="3884760" y="8685360"/>
            <a:ext cx="2971440" cy="458280"/>
          </a:xfrm>
          <a:prstGeom prst="rect">
            <a:avLst/>
          </a:prstGeom>
          <a:noFill/>
          <a:ln>
            <a:noFill/>
          </a:ln>
        </p:spPr>
        <p:txBody>
          <a:bodyPr anchor="b"/>
          <a:p>
            <a:pPr algn="r">
              <a:lnSpc>
                <a:spcPct val="100000"/>
              </a:lnSpc>
            </a:pPr>
            <a:fld id="{BBA965FF-759E-4C23-8E30-D849CCF16BC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6040" cy="3085920"/>
          </a:xfrm>
          <a:prstGeom prst="rect">
            <a:avLst/>
          </a:prstGeom>
        </p:spPr>
      </p:sp>
      <p:sp>
        <p:nvSpPr>
          <p:cNvPr id="332"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333" name="TextShape 3"/>
          <p:cNvSpPr txBox="1"/>
          <p:nvPr/>
        </p:nvSpPr>
        <p:spPr>
          <a:xfrm>
            <a:off x="3884760" y="8685360"/>
            <a:ext cx="2971440" cy="458280"/>
          </a:xfrm>
          <a:prstGeom prst="rect">
            <a:avLst/>
          </a:prstGeom>
          <a:noFill/>
          <a:ln>
            <a:noFill/>
          </a:ln>
        </p:spPr>
        <p:txBody>
          <a:bodyPr anchor="b"/>
          <a:p>
            <a:pPr algn="r">
              <a:lnSpc>
                <a:spcPct val="100000"/>
              </a:lnSpc>
            </a:pPr>
            <a:fld id="{56174B60-DA1F-401C-A9DE-65084FC8F2AE}"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685800" y="1143000"/>
            <a:ext cx="5486040" cy="3085920"/>
          </a:xfrm>
          <a:prstGeom prst="rect">
            <a:avLst/>
          </a:prstGeom>
        </p:spPr>
      </p:sp>
      <p:sp>
        <p:nvSpPr>
          <p:cNvPr id="272"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73" name="TextShape 3"/>
          <p:cNvSpPr txBox="1"/>
          <p:nvPr/>
        </p:nvSpPr>
        <p:spPr>
          <a:xfrm>
            <a:off x="3884760" y="8685360"/>
            <a:ext cx="2971440" cy="458280"/>
          </a:xfrm>
          <a:prstGeom prst="rect">
            <a:avLst/>
          </a:prstGeom>
          <a:noFill/>
          <a:ln>
            <a:noFill/>
          </a:ln>
        </p:spPr>
        <p:txBody>
          <a:bodyPr anchor="b"/>
          <a:p>
            <a:pPr algn="r">
              <a:lnSpc>
                <a:spcPct val="100000"/>
              </a:lnSpc>
            </a:pPr>
            <a:fld id="{B0E55F74-51BD-413E-88B4-3EE684E143C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76" name="TextShape 3"/>
          <p:cNvSpPr txBox="1"/>
          <p:nvPr/>
        </p:nvSpPr>
        <p:spPr>
          <a:xfrm>
            <a:off x="3884760" y="8685360"/>
            <a:ext cx="2971440" cy="458280"/>
          </a:xfrm>
          <a:prstGeom prst="rect">
            <a:avLst/>
          </a:prstGeom>
          <a:noFill/>
          <a:ln>
            <a:noFill/>
          </a:ln>
        </p:spPr>
        <p:txBody>
          <a:bodyPr anchor="b"/>
          <a:p>
            <a:pPr algn="r">
              <a:lnSpc>
                <a:spcPct val="100000"/>
              </a:lnSpc>
            </a:pPr>
            <a:fld id="{429778FF-CD98-4C5D-A6B4-1CD6F4CFC6B4}"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79" name="TextShape 3"/>
          <p:cNvSpPr txBox="1"/>
          <p:nvPr/>
        </p:nvSpPr>
        <p:spPr>
          <a:xfrm>
            <a:off x="3884760" y="8685360"/>
            <a:ext cx="2971440" cy="458280"/>
          </a:xfrm>
          <a:prstGeom prst="rect">
            <a:avLst/>
          </a:prstGeom>
          <a:noFill/>
          <a:ln>
            <a:noFill/>
          </a:ln>
        </p:spPr>
        <p:txBody>
          <a:bodyPr anchor="b"/>
          <a:p>
            <a:pPr algn="r">
              <a:lnSpc>
                <a:spcPct val="100000"/>
              </a:lnSpc>
            </a:pPr>
            <a:fld id="{AD37FD68-4D1E-4539-B139-EE9E2F2E34E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282" name="TextShape 3"/>
          <p:cNvSpPr txBox="1"/>
          <p:nvPr/>
        </p:nvSpPr>
        <p:spPr>
          <a:xfrm>
            <a:off x="3884760" y="8685360"/>
            <a:ext cx="2971440" cy="458280"/>
          </a:xfrm>
          <a:prstGeom prst="rect">
            <a:avLst/>
          </a:prstGeom>
          <a:noFill/>
          <a:ln>
            <a:noFill/>
          </a:ln>
        </p:spPr>
        <p:txBody>
          <a:bodyPr anchor="b"/>
          <a:p>
            <a:pPr algn="r">
              <a:lnSpc>
                <a:spcPct val="100000"/>
              </a:lnSpc>
            </a:pPr>
            <a:fld id="{EA767C17-20DF-4621-9C78-030DED73837F}"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27"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8"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30"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1"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2"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3"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35"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6"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7"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8"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9"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40"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47" name="PlaceHolder 2"/>
          <p:cNvSpPr>
            <a:spLocks noGrp="1"/>
          </p:cNvSpPr>
          <p:nvPr>
            <p:ph type="subTitle"/>
          </p:nvPr>
        </p:nvSpPr>
        <p:spPr>
          <a:xfrm>
            <a:off x="831960" y="4589640"/>
            <a:ext cx="10515240" cy="1499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49"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51"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52"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56"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57"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58"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6" name="PlaceHolder 2"/>
          <p:cNvSpPr>
            <a:spLocks noGrp="1"/>
          </p:cNvSpPr>
          <p:nvPr>
            <p:ph type="subTitle"/>
          </p:nvPr>
        </p:nvSpPr>
        <p:spPr>
          <a:xfrm>
            <a:off x="831960" y="4589640"/>
            <a:ext cx="10515240" cy="1499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60"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61"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2"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64"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5"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6"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68" name="PlaceHolder 2"/>
          <p:cNvSpPr>
            <a:spLocks noGrp="1"/>
          </p:cNvSpPr>
          <p:nvPr>
            <p:ph type="body"/>
          </p:nvPr>
        </p:nvSpPr>
        <p:spPr>
          <a:xfrm>
            <a:off x="831960" y="458964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9" name="PlaceHolder 3"/>
          <p:cNvSpPr>
            <a:spLocks noGrp="1"/>
          </p:cNvSpPr>
          <p:nvPr>
            <p:ph type="body"/>
          </p:nvPr>
        </p:nvSpPr>
        <p:spPr>
          <a:xfrm>
            <a:off x="831960" y="537336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71"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2"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3"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4" name="PlaceHolder 5"/>
          <p:cNvSpPr>
            <a:spLocks noGrp="1"/>
          </p:cNvSpPr>
          <p:nvPr>
            <p:ph type="body"/>
          </p:nvPr>
        </p:nvSpPr>
        <p:spPr>
          <a:xfrm>
            <a:off x="622008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76" name="PlaceHolder 2"/>
          <p:cNvSpPr>
            <a:spLocks noGrp="1"/>
          </p:cNvSpPr>
          <p:nvPr>
            <p:ph type="body"/>
          </p:nvPr>
        </p:nvSpPr>
        <p:spPr>
          <a:xfrm>
            <a:off x="83196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7" name="PlaceHolder 3"/>
          <p:cNvSpPr>
            <a:spLocks noGrp="1"/>
          </p:cNvSpPr>
          <p:nvPr>
            <p:ph type="body"/>
          </p:nvPr>
        </p:nvSpPr>
        <p:spPr>
          <a:xfrm>
            <a:off x="438732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8" name="PlaceHolder 4"/>
          <p:cNvSpPr>
            <a:spLocks noGrp="1"/>
          </p:cNvSpPr>
          <p:nvPr>
            <p:ph type="body"/>
          </p:nvPr>
        </p:nvSpPr>
        <p:spPr>
          <a:xfrm>
            <a:off x="7943040" y="458964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9" name="PlaceHolder 5"/>
          <p:cNvSpPr>
            <a:spLocks noGrp="1"/>
          </p:cNvSpPr>
          <p:nvPr>
            <p:ph type="body"/>
          </p:nvPr>
        </p:nvSpPr>
        <p:spPr>
          <a:xfrm>
            <a:off x="83196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0" name="PlaceHolder 6"/>
          <p:cNvSpPr>
            <a:spLocks noGrp="1"/>
          </p:cNvSpPr>
          <p:nvPr>
            <p:ph type="body"/>
          </p:nvPr>
        </p:nvSpPr>
        <p:spPr>
          <a:xfrm>
            <a:off x="438732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1" name="PlaceHolder 7"/>
          <p:cNvSpPr>
            <a:spLocks noGrp="1"/>
          </p:cNvSpPr>
          <p:nvPr>
            <p:ph type="body"/>
          </p:nvPr>
        </p:nvSpPr>
        <p:spPr>
          <a:xfrm>
            <a:off x="7943040" y="5373360"/>
            <a:ext cx="338580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8" name="PlaceHolder 2"/>
          <p:cNvSpPr>
            <a:spLocks noGrp="1"/>
          </p:cNvSpPr>
          <p:nvPr>
            <p:ph type="body"/>
          </p:nvPr>
        </p:nvSpPr>
        <p:spPr>
          <a:xfrm>
            <a:off x="831960" y="4589640"/>
            <a:ext cx="10515240" cy="149976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10"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15"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6" name="PlaceHolder 3"/>
          <p:cNvSpPr>
            <a:spLocks noGrp="1"/>
          </p:cNvSpPr>
          <p:nvPr>
            <p:ph type="body"/>
          </p:nvPr>
        </p:nvSpPr>
        <p:spPr>
          <a:xfrm>
            <a:off x="622008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17" name="PlaceHolder 4"/>
          <p:cNvSpPr>
            <a:spLocks noGrp="1"/>
          </p:cNvSpPr>
          <p:nvPr>
            <p:ph type="body"/>
          </p:nvPr>
        </p:nvSpPr>
        <p:spPr>
          <a:xfrm>
            <a:off x="83196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19" name="PlaceHolder 2"/>
          <p:cNvSpPr>
            <a:spLocks noGrp="1"/>
          </p:cNvSpPr>
          <p:nvPr>
            <p:ph type="body"/>
          </p:nvPr>
        </p:nvSpPr>
        <p:spPr>
          <a:xfrm>
            <a:off x="831960" y="4589640"/>
            <a:ext cx="5131080" cy="1499760"/>
          </a:xfrm>
          <a:prstGeom prst="rect">
            <a:avLst/>
          </a:prstGeom>
        </p:spPr>
        <p:txBody>
          <a:bodyPr lIns="0" rIns="0" tIns="0" bIns="0">
            <a:normAutofit/>
          </a:bodyPr>
          <a:p>
            <a:endParaRPr b="0" lang="en-US" sz="2800" spc="-1" strike="noStrike">
              <a:solidFill>
                <a:srgbClr val="000000"/>
              </a:solidFill>
              <a:latin typeface="Segoe UI"/>
            </a:endParaRPr>
          </a:p>
        </p:txBody>
      </p:sp>
      <p:sp>
        <p:nvSpPr>
          <p:cNvPr id="20"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1" name="PlaceHolder 4"/>
          <p:cNvSpPr>
            <a:spLocks noGrp="1"/>
          </p:cNvSpPr>
          <p:nvPr>
            <p:ph type="body"/>
          </p:nvPr>
        </p:nvSpPr>
        <p:spPr>
          <a:xfrm>
            <a:off x="6220080" y="537336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Segoe UI"/>
            </a:endParaRPr>
          </a:p>
        </p:txBody>
      </p:sp>
      <p:sp>
        <p:nvSpPr>
          <p:cNvPr id="23" name="PlaceHolder 2"/>
          <p:cNvSpPr>
            <a:spLocks noGrp="1"/>
          </p:cNvSpPr>
          <p:nvPr>
            <p:ph type="body"/>
          </p:nvPr>
        </p:nvSpPr>
        <p:spPr>
          <a:xfrm>
            <a:off x="83196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4" name="PlaceHolder 3"/>
          <p:cNvSpPr>
            <a:spLocks noGrp="1"/>
          </p:cNvSpPr>
          <p:nvPr>
            <p:ph type="body"/>
          </p:nvPr>
        </p:nvSpPr>
        <p:spPr>
          <a:xfrm>
            <a:off x="6220080" y="4589640"/>
            <a:ext cx="5131080" cy="7153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5" name="PlaceHolder 4"/>
          <p:cNvSpPr>
            <a:spLocks noGrp="1"/>
          </p:cNvSpPr>
          <p:nvPr>
            <p:ph type="body"/>
          </p:nvPr>
        </p:nvSpPr>
        <p:spPr>
          <a:xfrm>
            <a:off x="831960" y="5373360"/>
            <a:ext cx="10515240" cy="7153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Segoe UI Black"/>
                <a:ea typeface="MS Mincho"/>
              </a:rPr>
              <a:t>Click to edit Master </a:t>
            </a:r>
            <a:r>
              <a:rPr b="0" lang="en-US" sz="4400" spc="-1" strike="noStrike">
                <a:solidFill>
                  <a:srgbClr val="000000"/>
                </a:solidFill>
                <a:latin typeface="Segoe UI Black"/>
                <a:ea typeface="MS Mincho"/>
              </a:rPr>
              <a:t>title style</a:t>
            </a:r>
            <a:endParaRPr b="0" lang="en-US" sz="4400" spc="-1" strike="noStrike">
              <a:solidFill>
                <a:srgbClr val="000000"/>
              </a:solidFill>
              <a:latin typeface="Segoe UI"/>
            </a:endParaRPr>
          </a:p>
        </p:txBody>
      </p:sp>
      <p:sp>
        <p:nvSpPr>
          <p:cNvPr id="1"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Edit Master text styles</a:t>
            </a:r>
            <a:endParaRPr b="0" lang="en-US" sz="2800" spc="-1" strike="noStrike">
              <a:solidFill>
                <a:srgbClr val="000000"/>
              </a:solidFill>
              <a:latin typeface="Segoe U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Segoe UI"/>
                <a:ea typeface="MS Gothic"/>
              </a:rPr>
              <a:t>Second level</a:t>
            </a:r>
            <a:endParaRPr b="0" lang="en-US" sz="2400" spc="-1" strike="noStrike">
              <a:solidFill>
                <a:srgbClr val="000000"/>
              </a:solidFill>
              <a:latin typeface="Segoe U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Segoe UI"/>
                <a:ea typeface="MS Gothic"/>
              </a:rPr>
              <a:t>Third level</a:t>
            </a:r>
            <a:endParaRPr b="0" lang="en-US" sz="2000" spc="-1" strike="noStrike">
              <a:solidFill>
                <a:srgbClr val="000000"/>
              </a:solidFill>
              <a:latin typeface="Segoe U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Segoe UI"/>
                <a:ea typeface="MS Gothic"/>
              </a:rPr>
              <a:t>Fourth level</a:t>
            </a:r>
            <a:endParaRPr b="0" lang="en-US" sz="1800" spc="-1" strike="noStrike">
              <a:solidFill>
                <a:srgbClr val="000000"/>
              </a:solidFill>
              <a:latin typeface="Segoe U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Segoe UI"/>
                <a:ea typeface="MS Gothic"/>
              </a:rPr>
              <a:t>Fifth level</a:t>
            </a:r>
            <a:endParaRPr b="0" lang="en-US" sz="1800" spc="-1" strike="noStrike">
              <a:solidFill>
                <a:srgbClr val="000000"/>
              </a:solidFill>
              <a:latin typeface="Segoe UI"/>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3" name="PlaceHolder 4"/>
          <p:cNvSpPr>
            <a:spLocks noGrp="1"/>
          </p:cNvSpPr>
          <p:nvPr>
            <p:ph type="ftr"/>
          </p:nvPr>
        </p:nvSpPr>
        <p:spPr>
          <a:xfrm>
            <a:off x="3581280" y="6356520"/>
            <a:ext cx="5028840" cy="364680"/>
          </a:xfrm>
          <a:prstGeom prst="rect">
            <a:avLst/>
          </a:prstGeom>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r>
              <a:rPr b="0" lang="en-GB" sz="1200" spc="-1" strike="noStrike">
                <a:solidFill>
                  <a:srgbClr val="8b8b8b"/>
                </a:solidFill>
                <a:latin typeface="Segoe UI"/>
                <a:ea typeface="MS Gothic"/>
              </a:rPr>
              <a:t> </a:t>
            </a:r>
            <a:fld id="{DB85547D-5ECF-4895-B94B-8DB34FC9F43D}"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1960" y="1709640"/>
            <a:ext cx="10515240" cy="2852280"/>
          </a:xfrm>
          <a:prstGeom prst="rect">
            <a:avLst/>
          </a:prstGeom>
        </p:spPr>
        <p:txBody>
          <a:bodyPr anchor="b"/>
          <a:p>
            <a:pPr>
              <a:lnSpc>
                <a:spcPct val="90000"/>
              </a:lnSpc>
            </a:pPr>
            <a:r>
              <a:rPr b="0" lang="en-US" sz="6000" spc="-1" strike="noStrike">
                <a:solidFill>
                  <a:srgbClr val="000000"/>
                </a:solidFill>
                <a:latin typeface="Segoe UI Black"/>
                <a:ea typeface="MS Mincho"/>
              </a:rPr>
              <a:t>Click to edit Master title style</a:t>
            </a:r>
            <a:endParaRPr b="0" lang="en-US" sz="6000" spc="-1" strike="noStrike">
              <a:solidFill>
                <a:srgbClr val="000000"/>
              </a:solidFill>
              <a:latin typeface="Segoe UI"/>
            </a:endParaRPr>
          </a:p>
        </p:txBody>
      </p:sp>
      <p:sp>
        <p:nvSpPr>
          <p:cNvPr id="42" name="PlaceHolder 2"/>
          <p:cNvSpPr>
            <a:spLocks noGrp="1"/>
          </p:cNvSpPr>
          <p:nvPr>
            <p:ph type="body"/>
          </p:nvPr>
        </p:nvSpPr>
        <p:spPr>
          <a:xfrm>
            <a:off x="831960" y="4589640"/>
            <a:ext cx="10515240" cy="1499760"/>
          </a:xfrm>
          <a:prstGeom prst="rect">
            <a:avLst/>
          </a:prstGeom>
        </p:spPr>
        <p:txBody>
          <a:bodyPr/>
          <a:p>
            <a:pPr>
              <a:lnSpc>
                <a:spcPct val="90000"/>
              </a:lnSpc>
              <a:spcBef>
                <a:spcPts val="1001"/>
              </a:spcBef>
            </a:pPr>
            <a:r>
              <a:rPr b="0" lang="en-US" sz="2400" spc="-1" strike="noStrike">
                <a:solidFill>
                  <a:srgbClr val="8b8b8b"/>
                </a:solidFill>
                <a:latin typeface="Segoe UI"/>
                <a:ea typeface="MS Gothic"/>
              </a:rPr>
              <a:t>Edit Master text styles</a:t>
            </a:r>
            <a:endParaRPr b="0" lang="en-US" sz="2400" spc="-1" strike="noStrike">
              <a:solidFill>
                <a:srgbClr val="000000"/>
              </a:solidFill>
              <a:latin typeface="Segoe U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44" name="PlaceHolder 4"/>
          <p:cNvSpPr>
            <a:spLocks noGrp="1"/>
          </p:cNvSpPr>
          <p:nvPr>
            <p:ph type="ftr"/>
          </p:nvPr>
        </p:nvSpPr>
        <p:spPr>
          <a:xfrm>
            <a:off x="3931200" y="6346800"/>
            <a:ext cx="4329360" cy="364680"/>
          </a:xfrm>
          <a:prstGeom prst="rect">
            <a:avLst/>
          </a:prstGeom>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BD70BB5-50BC-4CD8-A988-646AC5B7E31F}" type="slidenum">
              <a:rPr b="0" lang="en-GB" sz="1200" spc="-1" strike="noStrike">
                <a:solidFill>
                  <a:srgbClr val="8b8b8b"/>
                </a:solidFill>
                <a:latin typeface="Segoe UI"/>
                <a:ea typeface="MS Gothic"/>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wmf"/><Relationship Id="rId3" Type="http://schemas.openxmlformats.org/officeDocument/2006/relationships/slideLayout" Target="../slideLayouts/slideLayout1.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23.wmf"/><Relationship Id="rId3" Type="http://schemas.openxmlformats.org/officeDocument/2006/relationships/slideLayout" Target="../slideLayouts/slideLayout1.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2" descr=""/>
          <p:cNvPicPr/>
          <p:nvPr/>
        </p:nvPicPr>
        <p:blipFill>
          <a:blip r:embed="rId1"/>
          <a:stretch/>
        </p:blipFill>
        <p:spPr>
          <a:xfrm>
            <a:off x="0" y="0"/>
            <a:ext cx="1126800" cy="1109520"/>
          </a:xfrm>
          <a:prstGeom prst="rect">
            <a:avLst/>
          </a:prstGeom>
          <a:ln>
            <a:noFill/>
          </a:ln>
        </p:spPr>
      </p:pic>
      <p:pic>
        <p:nvPicPr>
          <p:cNvPr id="89" name="Picture 4" descr=""/>
          <p:cNvPicPr/>
          <p:nvPr/>
        </p:nvPicPr>
        <p:blipFill>
          <a:blip r:embed="rId2"/>
          <a:stretch/>
        </p:blipFill>
        <p:spPr>
          <a:xfrm>
            <a:off x="11092320" y="0"/>
            <a:ext cx="1099080" cy="1109520"/>
          </a:xfrm>
          <a:prstGeom prst="rect">
            <a:avLst/>
          </a:prstGeom>
          <a:ln>
            <a:noFill/>
          </a:ln>
        </p:spPr>
      </p:pic>
      <p:sp>
        <p:nvSpPr>
          <p:cNvPr id="90" name="CustomShape 1"/>
          <p:cNvSpPr/>
          <p:nvPr/>
        </p:nvSpPr>
        <p:spPr>
          <a:xfrm>
            <a:off x="1459080" y="66600"/>
            <a:ext cx="9328680" cy="1209240"/>
          </a:xfrm>
          <a:prstGeom prst="rect">
            <a:avLst/>
          </a:prstGeom>
          <a:noFill/>
          <a:ln>
            <a:noFill/>
          </a:ln>
        </p:spPr>
        <p:style>
          <a:lnRef idx="0"/>
          <a:fillRef idx="0"/>
          <a:effectRef idx="0"/>
          <a:fontRef idx="minor"/>
        </p:style>
        <p:txBody>
          <a:bodyPr anchor="ctr">
            <a:normAutofit/>
          </a:bodyPr>
          <a:p>
            <a:pPr algn="ctr">
              <a:lnSpc>
                <a:spcPct val="100000"/>
              </a:lnSpc>
            </a:pPr>
            <a:r>
              <a:rPr b="1" lang="en-GB" sz="2000" spc="-1" strike="noStrike">
                <a:solidFill>
                  <a:srgbClr val="000000"/>
                </a:solidFill>
                <a:latin typeface="Segoe UI Black"/>
                <a:ea typeface="MS Mincho"/>
              </a:rPr>
              <a:t>ĐẠI HỌC ĐÀ NẴNG</a:t>
            </a:r>
            <a:endParaRPr b="0" lang="en-GB" sz="2000" spc="-1" strike="noStrike">
              <a:latin typeface="Arial"/>
            </a:endParaRPr>
          </a:p>
          <a:p>
            <a:pPr algn="ctr">
              <a:lnSpc>
                <a:spcPct val="100000"/>
              </a:lnSpc>
            </a:pPr>
            <a:r>
              <a:rPr b="1" lang="en-GB" sz="2400" spc="-1" strike="noStrike">
                <a:solidFill>
                  <a:srgbClr val="000000"/>
                </a:solidFill>
                <a:latin typeface="Segoe UI Black"/>
                <a:ea typeface="MS Mincho"/>
              </a:rPr>
              <a:t>TRƯỜNG ĐẠI HỌC BÁCH KHOA</a:t>
            </a:r>
            <a:endParaRPr b="0" lang="en-GB" sz="2400" spc="-1" strike="noStrike">
              <a:latin typeface="Arial"/>
            </a:endParaRPr>
          </a:p>
          <a:p>
            <a:pPr algn="ctr">
              <a:lnSpc>
                <a:spcPct val="100000"/>
              </a:lnSpc>
            </a:pPr>
            <a:r>
              <a:rPr b="1" lang="en-GB" sz="3600" spc="-1" strike="noStrike">
                <a:solidFill>
                  <a:srgbClr val="000000"/>
                </a:solidFill>
                <a:latin typeface="Segoe UI Black"/>
                <a:ea typeface="MS Mincho"/>
              </a:rPr>
              <a:t>KHOA CÔNG NGHỆ THÔNG TIN</a:t>
            </a:r>
            <a:endParaRPr b="0" lang="en-GB" sz="3600" spc="-1" strike="noStrike">
              <a:latin typeface="Arial"/>
            </a:endParaRPr>
          </a:p>
        </p:txBody>
      </p:sp>
      <p:sp>
        <p:nvSpPr>
          <p:cNvPr id="91" name="CustomShape 2"/>
          <p:cNvSpPr/>
          <p:nvPr/>
        </p:nvSpPr>
        <p:spPr>
          <a:xfrm>
            <a:off x="777960" y="2040480"/>
            <a:ext cx="10635840" cy="1388160"/>
          </a:xfrm>
          <a:prstGeom prst="rect">
            <a:avLst/>
          </a:prstGeom>
          <a:noFill/>
          <a:ln>
            <a:noFill/>
          </a:ln>
        </p:spPr>
        <p:style>
          <a:lnRef idx="0"/>
          <a:fillRef idx="0"/>
          <a:effectRef idx="0"/>
          <a:fontRef idx="minor"/>
        </p:style>
        <p:txBody>
          <a:bodyPr anchor="ctr"/>
          <a:p>
            <a:pPr algn="ctr">
              <a:lnSpc>
                <a:spcPct val="120000"/>
              </a:lnSpc>
            </a:pPr>
            <a:r>
              <a:rPr b="1" lang="en-GB" sz="3600" spc="-1" strike="noStrike">
                <a:solidFill>
                  <a:srgbClr val="00b0f0"/>
                </a:solidFill>
                <a:latin typeface="Segoe UI Black"/>
                <a:ea typeface="MS Mincho"/>
              </a:rPr>
              <a:t>Nghiên cứu công nghệ IoT</a:t>
            </a:r>
            <a:endParaRPr b="0" lang="en-GB" sz="3600" spc="-1" strike="noStrike">
              <a:latin typeface="Arial"/>
            </a:endParaRPr>
          </a:p>
          <a:p>
            <a:pPr algn="ctr">
              <a:lnSpc>
                <a:spcPct val="120000"/>
              </a:lnSpc>
            </a:pPr>
            <a:r>
              <a:rPr b="1" lang="en-GB" sz="3600" spc="-1" strike="noStrike">
                <a:solidFill>
                  <a:srgbClr val="00b0f0"/>
                </a:solidFill>
                <a:latin typeface="Segoe UI Black"/>
                <a:ea typeface="MS Mincho"/>
              </a:rPr>
              <a:t>Ứng dụng vào quản lý thiết bị trong gia đình</a:t>
            </a:r>
            <a:endParaRPr b="0" lang="en-GB" sz="3600" spc="-1" strike="noStrike">
              <a:latin typeface="Arial"/>
            </a:endParaRPr>
          </a:p>
        </p:txBody>
      </p:sp>
      <p:sp>
        <p:nvSpPr>
          <p:cNvPr id="92" name="CustomShape 3"/>
          <p:cNvSpPr/>
          <p:nvPr/>
        </p:nvSpPr>
        <p:spPr>
          <a:xfrm>
            <a:off x="4914720" y="6356520"/>
            <a:ext cx="2717280" cy="327600"/>
          </a:xfrm>
          <a:prstGeom prst="rect">
            <a:avLst/>
          </a:prstGeom>
          <a:noFill/>
          <a:ln>
            <a:noFill/>
          </a:ln>
        </p:spPr>
        <p:style>
          <a:lnRef idx="0"/>
          <a:fillRef idx="0"/>
          <a:effectRef idx="0"/>
          <a:fontRef idx="minor"/>
        </p:style>
        <p:txBody>
          <a:bodyPr anchor="ctr"/>
          <a:p>
            <a:pPr>
              <a:lnSpc>
                <a:spcPct val="90000"/>
              </a:lnSpc>
            </a:pPr>
            <a:r>
              <a:rPr b="1" lang="en-GB" sz="2000" spc="-1" strike="noStrike">
                <a:solidFill>
                  <a:srgbClr val="000000"/>
                </a:solidFill>
                <a:latin typeface="Segoe UI Black"/>
                <a:ea typeface="MS Mincho"/>
              </a:rPr>
              <a:t>Đà Nẵng,2019</a:t>
            </a:r>
            <a:endParaRPr b="0" lang="en-GB" sz="2000" spc="-1" strike="noStrike">
              <a:latin typeface="Arial"/>
            </a:endParaRPr>
          </a:p>
        </p:txBody>
      </p:sp>
      <p:sp>
        <p:nvSpPr>
          <p:cNvPr id="93" name="CustomShape 4"/>
          <p:cNvSpPr/>
          <p:nvPr/>
        </p:nvSpPr>
        <p:spPr>
          <a:xfrm>
            <a:off x="2974320" y="3889440"/>
            <a:ext cx="6243120" cy="1388160"/>
          </a:xfrm>
          <a:prstGeom prst="rect">
            <a:avLst/>
          </a:prstGeom>
          <a:noFill/>
          <a:ln>
            <a:noFill/>
          </a:ln>
        </p:spPr>
        <p:style>
          <a:lnRef idx="0"/>
          <a:fillRef idx="0"/>
          <a:effectRef idx="0"/>
          <a:fontRef idx="minor"/>
        </p:style>
        <p:txBody>
          <a:bodyPr anchor="ctr"/>
          <a:p>
            <a:pPr algn="ctr">
              <a:lnSpc>
                <a:spcPct val="90000"/>
              </a:lnSpc>
            </a:pPr>
            <a:r>
              <a:rPr b="1" lang="en-GB" sz="2000" spc="-1" strike="noStrike">
                <a:solidFill>
                  <a:srgbClr val="000000"/>
                </a:solidFill>
                <a:latin typeface="Segoe UI"/>
                <a:ea typeface="MS Mincho"/>
              </a:rPr>
              <a:t>GVHD: PGS. TS. Võ Trung Hùng</a:t>
            </a:r>
            <a:endParaRPr b="0" lang="en-GB" sz="2000" spc="-1" strike="noStrike">
              <a:latin typeface="Arial"/>
            </a:endParaRPr>
          </a:p>
          <a:p>
            <a:pPr algn="ctr">
              <a:lnSpc>
                <a:spcPct val="90000"/>
              </a:lnSpc>
            </a:pPr>
            <a:r>
              <a:rPr b="1" lang="en-GB" sz="2000" spc="-1" strike="noStrike">
                <a:solidFill>
                  <a:srgbClr val="000000"/>
                </a:solidFill>
                <a:latin typeface="Segoe UI"/>
                <a:ea typeface="MS Mincho"/>
              </a:rPr>
              <a:t>SVTH: Lê Đình Sinh</a:t>
            </a:r>
            <a:endParaRPr b="0" lang="en-GB" sz="2000" spc="-1" strike="noStrike">
              <a:latin typeface="Arial"/>
            </a:endParaRPr>
          </a:p>
          <a:p>
            <a:pPr algn="ctr">
              <a:lnSpc>
                <a:spcPct val="90000"/>
              </a:lnSpc>
            </a:pPr>
            <a:r>
              <a:rPr b="1" lang="en-GB" sz="2000" spc="-1" strike="noStrike">
                <a:solidFill>
                  <a:srgbClr val="000000"/>
                </a:solidFill>
                <a:latin typeface="Segoe UI"/>
                <a:ea typeface="MS Mincho"/>
              </a:rPr>
              <a:t>Lớp: 15TCLC2</a:t>
            </a:r>
            <a:endParaRPr b="0" lang="en-GB" sz="2000" spc="-1" strike="noStrike">
              <a:latin typeface="Arial"/>
            </a:endParaRPr>
          </a:p>
          <a:p>
            <a:pPr algn="ctr">
              <a:lnSpc>
                <a:spcPct val="90000"/>
              </a:lnSpc>
            </a:pPr>
            <a:r>
              <a:rPr b="1" lang="en-GB" sz="2000" spc="-1" strike="noStrike">
                <a:solidFill>
                  <a:srgbClr val="000000"/>
                </a:solidFill>
                <a:latin typeface="Segoe UI"/>
                <a:ea typeface="MS Mincho"/>
              </a:rPr>
              <a:t>MSSV: 102150295</a:t>
            </a:r>
            <a:endParaRPr b="0" lang="en-GB" sz="2000" spc="-1" strike="noStrike">
              <a:latin typeface="Arial"/>
            </a:endParaRPr>
          </a:p>
        </p:txBody>
      </p:sp>
      <p:sp>
        <p:nvSpPr>
          <p:cNvPr id="94"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49853911-5A80-4DA3-A5B6-063C03905808}"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Node-RED</a:t>
            </a:r>
            <a:endParaRPr b="0" lang="en-US" sz="4400" spc="-1" strike="noStrike">
              <a:solidFill>
                <a:srgbClr val="000000"/>
              </a:solidFill>
              <a:latin typeface="Segoe UI"/>
            </a:endParaRPr>
          </a:p>
        </p:txBody>
      </p:sp>
      <p:sp>
        <p:nvSpPr>
          <p:cNvPr id="14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Dựa tên NodeJS và được phát triển năm 2013, phiên bản hiện tại 1.0.3</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Có tính mở rộng module cao khi được sự hỗ trợ của </a:t>
            </a:r>
            <a:r>
              <a:rPr b="1" lang="en-US" sz="2800" spc="-1" strike="noStrike">
                <a:solidFill>
                  <a:srgbClr val="000000"/>
                </a:solidFill>
                <a:latin typeface="Segoe UI"/>
                <a:ea typeface="MS Gothic"/>
              </a:rPr>
              <a:t>npm</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Các Node-RED hoạt động:</a:t>
            </a: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p:txBody>
      </p:sp>
      <p:sp>
        <p:nvSpPr>
          <p:cNvPr id="149"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50"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51"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BDAF7CE5-ABDD-4032-9941-8568E21D090F}"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52" name="Picture 6" descr=""/>
          <p:cNvPicPr/>
          <p:nvPr/>
        </p:nvPicPr>
        <p:blipFill>
          <a:blip r:embed="rId1"/>
          <a:stretch/>
        </p:blipFill>
        <p:spPr>
          <a:xfrm>
            <a:off x="1566720" y="3821760"/>
            <a:ext cx="9058320" cy="2354760"/>
          </a:xfrm>
          <a:prstGeom prst="rect">
            <a:avLst/>
          </a:prstGeom>
          <a:ln>
            <a:noFill/>
          </a:ln>
        </p:spPr>
      </p:pic>
    </p:spTree>
  </p:cSld>
  <p:timing>
    <p:tnLst>
      <p:par>
        <p:cTn id="90" dur="indefinite" restart="never" nodeType="tmRoot">
          <p:childTnLst>
            <p:seq>
              <p:cTn id="91"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InfluxDB</a:t>
            </a:r>
            <a:endParaRPr b="0" lang="en-US" sz="4400" spc="-1" strike="noStrike">
              <a:solidFill>
                <a:srgbClr val="000000"/>
              </a:solidFill>
              <a:latin typeface="Segoe UI"/>
            </a:endParaRPr>
          </a:p>
        </p:txBody>
      </p:sp>
      <p:sp>
        <p:nvSpPr>
          <p:cNvPr id="154"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Cơ sở dữ liệu chuỗi thời gian:</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Tối ưu hoá cho dữ liệu theo chuỗi thời gian hoặc cần có dấu thời gian</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Được dùng để tổng hợp dữ liệu có xu hướng dài hạn và bị xoá sau khi hết thời gian, điều mà các CSDL quan hệ khó làm được.</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InfluxDB:</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Giới thiệu bởi InfluxData vào năm 2013, phiên bản hiện tại 1.7</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Dữ liệu được đo đạc theo dạng</a:t>
            </a:r>
            <a:endParaRPr b="0" lang="en-US" sz="2400" spc="-1" strike="noStrike">
              <a:solidFill>
                <a:srgbClr val="000000"/>
              </a:solidFill>
              <a:latin typeface="Segoe UI"/>
            </a:endParaRPr>
          </a:p>
          <a:p>
            <a:pPr marL="457200">
              <a:lnSpc>
                <a:spcPct val="90000"/>
              </a:lnSpc>
              <a:spcBef>
                <a:spcPts val="499"/>
              </a:spcBef>
            </a:pPr>
            <a:endParaRPr b="0" lang="en-US" sz="2400" spc="-1" strike="noStrike">
              <a:solidFill>
                <a:srgbClr val="000000"/>
              </a:solidFill>
              <a:latin typeface="Segoe UI"/>
            </a:endParaRPr>
          </a:p>
          <a:p>
            <a:pPr marL="1371600">
              <a:lnSpc>
                <a:spcPct val="90000"/>
              </a:lnSpc>
              <a:spcBef>
                <a:spcPts val="499"/>
              </a:spcBef>
            </a:pPr>
            <a:r>
              <a:rPr b="0" lang="en-US" sz="1800" spc="-1" strike="noStrike">
                <a:solidFill>
                  <a:srgbClr val="0070c0"/>
                </a:solidFill>
                <a:latin typeface="Segoe UI"/>
                <a:ea typeface="MS Gothic"/>
              </a:rPr>
              <a:t>measurement-name tag-set filed-set timestamp</a:t>
            </a:r>
            <a:endParaRPr b="0" lang="en-US" sz="1800" spc="-1" strike="noStrike">
              <a:solidFill>
                <a:srgbClr val="000000"/>
              </a:solidFill>
              <a:latin typeface="Segoe UI"/>
            </a:endParaRPr>
          </a:p>
        </p:txBody>
      </p:sp>
      <p:sp>
        <p:nvSpPr>
          <p:cNvPr id="155"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56"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57"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64F909D7-25BD-4DE3-878C-0E8D532919C9}"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92" dur="indefinite" restart="never" nodeType="tmRoot">
          <p:childTnLst>
            <p:seq>
              <p:cTn id="93"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Grafana</a:t>
            </a:r>
            <a:endParaRPr b="0" lang="en-US" sz="4400" spc="-1" strike="noStrike">
              <a:solidFill>
                <a:srgbClr val="000000"/>
              </a:solidFill>
              <a:latin typeface="Segoe UI"/>
            </a:endParaRPr>
          </a:p>
        </p:txBody>
      </p:sp>
      <p:sp>
        <p:nvSpPr>
          <p:cNvPr id="159" name="TextShape 2"/>
          <p:cNvSpPr txBox="1"/>
          <p:nvPr/>
        </p:nvSpPr>
        <p:spPr>
          <a:xfrm>
            <a:off x="838080" y="1825560"/>
            <a:ext cx="567540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Là nền tảng theo dõi và phân tích số liệu, hỗ trợ giao diện người dùng.</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Có các đặc điểm nổi trội:</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Trực quan hoá dữ liệu</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Cảnh báo</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Hợp nhất</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Tính mở</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Khả năng chú thích</a:t>
            </a:r>
            <a:endParaRPr b="0" lang="en-US" sz="2400" spc="-1" strike="noStrike">
              <a:solidFill>
                <a:srgbClr val="000000"/>
              </a:solidFill>
              <a:latin typeface="Segoe UI"/>
            </a:endParaRPr>
          </a:p>
        </p:txBody>
      </p:sp>
      <p:sp>
        <p:nvSpPr>
          <p:cNvPr id="160"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61"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62"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1CE331A0-4805-40E0-96A9-EA571739017A}"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63" name="Picture 6" descr=""/>
          <p:cNvPicPr/>
          <p:nvPr/>
        </p:nvPicPr>
        <p:blipFill>
          <a:blip r:embed="rId1"/>
          <a:stretch/>
        </p:blipFill>
        <p:spPr>
          <a:xfrm>
            <a:off x="6688440" y="1690560"/>
            <a:ext cx="5028840" cy="4026960"/>
          </a:xfrm>
          <a:prstGeom prst="rect">
            <a:avLst/>
          </a:prstGeom>
          <a:ln>
            <a:noFill/>
          </a:ln>
        </p:spPr>
      </p:pic>
    </p:spTree>
  </p:cSld>
  <p:timing>
    <p:tnLst>
      <p:par>
        <p:cTn id="94" dur="indefinite" restart="never" nodeType="tmRoot">
          <p:childTnLst>
            <p:seq>
              <p:cTn id="95"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Phần cứng</a:t>
            </a:r>
            <a:endParaRPr b="0" lang="en-US" sz="4400" spc="-1" strike="noStrike">
              <a:solidFill>
                <a:srgbClr val="000000"/>
              </a:solidFill>
              <a:latin typeface="Segoe UI"/>
            </a:endParaRPr>
          </a:p>
        </p:txBody>
      </p:sp>
      <p:sp>
        <p:nvSpPr>
          <p:cNvPr id="165"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Các phần cứng được sử dụng trong đề tài:</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Raspberry Pi 3B+</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Node MCUESP8266</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ESP32</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E32-TTL-100 LoRa</a:t>
            </a:r>
            <a:endParaRPr b="0" lang="en-US" sz="2400" spc="-1" strike="noStrike">
              <a:solidFill>
                <a:srgbClr val="000000"/>
              </a:solidFill>
              <a:latin typeface="Segoe UI"/>
            </a:endParaRPr>
          </a:p>
        </p:txBody>
      </p:sp>
      <p:sp>
        <p:nvSpPr>
          <p:cNvPr id="166"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67"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68"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409A26DF-A8FB-4563-881D-F8D65C394143}"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96" dur="indefinite" restart="never" nodeType="tmRoot">
          <p:childTnLst>
            <p:seq>
              <p:cTn id="97"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170"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Mô hình chính của hệ thống</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Raspberry Pi đóng vai trò trung tâm</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3 client với các chức năng khác nhau</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Các chức năng chính</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Quản lý hệ thống chiếu sáng, nhiệt độ độ ẩm</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Ổ khoá cửa</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Quản lý vườn (tầm xa)</a:t>
            </a:r>
            <a:endParaRPr b="0" lang="en-US" sz="2400" spc="-1" strike="noStrike">
              <a:solidFill>
                <a:srgbClr val="000000"/>
              </a:solidFill>
              <a:latin typeface="Segoe UI"/>
            </a:endParaRPr>
          </a:p>
        </p:txBody>
      </p:sp>
      <p:sp>
        <p:nvSpPr>
          <p:cNvPr id="171"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72"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73"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3D80976B-C125-4CE8-8130-3503F98B6C7F}"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74" name="Picture 7" descr=""/>
          <p:cNvPicPr/>
          <p:nvPr/>
        </p:nvPicPr>
        <p:blipFill>
          <a:blip r:embed="rId1"/>
          <a:stretch/>
        </p:blipFill>
        <p:spPr>
          <a:xfrm>
            <a:off x="5634720" y="1538280"/>
            <a:ext cx="5718600" cy="4466520"/>
          </a:xfrm>
          <a:prstGeom prst="rect">
            <a:avLst/>
          </a:prstGeom>
          <a:ln>
            <a:noFill/>
          </a:ln>
        </p:spPr>
      </p:pic>
    </p:spTree>
  </p:cSld>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176" name="TextShape 2"/>
          <p:cNvSpPr txBox="1"/>
          <p:nvPr/>
        </p:nvSpPr>
        <p:spPr>
          <a:xfrm>
            <a:off x="838080" y="16023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Các luồng xử lý ở chức năng quản lý hệ thống chiếu sáng và nhiệt độ, độ ẩm</a:t>
            </a:r>
            <a:endParaRPr b="0" lang="en-US" sz="2800" spc="-1" strike="noStrike">
              <a:solidFill>
                <a:srgbClr val="000000"/>
              </a:solidFill>
              <a:latin typeface="Segoe UI"/>
            </a:endParaRPr>
          </a:p>
        </p:txBody>
      </p:sp>
      <p:sp>
        <p:nvSpPr>
          <p:cNvPr id="177"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78"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CE44EDC8-DAC2-4018-8347-97A1A589523E}"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80" name="Picture 7" descr=""/>
          <p:cNvPicPr/>
          <p:nvPr/>
        </p:nvPicPr>
        <p:blipFill>
          <a:blip r:embed="rId1"/>
          <a:stretch/>
        </p:blipFill>
        <p:spPr>
          <a:xfrm>
            <a:off x="2541240" y="2529720"/>
            <a:ext cx="7297200" cy="3816000"/>
          </a:xfrm>
          <a:prstGeom prst="rect">
            <a:avLst/>
          </a:prstGeom>
          <a:ln>
            <a:noFill/>
          </a:ln>
        </p:spPr>
      </p:pic>
      <p:pic>
        <p:nvPicPr>
          <p:cNvPr id="181" name="Picture 9" descr=""/>
          <p:cNvPicPr/>
          <p:nvPr/>
        </p:nvPicPr>
        <p:blipFill>
          <a:blip r:embed="rId2"/>
          <a:stretch/>
        </p:blipFill>
        <p:spPr>
          <a:xfrm>
            <a:off x="2445840" y="2520000"/>
            <a:ext cx="7488000" cy="3816000"/>
          </a:xfrm>
          <a:prstGeom prst="rect">
            <a:avLst/>
          </a:prstGeom>
          <a:ln>
            <a:noFill/>
          </a:ln>
        </p:spPr>
      </p:pic>
    </p:spTree>
  </p:cSld>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10">
                                  <p:stCondLst>
                                    <p:cond delay="0"/>
                                  </p:stCondLst>
                                  <p:childTnLst>
                                    <p:set>
                                      <p:cBhvr>
                                        <p:cTn id="105" dur="1" fill="hold">
                                          <p:stCondLst>
                                            <p:cond delay="0"/>
                                          </p:stCondLst>
                                        </p:cTn>
                                        <p:tgtEl>
                                          <p:spTgt spid="180"/>
                                        </p:tgtEl>
                                        <p:attrNameLst>
                                          <p:attrName>style.visibility</p:attrName>
                                        </p:attrNameLst>
                                      </p:cBhvr>
                                      <p:to>
                                        <p:strVal val="visible"/>
                                      </p:to>
                                    </p:set>
                                    <p:animEffect filter="fade" transition="in">
                                      <p:cBhvr additive="repl">
                                        <p:cTn id="106" dur="500"/>
                                        <p:tgtEl>
                                          <p:spTgt spid="180"/>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0">
                                  <p:stCondLst>
                                    <p:cond delay="0"/>
                                  </p:stCondLst>
                                  <p:childTnLst>
                                    <p:set>
                                      <p:cBhvr>
                                        <p:cTn id="110" dur="1" fill="hold">
                                          <p:stCondLst>
                                            <p:cond delay="0"/>
                                          </p:stCondLst>
                                        </p:cTn>
                                        <p:tgtEl>
                                          <p:spTgt spid="181"/>
                                        </p:tgtEl>
                                        <p:attrNameLst>
                                          <p:attrName>style.visibility</p:attrName>
                                        </p:attrNameLst>
                                      </p:cBhvr>
                                      <p:to>
                                        <p:strVal val="visible"/>
                                      </p:to>
                                    </p:set>
                                    <p:animEffect filter="fade" transition="in">
                                      <p:cBhvr additive="repl">
                                        <p:cTn id="111" dur="500"/>
                                        <p:tgtEl>
                                          <p:spTgt spid="18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18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Luồng xử lý ở chức năng ổ khoá cửa</a:t>
            </a:r>
            <a:endParaRPr b="0" lang="en-US" sz="2800" spc="-1" strike="noStrike">
              <a:solidFill>
                <a:srgbClr val="000000"/>
              </a:solidFill>
              <a:latin typeface="Segoe UI"/>
            </a:endParaRPr>
          </a:p>
        </p:txBody>
      </p:sp>
      <p:sp>
        <p:nvSpPr>
          <p:cNvPr id="184"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85"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86"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F5DE4D97-F264-4A8C-840F-8F61BC469E0B}"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87" name="Picture 7" descr=""/>
          <p:cNvPicPr/>
          <p:nvPr/>
        </p:nvPicPr>
        <p:blipFill>
          <a:blip r:embed="rId1"/>
          <a:stretch/>
        </p:blipFill>
        <p:spPr>
          <a:xfrm>
            <a:off x="1351800" y="2404440"/>
            <a:ext cx="9487800" cy="37720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189" name="TextShape 2"/>
          <p:cNvSpPr txBox="1"/>
          <p:nvPr/>
        </p:nvSpPr>
        <p:spPr>
          <a:xfrm>
            <a:off x="838080" y="160992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Luồng xử lý ở chức năng quản lý vườn</a:t>
            </a:r>
            <a:endParaRPr b="0" lang="en-US" sz="2800" spc="-1" strike="noStrike">
              <a:solidFill>
                <a:srgbClr val="000000"/>
              </a:solidFill>
              <a:latin typeface="Segoe UI"/>
            </a:endParaRPr>
          </a:p>
        </p:txBody>
      </p:sp>
      <p:sp>
        <p:nvSpPr>
          <p:cNvPr id="190"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91"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92"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6D17C585-955C-48E1-914A-91074B22E77D}"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93" name="Picture 7" descr=""/>
          <p:cNvPicPr/>
          <p:nvPr/>
        </p:nvPicPr>
        <p:blipFill>
          <a:blip r:embed="rId1"/>
          <a:stretch/>
        </p:blipFill>
        <p:spPr>
          <a:xfrm>
            <a:off x="1539720" y="2257920"/>
            <a:ext cx="9111960" cy="39186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195" name="TextShape 2"/>
          <p:cNvSpPr txBox="1"/>
          <p:nvPr/>
        </p:nvSpPr>
        <p:spPr>
          <a:xfrm>
            <a:off x="838080" y="1825560"/>
            <a:ext cx="477900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Sơ đồ bộ xử lý trung tâm</a:t>
            </a:r>
            <a:endParaRPr b="0" lang="en-US" sz="2800" spc="-1" strike="noStrike">
              <a:solidFill>
                <a:srgbClr val="000000"/>
              </a:solidFill>
              <a:latin typeface="Segoe UI"/>
            </a:endParaRPr>
          </a:p>
        </p:txBody>
      </p:sp>
      <p:sp>
        <p:nvSpPr>
          <p:cNvPr id="196"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97"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98"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DA6FD85B-1BE7-4BE2-8269-BC47C7DEB44E}"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99" name="Picture 7" descr=""/>
          <p:cNvPicPr/>
          <p:nvPr/>
        </p:nvPicPr>
        <p:blipFill>
          <a:blip r:embed="rId1"/>
          <a:stretch/>
        </p:blipFill>
        <p:spPr>
          <a:xfrm>
            <a:off x="838080" y="2442600"/>
            <a:ext cx="4779000" cy="3428640"/>
          </a:xfrm>
          <a:prstGeom prst="rect">
            <a:avLst/>
          </a:prstGeom>
          <a:ln>
            <a:noFill/>
          </a:ln>
        </p:spPr>
      </p:pic>
      <p:sp>
        <p:nvSpPr>
          <p:cNvPr id="200" name="CustomShape 6"/>
          <p:cNvSpPr/>
          <p:nvPr/>
        </p:nvSpPr>
        <p:spPr>
          <a:xfrm>
            <a:off x="6574320" y="1825560"/>
            <a:ext cx="4779000" cy="4350960"/>
          </a:xfrm>
          <a:prstGeom prst="rect">
            <a:avLst/>
          </a:prstGeom>
          <a:noFill/>
          <a:ln>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Segoe UI"/>
                <a:ea typeface="MS Gothic"/>
              </a:rPr>
              <a:t>Mô hình thực tế</a:t>
            </a:r>
            <a:endParaRPr b="0" lang="en-GB" sz="2800" spc="-1" strike="noStrike">
              <a:latin typeface="Arial"/>
            </a:endParaRPr>
          </a:p>
        </p:txBody>
      </p:sp>
      <p:pic>
        <p:nvPicPr>
          <p:cNvPr id="201" name="Picture 10" descr=""/>
          <p:cNvPicPr/>
          <p:nvPr/>
        </p:nvPicPr>
        <p:blipFill>
          <a:blip r:embed="rId2"/>
          <a:srcRect l="20563" t="5328" r="28289" b="0"/>
          <a:stretch/>
        </p:blipFill>
        <p:spPr>
          <a:xfrm>
            <a:off x="6964920" y="2442600"/>
            <a:ext cx="3843360" cy="37627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203" name="TextShape 2"/>
          <p:cNvSpPr txBox="1"/>
          <p:nvPr/>
        </p:nvSpPr>
        <p:spPr>
          <a:xfrm>
            <a:off x="838080" y="1506960"/>
            <a:ext cx="61376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Sơ đồ nguyên lý client là ổ khoá cửa</a:t>
            </a:r>
            <a:endParaRPr b="0" lang="en-US" sz="2800" spc="-1" strike="noStrike">
              <a:solidFill>
                <a:srgbClr val="000000"/>
              </a:solidFill>
              <a:latin typeface="Segoe UI"/>
            </a:endParaRPr>
          </a:p>
        </p:txBody>
      </p:sp>
      <p:sp>
        <p:nvSpPr>
          <p:cNvPr id="204"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05"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06"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FAFE2909-7A03-4A90-96FB-55764E5203AA}"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207" name="Picture 7" descr=""/>
          <p:cNvPicPr/>
          <p:nvPr/>
        </p:nvPicPr>
        <p:blipFill>
          <a:blip r:embed="rId1"/>
          <a:stretch/>
        </p:blipFill>
        <p:spPr>
          <a:xfrm>
            <a:off x="1352160" y="2384280"/>
            <a:ext cx="4457880" cy="3473640"/>
          </a:xfrm>
          <a:prstGeom prst="rect">
            <a:avLst/>
          </a:prstGeom>
          <a:ln>
            <a:noFill/>
          </a:ln>
        </p:spPr>
      </p:pic>
      <p:sp>
        <p:nvSpPr>
          <p:cNvPr id="208" name="CustomShape 6"/>
          <p:cNvSpPr/>
          <p:nvPr/>
        </p:nvSpPr>
        <p:spPr>
          <a:xfrm>
            <a:off x="7124400" y="1506960"/>
            <a:ext cx="5406480" cy="4350960"/>
          </a:xfrm>
          <a:prstGeom prst="rect">
            <a:avLst/>
          </a:prstGeom>
          <a:noFill/>
          <a:ln>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Segoe UI"/>
                <a:ea typeface="MS Gothic"/>
              </a:rPr>
              <a:t>Mô hình thực tế</a:t>
            </a:r>
            <a:endParaRPr b="0" lang="en-GB" sz="2800" spc="-1" strike="noStrike">
              <a:latin typeface="Arial"/>
            </a:endParaRPr>
          </a:p>
        </p:txBody>
      </p:sp>
      <p:pic>
        <p:nvPicPr>
          <p:cNvPr id="209" name="Picture 10" descr=""/>
          <p:cNvPicPr/>
          <p:nvPr/>
        </p:nvPicPr>
        <p:blipFill>
          <a:blip r:embed="rId2"/>
          <a:srcRect l="14917" t="21979" r="29374" b="14573"/>
          <a:stretch/>
        </p:blipFill>
        <p:spPr>
          <a:xfrm>
            <a:off x="6554880" y="2358000"/>
            <a:ext cx="5199120" cy="33307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Nội dung</a:t>
            </a:r>
            <a:endParaRPr b="0" lang="en-US" sz="4400" spc="-1" strike="noStrike">
              <a:solidFill>
                <a:srgbClr val="000000"/>
              </a:solidFill>
              <a:latin typeface="Segoe UI"/>
            </a:endParaRPr>
          </a:p>
        </p:txBody>
      </p:sp>
      <p:sp>
        <p:nvSpPr>
          <p:cNvPr id="96" name="TextShape 2"/>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97" name="TextShape 3"/>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98" name="TextShape 4"/>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5866F796-FDFF-459E-A5AF-B916F06316AA}"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
        <p:nvSpPr>
          <p:cNvPr id="99" name="Line 5"/>
          <p:cNvSpPr/>
          <p:nvPr/>
        </p:nvSpPr>
        <p:spPr>
          <a:xfrm>
            <a:off x="6095880" y="1690560"/>
            <a:ext cx="360" cy="3816360"/>
          </a:xfrm>
          <a:prstGeom prst="line">
            <a:avLst/>
          </a:prstGeom>
          <a:ln w="57240"/>
        </p:spPr>
        <p:style>
          <a:lnRef idx="1">
            <a:schemeClr val="accent1"/>
          </a:lnRef>
          <a:fillRef idx="0">
            <a:schemeClr val="accent1"/>
          </a:fillRef>
          <a:effectRef idx="0">
            <a:schemeClr val="accent1"/>
          </a:effectRef>
          <a:fontRef idx="minor"/>
        </p:style>
      </p:sp>
      <p:sp>
        <p:nvSpPr>
          <p:cNvPr id="100" name="Line 6"/>
          <p:cNvSpPr/>
          <p:nvPr/>
        </p:nvSpPr>
        <p:spPr>
          <a:xfrm flipH="1">
            <a:off x="3934800" y="2301120"/>
            <a:ext cx="2161080" cy="360"/>
          </a:xfrm>
          <a:prstGeom prst="line">
            <a:avLst/>
          </a:prstGeom>
          <a:ln w="28440"/>
        </p:spPr>
        <p:style>
          <a:lnRef idx="1">
            <a:schemeClr val="accent1"/>
          </a:lnRef>
          <a:fillRef idx="0">
            <a:schemeClr val="accent1"/>
          </a:fillRef>
          <a:effectRef idx="0">
            <a:schemeClr val="accent1"/>
          </a:effectRef>
          <a:fontRef idx="minor"/>
        </p:style>
      </p:sp>
      <p:sp>
        <p:nvSpPr>
          <p:cNvPr id="101" name="CustomShape 7"/>
          <p:cNvSpPr/>
          <p:nvPr/>
        </p:nvSpPr>
        <p:spPr>
          <a:xfrm>
            <a:off x="4347720" y="1836000"/>
            <a:ext cx="133524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Segoe UI"/>
                <a:ea typeface="MS Gothic"/>
              </a:rPr>
              <a:t>Mở đầu</a:t>
            </a:r>
            <a:endParaRPr b="0" lang="en-GB" sz="2400" spc="-1" strike="noStrike">
              <a:latin typeface="Arial"/>
            </a:endParaRPr>
          </a:p>
        </p:txBody>
      </p:sp>
      <p:sp>
        <p:nvSpPr>
          <p:cNvPr id="102" name="Line 8"/>
          <p:cNvSpPr/>
          <p:nvPr/>
        </p:nvSpPr>
        <p:spPr>
          <a:xfrm flipH="1">
            <a:off x="6095880" y="2823480"/>
            <a:ext cx="2161080" cy="360"/>
          </a:xfrm>
          <a:prstGeom prst="line">
            <a:avLst/>
          </a:prstGeom>
          <a:ln w="28440"/>
        </p:spPr>
        <p:style>
          <a:lnRef idx="1">
            <a:schemeClr val="accent1"/>
          </a:lnRef>
          <a:fillRef idx="0">
            <a:schemeClr val="accent1"/>
          </a:fillRef>
          <a:effectRef idx="0">
            <a:schemeClr val="accent1"/>
          </a:effectRef>
          <a:fontRef idx="minor"/>
        </p:style>
      </p:sp>
      <p:sp>
        <p:nvSpPr>
          <p:cNvPr id="103" name="CustomShape 9"/>
          <p:cNvSpPr/>
          <p:nvPr/>
        </p:nvSpPr>
        <p:spPr>
          <a:xfrm>
            <a:off x="6095880" y="2331720"/>
            <a:ext cx="274284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Segoe UI"/>
                <a:ea typeface="MS Gothic"/>
              </a:rPr>
              <a:t>Cơ sở lý thuyết</a:t>
            </a:r>
            <a:endParaRPr b="0" lang="en-GB" sz="2400" spc="-1" strike="noStrike">
              <a:latin typeface="Arial"/>
            </a:endParaRPr>
          </a:p>
        </p:txBody>
      </p:sp>
      <p:sp>
        <p:nvSpPr>
          <p:cNvPr id="104" name="Line 10"/>
          <p:cNvSpPr/>
          <p:nvPr/>
        </p:nvSpPr>
        <p:spPr>
          <a:xfrm flipH="1" flipV="1">
            <a:off x="1756800" y="3398040"/>
            <a:ext cx="4339080" cy="8640"/>
          </a:xfrm>
          <a:prstGeom prst="line">
            <a:avLst/>
          </a:prstGeom>
          <a:ln w="28440"/>
        </p:spPr>
        <p:style>
          <a:lnRef idx="1">
            <a:schemeClr val="accent1"/>
          </a:lnRef>
          <a:fillRef idx="0">
            <a:schemeClr val="accent1"/>
          </a:fillRef>
          <a:effectRef idx="0">
            <a:schemeClr val="accent1"/>
          </a:effectRef>
          <a:fontRef idx="minor"/>
        </p:style>
      </p:sp>
      <p:sp>
        <p:nvSpPr>
          <p:cNvPr id="105" name="CustomShape 11"/>
          <p:cNvSpPr/>
          <p:nvPr/>
        </p:nvSpPr>
        <p:spPr>
          <a:xfrm>
            <a:off x="1152000" y="2823840"/>
            <a:ext cx="497592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400" spc="-1" strike="noStrike">
                <a:solidFill>
                  <a:srgbClr val="000000"/>
                </a:solidFill>
                <a:latin typeface="Segoe UI"/>
                <a:ea typeface="MS Gothic"/>
              </a:rPr>
              <a:t>Xây dựng mô hình và hệ thống</a:t>
            </a:r>
            <a:endParaRPr b="0" lang="en-GB" sz="2400" spc="-1" strike="noStrike">
              <a:latin typeface="Arial"/>
            </a:endParaRPr>
          </a:p>
        </p:txBody>
      </p:sp>
      <p:sp>
        <p:nvSpPr>
          <p:cNvPr id="106" name="Line 12"/>
          <p:cNvSpPr/>
          <p:nvPr/>
        </p:nvSpPr>
        <p:spPr>
          <a:xfrm flipH="1" flipV="1">
            <a:off x="6095880" y="4028040"/>
            <a:ext cx="4572000" cy="10080"/>
          </a:xfrm>
          <a:prstGeom prst="line">
            <a:avLst/>
          </a:prstGeom>
          <a:ln w="28440"/>
        </p:spPr>
        <p:style>
          <a:lnRef idx="1">
            <a:schemeClr val="accent1"/>
          </a:lnRef>
          <a:fillRef idx="0">
            <a:schemeClr val="accent1"/>
          </a:fillRef>
          <a:effectRef idx="0">
            <a:schemeClr val="accent1"/>
          </a:effectRef>
          <a:fontRef idx="minor"/>
        </p:style>
      </p:sp>
      <p:sp>
        <p:nvSpPr>
          <p:cNvPr id="107" name="CustomShape 13"/>
          <p:cNvSpPr/>
          <p:nvPr/>
        </p:nvSpPr>
        <p:spPr>
          <a:xfrm>
            <a:off x="6125760" y="3528000"/>
            <a:ext cx="53942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400" spc="-1" strike="noStrike">
                <a:solidFill>
                  <a:srgbClr val="000000"/>
                </a:solidFill>
                <a:latin typeface="Segoe UI"/>
                <a:ea typeface="MS Gothic"/>
              </a:rPr>
              <a:t>Thử nghiệm và đánh giá kết quả</a:t>
            </a:r>
            <a:endParaRPr b="0" lang="en-GB" sz="2400" spc="-1" strike="noStrike">
              <a:latin typeface="Arial"/>
            </a:endParaRPr>
          </a:p>
        </p:txBody>
      </p:sp>
      <p:sp>
        <p:nvSpPr>
          <p:cNvPr id="108" name="Line 14"/>
          <p:cNvSpPr/>
          <p:nvPr/>
        </p:nvSpPr>
        <p:spPr>
          <a:xfrm flipH="1">
            <a:off x="4129920" y="4677120"/>
            <a:ext cx="1965960" cy="2520"/>
          </a:xfrm>
          <a:prstGeom prst="line">
            <a:avLst/>
          </a:prstGeom>
          <a:ln w="28440"/>
        </p:spPr>
        <p:style>
          <a:lnRef idx="1">
            <a:schemeClr val="accent1"/>
          </a:lnRef>
          <a:fillRef idx="0">
            <a:schemeClr val="accent1"/>
          </a:fillRef>
          <a:effectRef idx="0">
            <a:schemeClr val="accent1"/>
          </a:effectRef>
          <a:fontRef idx="minor"/>
        </p:style>
      </p:sp>
      <p:sp>
        <p:nvSpPr>
          <p:cNvPr id="109" name="CustomShape 15"/>
          <p:cNvSpPr/>
          <p:nvPr/>
        </p:nvSpPr>
        <p:spPr>
          <a:xfrm>
            <a:off x="2678040" y="4218480"/>
            <a:ext cx="46742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400" spc="-1" strike="noStrike">
                <a:solidFill>
                  <a:srgbClr val="000000"/>
                </a:solidFill>
                <a:latin typeface="Segoe UI"/>
                <a:ea typeface="MS Gothic"/>
              </a:rPr>
              <a:t>Kết luận</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211" name="TextShape 2"/>
          <p:cNvSpPr txBox="1"/>
          <p:nvPr/>
        </p:nvSpPr>
        <p:spPr>
          <a:xfrm>
            <a:off x="386280" y="1414800"/>
            <a:ext cx="541836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Sơ đồ nguyên lý client quản lý hệ thống chiếu sáng, nhiệt độ độ ẩm</a:t>
            </a:r>
            <a:endParaRPr b="0" lang="en-US" sz="2800" spc="-1" strike="noStrike">
              <a:solidFill>
                <a:srgbClr val="000000"/>
              </a:solidFill>
              <a:latin typeface="Segoe UI"/>
            </a:endParaRPr>
          </a:p>
        </p:txBody>
      </p:sp>
      <p:sp>
        <p:nvSpPr>
          <p:cNvPr id="212"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13"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14"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81A7D8FE-9342-4B72-A976-D4A567AC0409}"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215" name="Picture 7" descr=""/>
          <p:cNvPicPr/>
          <p:nvPr/>
        </p:nvPicPr>
        <p:blipFill>
          <a:blip r:embed="rId1"/>
          <a:stretch/>
        </p:blipFill>
        <p:spPr>
          <a:xfrm>
            <a:off x="386280" y="2740320"/>
            <a:ext cx="5028840" cy="3689280"/>
          </a:xfrm>
          <a:prstGeom prst="rect">
            <a:avLst/>
          </a:prstGeom>
          <a:ln>
            <a:noFill/>
          </a:ln>
        </p:spPr>
      </p:pic>
      <p:sp>
        <p:nvSpPr>
          <p:cNvPr id="216" name="CustomShape 6"/>
          <p:cNvSpPr/>
          <p:nvPr/>
        </p:nvSpPr>
        <p:spPr>
          <a:xfrm>
            <a:off x="6256800" y="1395360"/>
            <a:ext cx="5418360" cy="4350960"/>
          </a:xfrm>
          <a:prstGeom prst="rect">
            <a:avLst/>
          </a:prstGeom>
          <a:noFill/>
          <a:ln>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Segoe UI"/>
                <a:ea typeface="MS Gothic"/>
              </a:rPr>
              <a:t>Mô hình thực tế</a:t>
            </a:r>
            <a:endParaRPr b="0" lang="en-GB" sz="2800" spc="-1" strike="noStrike">
              <a:latin typeface="Arial"/>
            </a:endParaRPr>
          </a:p>
        </p:txBody>
      </p:sp>
      <p:pic>
        <p:nvPicPr>
          <p:cNvPr id="217" name="Picture 10" descr=""/>
          <p:cNvPicPr/>
          <p:nvPr/>
        </p:nvPicPr>
        <p:blipFill>
          <a:blip r:embed="rId2"/>
          <a:srcRect l="15674" t="27264" r="26457" b="6241"/>
          <a:stretch/>
        </p:blipFill>
        <p:spPr>
          <a:xfrm>
            <a:off x="6387120" y="2280960"/>
            <a:ext cx="5281200" cy="37796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Xây dựng mô hình và hệ thống</a:t>
            </a:r>
            <a:endParaRPr b="0" lang="en-US" sz="4400" spc="-1" strike="noStrike">
              <a:solidFill>
                <a:srgbClr val="000000"/>
              </a:solidFill>
              <a:latin typeface="Segoe UI"/>
            </a:endParaRPr>
          </a:p>
        </p:txBody>
      </p:sp>
      <p:sp>
        <p:nvSpPr>
          <p:cNvPr id="219" name="TextShape 2"/>
          <p:cNvSpPr txBox="1"/>
          <p:nvPr/>
        </p:nvSpPr>
        <p:spPr>
          <a:xfrm>
            <a:off x="947520" y="1431720"/>
            <a:ext cx="50288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Sơ đồ nguyên lý client quản lý vườn </a:t>
            </a:r>
            <a:endParaRPr b="0" lang="en-US" sz="2800" spc="-1" strike="noStrike">
              <a:solidFill>
                <a:srgbClr val="000000"/>
              </a:solidFill>
              <a:latin typeface="Segoe UI"/>
            </a:endParaRPr>
          </a:p>
        </p:txBody>
      </p:sp>
      <p:sp>
        <p:nvSpPr>
          <p:cNvPr id="220"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21"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22"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402BFC3F-96F7-4FDC-B34F-DD5F0228B221}"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223" name="Picture 7" descr=""/>
          <p:cNvPicPr/>
          <p:nvPr/>
        </p:nvPicPr>
        <p:blipFill>
          <a:blip r:embed="rId1"/>
          <a:stretch/>
        </p:blipFill>
        <p:spPr>
          <a:xfrm>
            <a:off x="1141560" y="2605680"/>
            <a:ext cx="4422240" cy="2835000"/>
          </a:xfrm>
          <a:prstGeom prst="rect">
            <a:avLst/>
          </a:prstGeom>
          <a:ln>
            <a:noFill/>
          </a:ln>
        </p:spPr>
      </p:pic>
      <p:sp>
        <p:nvSpPr>
          <p:cNvPr id="224" name="CustomShape 6"/>
          <p:cNvSpPr/>
          <p:nvPr/>
        </p:nvSpPr>
        <p:spPr>
          <a:xfrm>
            <a:off x="6389640" y="1431720"/>
            <a:ext cx="5028840" cy="4350960"/>
          </a:xfrm>
          <a:prstGeom prst="rect">
            <a:avLst/>
          </a:prstGeom>
          <a:noFill/>
          <a:ln>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Segoe UI"/>
                <a:ea typeface="MS Gothic"/>
              </a:rPr>
              <a:t>Mô hình thực tế</a:t>
            </a:r>
            <a:endParaRPr b="0" lang="en-GB" sz="2800" spc="-1" strike="noStrike">
              <a:latin typeface="Arial"/>
            </a:endParaRPr>
          </a:p>
        </p:txBody>
      </p:sp>
      <p:pic>
        <p:nvPicPr>
          <p:cNvPr id="225" name="Picture 10" descr=""/>
          <p:cNvPicPr/>
          <p:nvPr/>
        </p:nvPicPr>
        <p:blipFill>
          <a:blip r:embed="rId2"/>
          <a:srcRect l="20659" t="0" r="17003" b="0"/>
          <a:stretch/>
        </p:blipFill>
        <p:spPr>
          <a:xfrm rot="5400000">
            <a:off x="6766920" y="2112120"/>
            <a:ext cx="4274640" cy="385740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Thử nghiệm và đánh giá kết quả</a:t>
            </a:r>
            <a:endParaRPr b="0" lang="en-US" sz="4400" spc="-1" strike="noStrike">
              <a:solidFill>
                <a:srgbClr val="000000"/>
              </a:solidFill>
              <a:latin typeface="Segoe UI"/>
            </a:endParaRPr>
          </a:p>
        </p:txBody>
      </p:sp>
      <p:sp>
        <p:nvSpPr>
          <p:cNvPr id="227" name="TextShape 2"/>
          <p:cNvSpPr txBox="1"/>
          <p:nvPr/>
        </p:nvSpPr>
        <p:spPr>
          <a:xfrm>
            <a:off x="838080" y="14763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Kiểm tra tốc độ thực thi một vòng lặp trên 2 ngôn ngữ nhúng</a:t>
            </a:r>
            <a:endParaRPr b="0" lang="en-US" sz="2800" spc="-1" strike="noStrike">
              <a:solidFill>
                <a:srgbClr val="000000"/>
              </a:solidFill>
              <a:latin typeface="Segoe UI"/>
            </a:endParaRPr>
          </a:p>
        </p:txBody>
      </p:sp>
      <p:sp>
        <p:nvSpPr>
          <p:cNvPr id="228"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29"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30"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4E423FB7-B6F3-4685-AAFD-D9D3A565F2B5}"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231" name="Picture 7" descr=""/>
          <p:cNvPicPr/>
          <p:nvPr/>
        </p:nvPicPr>
        <p:blipFill>
          <a:blip r:embed="rId1"/>
          <a:stretch/>
        </p:blipFill>
        <p:spPr>
          <a:xfrm>
            <a:off x="214200" y="2219400"/>
            <a:ext cx="5881320" cy="3161880"/>
          </a:xfrm>
          <a:prstGeom prst="rect">
            <a:avLst/>
          </a:prstGeom>
          <a:ln>
            <a:noFill/>
          </a:ln>
        </p:spPr>
      </p:pic>
      <p:pic>
        <p:nvPicPr>
          <p:cNvPr id="232" name="Picture 9" descr=""/>
          <p:cNvPicPr/>
          <p:nvPr/>
        </p:nvPicPr>
        <p:blipFill>
          <a:blip r:embed="rId2"/>
          <a:stretch/>
        </p:blipFill>
        <p:spPr>
          <a:xfrm>
            <a:off x="6095880" y="2219400"/>
            <a:ext cx="5881320" cy="31618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Thử nghiệm và đánh giá kết quả</a:t>
            </a:r>
            <a:endParaRPr b="0" lang="en-US" sz="4400" spc="-1" strike="noStrike">
              <a:solidFill>
                <a:srgbClr val="000000"/>
              </a:solidFill>
              <a:latin typeface="Segoe UI"/>
            </a:endParaRPr>
          </a:p>
        </p:txBody>
      </p:sp>
      <p:sp>
        <p:nvSpPr>
          <p:cNvPr id="234" name="TextShape 2"/>
          <p:cNvSpPr txBox="1"/>
          <p:nvPr/>
        </p:nvSpPr>
        <p:spPr>
          <a:xfrm>
            <a:off x="838080" y="146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Mức độ tiêu thụ pin của ESP8266</a:t>
            </a:r>
            <a:endParaRPr b="0" lang="en-US" sz="2800" spc="-1" strike="noStrike">
              <a:solidFill>
                <a:srgbClr val="000000"/>
              </a:solidFill>
              <a:latin typeface="Segoe UI"/>
            </a:endParaRPr>
          </a:p>
        </p:txBody>
      </p:sp>
      <p:sp>
        <p:nvSpPr>
          <p:cNvPr id="235"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36"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37"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01B45218-4248-44F5-B805-7912956D23F3}"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graphicFrame>
        <p:nvGraphicFramePr>
          <p:cNvPr id="238" name="Chart 6"/>
          <p:cNvGraphicFramePr/>
          <p:nvPr/>
        </p:nvGraphicFramePr>
        <p:xfrm>
          <a:off x="5950440" y="2172240"/>
          <a:ext cx="5702760" cy="4125960"/>
        </p:xfrm>
        <a:graphic>
          <a:graphicData uri="http://schemas.openxmlformats.org/drawingml/2006/chart">
            <c:chart xmlns:c="http://schemas.openxmlformats.org/drawingml/2006/chart" xmlns:r="http://schemas.openxmlformats.org/officeDocument/2006/relationships" r:id="rId1"/>
          </a:graphicData>
        </a:graphic>
      </p:graphicFrame>
      <p:pic>
        <p:nvPicPr>
          <p:cNvPr id="239" name="" descr=""/>
          <p:cNvPicPr/>
          <p:nvPr/>
        </p:nvPicPr>
        <p:blipFill>
          <a:blip r:embed="rId2"/>
          <a:stretch/>
        </p:blipFill>
        <p:spPr>
          <a:xfrm>
            <a:off x="457200" y="2451240"/>
            <a:ext cx="5740560" cy="35434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Thử nghiệm và đánh giá kết quả</a:t>
            </a:r>
            <a:endParaRPr b="0" lang="en-US" sz="4400" spc="-1" strike="noStrike">
              <a:solidFill>
                <a:srgbClr val="000000"/>
              </a:solidFill>
              <a:latin typeface="Segoe UI"/>
            </a:endParaRPr>
          </a:p>
        </p:txBody>
      </p:sp>
      <p:sp>
        <p:nvSpPr>
          <p:cNvPr id="241" name="TextShape 2"/>
          <p:cNvSpPr txBox="1"/>
          <p:nvPr/>
        </p:nvSpPr>
        <p:spPr>
          <a:xfrm>
            <a:off x="838080" y="135288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Mức độ tiêu thụ năng lượng trên ESP32</a:t>
            </a:r>
            <a:endParaRPr b="0" lang="en-US" sz="2800" spc="-1" strike="noStrike">
              <a:solidFill>
                <a:srgbClr val="000000"/>
              </a:solidFill>
              <a:latin typeface="Segoe UI"/>
            </a:endParaRPr>
          </a:p>
        </p:txBody>
      </p:sp>
      <p:sp>
        <p:nvSpPr>
          <p:cNvPr id="242"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43"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44"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89DBF48A-3B84-4084-9237-BC1D01E4F699}"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graphicFrame>
        <p:nvGraphicFramePr>
          <p:cNvPr id="245" name="Chart 6"/>
          <p:cNvGraphicFramePr/>
          <p:nvPr/>
        </p:nvGraphicFramePr>
        <p:xfrm>
          <a:off x="6095880" y="2072880"/>
          <a:ext cx="5917320" cy="4302360"/>
        </p:xfrm>
        <a:graphic>
          <a:graphicData uri="http://schemas.openxmlformats.org/drawingml/2006/chart">
            <c:chart xmlns:c="http://schemas.openxmlformats.org/drawingml/2006/chart" xmlns:r="http://schemas.openxmlformats.org/officeDocument/2006/relationships" r:id="rId1"/>
          </a:graphicData>
        </a:graphic>
      </p:graphicFrame>
      <p:pic>
        <p:nvPicPr>
          <p:cNvPr id="246" name="" descr=""/>
          <p:cNvPicPr/>
          <p:nvPr/>
        </p:nvPicPr>
        <p:blipFill>
          <a:blip r:embed="rId2"/>
          <a:stretch/>
        </p:blipFill>
        <p:spPr>
          <a:xfrm>
            <a:off x="343080" y="2082960"/>
            <a:ext cx="5740560" cy="462276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Thử nghiệm và đánh giá kết quả</a:t>
            </a:r>
            <a:endParaRPr b="0" lang="en-US" sz="4400" spc="-1" strike="noStrike">
              <a:solidFill>
                <a:srgbClr val="000000"/>
              </a:solidFill>
              <a:latin typeface="Segoe UI"/>
            </a:endParaRPr>
          </a:p>
        </p:txBody>
      </p:sp>
      <p:sp>
        <p:nvSpPr>
          <p:cNvPr id="248" name="TextShape 2"/>
          <p:cNvSpPr txBox="1"/>
          <p:nvPr/>
        </p:nvSpPr>
        <p:spPr>
          <a:xfrm>
            <a:off x="838080" y="146592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Tầm xa cực đại của module LoRa</a:t>
            </a:r>
            <a:endParaRPr b="0" lang="en-US" sz="2800" spc="-1" strike="noStrike">
              <a:solidFill>
                <a:srgbClr val="000000"/>
              </a:solidFill>
              <a:latin typeface="Segoe UI"/>
            </a:endParaRPr>
          </a:p>
        </p:txBody>
      </p:sp>
      <p:sp>
        <p:nvSpPr>
          <p:cNvPr id="249"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50"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51"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EA8BC342-7D2D-498E-8FD6-3E09334D98F0}"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252" name="Picture 7" descr=""/>
          <p:cNvPicPr/>
          <p:nvPr/>
        </p:nvPicPr>
        <p:blipFill>
          <a:blip r:embed="rId1"/>
          <a:stretch/>
        </p:blipFill>
        <p:spPr>
          <a:xfrm>
            <a:off x="2637360" y="2109960"/>
            <a:ext cx="6916680" cy="397656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Kết luận</a:t>
            </a:r>
            <a:endParaRPr b="0" lang="en-US" sz="4400" spc="-1" strike="noStrike">
              <a:solidFill>
                <a:srgbClr val="000000"/>
              </a:solidFill>
              <a:latin typeface="Segoe UI"/>
            </a:endParaRPr>
          </a:p>
        </p:txBody>
      </p:sp>
      <p:sp>
        <p:nvSpPr>
          <p:cNvPr id="254"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Thành công</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Về mặt ý thuyết</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Về thực tiễn</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Hạn chế</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Phân mảnh</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Xung đột</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Ứng dụng mạng LoRaWAN</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Hướng phát triển</a:t>
            </a:r>
            <a:endParaRPr b="0" lang="en-US" sz="2800" spc="-1" strike="noStrike">
              <a:solidFill>
                <a:srgbClr val="000000"/>
              </a:solidFill>
              <a:latin typeface="Segoe UI"/>
            </a:endParaRPr>
          </a:p>
        </p:txBody>
      </p:sp>
      <p:sp>
        <p:nvSpPr>
          <p:cNvPr id="255"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56"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57"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F9354E6C-EC6F-4149-85D5-3E61E5DD7680}"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Tài liệu tham khảo</a:t>
            </a:r>
            <a:endParaRPr b="0" lang="en-US" sz="4400" spc="-1" strike="noStrike">
              <a:solidFill>
                <a:srgbClr val="000000"/>
              </a:solidFill>
              <a:latin typeface="Segoe UI"/>
            </a:endParaRPr>
          </a:p>
        </p:txBody>
      </p:sp>
      <p:sp>
        <p:nvSpPr>
          <p:cNvPr id="259"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[1]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OASIS, "OASIS Standar," 29 October 2014. [Online]. Available: http://docs.oasis-open.org/mqtt/mqtt/v3.1.1/os/mqtt-v3.1.1-os.html.</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[2]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D. P. George and P. Sokolovsky, "Micropython documentations," Read the Docs, 2014-2019.</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[3]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S. Rui and S. Sara, "Micropython, ESP32 &amp; ESP8266," in Learn to program ESP32 &amp; ESP8266 with Micropython firmware, RandomNerdTutorials, 2019, pp. 05-96.</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[4]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IBM, "Node-RED cookbook," IBM, 2015, pp. 90-120.</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[5]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S. N. Z. Naqvi and Sofia Yfantidou, "Time Series Databases and InfluxDB," Universite libre de Bruxelles, Dec-2017, pp. 18-36.</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[6]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E. Inc, "ESP8266EX Datasheet," in version 6.3, China, Espressif Inc, 2019, pp. 7-17, 24.</a:t>
            </a:r>
            <a:endParaRPr b="0" lang="en-US" sz="2800" spc="-1" strike="noStrike">
              <a:solidFill>
                <a:srgbClr val="000000"/>
              </a:solidFill>
              <a:latin typeface="Segoe UI"/>
            </a:endParaRPr>
          </a:p>
          <a:p>
            <a:pPr>
              <a:lnSpc>
                <a:spcPct val="120000"/>
              </a:lnSpc>
              <a:spcBef>
                <a:spcPts val="1001"/>
              </a:spcBef>
            </a:pPr>
            <a:r>
              <a:rPr b="0" lang="en-US" sz="2800" spc="-1" strike="noStrike">
                <a:solidFill>
                  <a:srgbClr val="000000"/>
                </a:solidFill>
                <a:latin typeface="Segoe UI"/>
                <a:ea typeface="MS Gothic"/>
              </a:rPr>
              <a:t>[7] </a:t>
            </a:r>
            <a:r>
              <a:rPr b="0" lang="en-US" sz="2800" spc="-1" strike="noStrike">
                <a:solidFill>
                  <a:srgbClr val="000000"/>
                </a:solidFill>
                <a:latin typeface="Segoe UI"/>
                <a:ea typeface="MS Gothic"/>
              </a:rPr>
              <a:t>	</a:t>
            </a:r>
            <a:r>
              <a:rPr b="0" lang="en-US" sz="2800" spc="-1" strike="noStrike">
                <a:solidFill>
                  <a:srgbClr val="000000"/>
                </a:solidFill>
                <a:latin typeface="Segoe UI"/>
                <a:ea typeface="MS Gothic"/>
              </a:rPr>
              <a:t>E. Inc, "ESP32 Datasheet," in version 5, China, Espressif Inc, 2019, pp. 13-21, 33-41.</a:t>
            </a: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p:txBody>
      </p:sp>
      <p:sp>
        <p:nvSpPr>
          <p:cNvPr id="260"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61"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62"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45233A73-84EB-40CF-B7F7-112552AAB214}"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31960" y="1709640"/>
            <a:ext cx="10515240" cy="2852280"/>
          </a:xfrm>
          <a:prstGeom prst="rect">
            <a:avLst/>
          </a:prstGeom>
          <a:noFill/>
          <a:ln>
            <a:noFill/>
          </a:ln>
        </p:spPr>
        <p:txBody>
          <a:bodyPr anchor="b"/>
          <a:p>
            <a:pPr algn="ctr">
              <a:lnSpc>
                <a:spcPct val="90000"/>
              </a:lnSpc>
            </a:pPr>
            <a:r>
              <a:rPr b="0" lang="en-US" sz="6000" spc="-1" strike="noStrike">
                <a:solidFill>
                  <a:srgbClr val="000000"/>
                </a:solidFill>
                <a:latin typeface="Segoe UI Black"/>
                <a:ea typeface="MS Mincho"/>
              </a:rPr>
              <a:t>Em xin chân thành cảm ơn!</a:t>
            </a:r>
            <a:endParaRPr b="0" lang="en-US" sz="6000" spc="-1" strike="noStrike">
              <a:solidFill>
                <a:srgbClr val="000000"/>
              </a:solidFill>
              <a:latin typeface="Segoe UI"/>
            </a:endParaRPr>
          </a:p>
        </p:txBody>
      </p:sp>
      <p:sp>
        <p:nvSpPr>
          <p:cNvPr id="264" name="TextShape 2"/>
          <p:cNvSpPr txBox="1"/>
          <p:nvPr/>
        </p:nvSpPr>
        <p:spPr>
          <a:xfrm>
            <a:off x="831960" y="1635840"/>
            <a:ext cx="10515240" cy="1499760"/>
          </a:xfrm>
          <a:prstGeom prst="rect">
            <a:avLst/>
          </a:prstGeom>
          <a:noFill/>
          <a:ln>
            <a:noFill/>
          </a:ln>
        </p:spPr>
        <p:txBody>
          <a:bodyPr>
            <a:normAutofit/>
          </a:bodyPr>
          <a:p>
            <a:pPr algn="ctr">
              <a:lnSpc>
                <a:spcPct val="90000"/>
              </a:lnSpc>
              <a:spcBef>
                <a:spcPts val="1001"/>
              </a:spcBef>
            </a:pPr>
            <a:r>
              <a:rPr b="0" lang="en-US" sz="4800" spc="-1" strike="noStrike">
                <a:solidFill>
                  <a:srgbClr val="000000"/>
                </a:solidFill>
                <a:latin typeface="Segoe UI"/>
                <a:ea typeface="MS Gothic"/>
              </a:rPr>
              <a:t>Bài thuyết trình đã hết</a:t>
            </a:r>
            <a:endParaRPr b="0" lang="en-US" sz="4800" spc="-1" strike="noStrike">
              <a:solidFill>
                <a:srgbClr val="000000"/>
              </a:solidFill>
              <a:latin typeface="Segoe UI"/>
            </a:endParaRPr>
          </a:p>
        </p:txBody>
      </p:sp>
      <p:sp>
        <p:nvSpPr>
          <p:cNvPr id="265"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266" name="TextShape 4"/>
          <p:cNvSpPr txBox="1"/>
          <p:nvPr/>
        </p:nvSpPr>
        <p:spPr>
          <a:xfrm>
            <a:off x="3931200" y="6346800"/>
            <a:ext cx="467928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267"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622BA2B3-3D0F-478C-BC39-D921FF542611}"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Mở đầu – Đặt vấn đề</a:t>
            </a:r>
            <a:endParaRPr b="0" lang="en-US" sz="4400" spc="-1" strike="noStrike">
              <a:solidFill>
                <a:srgbClr val="000000"/>
              </a:solidFill>
              <a:latin typeface="Segoe UI"/>
            </a:endParaRPr>
          </a:p>
        </p:txBody>
      </p:sp>
      <p:sp>
        <p:nvSpPr>
          <p:cNvPr id="11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Cuộc cách mạng công nghệ 4.0</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IoT là nền tảng cốt lõi</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Nhu cầu của cuộc sống ngày một tăng nhanh</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Vì vậy em chọn đề tài:</a:t>
            </a:r>
            <a:endParaRPr b="0" lang="en-US" sz="2800" spc="-1" strike="noStrike">
              <a:solidFill>
                <a:srgbClr val="000000"/>
              </a:solidFill>
              <a:latin typeface="Segoe UI"/>
            </a:endParaRPr>
          </a:p>
          <a:p>
            <a:pPr marL="457200">
              <a:lnSpc>
                <a:spcPct val="90000"/>
              </a:lnSpc>
              <a:spcBef>
                <a:spcPts val="499"/>
              </a:spcBef>
            </a:pPr>
            <a:endParaRPr b="0" lang="en-US" sz="2800" spc="-1" strike="noStrike">
              <a:solidFill>
                <a:srgbClr val="000000"/>
              </a:solidFill>
              <a:latin typeface="Segoe UI"/>
            </a:endParaRPr>
          </a:p>
          <a:p>
            <a:pPr marL="457200">
              <a:lnSpc>
                <a:spcPct val="90000"/>
              </a:lnSpc>
              <a:spcBef>
                <a:spcPts val="499"/>
              </a:spcBef>
            </a:pPr>
            <a:endParaRPr b="0" lang="en-US" sz="2800" spc="-1" strike="noStrike">
              <a:solidFill>
                <a:srgbClr val="000000"/>
              </a:solidFill>
              <a:latin typeface="Segoe UI"/>
            </a:endParaRPr>
          </a:p>
          <a:p>
            <a:pPr marL="457200">
              <a:lnSpc>
                <a:spcPct val="90000"/>
              </a:lnSpc>
              <a:spcBef>
                <a:spcPts val="499"/>
              </a:spcBef>
            </a:pPr>
            <a:r>
              <a:rPr b="0" i="1" lang="en-US" sz="2400" spc="-1" strike="noStrike">
                <a:solidFill>
                  <a:srgbClr val="000000"/>
                </a:solidFill>
                <a:latin typeface="Segoe UI"/>
                <a:ea typeface="MS Gothic"/>
              </a:rPr>
              <a:t>“</a:t>
            </a:r>
            <a:r>
              <a:rPr b="0" i="1" lang="en-US" sz="2400" spc="-1" strike="noStrike">
                <a:solidFill>
                  <a:srgbClr val="000000"/>
                </a:solidFill>
                <a:latin typeface="Segoe UI"/>
                <a:ea typeface="MS Gothic"/>
              </a:rPr>
              <a:t>Nghiên cứu công nghệ IoT ứng dụng và quản lý thiết bị trong gia đình”</a:t>
            </a:r>
            <a:endParaRPr b="0" lang="en-US" sz="2400" spc="-1" strike="noStrike">
              <a:solidFill>
                <a:srgbClr val="000000"/>
              </a:solidFill>
              <a:latin typeface="Segoe UI"/>
            </a:endParaRPr>
          </a:p>
        </p:txBody>
      </p:sp>
      <p:sp>
        <p:nvSpPr>
          <p:cNvPr id="112"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13"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14"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FC98F292-6F29-4C85-8C6F-7CCFD7EC752D}"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0">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filter="fade" transition="in">
                                      <p:cBhvr additive="repl">
                                        <p:cTn id="11" dur="500"/>
                                        <p:tgtEl>
                                          <p:spTgt spid="1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0">
                                  <p:stCondLst>
                                    <p:cond delay="0"/>
                                  </p:stCondLst>
                                  <p:childTnLst>
                                    <p:set>
                                      <p:cBhvr>
                                        <p:cTn id="15" dur="1" fill="hold">
                                          <p:stCondLst>
                                            <p:cond delay="0"/>
                                          </p:stCondLst>
                                        </p:cTn>
                                        <p:tgtEl>
                                          <p:spTgt spid="111">
                                            <p:txEl>
                                              <p:pRg st="1" end="1"/>
                                            </p:txEl>
                                          </p:spTgt>
                                        </p:tgtEl>
                                        <p:attrNameLst>
                                          <p:attrName>style.visibility</p:attrName>
                                        </p:attrNameLst>
                                      </p:cBhvr>
                                      <p:to>
                                        <p:strVal val="visible"/>
                                      </p:to>
                                    </p:set>
                                    <p:animEffect filter="fade" transition="in">
                                      <p:cBhvr additive="repl">
                                        <p:cTn id="16" dur="500"/>
                                        <p:tgtEl>
                                          <p:spTgt spid="1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11">
                                            <p:txEl>
                                              <p:pRg st="2" end="2"/>
                                            </p:txEl>
                                          </p:spTgt>
                                        </p:tgtEl>
                                        <p:attrNameLst>
                                          <p:attrName>style.visibility</p:attrName>
                                        </p:attrNameLst>
                                      </p:cBhvr>
                                      <p:to>
                                        <p:strVal val="visible"/>
                                      </p:to>
                                    </p:set>
                                    <p:animEffect filter="fade" transition="in">
                                      <p:cBhvr additive="repl">
                                        <p:cTn id="21" dur="500"/>
                                        <p:tgtEl>
                                          <p:spTgt spid="1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111">
                                            <p:txEl>
                                              <p:pRg st="3" end="3"/>
                                            </p:txEl>
                                          </p:spTgt>
                                        </p:tgtEl>
                                        <p:attrNameLst>
                                          <p:attrName>style.visibility</p:attrName>
                                        </p:attrNameLst>
                                      </p:cBhvr>
                                      <p:to>
                                        <p:strVal val="visible"/>
                                      </p:to>
                                    </p:set>
                                    <p:animEffect filter="fade" transition="in">
                                      <p:cBhvr additive="repl">
                                        <p:cTn id="26" dur="500"/>
                                        <p:tgtEl>
                                          <p:spTgt spid="111">
                                            <p:txEl>
                                              <p:pRg st="3" end="3"/>
                                            </p:txEl>
                                          </p:spTgt>
                                        </p:tgtEl>
                                      </p:cBhvr>
                                    </p:animEffect>
                                  </p:childTnLst>
                                </p:cTn>
                              </p:par>
                              <p:par>
                                <p:cTn id="27" nodeType="withEffect" fill="hold" presetClass="entr" presetID="10">
                                  <p:stCondLst>
                                    <p:cond delay="0"/>
                                  </p:stCondLst>
                                  <p:childTnLst>
                                    <p:set>
                                      <p:cBhvr>
                                        <p:cTn id="28" dur="1" fill="hold">
                                          <p:stCondLst>
                                            <p:cond delay="0"/>
                                          </p:stCondLst>
                                        </p:cTn>
                                        <p:tgtEl>
                                          <p:spTgt spid="111">
                                            <p:txEl>
                                              <p:pRg st="6" end="6"/>
                                            </p:txEl>
                                          </p:spTgt>
                                        </p:tgtEl>
                                        <p:attrNameLst>
                                          <p:attrName>style.visibility</p:attrName>
                                        </p:attrNameLst>
                                      </p:cBhvr>
                                      <p:to>
                                        <p:strVal val="visible"/>
                                      </p:to>
                                    </p:set>
                                    <p:animEffect filter="fade" transition="in">
                                      <p:cBhvr additive="repl">
                                        <p:cTn id="29" dur="500"/>
                                        <p:tgtEl>
                                          <p:spTgt spid="111">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a:t>
            </a:r>
            <a:endParaRPr b="0" lang="en-US" sz="4400" spc="-1" strike="noStrike">
              <a:solidFill>
                <a:srgbClr val="000000"/>
              </a:solidFill>
              <a:latin typeface="Segoe UI"/>
            </a:endParaRPr>
          </a:p>
        </p:txBody>
      </p:sp>
      <p:sp>
        <p:nvSpPr>
          <p:cNvPr id="11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Các giao thức, ngôn ngữ sử dụng.</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Công cụ, hệ thống hỗ trợ</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Phần cứng và linh kiện kèm theo.</a:t>
            </a:r>
            <a:endParaRPr b="0" lang="en-US" sz="2800" spc="-1" strike="noStrike">
              <a:solidFill>
                <a:srgbClr val="000000"/>
              </a:solidFill>
              <a:latin typeface="Segoe UI"/>
            </a:endParaRPr>
          </a:p>
        </p:txBody>
      </p:sp>
      <p:sp>
        <p:nvSpPr>
          <p:cNvPr id="117"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18"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19"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37E0E509-FD9C-4F48-A03D-32EE6630A8C1}"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116">
                                            <p:txEl>
                                              <p:pRg st="0" end="0"/>
                                            </p:txEl>
                                          </p:spTgt>
                                        </p:tgtEl>
                                        <p:attrNameLst>
                                          <p:attrName>style.visibility</p:attrName>
                                        </p:attrNameLst>
                                      </p:cBhvr>
                                      <p:to>
                                        <p:strVal val="visible"/>
                                      </p:to>
                                    </p:set>
                                    <p:animEffect filter="fade" transition="in">
                                      <p:cBhvr additive="repl">
                                        <p:cTn id="36" dur="500"/>
                                        <p:tgtEl>
                                          <p:spTgt spid="11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116">
                                            <p:txEl>
                                              <p:pRg st="1" end="1"/>
                                            </p:txEl>
                                          </p:spTgt>
                                        </p:tgtEl>
                                        <p:attrNameLst>
                                          <p:attrName>style.visibility</p:attrName>
                                        </p:attrNameLst>
                                      </p:cBhvr>
                                      <p:to>
                                        <p:strVal val="visible"/>
                                      </p:to>
                                    </p:set>
                                    <p:animEffect filter="fade" transition="in">
                                      <p:cBhvr additive="repl">
                                        <p:cTn id="41" dur="500"/>
                                        <p:tgtEl>
                                          <p:spTgt spid="11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116">
                                            <p:txEl>
                                              <p:pRg st="2" end="2"/>
                                            </p:txEl>
                                          </p:spTgt>
                                        </p:tgtEl>
                                        <p:attrNameLst>
                                          <p:attrName>style.visibility</p:attrName>
                                        </p:attrNameLst>
                                      </p:cBhvr>
                                      <p:to>
                                        <p:strVal val="visible"/>
                                      </p:to>
                                    </p:set>
                                    <p:animEffect filter="fade" transition="in">
                                      <p:cBhvr additive="repl">
                                        <p:cTn id="46" dur="500"/>
                                        <p:tgtEl>
                                          <p:spTgt spid="116">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Giao thức MQTT</a:t>
            </a:r>
            <a:endParaRPr b="0" lang="en-US" sz="4400" spc="-1" strike="noStrike">
              <a:solidFill>
                <a:srgbClr val="000000"/>
              </a:solidFill>
              <a:latin typeface="Segoe UI"/>
            </a:endParaRPr>
          </a:p>
        </p:txBody>
      </p:sp>
      <p:sp>
        <p:nvSpPr>
          <p:cNvPr id="121"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Thiết bị IoT thường có phần cứng giới hạn</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Các giao thức kết nối thông thường tiêu tốn nhiều năng lượng</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Số lượng thiết bị nhiều, không thể kết nối 1-1 và đồng bộ việc gửi-nhận.</a:t>
            </a: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p:txBody>
      </p:sp>
      <p:sp>
        <p:nvSpPr>
          <p:cNvPr id="122"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23"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24"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2B117239-70FD-4699-BA64-2C99A9D5184C}"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21">
                                            <p:txEl>
                                              <p:pRg st="0" end="0"/>
                                            </p:txEl>
                                          </p:spTgt>
                                        </p:tgtEl>
                                        <p:attrNameLst>
                                          <p:attrName>style.visibility</p:attrName>
                                        </p:attrNameLst>
                                      </p:cBhvr>
                                      <p:to>
                                        <p:strVal val="visible"/>
                                      </p:to>
                                    </p:set>
                                    <p:animEffect filter="fade" transition="in">
                                      <p:cBhvr additive="repl">
                                        <p:cTn id="53" dur="500"/>
                                        <p:tgtEl>
                                          <p:spTgt spid="12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21">
                                            <p:txEl>
                                              <p:pRg st="1" end="1"/>
                                            </p:txEl>
                                          </p:spTgt>
                                        </p:tgtEl>
                                        <p:attrNameLst>
                                          <p:attrName>style.visibility</p:attrName>
                                        </p:attrNameLst>
                                      </p:cBhvr>
                                      <p:to>
                                        <p:strVal val="visible"/>
                                      </p:to>
                                    </p:set>
                                    <p:animEffect filter="fade" transition="in">
                                      <p:cBhvr additive="repl">
                                        <p:cTn id="58" dur="500"/>
                                        <p:tgtEl>
                                          <p:spTgt spid="121">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121">
                                            <p:txEl>
                                              <p:pRg st="2" end="2"/>
                                            </p:txEl>
                                          </p:spTgt>
                                        </p:tgtEl>
                                        <p:attrNameLst>
                                          <p:attrName>style.visibility</p:attrName>
                                        </p:attrNameLst>
                                      </p:cBhvr>
                                      <p:to>
                                        <p:strVal val="visible"/>
                                      </p:to>
                                    </p:set>
                                    <p:animEffect filter="fade" transition="in">
                                      <p:cBhvr additive="repl">
                                        <p:cTn id="63" dur="500"/>
                                        <p:tgtEl>
                                          <p:spTgt spid="121">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Giao thức MQTT</a:t>
            </a:r>
            <a:endParaRPr b="0" lang="en-US" sz="4400" spc="-1" strike="noStrike">
              <a:solidFill>
                <a:srgbClr val="000000"/>
              </a:solidFill>
              <a:latin typeface="Segoe UI"/>
            </a:endParaRPr>
          </a:p>
        </p:txBody>
      </p:sp>
      <p:sp>
        <p:nvSpPr>
          <p:cNvPr id="12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Mô hình hoạt động</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Dựa trên giao thức TCP/IP</a:t>
            </a:r>
            <a:endParaRPr b="0" lang="en-US" sz="2800" spc="-1" strike="noStrike">
              <a:solidFill>
                <a:srgbClr val="000000"/>
              </a:solidFill>
              <a:latin typeface="Segoe U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Segoe UI"/>
                <a:ea typeface="MS Gothic"/>
              </a:rPr>
              <a:t>Mô hình quan hệ pub/sub</a:t>
            </a:r>
            <a:endParaRPr b="0" lang="en-US" sz="2800" spc="-1" strike="noStrike">
              <a:solidFill>
                <a:srgbClr val="000000"/>
              </a:solidFill>
              <a:latin typeface="Segoe UI"/>
            </a:endParaRPr>
          </a:p>
        </p:txBody>
      </p:sp>
      <p:sp>
        <p:nvSpPr>
          <p:cNvPr id="127"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28"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29"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EB510E61-973E-41B9-A74C-AA62A8E5C0CB}"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30" name="Picture 7" descr=""/>
          <p:cNvPicPr/>
          <p:nvPr/>
        </p:nvPicPr>
        <p:blipFill>
          <a:blip r:embed="rId1"/>
          <a:stretch/>
        </p:blipFill>
        <p:spPr>
          <a:xfrm>
            <a:off x="5510160" y="1901160"/>
            <a:ext cx="6200280" cy="4200120"/>
          </a:xfrm>
          <a:prstGeom prst="rect">
            <a:avLst/>
          </a:prstGeom>
          <a:ln>
            <a:noFill/>
          </a:ln>
        </p:spPr>
      </p:pic>
    </p:spTree>
  </p:cSld>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130"/>
                                        </p:tgtEl>
                                        <p:attrNameLst>
                                          <p:attrName>style.visibility</p:attrName>
                                        </p:attrNameLst>
                                      </p:cBhvr>
                                      <p:to>
                                        <p:strVal val="visible"/>
                                      </p:to>
                                    </p:set>
                                    <p:animEffect filter="fade" transition="in">
                                      <p:cBhvr additive="repl">
                                        <p:cTn id="70" dur="500"/>
                                        <p:tgtEl>
                                          <p:spTgt spid="130"/>
                                        </p:tgtEl>
                                      </p:cBhvr>
                                    </p:animEffect>
                                  </p:childTnLst>
                                </p:cTn>
                              </p:par>
                              <p:par>
                                <p:cTn id="71" nodeType="withEffect" fill="hold" presetClass="entr" presetID="10">
                                  <p:stCondLst>
                                    <p:cond delay="0"/>
                                  </p:stCondLst>
                                  <p:childTnLst>
                                    <p:set>
                                      <p:cBhvr>
                                        <p:cTn id="72" dur="1" fill="hold">
                                          <p:stCondLst>
                                            <p:cond delay="0"/>
                                          </p:stCondLst>
                                        </p:cTn>
                                        <p:tgtEl>
                                          <p:spTgt spid="126">
                                            <p:txEl>
                                              <p:pRg st="0" end="0"/>
                                            </p:txEl>
                                          </p:spTgt>
                                        </p:tgtEl>
                                        <p:attrNameLst>
                                          <p:attrName>style.visibility</p:attrName>
                                        </p:attrNameLst>
                                      </p:cBhvr>
                                      <p:to>
                                        <p:strVal val="visible"/>
                                      </p:to>
                                    </p:set>
                                    <p:animEffect filter="fade" transition="in">
                                      <p:cBhvr additive="repl">
                                        <p:cTn id="73" dur="500"/>
                                        <p:tgtEl>
                                          <p:spTgt spid="12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126">
                                            <p:txEl>
                                              <p:pRg st="1" end="1"/>
                                            </p:txEl>
                                          </p:spTgt>
                                        </p:tgtEl>
                                        <p:attrNameLst>
                                          <p:attrName>style.visibility</p:attrName>
                                        </p:attrNameLst>
                                      </p:cBhvr>
                                      <p:to>
                                        <p:strVal val="visible"/>
                                      </p:to>
                                    </p:set>
                                    <p:animEffect filter="fade" transition="in">
                                      <p:cBhvr additive="repl">
                                        <p:cTn id="78" dur="500"/>
                                        <p:tgtEl>
                                          <p:spTgt spid="12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26">
                                            <p:txEl>
                                              <p:pRg st="2" end="2"/>
                                            </p:txEl>
                                          </p:spTgt>
                                        </p:tgtEl>
                                        <p:attrNameLst>
                                          <p:attrName>style.visibility</p:attrName>
                                        </p:attrNameLst>
                                      </p:cBhvr>
                                      <p:to>
                                        <p:strVal val="visible"/>
                                      </p:to>
                                    </p:set>
                                    <p:animEffect filter="fade" transition="in">
                                      <p:cBhvr additive="repl">
                                        <p:cTn id="83" dur="500"/>
                                        <p:tgtEl>
                                          <p:spTgt spid="126">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MicroPython</a:t>
            </a:r>
            <a:endParaRPr b="0" lang="en-US" sz="4400" spc="-1" strike="noStrike">
              <a:solidFill>
                <a:srgbClr val="000000"/>
              </a:solidFill>
              <a:latin typeface="Segoe UI"/>
            </a:endParaRPr>
          </a:p>
        </p:txBody>
      </p:sp>
      <p:sp>
        <p:nvSpPr>
          <p:cNvPr id="132" name="TextShape 2"/>
          <p:cNvSpPr txBox="1"/>
          <p:nvPr/>
        </p:nvSpPr>
        <p:spPr>
          <a:xfrm>
            <a:off x="838080" y="1825560"/>
            <a:ext cx="10515240" cy="4350960"/>
          </a:xfrm>
          <a:prstGeom prst="rect">
            <a:avLst/>
          </a:prstGeom>
          <a:noFill/>
          <a:ln>
            <a:noFill/>
          </a:ln>
        </p:spPr>
        <p:txBody>
          <a:bodyPr>
            <a:normAutofit/>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Là ngôn ngữ dành cho một số bộ vi điều khiển riêng biệt như:</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Các dòng ESP</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Wemos ESP</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WiPy</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Được giới thiệu lần đầu vào năm 2015, dựa trên nhân của Python3. Phiên bản hiện tại 1.11</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Có nhiều module chuyên biệt tập trung vào phần cứng</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machine</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nicropython</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network</a:t>
            </a:r>
            <a:endParaRPr b="0" lang="en-US" sz="2400" spc="-1" strike="noStrike">
              <a:solidFill>
                <a:srgbClr val="000000"/>
              </a:solidFill>
              <a:latin typeface="Segoe UI"/>
            </a:endParaRPr>
          </a:p>
          <a:p>
            <a:endParaRPr b="0" lang="en-US" sz="2400" spc="-1" strike="noStrike">
              <a:solidFill>
                <a:srgbClr val="000000"/>
              </a:solidFill>
              <a:latin typeface="Segoe UI"/>
            </a:endParaRPr>
          </a:p>
        </p:txBody>
      </p:sp>
      <p:sp>
        <p:nvSpPr>
          <p:cNvPr id="133"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34"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35"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2FBC5099-E58A-40B1-A072-9DC13F7DA80B}"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84" dur="indefinite" restart="never" nodeType="tmRoot">
          <p:childTnLst>
            <p:seq>
              <p:cTn id="85"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Micropython</a:t>
            </a:r>
            <a:endParaRPr b="0" lang="en-US" sz="4400" spc="-1" strike="noStrike">
              <a:solidFill>
                <a:srgbClr val="000000"/>
              </a:solidFill>
              <a:latin typeface="Segoe UI"/>
            </a:endParaRPr>
          </a:p>
        </p:txBody>
      </p:sp>
      <p:sp>
        <p:nvSpPr>
          <p:cNvPr id="137" name="TextShape 2"/>
          <p:cNvSpPr txBox="1"/>
          <p:nvPr/>
        </p:nvSpPr>
        <p:spPr>
          <a:xfrm>
            <a:off x="838080" y="1825560"/>
            <a:ext cx="551232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Quá trình thực thi mã</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Sử dụng rshell để chép trực tiếp mã nguồn vào phần cứng</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Hoạt động như một interpreter language.</a:t>
            </a:r>
            <a:endParaRPr b="0" lang="en-US" sz="28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Có hỗ trợ môi trường cửa sổ dòng lệnh REPL</a:t>
            </a:r>
            <a:endParaRPr b="0" lang="en-US" sz="2800" spc="-1" strike="noStrike">
              <a:solidFill>
                <a:srgbClr val="000000"/>
              </a:solidFill>
              <a:latin typeface="Segoe UI"/>
            </a:endParaRPr>
          </a:p>
          <a:p>
            <a:pPr>
              <a:lnSpc>
                <a:spcPct val="90000"/>
              </a:lnSpc>
              <a:spcBef>
                <a:spcPts val="1001"/>
              </a:spcBef>
            </a:pPr>
            <a:endParaRPr b="0" lang="en-US" sz="2800" spc="-1" strike="noStrike">
              <a:solidFill>
                <a:srgbClr val="000000"/>
              </a:solidFill>
              <a:latin typeface="Segoe UI"/>
            </a:endParaRPr>
          </a:p>
        </p:txBody>
      </p:sp>
      <p:sp>
        <p:nvSpPr>
          <p:cNvPr id="138"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39"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40"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57D95A43-3FB3-4778-8DF0-1B416DC2189D}"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pic>
        <p:nvPicPr>
          <p:cNvPr id="141" name="Picture 7" descr=""/>
          <p:cNvPicPr/>
          <p:nvPr/>
        </p:nvPicPr>
        <p:blipFill>
          <a:blip r:embed="rId1"/>
          <a:stretch/>
        </p:blipFill>
        <p:spPr>
          <a:xfrm>
            <a:off x="6351120" y="1825560"/>
            <a:ext cx="5002560" cy="2397960"/>
          </a:xfrm>
          <a:prstGeom prst="rect">
            <a:avLst/>
          </a:prstGeom>
          <a:ln>
            <a:noFill/>
          </a:ln>
        </p:spPr>
      </p:pic>
    </p:spTree>
  </p:cSld>
  <p:timing>
    <p:tnLst>
      <p:par>
        <p:cTn id="86" dur="indefinite" restart="never" nodeType="tmRoot">
          <p:childTnLst>
            <p:seq>
              <p:cTn id="87"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Segoe UI Black"/>
                <a:ea typeface="MS Mincho"/>
              </a:rPr>
              <a:t>Cơ sở lý thuyết – Node-RED</a:t>
            </a:r>
            <a:endParaRPr b="0" lang="en-US" sz="4400" spc="-1" strike="noStrike">
              <a:solidFill>
                <a:srgbClr val="000000"/>
              </a:solidFill>
              <a:latin typeface="Segoe UI"/>
            </a:endParaRPr>
          </a:p>
        </p:txBody>
      </p:sp>
      <p:sp>
        <p:nvSpPr>
          <p:cNvPr id="143" name="TextShape 2"/>
          <p:cNvSpPr txBox="1"/>
          <p:nvPr/>
        </p:nvSpPr>
        <p:spPr>
          <a:xfrm>
            <a:off x="838080" y="1825560"/>
            <a:ext cx="10515240" cy="4350960"/>
          </a:xfrm>
          <a:prstGeom prst="rect">
            <a:avLst/>
          </a:prstGeom>
          <a:noFill/>
          <a:ln>
            <a:noFill/>
          </a:ln>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Vấn đề hiện tại:</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Chưa có giải pháp có thể áp dụng cho nhiều trường hợp thực tế. Thường mất thời gian cho yêu cầu kết hợp các API của thiết bị và dịch vụ trực tuyến khác nhau (như Oauth)</a:t>
            </a:r>
            <a:endParaRPr b="0" lang="en-US" sz="2400" spc="-1" strike="noStrike">
              <a:solidFill>
                <a:srgbClr val="000000"/>
              </a:solidFill>
              <a:latin typeface="Segoe U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Segoe UI"/>
                <a:ea typeface="MS Gothic"/>
              </a:rPr>
              <a:t>Flow-based programing:</a:t>
            </a:r>
            <a:endParaRPr b="0" lang="en-US" sz="28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Kĩ thuật lập trình phát minh bởi J.P Morrision của IBM.</a:t>
            </a:r>
            <a:endParaRPr b="0" lang="en-US" sz="2400" spc="-1" strike="noStrike">
              <a:solidFill>
                <a:srgbClr val="000000"/>
              </a:solidFill>
              <a:latin typeface="Segoe U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Segoe UI"/>
                <a:ea typeface="MS Gothic"/>
              </a:rPr>
              <a:t>Đặc tả một mạng lưới, trong đó mỗi quy trình là một hộp đen và chúng chỉ quan tâm đến dữ liệu đầu vào cùng kết quả đầu ra.</a:t>
            </a:r>
            <a:endParaRPr b="0" lang="en-US" sz="2400" spc="-1" strike="noStrike">
              <a:solidFill>
                <a:srgbClr val="000000"/>
              </a:solidFill>
              <a:latin typeface="Segoe UI"/>
            </a:endParaRPr>
          </a:p>
        </p:txBody>
      </p:sp>
      <p:sp>
        <p:nvSpPr>
          <p:cNvPr id="144" name="TextShape 3"/>
          <p:cNvSpPr txBox="1"/>
          <p:nvPr/>
        </p:nvSpPr>
        <p:spPr>
          <a:xfrm>
            <a:off x="838080" y="6356520"/>
            <a:ext cx="2742840" cy="364680"/>
          </a:xfrm>
          <a:prstGeom prst="rect">
            <a:avLst/>
          </a:prstGeom>
          <a:noFill/>
          <a:ln>
            <a:noFill/>
          </a:ln>
        </p:spPr>
        <p:txBody>
          <a:bodyPr anchor="ctr"/>
          <a:p>
            <a:pPr>
              <a:lnSpc>
                <a:spcPct val="100000"/>
              </a:lnSpc>
            </a:pPr>
            <a:r>
              <a:rPr b="0" lang="en-GB" sz="1200" spc="-1" strike="noStrike">
                <a:solidFill>
                  <a:srgbClr val="8b8b8b"/>
                </a:solidFill>
                <a:latin typeface="Segoe UI"/>
                <a:ea typeface="MS Gothic"/>
              </a:rPr>
              <a:t>SVTH: Lê Đình Sinh</a:t>
            </a:r>
            <a:endParaRPr b="0" lang="en-GB" sz="1200" spc="-1" strike="noStrike">
              <a:latin typeface="Times New Roman"/>
            </a:endParaRPr>
          </a:p>
        </p:txBody>
      </p:sp>
      <p:sp>
        <p:nvSpPr>
          <p:cNvPr id="145" name="TextShape 4"/>
          <p:cNvSpPr txBox="1"/>
          <p:nvPr/>
        </p:nvSpPr>
        <p:spPr>
          <a:xfrm>
            <a:off x="3581280" y="6356520"/>
            <a:ext cx="5028840" cy="364680"/>
          </a:xfrm>
          <a:prstGeom prst="rect">
            <a:avLst/>
          </a:prstGeom>
          <a:noFill/>
          <a:ln>
            <a:noFill/>
          </a:ln>
        </p:spPr>
        <p:txBody>
          <a:bodyPr anchor="ctr"/>
          <a:p>
            <a:pPr algn="ctr">
              <a:lnSpc>
                <a:spcPct val="100000"/>
              </a:lnSpc>
            </a:pPr>
            <a:r>
              <a:rPr b="0" lang="en-GB" sz="1200" spc="-1" strike="noStrike">
                <a:solidFill>
                  <a:srgbClr val="8b8b8b"/>
                </a:solidFill>
                <a:latin typeface="Segoe UI"/>
                <a:ea typeface="MS Gothic"/>
              </a:rPr>
              <a:t>Nghiên cứu công nghệ IoT ứng dụng vào quản lý thiết bị gia đình</a:t>
            </a:r>
            <a:endParaRPr b="0" lang="en-GB" sz="1200" spc="-1" strike="noStrike">
              <a:latin typeface="Times New Roman"/>
            </a:endParaRPr>
          </a:p>
        </p:txBody>
      </p:sp>
      <p:sp>
        <p:nvSpPr>
          <p:cNvPr id="146" name="TextShape 5"/>
          <p:cNvSpPr txBox="1"/>
          <p:nvPr/>
        </p:nvSpPr>
        <p:spPr>
          <a:xfrm>
            <a:off x="8610480" y="6356520"/>
            <a:ext cx="2742840" cy="364680"/>
          </a:xfrm>
          <a:prstGeom prst="rect">
            <a:avLst/>
          </a:prstGeom>
          <a:noFill/>
          <a:ln>
            <a:noFill/>
          </a:ln>
        </p:spPr>
        <p:txBody>
          <a:bodyPr anchor="ctr"/>
          <a:p>
            <a:pPr algn="r">
              <a:lnSpc>
                <a:spcPct val="100000"/>
              </a:lnSpc>
            </a:pPr>
            <a:r>
              <a:rPr b="0" lang="en-GB" sz="1200" spc="-1" strike="noStrike">
                <a:solidFill>
                  <a:srgbClr val="8b8b8b"/>
                </a:solidFill>
                <a:latin typeface="Segoe UI"/>
                <a:ea typeface="MS Gothic"/>
              </a:rPr>
              <a:t> </a:t>
            </a:r>
            <a:fld id="{5042F2E5-1153-41E2-ADFD-67059F27F62C}" type="slidenum">
              <a:rPr b="0" lang="en-GB" sz="1400" spc="-1" strike="noStrike">
                <a:solidFill>
                  <a:srgbClr val="8b8b8b"/>
                </a:solidFill>
                <a:latin typeface="Segoe UI"/>
                <a:ea typeface="MS Gothic"/>
              </a:rPr>
              <a:t>&lt;number&gt;</a:t>
            </a:fld>
            <a:endParaRPr b="0" lang="en-GB" sz="1400" spc="-1" strike="noStrike">
              <a:latin typeface="Times New Roman"/>
            </a:endParaRPr>
          </a:p>
        </p:txBody>
      </p:sp>
    </p:spTree>
  </p:cSld>
  <p:timing>
    <p:tnLst>
      <p:par>
        <p:cTn id="88" dur="indefinite" restart="never" nodeType="tmRoot">
          <p:childTnLst>
            <p:seq>
              <p:cTn id="89"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800</TotalTime>
  <Application>LibreOffice/6.0.7.3$Linux_X86_64 LibreOffice_project/00m0$Build-3</Application>
  <Words>1789</Words>
  <Paragraphs>243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2019-11-08T09:01:34Z</dcterms:created>
  <dc:creator>Le Tran Duc</dc:creator>
  <dc:description/>
  <dc:language>en-GB</dc:language>
  <cp:lastModifiedBy/>
  <dcterms:modified xsi:type="dcterms:W3CDTF">2019-12-20T08:30:11Z</dcterms:modified>
  <cp:revision>58</cp:revision>
  <dc:subject/>
  <dc:title>HƯỚNG DẪN LÀM VIDEO DEMO ĐỀ TÀI TỐT NGHIỆP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