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1"/>
  </p:notesMasterIdLst>
  <p:sldIdLst>
    <p:sldId id="256" r:id="rId2"/>
    <p:sldId id="258" r:id="rId3"/>
    <p:sldId id="257" r:id="rId4"/>
    <p:sldId id="260" r:id="rId5"/>
    <p:sldId id="293" r:id="rId6"/>
    <p:sldId id="265" r:id="rId7"/>
    <p:sldId id="264" r:id="rId8"/>
    <p:sldId id="266" r:id="rId9"/>
    <p:sldId id="261" r:id="rId10"/>
  </p:sldIdLst>
  <p:sldSz cx="9144000" cy="5143500" type="screen16x9"/>
  <p:notesSz cx="6858000" cy="9144000"/>
  <p:embeddedFontLst>
    <p:embeddedFont>
      <p:font typeface="Exo" panose="020B0604020202020204" charset="0"/>
      <p:regular r:id="rId12"/>
      <p:bold r:id="rId13"/>
      <p:italic r:id="rId14"/>
      <p:boldItalic r:id="rId15"/>
    </p:embeddedFont>
    <p:embeddedFont>
      <p:font typeface="PT Sans" panose="020B0503020203020204" pitchFamily="34" charset="0"/>
      <p:regular r:id="rId16"/>
      <p:bold r:id="rId17"/>
      <p:italic r:id="rId18"/>
      <p:boldItalic r:id="rId19"/>
    </p:embeddedFont>
    <p:embeddedFont>
      <p:font typeface="Roboto Condensed"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B81E98-16A4-B133-BA77-16CC898C66EF}" v="87" dt="2023-10-17T01:05:46.528"/>
    <p1510:client id="{AD9B703E-3534-6C8C-C3AC-C8DE1BB4F9BA}" v="59" dt="2023-10-17T01:46:45.504"/>
    <p1510:client id="{F8CADCC3-EE91-2801-3ABD-7A424B1CF9B0}" v="1" dt="2023-10-17T03:15:39.491"/>
  </p1510:revLst>
</p1510:revInfo>
</file>

<file path=ppt/tableStyles.xml><?xml version="1.0" encoding="utf-8"?>
<a:tblStyleLst xmlns:a="http://schemas.openxmlformats.org/drawingml/2006/main" def="{3891F5C9-DF0A-4CF1-8173-800174B984E2}">
  <a:tblStyle styleId="{3891F5C9-DF0A-4CF1-8173-800174B984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65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edfa3e31c0_2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edfa3e31c0_2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edfa3e31c0_2_20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11"/>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1"/>
          <p:cNvGrpSpPr/>
          <p:nvPr/>
        </p:nvGrpSpPr>
        <p:grpSpPr>
          <a:xfrm rot="-5400000" flipH="1">
            <a:off x="3660496" y="4881980"/>
            <a:ext cx="1823016" cy="296643"/>
            <a:chOff x="7857346" y="3902355"/>
            <a:chExt cx="1823016" cy="296643"/>
          </a:xfrm>
        </p:grpSpPr>
        <p:sp>
          <p:nvSpPr>
            <p:cNvPr id="844" name="Google Shape;844;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1"/>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BLANK_17">
    <p:spTree>
      <p:nvGrpSpPr>
        <p:cNvPr id="1"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7" name="Google Shape;1607;p20"/>
          <p:cNvSpPr txBox="1">
            <a:spLocks noGrp="1"/>
          </p:cNvSpPr>
          <p:nvPr>
            <p:ph type="subTitle" idx="1"/>
          </p:nvPr>
        </p:nvSpPr>
        <p:spPr>
          <a:xfrm>
            <a:off x="713100" y="1461275"/>
            <a:ext cx="3746700" cy="27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08" name="Google Shape;1608;p20"/>
          <p:cNvSpPr txBox="1">
            <a:spLocks noGrp="1"/>
          </p:cNvSpPr>
          <p:nvPr>
            <p:ph type="subTitle" idx="2"/>
          </p:nvPr>
        </p:nvSpPr>
        <p:spPr>
          <a:xfrm>
            <a:off x="4684200" y="1461275"/>
            <a:ext cx="3746700" cy="17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0"/>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0"/>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0"/>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20"/>
          <p:cNvSpPr txBox="1">
            <a:spLocks noGrp="1"/>
          </p:cNvSpPr>
          <p:nvPr>
            <p:ph type="title"/>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1">
    <p:spTree>
      <p:nvGrpSpPr>
        <p:cNvPr id="1"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2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61" name="Google Shape;2261;p26"/>
          <p:cNvSpPr txBox="1">
            <a:spLocks noGrp="1"/>
          </p:cNvSpPr>
          <p:nvPr>
            <p:ph type="title" idx="2"/>
          </p:nvPr>
        </p:nvSpPr>
        <p:spPr>
          <a:xfrm>
            <a:off x="84127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2" name="Google Shape;2262;p26"/>
          <p:cNvSpPr txBox="1">
            <a:spLocks noGrp="1"/>
          </p:cNvSpPr>
          <p:nvPr>
            <p:ph type="subTitle" idx="1"/>
          </p:nvPr>
        </p:nvSpPr>
        <p:spPr>
          <a:xfrm>
            <a:off x="84127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3" name="Google Shape;2263;p26"/>
          <p:cNvSpPr txBox="1">
            <a:spLocks noGrp="1"/>
          </p:cNvSpPr>
          <p:nvPr>
            <p:ph type="title" idx="3" hasCustomPrompt="1"/>
          </p:nvPr>
        </p:nvSpPr>
        <p:spPr>
          <a:xfrm>
            <a:off x="74482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4" name="Google Shape;2264;p26"/>
          <p:cNvSpPr txBox="1">
            <a:spLocks noGrp="1"/>
          </p:cNvSpPr>
          <p:nvPr>
            <p:ph type="title" idx="4"/>
          </p:nvPr>
        </p:nvSpPr>
        <p:spPr>
          <a:xfrm>
            <a:off x="3551593" y="2972975"/>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5" name="Google Shape;2265;p26"/>
          <p:cNvSpPr txBox="1">
            <a:spLocks noGrp="1"/>
          </p:cNvSpPr>
          <p:nvPr>
            <p:ph type="subTitle" idx="5"/>
          </p:nvPr>
        </p:nvSpPr>
        <p:spPr>
          <a:xfrm>
            <a:off x="3551593" y="3381574"/>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6" name="Google Shape;2266;p26"/>
          <p:cNvSpPr txBox="1">
            <a:spLocks noGrp="1"/>
          </p:cNvSpPr>
          <p:nvPr>
            <p:ph type="title" idx="6" hasCustomPrompt="1"/>
          </p:nvPr>
        </p:nvSpPr>
        <p:spPr>
          <a:xfrm>
            <a:off x="3455143" y="2030134"/>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7" name="Google Shape;2267;p26"/>
          <p:cNvSpPr txBox="1">
            <a:spLocks noGrp="1"/>
          </p:cNvSpPr>
          <p:nvPr>
            <p:ph type="title" idx="7"/>
          </p:nvPr>
        </p:nvSpPr>
        <p:spPr>
          <a:xfrm>
            <a:off x="626192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8" name="Google Shape;2268;p26"/>
          <p:cNvSpPr txBox="1">
            <a:spLocks noGrp="1"/>
          </p:cNvSpPr>
          <p:nvPr>
            <p:ph type="subTitle" idx="8"/>
          </p:nvPr>
        </p:nvSpPr>
        <p:spPr>
          <a:xfrm>
            <a:off x="626192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9" name="Google Shape;2269;p26"/>
          <p:cNvSpPr txBox="1">
            <a:spLocks noGrp="1"/>
          </p:cNvSpPr>
          <p:nvPr>
            <p:ph type="title" idx="9" hasCustomPrompt="1"/>
          </p:nvPr>
        </p:nvSpPr>
        <p:spPr>
          <a:xfrm>
            <a:off x="616547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2">
    <p:spTree>
      <p:nvGrpSpPr>
        <p:cNvPr id="1"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7"/>
          <p:cNvSpPr txBox="1"/>
          <p:nvPr/>
        </p:nvSpPr>
        <p:spPr>
          <a:xfrm>
            <a:off x="2532450" y="3327757"/>
            <a:ext cx="4079100" cy="6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lang="en" sz="1200" b="1">
                <a:solidFill>
                  <a:schemeClr val="accent2"/>
                </a:solidFill>
                <a:uFill>
                  <a:noFill/>
                </a:u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lt1"/>
                </a:solidFill>
                <a:latin typeface="PT Sans"/>
                <a:ea typeface="PT Sans"/>
                <a:cs typeface="PT Sans"/>
                <a:sym typeface="PT Sans"/>
              </a:rPr>
              <a:t>, including icons by </a:t>
            </a:r>
            <a:r>
              <a:rPr lang="en" sz="1200" b="1">
                <a:solidFill>
                  <a:schemeClr val="accent2"/>
                </a:solidFill>
                <a:uFill>
                  <a:noFill/>
                </a:u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lt1"/>
                </a:solidFill>
                <a:latin typeface="PT Sans"/>
                <a:ea typeface="PT Sans"/>
                <a:cs typeface="PT Sans"/>
                <a:sym typeface="PT Sans"/>
              </a:rPr>
              <a:t>, infographics &amp; images by </a:t>
            </a:r>
            <a:r>
              <a:rPr lang="en" sz="1200" b="1">
                <a:solidFill>
                  <a:schemeClr val="accent2"/>
                </a:solidFill>
                <a:uFill>
                  <a:noFill/>
                </a:u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3" name="Google Shape;2403;p27"/>
          <p:cNvSpPr/>
          <p:nvPr/>
        </p:nvSpPr>
        <p:spPr>
          <a:xfrm rot="10800000">
            <a:off x="8027645" y="21741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sp>
        <p:nvSpPr>
          <p:cNvPr id="781" name="Google Shape;781;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026841" y="3337395"/>
            <a:ext cx="4882500" cy="1246016"/>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802851" y="3510371"/>
            <a:ext cx="3330480" cy="105904"/>
          </a:xfrm>
          <a:prstGeom prst="rect">
            <a:avLst/>
          </a:prstGeom>
        </p:spPr>
        <p:txBody>
          <a:bodyPr spcFirstLastPara="1" wrap="square" lIns="91425" tIns="91425" rIns="91425" bIns="91425" anchor="ctr" anchorCtr="0">
            <a:noAutofit/>
          </a:bodyPr>
          <a:lstStyle/>
          <a:p>
            <a:pPr marL="0" indent="0"/>
            <a:r>
              <a:rPr lang="en"/>
              <a:t>Castro Soberanes Luis Alexis</a:t>
            </a:r>
          </a:p>
        </p:txBody>
      </p:sp>
      <p:grpSp>
        <p:nvGrpSpPr>
          <p:cNvPr id="2661" name="Google Shape;2661;p33"/>
          <p:cNvGrpSpPr/>
          <p:nvPr/>
        </p:nvGrpSpPr>
        <p:grpSpPr>
          <a:xfrm rot="10800000">
            <a:off x="1922929" y="4788750"/>
            <a:ext cx="883258"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16200000" flipH="1">
            <a:off x="6399244" y="4436656"/>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944461" y="1265571"/>
            <a:ext cx="6508800" cy="1724400"/>
          </a:xfrm>
          <a:prstGeom prst="rect">
            <a:avLst/>
          </a:prstGeom>
        </p:spPr>
        <p:txBody>
          <a:bodyPr spcFirstLastPara="1" wrap="square" lIns="91425" tIns="91425" rIns="91425" bIns="91425" anchor="ctr" anchorCtr="0">
            <a:noAutofit/>
          </a:bodyPr>
          <a:lstStyle/>
          <a:p>
            <a:r>
              <a:rPr lang="en" sz="5800">
                <a:solidFill>
                  <a:schemeClr val="accent2"/>
                </a:solidFill>
              </a:rPr>
              <a:t>GIN</a:t>
            </a:r>
            <a:br>
              <a:rPr lang="en" sz="5800"/>
            </a:br>
            <a:r>
              <a:rPr lang="en" sz="3600">
                <a:solidFill>
                  <a:schemeClr val="bg1"/>
                </a:solidFill>
              </a:rPr>
              <a:t>OF</a:t>
            </a:r>
            <a:br>
              <a:rPr lang="en" sz="3600"/>
            </a:br>
            <a:r>
              <a:rPr lang="en" sz="5800">
                <a:solidFill>
                  <a:schemeClr val="accent2"/>
                </a:solidFill>
              </a:rPr>
              <a:t>GO</a:t>
            </a:r>
            <a:endParaRPr lang="en" sz="5000">
              <a:solidFill>
                <a:schemeClr val="accent2"/>
              </a:solidFill>
            </a:endParaRPr>
          </a:p>
        </p:txBody>
      </p:sp>
      <p:sp>
        <p:nvSpPr>
          <p:cNvPr id="5" name="Rectángulo 4">
            <a:extLst>
              <a:ext uri="{FF2B5EF4-FFF2-40B4-BE49-F238E27FC236}">
                <a16:creationId xmlns:a16="http://schemas.microsoft.com/office/drawing/2014/main" id="{31010C2F-BF8B-75B1-CB66-949A7D3178BA}"/>
              </a:ext>
            </a:extLst>
          </p:cNvPr>
          <p:cNvSpPr/>
          <p:nvPr/>
        </p:nvSpPr>
        <p:spPr>
          <a:xfrm>
            <a:off x="5489167" y="1792850"/>
            <a:ext cx="857249" cy="792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CA0C04A1-8FF9-74B1-0286-74379056CAF2}"/>
              </a:ext>
            </a:extLst>
          </p:cNvPr>
          <p:cNvPicPr>
            <a:picLocks noChangeAspect="1"/>
          </p:cNvPicPr>
          <p:nvPr/>
        </p:nvPicPr>
        <p:blipFill>
          <a:blip r:embed="rId3"/>
          <a:stretch>
            <a:fillRect/>
          </a:stretch>
        </p:blipFill>
        <p:spPr>
          <a:xfrm>
            <a:off x="4261208" y="706078"/>
            <a:ext cx="3110375" cy="2385551"/>
          </a:xfrm>
          <a:prstGeom prst="rect">
            <a:avLst/>
          </a:prstGeom>
        </p:spPr>
      </p:pic>
      <p:sp>
        <p:nvSpPr>
          <p:cNvPr id="3" name="Google Shape;2660;p33">
            <a:extLst>
              <a:ext uri="{FF2B5EF4-FFF2-40B4-BE49-F238E27FC236}">
                <a16:creationId xmlns:a16="http://schemas.microsoft.com/office/drawing/2014/main" id="{94C88CEA-6B9C-721F-121E-A778B3723319}"/>
              </a:ext>
            </a:extLst>
          </p:cNvPr>
          <p:cNvSpPr txBox="1">
            <a:spLocks/>
          </p:cNvSpPr>
          <p:nvPr/>
        </p:nvSpPr>
        <p:spPr>
          <a:xfrm>
            <a:off x="2747432" y="3788946"/>
            <a:ext cx="3330480" cy="105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PT Sans"/>
              <a:buNone/>
              <a:defRPr sz="18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9pPr>
          </a:lstStyle>
          <a:p>
            <a:pPr marL="0" indent="0"/>
            <a:r>
              <a:rPr lang="en"/>
              <a:t>Silva Sanchez Alvaro Daniel</a:t>
            </a:r>
          </a:p>
        </p:txBody>
      </p:sp>
      <p:sp>
        <p:nvSpPr>
          <p:cNvPr id="7" name="Google Shape;2660;p33">
            <a:extLst>
              <a:ext uri="{FF2B5EF4-FFF2-40B4-BE49-F238E27FC236}">
                <a16:creationId xmlns:a16="http://schemas.microsoft.com/office/drawing/2014/main" id="{93ADEF2B-CD25-36F9-E680-BE0F68990F8C}"/>
              </a:ext>
            </a:extLst>
          </p:cNvPr>
          <p:cNvSpPr txBox="1">
            <a:spLocks/>
          </p:cNvSpPr>
          <p:nvPr/>
        </p:nvSpPr>
        <p:spPr>
          <a:xfrm>
            <a:off x="2803346" y="4060099"/>
            <a:ext cx="3330480" cy="105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PT Sans"/>
              <a:buNone/>
              <a:defRPr sz="18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9pPr>
          </a:lstStyle>
          <a:p>
            <a:pPr marL="0" indent="0"/>
            <a:r>
              <a:rPr lang="en"/>
              <a:t>Armas Jimenez David Alonso</a:t>
            </a:r>
          </a:p>
        </p:txBody>
      </p:sp>
      <p:sp>
        <p:nvSpPr>
          <p:cNvPr id="9" name="Google Shape;2660;p33">
            <a:extLst>
              <a:ext uri="{FF2B5EF4-FFF2-40B4-BE49-F238E27FC236}">
                <a16:creationId xmlns:a16="http://schemas.microsoft.com/office/drawing/2014/main" id="{DAC92976-F28E-2D73-D15B-602321B3F3FB}"/>
              </a:ext>
            </a:extLst>
          </p:cNvPr>
          <p:cNvSpPr txBox="1">
            <a:spLocks/>
          </p:cNvSpPr>
          <p:nvPr/>
        </p:nvSpPr>
        <p:spPr>
          <a:xfrm>
            <a:off x="2740505" y="4308986"/>
            <a:ext cx="3323058" cy="1355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PT Sans"/>
              <a:buNone/>
              <a:defRPr sz="18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9pPr>
          </a:lstStyle>
          <a:p>
            <a:pPr marL="0" indent="0"/>
            <a:r>
              <a:rPr lang="en"/>
              <a:t>Reyes Torres Oscar Manuel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p:nvPr/>
        </p:nvSpPr>
        <p:spPr>
          <a:xfrm>
            <a:off x="3428910" y="325810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6107610" y="325810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750210" y="325810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744" name="Google Shape;2744;p35"/>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r>
              <a:rPr lang="en"/>
              <a:t>WHAT IS?</a:t>
            </a:r>
          </a:p>
        </p:txBody>
      </p:sp>
      <p:sp>
        <p:nvSpPr>
          <p:cNvPr id="2746" name="Google Shape;2746;p35"/>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7" name="Google Shape;2747;p35"/>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ADVANTAJE</a:t>
            </a:r>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50" name="Google Shape;2750;p35"/>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DISADVANTAJE</a:t>
            </a:r>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53" name="Google Shape;2753;p35"/>
          <p:cNvSpPr txBox="1">
            <a:spLocks noGrp="1"/>
          </p:cNvSpPr>
          <p:nvPr>
            <p:ph type="title" idx="13"/>
          </p:nvPr>
        </p:nvSpPr>
        <p:spPr>
          <a:xfrm>
            <a:off x="813660" y="3320962"/>
            <a:ext cx="2233500" cy="274200"/>
          </a:xfrm>
          <a:prstGeom prst="rect">
            <a:avLst/>
          </a:prstGeom>
        </p:spPr>
        <p:txBody>
          <a:bodyPr spcFirstLastPara="1" wrap="square" lIns="91425" tIns="91425" rIns="91425" bIns="91425" anchor="ctr" anchorCtr="0">
            <a:noAutofit/>
          </a:bodyPr>
          <a:lstStyle/>
          <a:p>
            <a:r>
              <a:rPr lang="en"/>
              <a:t>CHARACTERISTICS</a:t>
            </a:r>
          </a:p>
        </p:txBody>
      </p:sp>
      <p:sp>
        <p:nvSpPr>
          <p:cNvPr id="2755" name="Google Shape;2755;p35"/>
          <p:cNvSpPr txBox="1">
            <a:spLocks noGrp="1"/>
          </p:cNvSpPr>
          <p:nvPr>
            <p:ph type="title" idx="15"/>
          </p:nvPr>
        </p:nvSpPr>
        <p:spPr>
          <a:xfrm>
            <a:off x="813660" y="2683758"/>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56" name="Google Shape;2756;p35"/>
          <p:cNvSpPr txBox="1">
            <a:spLocks noGrp="1"/>
          </p:cNvSpPr>
          <p:nvPr>
            <p:ph type="title" idx="16"/>
          </p:nvPr>
        </p:nvSpPr>
        <p:spPr>
          <a:xfrm>
            <a:off x="3508260" y="3320962"/>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EXAMPLES</a:t>
            </a:r>
            <a:endParaRPr/>
          </a:p>
        </p:txBody>
      </p:sp>
      <p:sp>
        <p:nvSpPr>
          <p:cNvPr id="2758" name="Google Shape;2758;p35"/>
          <p:cNvSpPr txBox="1">
            <a:spLocks noGrp="1"/>
          </p:cNvSpPr>
          <p:nvPr>
            <p:ph type="title" idx="18"/>
          </p:nvPr>
        </p:nvSpPr>
        <p:spPr>
          <a:xfrm>
            <a:off x="3508260" y="2683758"/>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759" name="Google Shape;2759;p35"/>
          <p:cNvSpPr txBox="1">
            <a:spLocks noGrp="1"/>
          </p:cNvSpPr>
          <p:nvPr>
            <p:ph type="title" idx="19"/>
          </p:nvPr>
        </p:nvSpPr>
        <p:spPr>
          <a:xfrm>
            <a:off x="6186960" y="3320962"/>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a:t>
            </a:r>
            <a:endParaRPr/>
          </a:p>
        </p:txBody>
      </p:sp>
      <p:sp>
        <p:nvSpPr>
          <p:cNvPr id="2761" name="Google Shape;2761;p35"/>
          <p:cNvSpPr txBox="1">
            <a:spLocks noGrp="1"/>
          </p:cNvSpPr>
          <p:nvPr>
            <p:ph type="title" idx="21"/>
          </p:nvPr>
        </p:nvSpPr>
        <p:spPr>
          <a:xfrm>
            <a:off x="6186960" y="2683758"/>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r>
              <a:rPr lang="en" sz="2800"/>
              <a:t>WHAT IS </a:t>
            </a:r>
            <a:r>
              <a:rPr lang="en" sz="2800">
                <a:solidFill>
                  <a:schemeClr val="accent2"/>
                </a:solidFill>
              </a:rPr>
              <a:t>GIN?</a:t>
            </a:r>
            <a:endParaRPr sz="2800">
              <a:solidFill>
                <a:schemeClr val="accent2"/>
              </a:solidFill>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
                <a:solidFill>
                  <a:schemeClr val="accent2"/>
                </a:solidFill>
              </a:rPr>
              <a:t>GIN</a:t>
            </a:r>
            <a:r>
              <a:rPr lang="en"/>
              <a:t> IS:</a:t>
            </a:r>
          </a:p>
          <a:p>
            <a:pPr marL="0" indent="0">
              <a:buSzPts val="1100"/>
              <a:buNone/>
            </a:pPr>
            <a:endParaRPr lang="en"/>
          </a:p>
          <a:p>
            <a:pPr marL="0" indent="0">
              <a:buSzPts val="1100"/>
              <a:buNone/>
            </a:pPr>
            <a:r>
              <a:rPr lang="en"/>
              <a:t>It is a framework web builder for Go that makes it easy to create web applications and APIs. Gin provides a set of tools and utilities that help simplify route creation, middleware management, handling HTTP requests and responses, among other aspects necessary for developing efficient and fast web applications in Go.</a:t>
            </a:r>
            <a:endParaRPr lang="es-ES"/>
          </a:p>
          <a:p>
            <a:pPr marL="0" lvl="0" indent="0" algn="l" rtl="0">
              <a:spcAft>
                <a:spcPts val="1200"/>
              </a:spcAft>
              <a:buFont typeface="PT Sans"/>
              <a:buNone/>
            </a:pPr>
            <a:endParaRPr lang="es-ES"/>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ángulo 4">
            <a:extLst>
              <a:ext uri="{FF2B5EF4-FFF2-40B4-BE49-F238E27FC236}">
                <a16:creationId xmlns:a16="http://schemas.microsoft.com/office/drawing/2014/main" id="{6C71FE60-2E83-CD34-A5BB-54B20261E7AB}"/>
              </a:ext>
            </a:extLst>
          </p:cNvPr>
          <p:cNvSpPr/>
          <p:nvPr/>
        </p:nvSpPr>
        <p:spPr>
          <a:xfrm>
            <a:off x="4124819" y="3677638"/>
            <a:ext cx="890649" cy="4824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descr="Imagen que contiene Icono&#10;&#10;Descripción generada automáticamente">
            <a:extLst>
              <a:ext uri="{FF2B5EF4-FFF2-40B4-BE49-F238E27FC236}">
                <a16:creationId xmlns:a16="http://schemas.microsoft.com/office/drawing/2014/main" id="{12D45A6A-ECE6-068B-ABC4-1BF0A501F0B3}"/>
              </a:ext>
            </a:extLst>
          </p:cNvPr>
          <p:cNvPicPr>
            <a:picLocks noChangeAspect="1"/>
          </p:cNvPicPr>
          <p:nvPr/>
        </p:nvPicPr>
        <p:blipFill>
          <a:blip r:embed="rId3"/>
          <a:stretch>
            <a:fillRect/>
          </a:stretch>
        </p:blipFill>
        <p:spPr>
          <a:xfrm>
            <a:off x="2717965" y="2023634"/>
            <a:ext cx="3700647" cy="283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399850" y="423348"/>
            <a:ext cx="4344300" cy="572700"/>
          </a:xfrm>
          <a:prstGeom prst="rect">
            <a:avLst/>
          </a:prstGeom>
        </p:spPr>
        <p:txBody>
          <a:bodyPr spcFirstLastPara="1" wrap="square" lIns="91425" tIns="91425" rIns="91425" bIns="91425" anchor="ctr" anchorCtr="0">
            <a:noAutofit/>
          </a:bodyPr>
          <a:lstStyle/>
          <a:p>
            <a:r>
              <a:rPr lang="en">
                <a:solidFill>
                  <a:schemeClr val="accent2"/>
                </a:solidFill>
              </a:rPr>
              <a:t>GIN</a:t>
            </a:r>
            <a:r>
              <a:rPr lang="en">
                <a:solidFill>
                  <a:srgbClr val="FFFFFF"/>
                </a:solidFill>
              </a:rPr>
              <a:t> </a:t>
            </a:r>
            <a:r>
              <a:rPr lang="en">
                <a:solidFill>
                  <a:schemeClr val="bg1"/>
                </a:solidFill>
              </a:rPr>
              <a:t>ADVANTAGE</a:t>
            </a:r>
          </a:p>
        </p:txBody>
      </p:sp>
      <p:sp>
        <p:nvSpPr>
          <p:cNvPr id="2825" name="Google Shape;2825;p37"/>
          <p:cNvSpPr txBox="1">
            <a:spLocks noGrp="1"/>
          </p:cNvSpPr>
          <p:nvPr>
            <p:ph type="subTitle" idx="1"/>
          </p:nvPr>
        </p:nvSpPr>
        <p:spPr>
          <a:xfrm>
            <a:off x="1736171" y="992609"/>
            <a:ext cx="5911315" cy="3011141"/>
          </a:xfrm>
          <a:prstGeom prst="rect">
            <a:avLst/>
          </a:prstGeom>
        </p:spPr>
        <p:txBody>
          <a:bodyPr spcFirstLastPara="1" wrap="square" lIns="91425" tIns="91425" rIns="91425" bIns="91425" anchor="t" anchorCtr="0">
            <a:noAutofit/>
          </a:bodyPr>
          <a:lstStyle/>
          <a:p>
            <a:pPr marL="285750" indent="-285750" algn="l">
              <a:buFont typeface="Arial"/>
              <a:buChar char="•"/>
            </a:pPr>
            <a:r>
              <a:rPr lang="en" b="1">
                <a:solidFill>
                  <a:schemeClr val="accent2"/>
                </a:solidFill>
              </a:rPr>
              <a:t>PERFORMANCE</a:t>
            </a:r>
            <a:r>
              <a:rPr lang="en" b="1">
                <a:solidFill>
                  <a:srgbClr val="D1D5DB"/>
                </a:solidFill>
              </a:rPr>
              <a:t>: Gin is known for its high performance and low latency, making it suitable for high-traffic web applications and APIs.</a:t>
            </a:r>
          </a:p>
          <a:p>
            <a:pPr marL="0" indent="0" algn="l"/>
            <a:endParaRPr lang="en" b="1">
              <a:solidFill>
                <a:srgbClr val="D1D5DB"/>
              </a:solidFill>
            </a:endParaRPr>
          </a:p>
          <a:p>
            <a:pPr marL="285750" indent="-285750" algn="l">
              <a:buFont typeface="Arial"/>
              <a:buChar char="•"/>
            </a:pPr>
            <a:r>
              <a:rPr lang="en" b="1">
                <a:solidFill>
                  <a:schemeClr val="accent2"/>
                </a:solidFill>
              </a:rPr>
              <a:t>SIMPLICITY</a:t>
            </a:r>
            <a:r>
              <a:rPr lang="en" b="1">
                <a:solidFill>
                  <a:srgbClr val="D1D5DB"/>
                </a:solidFill>
              </a:rPr>
              <a:t>: Gin has a simple and easy-to-learn syntax, which makes it easy for developers who are just starting with Go.</a:t>
            </a:r>
          </a:p>
          <a:p>
            <a:pPr marL="0" indent="0" algn="l"/>
            <a:endParaRPr lang="en" b="1">
              <a:solidFill>
                <a:schemeClr val="accent2"/>
              </a:solidFill>
            </a:endParaRPr>
          </a:p>
          <a:p>
            <a:pPr marL="285750" indent="-285750" algn="l">
              <a:buFont typeface="Arial"/>
              <a:buChar char="•"/>
            </a:pPr>
            <a:r>
              <a:rPr lang="en" b="1">
                <a:solidFill>
                  <a:schemeClr val="accent2"/>
                </a:solidFill>
              </a:rPr>
              <a:t>ROUTING AND MIDDLEWARE</a:t>
            </a:r>
            <a:r>
              <a:rPr lang="en" b="1">
                <a:solidFill>
                  <a:srgbClr val="D1D5DB"/>
                </a:solidFill>
              </a:rPr>
              <a:t>: It offers efficient routing and a flexible middleware system, simplifying the management of HTTP requests.</a:t>
            </a:r>
          </a:p>
          <a:p>
            <a:pPr marL="0" indent="0" algn="l"/>
            <a:endParaRPr lang="en" b="1">
              <a:solidFill>
                <a:srgbClr val="D1D5DB"/>
              </a:solidFill>
            </a:endParaRPr>
          </a:p>
          <a:p>
            <a:pPr marL="285750" indent="-285750" algn="l">
              <a:buFont typeface="Arial"/>
              <a:buChar char="•"/>
            </a:pPr>
            <a:r>
              <a:rPr lang="en" b="1">
                <a:solidFill>
                  <a:schemeClr val="accent2"/>
                </a:solidFill>
              </a:rPr>
              <a:t>LOOSE COUPLING</a:t>
            </a:r>
            <a:r>
              <a:rPr lang="en" b="1">
                <a:solidFill>
                  <a:srgbClr val="D1D5DB"/>
                </a:solidFill>
              </a:rPr>
              <a:t>: You can use only the parts of Gin that you need, avoiding excessive coupling and promoting modularity.</a:t>
            </a:r>
          </a:p>
          <a:p>
            <a:pPr marL="0" indent="0" algn="l"/>
            <a:endParaRPr lang="en" b="1">
              <a:solidFill>
                <a:schemeClr val="accent2"/>
              </a:solidFill>
            </a:endParaRPr>
          </a:p>
          <a:p>
            <a:pPr marL="285750" indent="-285750" algn="l">
              <a:buFont typeface="Arial"/>
              <a:buChar char="•"/>
            </a:pPr>
            <a:r>
              <a:rPr lang="en" b="1">
                <a:solidFill>
                  <a:schemeClr val="accent2"/>
                </a:solidFill>
              </a:rPr>
              <a:t>DOCUMENTATION AND COMMUNITY</a:t>
            </a:r>
            <a:r>
              <a:rPr lang="en" b="1">
                <a:solidFill>
                  <a:srgbClr val="D1D5DB"/>
                </a:solidFill>
              </a:rPr>
              <a:t>: Gin has good documentation and an active community, making problem-solving and getting help easier.</a:t>
            </a:r>
            <a:endParaRPr lang="en" b="1"/>
          </a:p>
          <a:p>
            <a:pPr marL="0" lvl="0" indent="0" algn="ctr">
              <a:spcBef>
                <a:spcPts val="0"/>
              </a:spcBef>
              <a:spcAft>
                <a:spcPts val="0"/>
              </a:spcAft>
              <a:buNone/>
            </a:pPr>
            <a:endParaRPr lang="en" sz="1200"/>
          </a:p>
        </p:txBody>
      </p:sp>
      <p:grpSp>
        <p:nvGrpSpPr>
          <p:cNvPr id="2826" name="Google Shape;2826;p37"/>
          <p:cNvGrpSpPr/>
          <p:nvPr/>
        </p:nvGrpSpPr>
        <p:grpSpPr>
          <a:xfrm flipH="1">
            <a:off x="4075066" y="4459664"/>
            <a:ext cx="883258"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58352" y="431426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n 1" descr="Like and dislike icon free png 19533420 PNG">
            <a:extLst>
              <a:ext uri="{FF2B5EF4-FFF2-40B4-BE49-F238E27FC236}">
                <a16:creationId xmlns:a16="http://schemas.microsoft.com/office/drawing/2014/main" id="{D329FA97-B214-9F44-145F-0C0366A4D7BB}"/>
              </a:ext>
            </a:extLst>
          </p:cNvPr>
          <p:cNvPicPr>
            <a:picLocks noChangeAspect="1"/>
          </p:cNvPicPr>
          <p:nvPr/>
        </p:nvPicPr>
        <p:blipFill rotWithShape="1">
          <a:blip r:embed="rId3"/>
          <a:srcRect l="15176" t="16827" r="49864" b="15385"/>
          <a:stretch/>
        </p:blipFill>
        <p:spPr>
          <a:xfrm>
            <a:off x="1473570" y="4077367"/>
            <a:ext cx="959010" cy="1046011"/>
          </a:xfrm>
          <a:prstGeom prst="rect">
            <a:avLst/>
          </a:prstGeom>
        </p:spPr>
      </p:pic>
      <p:sp>
        <p:nvSpPr>
          <p:cNvPr id="5" name="Rectángulo 4">
            <a:extLst>
              <a:ext uri="{FF2B5EF4-FFF2-40B4-BE49-F238E27FC236}">
                <a16:creationId xmlns:a16="http://schemas.microsoft.com/office/drawing/2014/main" id="{6414AD1B-7075-3C08-6D4B-74E0F29E035F}"/>
              </a:ext>
            </a:extLst>
          </p:cNvPr>
          <p:cNvSpPr/>
          <p:nvPr/>
        </p:nvSpPr>
        <p:spPr>
          <a:xfrm>
            <a:off x="556655" y="3690627"/>
            <a:ext cx="823850" cy="9129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descr="Imagen que contiene Icono&#10;&#10;Descripción generada automáticamente">
            <a:extLst>
              <a:ext uri="{FF2B5EF4-FFF2-40B4-BE49-F238E27FC236}">
                <a16:creationId xmlns:a16="http://schemas.microsoft.com/office/drawing/2014/main" id="{12C73550-85DE-5D77-2E5A-B5E8DA879D92}"/>
              </a:ext>
            </a:extLst>
          </p:cNvPr>
          <p:cNvPicPr>
            <a:picLocks noChangeAspect="1"/>
          </p:cNvPicPr>
          <p:nvPr/>
        </p:nvPicPr>
        <p:blipFill>
          <a:blip r:embed="rId4"/>
          <a:stretch>
            <a:fillRect/>
          </a:stretch>
        </p:blipFill>
        <p:spPr>
          <a:xfrm flipH="1">
            <a:off x="-617518" y="2543180"/>
            <a:ext cx="3320638" cy="25212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399850" y="816718"/>
            <a:ext cx="4344300" cy="572700"/>
          </a:xfrm>
          <a:prstGeom prst="rect">
            <a:avLst/>
          </a:prstGeom>
        </p:spPr>
        <p:txBody>
          <a:bodyPr spcFirstLastPara="1" wrap="square" lIns="91425" tIns="91425" rIns="91425" bIns="91425" anchor="ctr" anchorCtr="0">
            <a:noAutofit/>
          </a:bodyPr>
          <a:lstStyle/>
          <a:p>
            <a:r>
              <a:rPr lang="en">
                <a:solidFill>
                  <a:schemeClr val="accent2"/>
                </a:solidFill>
              </a:rPr>
              <a:t>GIN</a:t>
            </a:r>
            <a:r>
              <a:rPr lang="en">
                <a:solidFill>
                  <a:srgbClr val="FFFFFF"/>
                </a:solidFill>
              </a:rPr>
              <a:t> </a:t>
            </a:r>
            <a:r>
              <a:rPr lang="en">
                <a:solidFill>
                  <a:schemeClr val="bg1"/>
                </a:solidFill>
              </a:rPr>
              <a:t>DISADVANTAGE</a:t>
            </a:r>
          </a:p>
        </p:txBody>
      </p:sp>
      <p:sp>
        <p:nvSpPr>
          <p:cNvPr id="2825" name="Google Shape;2825;p37"/>
          <p:cNvSpPr txBox="1">
            <a:spLocks noGrp="1"/>
          </p:cNvSpPr>
          <p:nvPr>
            <p:ph type="subTitle" idx="1"/>
          </p:nvPr>
        </p:nvSpPr>
        <p:spPr>
          <a:xfrm>
            <a:off x="2289237" y="1508801"/>
            <a:ext cx="4522429" cy="2023648"/>
          </a:xfrm>
          <a:prstGeom prst="rect">
            <a:avLst/>
          </a:prstGeom>
        </p:spPr>
        <p:txBody>
          <a:bodyPr spcFirstLastPara="1" wrap="square" lIns="91425" tIns="91425" rIns="91425" bIns="91425" anchor="t" anchorCtr="0">
            <a:noAutofit/>
          </a:bodyPr>
          <a:lstStyle/>
          <a:p>
            <a:pPr marL="285750" indent="-285750" algn="l">
              <a:buFont typeface="Arial"/>
              <a:buChar char="•"/>
            </a:pPr>
            <a:r>
              <a:rPr lang="en" b="1">
                <a:solidFill>
                  <a:schemeClr val="accent2"/>
                </a:solidFill>
              </a:rPr>
              <a:t>Fewer Features than Other Frameworks:</a:t>
            </a:r>
            <a:r>
              <a:rPr lang="en"/>
              <a:t> Compared to some other web frameworks, Gin may seem lighter in terms of pre-built features.</a:t>
            </a:r>
            <a:endParaRPr lang="es-ES"/>
          </a:p>
          <a:p>
            <a:pPr marL="285750" indent="-285750" algn="l">
              <a:buFont typeface="Arial"/>
              <a:buChar char="•"/>
            </a:pPr>
            <a:endParaRPr lang="en"/>
          </a:p>
          <a:p>
            <a:pPr marL="285750" indent="-285750" algn="l">
              <a:buFont typeface="Arial"/>
              <a:buChar char="•"/>
            </a:pPr>
            <a:r>
              <a:rPr lang="en" b="1">
                <a:solidFill>
                  <a:schemeClr val="accent2"/>
                </a:solidFill>
              </a:rPr>
              <a:t>Go Learning Curve:</a:t>
            </a:r>
            <a:r>
              <a:rPr lang="en" b="1"/>
              <a:t> </a:t>
            </a:r>
            <a:r>
              <a:rPr lang="en"/>
              <a:t>If you're not familiar with Go, you'll need to learn the language before using Gin.</a:t>
            </a:r>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813487" y="1075319"/>
            <a:ext cx="1252896" cy="51000"/>
            <a:chOff x="2915381" y="4104819"/>
            <a:chExt cx="1252896"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n 1" descr="Like and dislike icon free png 19533420 PNG">
            <a:extLst>
              <a:ext uri="{FF2B5EF4-FFF2-40B4-BE49-F238E27FC236}">
                <a16:creationId xmlns:a16="http://schemas.microsoft.com/office/drawing/2014/main" id="{614E8D1F-A7FC-698F-02E2-7D47653DAE24}"/>
              </a:ext>
            </a:extLst>
          </p:cNvPr>
          <p:cNvPicPr>
            <a:picLocks noChangeAspect="1"/>
          </p:cNvPicPr>
          <p:nvPr/>
        </p:nvPicPr>
        <p:blipFill rotWithShape="1">
          <a:blip r:embed="rId3"/>
          <a:srcRect l="49864" t="14423" r="16260" b="18750"/>
          <a:stretch/>
        </p:blipFill>
        <p:spPr>
          <a:xfrm>
            <a:off x="3540239" y="3809644"/>
            <a:ext cx="929238" cy="1031177"/>
          </a:xfrm>
          <a:prstGeom prst="rect">
            <a:avLst/>
          </a:prstGeom>
        </p:spPr>
      </p:pic>
      <p:sp>
        <p:nvSpPr>
          <p:cNvPr id="7" name="Rectángulo 6">
            <a:extLst>
              <a:ext uri="{FF2B5EF4-FFF2-40B4-BE49-F238E27FC236}">
                <a16:creationId xmlns:a16="http://schemas.microsoft.com/office/drawing/2014/main" id="{B247D92D-A3C8-6699-BBE9-71E75BD94271}"/>
              </a:ext>
            </a:extLst>
          </p:cNvPr>
          <p:cNvSpPr/>
          <p:nvPr/>
        </p:nvSpPr>
        <p:spPr>
          <a:xfrm>
            <a:off x="4623955" y="3937412"/>
            <a:ext cx="794161" cy="6605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descr="Imagen que contiene Icono&#10;&#10;Descripción generada automáticamente">
            <a:extLst>
              <a:ext uri="{FF2B5EF4-FFF2-40B4-BE49-F238E27FC236}">
                <a16:creationId xmlns:a16="http://schemas.microsoft.com/office/drawing/2014/main" id="{56C6B8CD-69C9-6654-1168-3A916DAF8FFE}"/>
              </a:ext>
            </a:extLst>
          </p:cNvPr>
          <p:cNvPicPr>
            <a:picLocks noChangeAspect="1"/>
          </p:cNvPicPr>
          <p:nvPr/>
        </p:nvPicPr>
        <p:blipFill rotWithShape="1">
          <a:blip r:embed="rId4"/>
          <a:srcRect l="25601" r="13501" b="381"/>
          <a:stretch/>
        </p:blipFill>
        <p:spPr>
          <a:xfrm>
            <a:off x="4187522" y="2765059"/>
            <a:ext cx="1977908" cy="2474706"/>
          </a:xfrm>
          <a:prstGeom prst="rect">
            <a:avLst/>
          </a:prstGeom>
        </p:spPr>
      </p:pic>
    </p:spTree>
    <p:extLst>
      <p:ext uri="{BB962C8B-B14F-4D97-AF65-F5344CB8AC3E}">
        <p14:creationId xmlns:p14="http://schemas.microsoft.com/office/powerpoint/2010/main" val="80453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grpSp>
        <p:nvGrpSpPr>
          <p:cNvPr id="3068" name="Google Shape;3068;p42"/>
          <p:cNvGrpSpPr/>
          <p:nvPr/>
        </p:nvGrpSpPr>
        <p:grpSpPr>
          <a:xfrm>
            <a:off x="8221959" y="1005432"/>
            <a:ext cx="1520982" cy="302065"/>
            <a:chOff x="5642557" y="-150670"/>
            <a:chExt cx="1520982" cy="302065"/>
          </a:xfrm>
        </p:grpSpPr>
        <p:sp>
          <p:nvSpPr>
            <p:cNvPr id="3069" name="Google Shape;3069;p4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42"/>
          <p:cNvGrpSpPr/>
          <p:nvPr/>
        </p:nvGrpSpPr>
        <p:grpSpPr>
          <a:xfrm flipH="1">
            <a:off x="4657567" y="4577991"/>
            <a:ext cx="1105976" cy="133969"/>
            <a:chOff x="8183182" y="663852"/>
            <a:chExt cx="1475028" cy="178673"/>
          </a:xfrm>
        </p:grpSpPr>
        <p:grpSp>
          <p:nvGrpSpPr>
            <p:cNvPr id="3075" name="Google Shape;3075;p42"/>
            <p:cNvGrpSpPr/>
            <p:nvPr/>
          </p:nvGrpSpPr>
          <p:grpSpPr>
            <a:xfrm>
              <a:off x="8183182" y="774425"/>
              <a:ext cx="1178025" cy="68100"/>
              <a:chOff x="2024450" y="204150"/>
              <a:chExt cx="1178025" cy="68100"/>
            </a:xfrm>
          </p:grpSpPr>
          <p:sp>
            <p:nvSpPr>
              <p:cNvPr id="3076" name="Google Shape;3076;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6" name="Google Shape;3086;p42"/>
            <p:cNvGrpSpPr/>
            <p:nvPr/>
          </p:nvGrpSpPr>
          <p:grpSpPr>
            <a:xfrm>
              <a:off x="8480185" y="663852"/>
              <a:ext cx="1178025" cy="68100"/>
              <a:chOff x="2024450" y="204150"/>
              <a:chExt cx="1178025" cy="68100"/>
            </a:xfrm>
          </p:grpSpPr>
          <p:sp>
            <p:nvSpPr>
              <p:cNvPr id="3087" name="Google Shape;3087;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7" name="Google Shape;3097;p42"/>
          <p:cNvGrpSpPr/>
          <p:nvPr/>
        </p:nvGrpSpPr>
        <p:grpSpPr>
          <a:xfrm rot="5400000">
            <a:off x="1600190" y="204648"/>
            <a:ext cx="98902" cy="553090"/>
            <a:chOff x="4898850" y="4820550"/>
            <a:chExt cx="98902" cy="553090"/>
          </a:xfrm>
        </p:grpSpPr>
        <p:sp>
          <p:nvSpPr>
            <p:cNvPr id="3098" name="Google Shape;3098;p4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724;p34">
            <a:extLst>
              <a:ext uri="{FF2B5EF4-FFF2-40B4-BE49-F238E27FC236}">
                <a16:creationId xmlns:a16="http://schemas.microsoft.com/office/drawing/2014/main" id="{FE1828F2-D915-7D54-57B8-BECF391AD165}"/>
              </a:ext>
            </a:extLst>
          </p:cNvPr>
          <p:cNvSpPr txBox="1">
            <a:spLocks/>
          </p:cNvSpPr>
          <p:nvPr/>
        </p:nvSpPr>
        <p:spPr>
          <a:xfrm>
            <a:off x="799239" y="194843"/>
            <a:ext cx="7717800"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es-ES" sz="2800">
                <a:solidFill>
                  <a:schemeClr val="accent2"/>
                </a:solidFill>
              </a:rPr>
              <a:t>CHARACTERISTICS</a:t>
            </a:r>
          </a:p>
        </p:txBody>
      </p:sp>
      <p:sp>
        <p:nvSpPr>
          <p:cNvPr id="2" name="CuadroTexto 1">
            <a:extLst>
              <a:ext uri="{FF2B5EF4-FFF2-40B4-BE49-F238E27FC236}">
                <a16:creationId xmlns:a16="http://schemas.microsoft.com/office/drawing/2014/main" id="{96DFEACF-C9FD-FA2C-2213-819A1A002F84}"/>
              </a:ext>
            </a:extLst>
          </p:cNvPr>
          <p:cNvSpPr txBox="1"/>
          <p:nvPr/>
        </p:nvSpPr>
        <p:spPr>
          <a:xfrm>
            <a:off x="1303643" y="1261037"/>
            <a:ext cx="689278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chemeClr val="accent2"/>
                </a:solidFill>
              </a:rPr>
              <a:t>Fast</a:t>
            </a:r>
            <a:r>
              <a:rPr lang="en-US" sz="1200" dirty="0">
                <a:solidFill>
                  <a:schemeClr val="bg1"/>
                </a:solidFill>
              </a:rPr>
              <a:t> Radix tree based routing, low memory consumption. No reflection. Predictable API performance. </a:t>
            </a:r>
            <a:endParaRPr lang="es-ES" sz="1200" dirty="0">
              <a:solidFill>
                <a:schemeClr val="bg1"/>
              </a:solidFill>
            </a:endParaRPr>
          </a:p>
          <a:p>
            <a:r>
              <a:rPr lang="en-US" sz="1200" b="1" dirty="0">
                <a:solidFill>
                  <a:schemeClr val="accent2"/>
                </a:solidFill>
              </a:rPr>
              <a:t>Middleware support</a:t>
            </a:r>
            <a:r>
              <a:rPr lang="en-US" sz="1200" dirty="0">
                <a:solidFill>
                  <a:schemeClr val="accent2"/>
                </a:solidFill>
              </a:rPr>
              <a:t> </a:t>
            </a:r>
            <a:r>
              <a:rPr lang="en-US" sz="1200" dirty="0">
                <a:solidFill>
                  <a:schemeClr val="bg1"/>
                </a:solidFill>
              </a:rPr>
              <a:t>An incoming HTTP request can be handled by various chained middleware and final action. Example: Logger, Authorization, GZIP and finally save the message in the DB.</a:t>
            </a:r>
          </a:p>
          <a:p>
            <a:r>
              <a:rPr lang="en-US" sz="1200" dirty="0">
                <a:solidFill>
                  <a:schemeClr val="bg1"/>
                </a:solidFill>
              </a:rPr>
              <a:t> </a:t>
            </a:r>
            <a:r>
              <a:rPr lang="en-US" sz="1200" b="1" dirty="0">
                <a:solidFill>
                  <a:schemeClr val="accent2"/>
                </a:solidFill>
              </a:rPr>
              <a:t>Crash free </a:t>
            </a:r>
            <a:r>
              <a:rPr lang="en-US" sz="1200" dirty="0">
                <a:solidFill>
                  <a:schemeClr val="bg1"/>
                </a:solidFill>
              </a:rPr>
              <a:t>Gin can receive and recover from a panic that occurred during an HTTP request. This way your server will always be available. It is also possible to make a panic report, for example to Sentry! </a:t>
            </a:r>
          </a:p>
          <a:p>
            <a:r>
              <a:rPr lang="en-US" sz="1200" b="1" dirty="0">
                <a:solidFill>
                  <a:schemeClr val="accent2"/>
                </a:solidFill>
              </a:rPr>
              <a:t>JSON Validation </a:t>
            </a:r>
            <a:r>
              <a:rPr lang="en-US" sz="1200" dirty="0">
                <a:solidFill>
                  <a:schemeClr val="bg1"/>
                </a:solidFill>
              </a:rPr>
              <a:t>Gin allows you to analyze and validate JSON data in a request, and for example, check the existence of required data. </a:t>
            </a:r>
          </a:p>
          <a:p>
            <a:r>
              <a:rPr lang="en-US" sz="1200" b="1" dirty="0">
                <a:solidFill>
                  <a:schemeClr val="accent2"/>
                </a:solidFill>
              </a:rPr>
              <a:t>Route grouping</a:t>
            </a:r>
            <a:r>
              <a:rPr lang="en-US" sz="1200" dirty="0">
                <a:solidFill>
                  <a:schemeClr val="accent2"/>
                </a:solidFill>
              </a:rPr>
              <a:t> </a:t>
            </a:r>
            <a:r>
              <a:rPr lang="en-US" sz="1200" dirty="0">
                <a:solidFill>
                  <a:schemeClr val="bg1"/>
                </a:solidFill>
              </a:rPr>
              <a:t>Organize your routes better: Authorized routes vs public routes, different API versions. Additionally, route groups can be nested unlimitedly without affecting performance.</a:t>
            </a:r>
          </a:p>
          <a:p>
            <a:r>
              <a:rPr lang="en-US" sz="1200" dirty="0">
                <a:solidFill>
                  <a:schemeClr val="bg1"/>
                </a:solidFill>
              </a:rPr>
              <a:t> </a:t>
            </a:r>
            <a:r>
              <a:rPr lang="en-US" sz="1200" b="1" dirty="0">
                <a:solidFill>
                  <a:schemeClr val="accent2"/>
                </a:solidFill>
              </a:rPr>
              <a:t>Error handling </a:t>
            </a:r>
            <a:r>
              <a:rPr lang="en-US" sz="1200" dirty="0">
                <a:solidFill>
                  <a:schemeClr val="bg1"/>
                </a:solidFill>
              </a:rPr>
              <a:t>Gin offers a convenient way to collect errors that occur during an HTTP request. A middleware can even record them in a log file, the DB or send them over the network. </a:t>
            </a:r>
          </a:p>
          <a:p>
            <a:r>
              <a:rPr lang="en-US" sz="1200" b="1" dirty="0">
                <a:solidFill>
                  <a:schemeClr val="accent2"/>
                </a:solidFill>
              </a:rPr>
              <a:t>Render included</a:t>
            </a:r>
            <a:r>
              <a:rPr lang="en-US" sz="1200" dirty="0">
                <a:solidFill>
                  <a:schemeClr val="accent2"/>
                </a:solidFill>
              </a:rPr>
              <a:t> </a:t>
            </a:r>
            <a:r>
              <a:rPr lang="en-US" sz="1200" dirty="0">
                <a:solidFill>
                  <a:schemeClr val="bg1"/>
                </a:solidFill>
              </a:rPr>
              <a:t>Gin has an easy-to-use API for rendering JSON, XML, and HTML. </a:t>
            </a:r>
          </a:p>
          <a:p>
            <a:r>
              <a:rPr lang="en-US" sz="1200" b="1" dirty="0">
                <a:solidFill>
                  <a:schemeClr val="accent2"/>
                </a:solidFill>
              </a:rPr>
              <a:t>Extensible Creating </a:t>
            </a:r>
            <a:r>
              <a:rPr lang="en-US" sz="1200" dirty="0">
                <a:solidFill>
                  <a:schemeClr val="bg1"/>
                </a:solidFill>
              </a:rPr>
              <a:t>new middleware is very simple. You just have to review the example codes.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0" name="Google Shape;3010;p41"/>
          <p:cNvSpPr/>
          <p:nvPr/>
        </p:nvSpPr>
        <p:spPr>
          <a:xfrm>
            <a:off x="3442554" y="2238710"/>
            <a:ext cx="22677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1"/>
          <p:cNvSpPr/>
          <p:nvPr/>
        </p:nvSpPr>
        <p:spPr>
          <a:xfrm>
            <a:off x="6168465" y="2238710"/>
            <a:ext cx="22677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1"/>
          <p:cNvSpPr/>
          <p:nvPr/>
        </p:nvSpPr>
        <p:spPr>
          <a:xfrm>
            <a:off x="829342" y="2238722"/>
            <a:ext cx="22656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1"/>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algn="ctr"/>
            <a:r>
              <a:rPr lang="en">
                <a:solidFill>
                  <a:schemeClr val="accent2"/>
                </a:solidFill>
              </a:rPr>
              <a:t>GIN </a:t>
            </a:r>
            <a:r>
              <a:rPr lang="en">
                <a:solidFill>
                  <a:schemeClr val="bg1"/>
                </a:solidFill>
              </a:rPr>
              <a:t>EXAMPLES</a:t>
            </a:r>
          </a:p>
        </p:txBody>
      </p:sp>
      <p:sp>
        <p:nvSpPr>
          <p:cNvPr id="3014" name="Google Shape;3014;p41"/>
          <p:cNvSpPr txBox="1">
            <a:spLocks noGrp="1"/>
          </p:cNvSpPr>
          <p:nvPr>
            <p:ph type="title" idx="2"/>
          </p:nvPr>
        </p:nvSpPr>
        <p:spPr>
          <a:xfrm>
            <a:off x="829342" y="2301710"/>
            <a:ext cx="2265600" cy="273900"/>
          </a:xfrm>
          <a:prstGeom prst="rect">
            <a:avLst/>
          </a:prstGeom>
        </p:spPr>
        <p:txBody>
          <a:bodyPr spcFirstLastPara="1" wrap="square" lIns="91425" tIns="91425" rIns="91425" bIns="91425" anchor="ctr" anchorCtr="0">
            <a:noAutofit/>
          </a:bodyPr>
          <a:lstStyle/>
          <a:p>
            <a:r>
              <a:rPr lang="en"/>
              <a:t>GitHub API </a:t>
            </a:r>
            <a:endParaRPr lang="es-ES" err="1"/>
          </a:p>
        </p:txBody>
      </p:sp>
      <p:sp>
        <p:nvSpPr>
          <p:cNvPr id="3015" name="Google Shape;3015;p41"/>
          <p:cNvSpPr txBox="1">
            <a:spLocks noGrp="1"/>
          </p:cNvSpPr>
          <p:nvPr>
            <p:ph type="subTitle" idx="1"/>
          </p:nvPr>
        </p:nvSpPr>
        <p:spPr>
          <a:xfrm>
            <a:off x="939955" y="3075638"/>
            <a:ext cx="2265600" cy="860912"/>
          </a:xfrm>
          <a:prstGeom prst="rect">
            <a:avLst/>
          </a:prstGeom>
        </p:spPr>
        <p:txBody>
          <a:bodyPr spcFirstLastPara="1" wrap="square" lIns="91425" tIns="91425" rIns="91425" bIns="91425" anchor="ctr" anchorCtr="0">
            <a:noAutofit/>
          </a:bodyPr>
          <a:lstStyle/>
          <a:p>
            <a:pPr marL="0" indent="0" algn="l"/>
            <a:r>
              <a:rPr lang="en"/>
              <a:t>The GitHub REST API is built with Gin. This API provides access to information about repositories, users, commits, etc.</a:t>
            </a:r>
            <a:endParaRPr lang="es-ES"/>
          </a:p>
        </p:txBody>
      </p:sp>
      <p:sp>
        <p:nvSpPr>
          <p:cNvPr id="3016" name="Google Shape;3016;p41"/>
          <p:cNvSpPr txBox="1">
            <a:spLocks noGrp="1"/>
          </p:cNvSpPr>
          <p:nvPr>
            <p:ph type="title" idx="3"/>
          </p:nvPr>
        </p:nvSpPr>
        <p:spPr>
          <a:xfrm>
            <a:off x="3443604" y="2301710"/>
            <a:ext cx="2265600" cy="273900"/>
          </a:xfrm>
          <a:prstGeom prst="rect">
            <a:avLst/>
          </a:prstGeom>
        </p:spPr>
        <p:txBody>
          <a:bodyPr spcFirstLastPara="1" wrap="square" lIns="91425" tIns="91425" rIns="91425" bIns="91425" anchor="ctr" anchorCtr="0">
            <a:noAutofit/>
          </a:bodyPr>
          <a:lstStyle/>
          <a:p>
            <a:r>
              <a:rPr lang="en"/>
              <a:t>Stripe API</a:t>
            </a:r>
            <a:endParaRPr/>
          </a:p>
        </p:txBody>
      </p:sp>
      <p:sp>
        <p:nvSpPr>
          <p:cNvPr id="3017" name="Google Shape;3017;p41"/>
          <p:cNvSpPr txBox="1">
            <a:spLocks noGrp="1"/>
          </p:cNvSpPr>
          <p:nvPr>
            <p:ph type="subTitle" idx="4"/>
          </p:nvPr>
        </p:nvSpPr>
        <p:spPr>
          <a:xfrm>
            <a:off x="3498910" y="3130944"/>
            <a:ext cx="2265600" cy="750300"/>
          </a:xfrm>
          <a:prstGeom prst="rect">
            <a:avLst/>
          </a:prstGeom>
        </p:spPr>
        <p:txBody>
          <a:bodyPr spcFirstLastPara="1" wrap="square" lIns="91425" tIns="91425" rIns="91425" bIns="91425" anchor="ctr" anchorCtr="0">
            <a:noAutofit/>
          </a:bodyPr>
          <a:lstStyle/>
          <a:p>
            <a:pPr marL="0" indent="0" algn="l"/>
            <a:r>
              <a:rPr lang="en"/>
              <a:t>The Stripe REST API is built with Gin. This API provides access to payment services such as payments, refunds, and billing.</a:t>
            </a:r>
            <a:endParaRPr/>
          </a:p>
        </p:txBody>
      </p:sp>
      <p:sp>
        <p:nvSpPr>
          <p:cNvPr id="3018" name="Google Shape;3018;p41"/>
          <p:cNvSpPr txBox="1">
            <a:spLocks noGrp="1"/>
          </p:cNvSpPr>
          <p:nvPr>
            <p:ph type="title" idx="5"/>
          </p:nvPr>
        </p:nvSpPr>
        <p:spPr>
          <a:xfrm>
            <a:off x="6132644" y="2301710"/>
            <a:ext cx="2265600" cy="273900"/>
          </a:xfrm>
          <a:prstGeom prst="rect">
            <a:avLst/>
          </a:prstGeom>
        </p:spPr>
        <p:txBody>
          <a:bodyPr spcFirstLastPara="1" wrap="square" lIns="91425" tIns="91425" rIns="91425" bIns="91425" anchor="ctr" anchorCtr="0">
            <a:noAutofit/>
          </a:bodyPr>
          <a:lstStyle/>
          <a:p>
            <a:r>
              <a:rPr lang="en"/>
              <a:t>Google Cloud</a:t>
            </a:r>
            <a:endParaRPr/>
          </a:p>
        </p:txBody>
      </p:sp>
      <p:sp>
        <p:nvSpPr>
          <p:cNvPr id="3019" name="Google Shape;3019;p41"/>
          <p:cNvSpPr txBox="1">
            <a:spLocks noGrp="1"/>
          </p:cNvSpPr>
          <p:nvPr>
            <p:ph type="subTitle" idx="6"/>
          </p:nvPr>
        </p:nvSpPr>
        <p:spPr>
          <a:xfrm>
            <a:off x="6169514" y="3130943"/>
            <a:ext cx="2265600" cy="916220"/>
          </a:xfrm>
          <a:prstGeom prst="rect">
            <a:avLst/>
          </a:prstGeom>
        </p:spPr>
        <p:txBody>
          <a:bodyPr spcFirstLastPara="1" wrap="square" lIns="91425" tIns="91425" rIns="91425" bIns="91425" anchor="ctr" anchorCtr="0">
            <a:noAutofit/>
          </a:bodyPr>
          <a:lstStyle/>
          <a:p>
            <a:pPr marL="0" indent="0" algn="l"/>
            <a:r>
              <a:rPr lang="en"/>
              <a:t>The Google Cloud Platform REST API is built with Gin. This API provides access to Google Cloud Platform services such as Compute Engine, Cloud Storage, and Cloud SQL.</a:t>
            </a:r>
            <a:endParaRPr/>
          </a:p>
        </p:txBody>
      </p:sp>
      <p:grpSp>
        <p:nvGrpSpPr>
          <p:cNvPr id="3020" name="Google Shape;3020;p41"/>
          <p:cNvGrpSpPr/>
          <p:nvPr/>
        </p:nvGrpSpPr>
        <p:grpSpPr>
          <a:xfrm>
            <a:off x="5419567" y="4501791"/>
            <a:ext cx="1105976" cy="133969"/>
            <a:chOff x="8183182" y="663852"/>
            <a:chExt cx="1475028" cy="178673"/>
          </a:xfrm>
        </p:grpSpPr>
        <p:grpSp>
          <p:nvGrpSpPr>
            <p:cNvPr id="3021" name="Google Shape;3021;p41"/>
            <p:cNvGrpSpPr/>
            <p:nvPr/>
          </p:nvGrpSpPr>
          <p:grpSpPr>
            <a:xfrm>
              <a:off x="8183182" y="774425"/>
              <a:ext cx="1178025" cy="68100"/>
              <a:chOff x="2024450" y="204150"/>
              <a:chExt cx="1178025" cy="68100"/>
            </a:xfrm>
          </p:grpSpPr>
          <p:sp>
            <p:nvSpPr>
              <p:cNvPr id="3022" name="Google Shape;3022;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p:cNvGrpSpPr/>
            <p:nvPr/>
          </p:nvGrpSpPr>
          <p:grpSpPr>
            <a:xfrm>
              <a:off x="8480185" y="663852"/>
              <a:ext cx="1178025" cy="68100"/>
              <a:chOff x="2024450" y="204150"/>
              <a:chExt cx="1178025" cy="68100"/>
            </a:xfrm>
          </p:grpSpPr>
          <p:sp>
            <p:nvSpPr>
              <p:cNvPr id="3033" name="Google Shape;3033;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Imagen 3" descr="Icono&#10;&#10;Descripción generada automáticamente">
            <a:extLst>
              <a:ext uri="{FF2B5EF4-FFF2-40B4-BE49-F238E27FC236}">
                <a16:creationId xmlns:a16="http://schemas.microsoft.com/office/drawing/2014/main" id="{AC337440-5EC7-D414-3991-9E5EE9DBE1C5}"/>
              </a:ext>
            </a:extLst>
          </p:cNvPr>
          <p:cNvPicPr>
            <a:picLocks noChangeAspect="1"/>
          </p:cNvPicPr>
          <p:nvPr/>
        </p:nvPicPr>
        <p:blipFill>
          <a:blip r:embed="rId3"/>
          <a:stretch>
            <a:fillRect/>
          </a:stretch>
        </p:blipFill>
        <p:spPr>
          <a:xfrm>
            <a:off x="6677438" y="958298"/>
            <a:ext cx="1330188" cy="1346753"/>
          </a:xfrm>
          <a:prstGeom prst="rect">
            <a:avLst/>
          </a:prstGeom>
        </p:spPr>
      </p:pic>
      <p:pic>
        <p:nvPicPr>
          <p:cNvPr id="5" name="Imagen 4">
            <a:extLst>
              <a:ext uri="{FF2B5EF4-FFF2-40B4-BE49-F238E27FC236}">
                <a16:creationId xmlns:a16="http://schemas.microsoft.com/office/drawing/2014/main" id="{0B8EF26A-648E-B21A-7ADC-330BD4FF59C3}"/>
              </a:ext>
            </a:extLst>
          </p:cNvPr>
          <p:cNvPicPr>
            <a:picLocks noChangeAspect="1"/>
          </p:cNvPicPr>
          <p:nvPr/>
        </p:nvPicPr>
        <p:blipFill>
          <a:blip r:embed="rId4"/>
          <a:stretch>
            <a:fillRect/>
          </a:stretch>
        </p:blipFill>
        <p:spPr>
          <a:xfrm>
            <a:off x="1401417" y="1028700"/>
            <a:ext cx="1114840" cy="1106557"/>
          </a:xfrm>
          <a:prstGeom prst="rect">
            <a:avLst/>
          </a:prstGeom>
        </p:spPr>
      </p:pic>
      <p:pic>
        <p:nvPicPr>
          <p:cNvPr id="6" name="Imagen 5" descr="Imagen que contiene Logotipo&#10;&#10;Descripción generada automáticamente">
            <a:extLst>
              <a:ext uri="{FF2B5EF4-FFF2-40B4-BE49-F238E27FC236}">
                <a16:creationId xmlns:a16="http://schemas.microsoft.com/office/drawing/2014/main" id="{35204761-9439-2151-E175-974BF066EA0B}"/>
              </a:ext>
            </a:extLst>
          </p:cNvPr>
          <p:cNvPicPr>
            <a:picLocks noChangeAspect="1"/>
          </p:cNvPicPr>
          <p:nvPr/>
        </p:nvPicPr>
        <p:blipFill>
          <a:blip r:embed="rId5"/>
          <a:stretch>
            <a:fillRect/>
          </a:stretch>
        </p:blipFill>
        <p:spPr>
          <a:xfrm>
            <a:off x="4093266" y="1049407"/>
            <a:ext cx="1164535" cy="11645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1438945" y="683508"/>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724;p34">
            <a:extLst>
              <a:ext uri="{FF2B5EF4-FFF2-40B4-BE49-F238E27FC236}">
                <a16:creationId xmlns:a16="http://schemas.microsoft.com/office/drawing/2014/main" id="{CC7BC21A-91B4-7F9D-5A6E-AC219B7F33C4}"/>
              </a:ext>
            </a:extLst>
          </p:cNvPr>
          <p:cNvSpPr txBox="1">
            <a:spLocks/>
          </p:cNvSpPr>
          <p:nvPr/>
        </p:nvSpPr>
        <p:spPr>
          <a:xfrm>
            <a:off x="766108" y="459887"/>
            <a:ext cx="7717800"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es-ES" sz="2800" dirty="0">
                <a:solidFill>
                  <a:schemeClr val="accent2"/>
                </a:solidFill>
              </a:rPr>
              <a:t>ARCHITECTURE</a:t>
            </a:r>
          </a:p>
        </p:txBody>
      </p:sp>
      <p:sp>
        <p:nvSpPr>
          <p:cNvPr id="6" name="CuadroTexto 5">
            <a:extLst>
              <a:ext uri="{FF2B5EF4-FFF2-40B4-BE49-F238E27FC236}">
                <a16:creationId xmlns:a16="http://schemas.microsoft.com/office/drawing/2014/main" id="{C58527A2-C41B-8E76-0C16-0D9F9DCF10C6}"/>
              </a:ext>
            </a:extLst>
          </p:cNvPr>
          <p:cNvSpPr txBox="1"/>
          <p:nvPr/>
        </p:nvSpPr>
        <p:spPr>
          <a:xfrm>
            <a:off x="1330027" y="1136005"/>
            <a:ext cx="6589961" cy="3323987"/>
          </a:xfrm>
          <a:prstGeom prst="rect">
            <a:avLst/>
          </a:prstGeom>
          <a:noFill/>
        </p:spPr>
        <p:txBody>
          <a:bodyPr wrap="square">
            <a:spAutoFit/>
          </a:bodyPr>
          <a:lstStyle/>
          <a:p>
            <a:r>
              <a:rPr lang="en-US" b="1" dirty="0">
                <a:solidFill>
                  <a:schemeClr val="accent2"/>
                </a:solidFill>
              </a:rPr>
              <a:t>Model: </a:t>
            </a:r>
            <a:r>
              <a:rPr lang="en-US" dirty="0">
                <a:solidFill>
                  <a:schemeClr val="bg1">
                    <a:lumMod val="95000"/>
                  </a:schemeClr>
                </a:solidFill>
              </a:rPr>
              <a:t>In Gin, models represent the data layer of the application. Models are data structures that define the structure of the information that is stored in the database or used in the application. Gin does not prescribe a specific ORM (Object-Relational Mapping), so you can choose the one that best suits your needs, such as GORM, XORM, etc.    </a:t>
            </a:r>
          </a:p>
          <a:p>
            <a:r>
              <a:rPr lang="en-US" b="1" dirty="0">
                <a:solidFill>
                  <a:schemeClr val="accent2"/>
                </a:solidFill>
              </a:rPr>
              <a:t>View</a:t>
            </a:r>
            <a:r>
              <a:rPr lang="en-US" dirty="0">
                <a:solidFill>
                  <a:schemeClr val="accent2"/>
                </a:solidFill>
              </a:rPr>
              <a:t>:</a:t>
            </a:r>
            <a:r>
              <a:rPr lang="en-US" dirty="0">
                <a:solidFill>
                  <a:schemeClr val="bg1">
                    <a:lumMod val="95000"/>
                  </a:schemeClr>
                </a:solidFill>
              </a:rPr>
              <a:t> Gin does not have a view layer in the traditional sense of an MVC framework. Instead, it focuses on creating RESTful APIs, so it doesn't handle HTML views or templates. If you need to serve HTML views, it is common to use a templating engine such as HTML/template from the Go standard library or a third-party package such as "html/template" or "gorilla/mux".    </a:t>
            </a:r>
          </a:p>
          <a:p>
            <a:r>
              <a:rPr lang="en-US" b="1" dirty="0">
                <a:solidFill>
                  <a:schemeClr val="accent2"/>
                </a:solidFill>
              </a:rPr>
              <a:t>Controller:</a:t>
            </a:r>
            <a:r>
              <a:rPr lang="en-US" b="1" dirty="0">
                <a:solidFill>
                  <a:schemeClr val="bg1">
                    <a:lumMod val="95000"/>
                  </a:schemeClr>
                </a:solidFill>
              </a:rPr>
              <a:t> </a:t>
            </a:r>
            <a:r>
              <a:rPr lang="en-US" dirty="0">
                <a:solidFill>
                  <a:schemeClr val="bg1">
                    <a:lumMod val="95000"/>
                  </a:schemeClr>
                </a:solidFill>
              </a:rPr>
              <a:t>In Gin, controllers are functions that handle HTTP requests. Instead of using a specific handler structure, Gin uses function handlers that are registered for specific paths. Each handler function runs in response to a particular HTTP request and performs application logic such as retrieving data from the database, processing the request, and generating a response.</a:t>
            </a:r>
            <a:endParaRPr lang="es-MX" dirty="0">
              <a:solidFill>
                <a:schemeClr val="bg1">
                  <a:lumMod val="9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112407" y="1258484"/>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4579;p69">
            <a:extLst>
              <a:ext uri="{FF2B5EF4-FFF2-40B4-BE49-F238E27FC236}">
                <a16:creationId xmlns:a16="http://schemas.microsoft.com/office/drawing/2014/main" id="{EB722059-BA31-1455-EB1B-7BEE40355CCF}"/>
              </a:ext>
            </a:extLst>
          </p:cNvPr>
          <p:cNvSpPr txBox="1">
            <a:spLocks noGrp="1"/>
          </p:cNvSpPr>
          <p:nvPr>
            <p:ph type="title"/>
          </p:nvPr>
        </p:nvSpPr>
        <p:spPr>
          <a:xfrm>
            <a:off x="2335650" y="1826903"/>
            <a:ext cx="44727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2"/>
                </a:solidFill>
              </a:rPr>
              <a:t>Thanks!</a:t>
            </a:r>
            <a:endParaRPr lang="es-ES" sz="6000">
              <a:solidFill>
                <a:schemeClr val="accent2"/>
              </a:solidFill>
            </a:endParaRPr>
          </a:p>
        </p:txBody>
      </p:sp>
      <p:sp>
        <p:nvSpPr>
          <p:cNvPr id="13" name="Google Shape;4596;p69">
            <a:extLst>
              <a:ext uri="{FF2B5EF4-FFF2-40B4-BE49-F238E27FC236}">
                <a16:creationId xmlns:a16="http://schemas.microsoft.com/office/drawing/2014/main" id="{648E75EE-099B-BF05-3B11-9610EA54645C}"/>
              </a:ext>
            </a:extLst>
          </p:cNvPr>
          <p:cNvSpPr/>
          <p:nvPr/>
        </p:nvSpPr>
        <p:spPr>
          <a:xfrm rot="5400000">
            <a:off x="1864106" y="1144210"/>
            <a:ext cx="152213" cy="242091"/>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97;p69">
            <a:extLst>
              <a:ext uri="{FF2B5EF4-FFF2-40B4-BE49-F238E27FC236}">
                <a16:creationId xmlns:a16="http://schemas.microsoft.com/office/drawing/2014/main" id="{5DD026F9-4076-3403-B0F0-0F63A91B71F2}"/>
              </a:ext>
            </a:extLst>
          </p:cNvPr>
          <p:cNvSpPr/>
          <p:nvPr/>
        </p:nvSpPr>
        <p:spPr>
          <a:xfrm rot="5400000">
            <a:off x="1864703" y="1291022"/>
            <a:ext cx="151020" cy="242091"/>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98;p69">
            <a:extLst>
              <a:ext uri="{FF2B5EF4-FFF2-40B4-BE49-F238E27FC236}">
                <a16:creationId xmlns:a16="http://schemas.microsoft.com/office/drawing/2014/main" id="{32C9A41D-4508-828A-ADE3-C39FBE5189CF}"/>
              </a:ext>
            </a:extLst>
          </p:cNvPr>
          <p:cNvSpPr/>
          <p:nvPr/>
        </p:nvSpPr>
        <p:spPr>
          <a:xfrm rot="5400000">
            <a:off x="1864708" y="1437233"/>
            <a:ext cx="151010" cy="242091"/>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99;p69">
            <a:extLst>
              <a:ext uri="{FF2B5EF4-FFF2-40B4-BE49-F238E27FC236}">
                <a16:creationId xmlns:a16="http://schemas.microsoft.com/office/drawing/2014/main" id="{F431B4A5-6F70-D132-D228-C8371CC4A054}"/>
              </a:ext>
            </a:extLst>
          </p:cNvPr>
          <p:cNvSpPr/>
          <p:nvPr/>
        </p:nvSpPr>
        <p:spPr>
          <a:xfrm rot="5400000">
            <a:off x="1864708" y="1583439"/>
            <a:ext cx="151010" cy="242091"/>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00;p69">
            <a:extLst>
              <a:ext uri="{FF2B5EF4-FFF2-40B4-BE49-F238E27FC236}">
                <a16:creationId xmlns:a16="http://schemas.microsoft.com/office/drawing/2014/main" id="{BA2EE752-EE1B-0294-B7AD-26189C7B5A2D}"/>
              </a:ext>
            </a:extLst>
          </p:cNvPr>
          <p:cNvSpPr/>
          <p:nvPr/>
        </p:nvSpPr>
        <p:spPr>
          <a:xfrm rot="5400000">
            <a:off x="1864708" y="1729654"/>
            <a:ext cx="151010" cy="242091"/>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01;p69">
            <a:extLst>
              <a:ext uri="{FF2B5EF4-FFF2-40B4-BE49-F238E27FC236}">
                <a16:creationId xmlns:a16="http://schemas.microsoft.com/office/drawing/2014/main" id="{758FE45D-E906-6206-EEF1-FAD0E2B7F656}"/>
              </a:ext>
            </a:extLst>
          </p:cNvPr>
          <p:cNvSpPr/>
          <p:nvPr/>
        </p:nvSpPr>
        <p:spPr>
          <a:xfrm rot="5400000">
            <a:off x="1864708" y="1875860"/>
            <a:ext cx="151010" cy="242091"/>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4582;p69">
            <a:extLst>
              <a:ext uri="{FF2B5EF4-FFF2-40B4-BE49-F238E27FC236}">
                <a16:creationId xmlns:a16="http://schemas.microsoft.com/office/drawing/2014/main" id="{3797F49E-8DB1-6F92-0BAF-85F7FE67747B}"/>
              </a:ext>
            </a:extLst>
          </p:cNvPr>
          <p:cNvGrpSpPr/>
          <p:nvPr/>
        </p:nvGrpSpPr>
        <p:grpSpPr>
          <a:xfrm rot="-5400000">
            <a:off x="6756931" y="2604107"/>
            <a:ext cx="883258" cy="242091"/>
            <a:chOff x="2300350" y="2601250"/>
            <a:chExt cx="2275275" cy="623625"/>
          </a:xfrm>
        </p:grpSpPr>
        <p:sp>
          <p:nvSpPr>
            <p:cNvPr id="25" name="Google Shape;4583;p69">
              <a:extLst>
                <a:ext uri="{FF2B5EF4-FFF2-40B4-BE49-F238E27FC236}">
                  <a16:creationId xmlns:a16="http://schemas.microsoft.com/office/drawing/2014/main" id="{2DFE6ACD-B0CA-9E29-F197-A927373F2A7D}"/>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84;p69">
              <a:extLst>
                <a:ext uri="{FF2B5EF4-FFF2-40B4-BE49-F238E27FC236}">
                  <a16:creationId xmlns:a16="http://schemas.microsoft.com/office/drawing/2014/main" id="{7FC3412A-BDA1-69FF-E142-01B63C3CF997}"/>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85;p69">
              <a:extLst>
                <a:ext uri="{FF2B5EF4-FFF2-40B4-BE49-F238E27FC236}">
                  <a16:creationId xmlns:a16="http://schemas.microsoft.com/office/drawing/2014/main" id="{5B68B977-E178-4016-359B-62DA687869E9}"/>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86;p69">
              <a:extLst>
                <a:ext uri="{FF2B5EF4-FFF2-40B4-BE49-F238E27FC236}">
                  <a16:creationId xmlns:a16="http://schemas.microsoft.com/office/drawing/2014/main" id="{0CA36C0F-4312-BA3C-1309-D4F5AD439826}"/>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87;p69">
              <a:extLst>
                <a:ext uri="{FF2B5EF4-FFF2-40B4-BE49-F238E27FC236}">
                  <a16:creationId xmlns:a16="http://schemas.microsoft.com/office/drawing/2014/main" id="{8EF73676-B84F-6EA8-3610-8B2E9BA6DDA6}"/>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88;p69">
              <a:extLst>
                <a:ext uri="{FF2B5EF4-FFF2-40B4-BE49-F238E27FC236}">
                  <a16:creationId xmlns:a16="http://schemas.microsoft.com/office/drawing/2014/main" id="{BBFE3215-9D5F-68C6-48D4-46A2C24BCD83}"/>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617;p51">
            <a:extLst>
              <a:ext uri="{FF2B5EF4-FFF2-40B4-BE49-F238E27FC236}">
                <a16:creationId xmlns:a16="http://schemas.microsoft.com/office/drawing/2014/main" id="{FB93ECFC-06C8-CA42-F3DA-1FF73F17BB0F}"/>
              </a:ext>
            </a:extLst>
          </p:cNvPr>
          <p:cNvSpPr/>
          <p:nvPr/>
        </p:nvSpPr>
        <p:spPr>
          <a:xfrm>
            <a:off x="1257802" y="3480873"/>
            <a:ext cx="526489" cy="444670"/>
          </a:xfrm>
          <a:custGeom>
            <a:avLst/>
            <a:gdLst/>
            <a:ahLst/>
            <a:cxnLst/>
            <a:rect l="l" t="t" r="r" b="b"/>
            <a:pathLst>
              <a:path w="11647" h="9837" extrusionOk="0">
                <a:moveTo>
                  <a:pt x="10193" y="2311"/>
                </a:moveTo>
                <a:cubicBezTo>
                  <a:pt x="10384" y="2311"/>
                  <a:pt x="10527" y="2454"/>
                  <a:pt x="10527" y="2644"/>
                </a:cubicBezTo>
                <a:cubicBezTo>
                  <a:pt x="10527" y="2835"/>
                  <a:pt x="10384" y="3002"/>
                  <a:pt x="10193" y="3002"/>
                </a:cubicBezTo>
                <a:lnTo>
                  <a:pt x="7026" y="3002"/>
                </a:lnTo>
                <a:cubicBezTo>
                  <a:pt x="6859" y="3002"/>
                  <a:pt x="6693" y="2835"/>
                  <a:pt x="6693" y="2644"/>
                </a:cubicBezTo>
                <a:cubicBezTo>
                  <a:pt x="6693" y="2454"/>
                  <a:pt x="6859" y="2311"/>
                  <a:pt x="7026" y="2311"/>
                </a:cubicBezTo>
                <a:close/>
                <a:moveTo>
                  <a:pt x="10193" y="3668"/>
                </a:moveTo>
                <a:cubicBezTo>
                  <a:pt x="10384" y="3668"/>
                  <a:pt x="10527" y="3835"/>
                  <a:pt x="10527" y="4026"/>
                </a:cubicBezTo>
                <a:cubicBezTo>
                  <a:pt x="10527" y="4192"/>
                  <a:pt x="10384" y="4359"/>
                  <a:pt x="10193" y="4359"/>
                </a:cubicBezTo>
                <a:lnTo>
                  <a:pt x="7026" y="4359"/>
                </a:lnTo>
                <a:cubicBezTo>
                  <a:pt x="6859" y="4359"/>
                  <a:pt x="6693" y="4192"/>
                  <a:pt x="6693" y="4026"/>
                </a:cubicBezTo>
                <a:cubicBezTo>
                  <a:pt x="6693" y="3835"/>
                  <a:pt x="6859" y="3668"/>
                  <a:pt x="7026" y="3668"/>
                </a:cubicBezTo>
                <a:close/>
                <a:moveTo>
                  <a:pt x="4502" y="1573"/>
                </a:moveTo>
                <a:cubicBezTo>
                  <a:pt x="4668" y="1573"/>
                  <a:pt x="4811" y="1692"/>
                  <a:pt x="4811" y="1882"/>
                </a:cubicBezTo>
                <a:lnTo>
                  <a:pt x="4811" y="4788"/>
                </a:lnTo>
                <a:cubicBezTo>
                  <a:pt x="4811" y="4954"/>
                  <a:pt x="4668" y="5097"/>
                  <a:pt x="4502" y="5097"/>
                </a:cubicBezTo>
                <a:lnTo>
                  <a:pt x="1573" y="5097"/>
                </a:lnTo>
                <a:cubicBezTo>
                  <a:pt x="1406" y="5097"/>
                  <a:pt x="1263" y="4954"/>
                  <a:pt x="1263" y="4788"/>
                </a:cubicBezTo>
                <a:lnTo>
                  <a:pt x="1263" y="1882"/>
                </a:lnTo>
                <a:cubicBezTo>
                  <a:pt x="1263" y="1692"/>
                  <a:pt x="1406" y="1573"/>
                  <a:pt x="1573" y="1573"/>
                </a:cubicBezTo>
                <a:close/>
                <a:moveTo>
                  <a:pt x="239" y="1"/>
                </a:moveTo>
                <a:lnTo>
                  <a:pt x="239" y="6312"/>
                </a:lnTo>
                <a:cubicBezTo>
                  <a:pt x="239" y="6502"/>
                  <a:pt x="406" y="6645"/>
                  <a:pt x="572" y="6645"/>
                </a:cubicBezTo>
                <a:lnTo>
                  <a:pt x="5478" y="6645"/>
                </a:lnTo>
                <a:lnTo>
                  <a:pt x="5478" y="7860"/>
                </a:lnTo>
                <a:cubicBezTo>
                  <a:pt x="5192" y="7955"/>
                  <a:pt x="4954" y="8193"/>
                  <a:pt x="4859" y="8479"/>
                </a:cubicBezTo>
                <a:lnTo>
                  <a:pt x="1977" y="8479"/>
                </a:lnTo>
                <a:cubicBezTo>
                  <a:pt x="1858" y="8074"/>
                  <a:pt x="1477" y="7788"/>
                  <a:pt x="1025" y="7788"/>
                </a:cubicBezTo>
                <a:cubicBezTo>
                  <a:pt x="453" y="7788"/>
                  <a:pt x="1" y="8241"/>
                  <a:pt x="1" y="8812"/>
                </a:cubicBezTo>
                <a:cubicBezTo>
                  <a:pt x="1" y="9384"/>
                  <a:pt x="453" y="9836"/>
                  <a:pt x="1025" y="9836"/>
                </a:cubicBezTo>
                <a:cubicBezTo>
                  <a:pt x="1477" y="9836"/>
                  <a:pt x="1858" y="9550"/>
                  <a:pt x="1977" y="9146"/>
                </a:cubicBezTo>
                <a:lnTo>
                  <a:pt x="4859" y="9146"/>
                </a:lnTo>
                <a:cubicBezTo>
                  <a:pt x="5002" y="9550"/>
                  <a:pt x="5383" y="9836"/>
                  <a:pt x="5811" y="9836"/>
                </a:cubicBezTo>
                <a:cubicBezTo>
                  <a:pt x="6264" y="9836"/>
                  <a:pt x="6645" y="9550"/>
                  <a:pt x="6788" y="9146"/>
                </a:cubicBezTo>
                <a:lnTo>
                  <a:pt x="9669" y="9146"/>
                </a:lnTo>
                <a:cubicBezTo>
                  <a:pt x="9789" y="9550"/>
                  <a:pt x="10170" y="9836"/>
                  <a:pt x="10622" y="9836"/>
                </a:cubicBezTo>
                <a:cubicBezTo>
                  <a:pt x="11194" y="9836"/>
                  <a:pt x="11646" y="9384"/>
                  <a:pt x="11646" y="8812"/>
                </a:cubicBezTo>
                <a:cubicBezTo>
                  <a:pt x="11646" y="8241"/>
                  <a:pt x="11194" y="7788"/>
                  <a:pt x="10622" y="7788"/>
                </a:cubicBezTo>
                <a:cubicBezTo>
                  <a:pt x="10170" y="7788"/>
                  <a:pt x="9789" y="8074"/>
                  <a:pt x="9669" y="8479"/>
                </a:cubicBezTo>
                <a:lnTo>
                  <a:pt x="6788" y="8479"/>
                </a:lnTo>
                <a:cubicBezTo>
                  <a:pt x="6693" y="8193"/>
                  <a:pt x="6454" y="7955"/>
                  <a:pt x="6169" y="7860"/>
                </a:cubicBezTo>
                <a:lnTo>
                  <a:pt x="6169" y="6645"/>
                </a:lnTo>
                <a:lnTo>
                  <a:pt x="11074" y="6645"/>
                </a:lnTo>
                <a:cubicBezTo>
                  <a:pt x="11241" y="6645"/>
                  <a:pt x="11408" y="6502"/>
                  <a:pt x="11408" y="6312"/>
                </a:cubicBezTo>
                <a:lnTo>
                  <a:pt x="11408" y="358"/>
                </a:lnTo>
                <a:cubicBezTo>
                  <a:pt x="11408" y="168"/>
                  <a:pt x="11241" y="1"/>
                  <a:pt x="1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780</Words>
  <Application>Microsoft Office PowerPoint</Application>
  <PresentationFormat>Presentación en pantalla (16:9)</PresentationFormat>
  <Paragraphs>57</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PT Sans</vt:lpstr>
      <vt:lpstr>Exo</vt:lpstr>
      <vt:lpstr>Arial</vt:lpstr>
      <vt:lpstr>Roboto Condensed</vt:lpstr>
      <vt:lpstr>Data Center Business Plan by Slidesgo</vt:lpstr>
      <vt:lpstr>GIN OF GO</vt:lpstr>
      <vt:lpstr>TABLE OF CONTENTS</vt:lpstr>
      <vt:lpstr>WHAT IS GIN?</vt:lpstr>
      <vt:lpstr>GIN ADVANTAGE</vt:lpstr>
      <vt:lpstr>GIN DISADVANTAGE</vt:lpstr>
      <vt:lpstr>Presentación de PowerPoint</vt:lpstr>
      <vt:lpstr>GIN EXAMPLES</vt:lpstr>
      <vt:lpstr>Presentación de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 BUSINESS PLAN</dc:title>
  <dc:creator>VICTUS</dc:creator>
  <cp:lastModifiedBy>Silva Sanchez Alvaro Daniel</cp:lastModifiedBy>
  <cp:revision>3</cp:revision>
  <dcterms:modified xsi:type="dcterms:W3CDTF">2023-10-17T07:35:58Z</dcterms:modified>
</cp:coreProperties>
</file>