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4" r:id="rId3"/>
    <p:sldId id="263" r:id="rId4"/>
    <p:sldId id="265" r:id="rId5"/>
    <p:sldId id="266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Lesley" initials="LL" lastIdx="1" clrIdx="0">
    <p:extLst>
      <p:ext uri="{19B8F6BF-5375-455C-9EA6-DF929625EA0E}">
        <p15:presenceInfo xmlns:p15="http://schemas.microsoft.com/office/powerpoint/2012/main" userId="S::lesley.li@yale.edu::8edac3df-1571-463d-a55a-79a267e733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1D09E-5F27-5E3C-505D-9B169709B388}" v="23" dt="2020-10-28T00:13:33.673"/>
    <p1510:client id="{694223C4-A914-9A4A-9BB5-5C381F3A9AFE}" v="326" dt="2020-10-28T00:09:2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ey Li" userId="S::lesley.li@springboarddac.onmicrosoft.com::8e780509-0724-4348-939d-2bad08822f72" providerId="AD" clId="Web-{2B81D09E-5F27-5E3C-505D-9B169709B388}"/>
    <pc:docChg chg="modSld">
      <pc:chgData name="Lesley Li" userId="S::lesley.li@springboarddac.onmicrosoft.com::8e780509-0724-4348-939d-2bad08822f72" providerId="AD" clId="Web-{2B81D09E-5F27-5E3C-505D-9B169709B388}" dt="2020-10-28T00:14:05.363" v="26" actId="1076"/>
      <pc:docMkLst>
        <pc:docMk/>
      </pc:docMkLst>
      <pc:sldChg chg="modSp">
        <pc:chgData name="Lesley Li" userId="S::lesley.li@springboarddac.onmicrosoft.com::8e780509-0724-4348-939d-2bad08822f72" providerId="AD" clId="Web-{2B81D09E-5F27-5E3C-505D-9B169709B388}" dt="2020-10-28T00:14:05.363" v="26" actId="1076"/>
        <pc:sldMkLst>
          <pc:docMk/>
          <pc:sldMk cId="1665549806" sldId="261"/>
        </pc:sldMkLst>
        <pc:graphicFrameChg chg="mod">
          <ac:chgData name="Lesley Li" userId="S::lesley.li@springboarddac.onmicrosoft.com::8e780509-0724-4348-939d-2bad08822f72" providerId="AD" clId="Web-{2B81D09E-5F27-5E3C-505D-9B169709B388}" dt="2020-10-28T00:13:52.268" v="22" actId="1076"/>
          <ac:graphicFrameMkLst>
            <pc:docMk/>
            <pc:sldMk cId="1665549806" sldId="261"/>
            <ac:graphicFrameMk id="4" creationId="{CF2BC9F6-525D-DA46-AFCD-1A1C34E3C710}"/>
          </ac:graphicFrameMkLst>
        </pc:graphicFrameChg>
        <pc:graphicFrameChg chg="mod">
          <ac:chgData name="Lesley Li" userId="S::lesley.li@springboarddac.onmicrosoft.com::8e780509-0724-4348-939d-2bad08822f72" providerId="AD" clId="Web-{2B81D09E-5F27-5E3C-505D-9B169709B388}" dt="2020-10-28T00:14:05.363" v="26" actId="1076"/>
          <ac:graphicFrameMkLst>
            <pc:docMk/>
            <pc:sldMk cId="1665549806" sldId="261"/>
            <ac:graphicFrameMk id="6" creationId="{56C9B48A-87C1-514B-B71D-95DBB8B39BB3}"/>
          </ac:graphicFrameMkLst>
        </pc:graphicFrameChg>
      </pc:sldChg>
      <pc:sldChg chg="modSp">
        <pc:chgData name="Lesley Li" userId="S::lesley.li@springboarddac.onmicrosoft.com::8e780509-0724-4348-939d-2bad08822f72" providerId="AD" clId="Web-{2B81D09E-5F27-5E3C-505D-9B169709B388}" dt="2020-10-28T00:13:33.673" v="21" actId="1076"/>
        <pc:sldMkLst>
          <pc:docMk/>
          <pc:sldMk cId="3606566482" sldId="269"/>
        </pc:sldMkLst>
        <pc:spChg chg="mod">
          <ac:chgData name="Lesley Li" userId="S::lesley.li@springboarddac.onmicrosoft.com::8e780509-0724-4348-939d-2bad08822f72" providerId="AD" clId="Web-{2B81D09E-5F27-5E3C-505D-9B169709B388}" dt="2020-10-28T00:13:33.673" v="21" actId="1076"/>
          <ac:spMkLst>
            <pc:docMk/>
            <pc:sldMk cId="3606566482" sldId="269"/>
            <ac:spMk id="4" creationId="{13182963-9D8B-5243-B5DD-A5442893A28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sleyli\Desktop\AEMR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Total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Outage</a:t>
            </a:r>
            <a:r>
              <a:rPr lang="zh-CN" altLang="en-US"/>
              <a:t> </a:t>
            </a:r>
            <a:r>
              <a:rPr lang="en-US" altLang="zh-CN"/>
              <a:t>Events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Month</a:t>
            </a:r>
            <a:r>
              <a:rPr lang="zh-CN" altLang="en-US" baseline="0"/>
              <a:t> </a:t>
            </a:r>
            <a:r>
              <a:rPr lang="zh-CN" altLang="en-US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of all types'!$D$1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DD-9740-B4AE-558EB2D9455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DDD-9740-B4AE-558EB2D9455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DD-9740-B4AE-558EB2D9455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DDD-9740-B4AE-558EB2D9455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DD-9740-B4AE-558EB2D9455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DDD-9740-B4AE-558EB2D9455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DD-9740-B4AE-558EB2D9455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DDD-9740-B4AE-558EB2D9455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DD-9740-B4AE-558EB2D9455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DDD-9740-B4AE-558EB2D9455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DDD-9740-B4AE-558EB2D9455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DDD-9740-B4AE-558EB2D94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'total of all types'!$C$2:$C$13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'total of all types'!$D$2:$D$13</c:f>
              <c:numCache>
                <c:formatCode>General</c:formatCode>
                <c:ptCount val="12"/>
                <c:pt idx="0">
                  <c:v>191</c:v>
                </c:pt>
                <c:pt idx="1">
                  <c:v>227</c:v>
                </c:pt>
                <c:pt idx="2">
                  <c:v>136</c:v>
                </c:pt>
                <c:pt idx="3">
                  <c:v>135</c:v>
                </c:pt>
                <c:pt idx="4">
                  <c:v>173</c:v>
                </c:pt>
                <c:pt idx="5">
                  <c:v>169</c:v>
                </c:pt>
                <c:pt idx="6">
                  <c:v>146</c:v>
                </c:pt>
                <c:pt idx="7">
                  <c:v>194</c:v>
                </c:pt>
                <c:pt idx="8">
                  <c:v>124</c:v>
                </c:pt>
                <c:pt idx="9">
                  <c:v>124</c:v>
                </c:pt>
                <c:pt idx="10">
                  <c:v>200</c:v>
                </c:pt>
                <c:pt idx="11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DD-9740-B4AE-558EB2D94558}"/>
            </c:ext>
          </c:extLst>
        </c:ser>
        <c:ser>
          <c:idx val="1"/>
          <c:order val="1"/>
          <c:tx>
            <c:strRef>
              <c:f>'total of all types'!$E$1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DD-9740-B4AE-558EB2D9455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DD-9740-B4AE-558EB2D9455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DD-9740-B4AE-558EB2D9455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DD-9740-B4AE-558EB2D9455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DD-9740-B4AE-558EB2D9455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DDD-9740-B4AE-558EB2D9455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DDD-9740-B4AE-558EB2D9455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DD-9740-B4AE-558EB2D9455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DD-9740-B4AE-558EB2D9455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DDD-9740-B4AE-558EB2D9455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DDD-9740-B4AE-558EB2D9455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DDD-9740-B4AE-558EB2D94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'total of all types'!$C$2:$C$13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'total of all types'!$E$2:$E$13</c:f>
              <c:numCache>
                <c:formatCode>General</c:formatCode>
                <c:ptCount val="12"/>
                <c:pt idx="0">
                  <c:v>103</c:v>
                </c:pt>
                <c:pt idx="1">
                  <c:v>150</c:v>
                </c:pt>
                <c:pt idx="2">
                  <c:v>109</c:v>
                </c:pt>
                <c:pt idx="3">
                  <c:v>127</c:v>
                </c:pt>
                <c:pt idx="4">
                  <c:v>170</c:v>
                </c:pt>
                <c:pt idx="5">
                  <c:v>200</c:v>
                </c:pt>
                <c:pt idx="6">
                  <c:v>211</c:v>
                </c:pt>
                <c:pt idx="7">
                  <c:v>212</c:v>
                </c:pt>
                <c:pt idx="8">
                  <c:v>168</c:v>
                </c:pt>
                <c:pt idx="9">
                  <c:v>276</c:v>
                </c:pt>
                <c:pt idx="10">
                  <c:v>198</c:v>
                </c:pt>
                <c:pt idx="11">
                  <c:v>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DD-9740-B4AE-558EB2D94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020352"/>
        <c:axId val="1256035280"/>
      </c:lineChart>
      <c:catAx>
        <c:axId val="125602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6035280"/>
        <c:crosses val="autoZero"/>
        <c:auto val="1"/>
        <c:lblAlgn val="ctr"/>
        <c:lblOffset val="100"/>
        <c:noMultiLvlLbl val="0"/>
      </c:catAx>
      <c:valAx>
        <c:axId val="12560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602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</a:t>
            </a:r>
            <a:r>
              <a:rPr lang="zh-CN" altLang="en-US" baseline="0"/>
              <a:t> </a:t>
            </a:r>
            <a:r>
              <a:rPr lang="en-US" altLang="zh-CN" baseline="0"/>
              <a:t>Outage</a:t>
            </a:r>
            <a:r>
              <a:rPr lang="zh-CN" altLang="en-US" baseline="0"/>
              <a:t> </a:t>
            </a:r>
            <a:r>
              <a:rPr lang="en-US" altLang="zh-CN" baseline="0"/>
              <a:t>Duration</a:t>
            </a:r>
            <a:r>
              <a:rPr lang="zh-CN" altLang="en-US" baseline="0"/>
              <a:t> </a:t>
            </a:r>
            <a:r>
              <a:rPr lang="en-US" altLang="zh-CN" baseline="0"/>
              <a:t>Time</a:t>
            </a:r>
            <a:r>
              <a:rPr lang="zh-CN" altLang="en-US" baseline="0"/>
              <a:t> </a:t>
            </a:r>
            <a:r>
              <a:rPr lang="en-US" altLang="zh-CN" baseline="0"/>
              <a:t>in</a:t>
            </a:r>
            <a:r>
              <a:rPr lang="zh-CN" altLang="en-US" baseline="0"/>
              <a:t> </a:t>
            </a:r>
            <a:r>
              <a:rPr lang="en-US" altLang="zh-CN" baseline="0"/>
              <a:t>Days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'participant duration'!$G$1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'participant duration'!$F$2:$F$19</c:f>
              <c:strCache>
                <c:ptCount val="18"/>
                <c:pt idx="0">
                  <c:v>ENRG</c:v>
                </c:pt>
                <c:pt idx="1">
                  <c:v>MELK</c:v>
                </c:pt>
                <c:pt idx="2">
                  <c:v>COLLGAR</c:v>
                </c:pt>
                <c:pt idx="3">
                  <c:v>EUCT</c:v>
                </c:pt>
                <c:pt idx="4">
                  <c:v>PJRH</c:v>
                </c:pt>
                <c:pt idx="5">
                  <c:v>KORL</c:v>
                </c:pt>
                <c:pt idx="6">
                  <c:v>WGUTD</c:v>
                </c:pt>
                <c:pt idx="7">
                  <c:v>MUND</c:v>
                </c:pt>
                <c:pt idx="8">
                  <c:v>GW</c:v>
                </c:pt>
                <c:pt idx="9">
                  <c:v>PUG</c:v>
                </c:pt>
                <c:pt idx="10">
                  <c:v>TSLA_MGT</c:v>
                </c:pt>
                <c:pt idx="11">
                  <c:v>MCG</c:v>
                </c:pt>
                <c:pt idx="12">
                  <c:v>PMC</c:v>
                </c:pt>
                <c:pt idx="13">
                  <c:v>TRMOS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</c:strCache>
            </c:strRef>
          </c:cat>
          <c:val>
            <c:numRef>
              <c:f>'participant duration'!$G$2:$G$19</c:f>
              <c:numCache>
                <c:formatCode>General</c:formatCode>
                <c:ptCount val="18"/>
                <c:pt idx="0">
                  <c:v>7.16</c:v>
                </c:pt>
                <c:pt idx="1">
                  <c:v>2.19</c:v>
                </c:pt>
                <c:pt idx="2">
                  <c:v>1.59</c:v>
                </c:pt>
                <c:pt idx="3">
                  <c:v>4.04</c:v>
                </c:pt>
                <c:pt idx="4">
                  <c:v>1.91</c:v>
                </c:pt>
                <c:pt idx="5">
                  <c:v>2.12</c:v>
                </c:pt>
                <c:pt idx="6">
                  <c:v>1.29</c:v>
                </c:pt>
                <c:pt idx="7">
                  <c:v>1.65</c:v>
                </c:pt>
                <c:pt idx="8">
                  <c:v>0.97</c:v>
                </c:pt>
                <c:pt idx="9">
                  <c:v>1.61</c:v>
                </c:pt>
                <c:pt idx="10">
                  <c:v>0.64</c:v>
                </c:pt>
                <c:pt idx="11">
                  <c:v>0.81</c:v>
                </c:pt>
                <c:pt idx="12">
                  <c:v>0.56000000000000005</c:v>
                </c:pt>
                <c:pt idx="13">
                  <c:v>0.7</c:v>
                </c:pt>
                <c:pt idx="14">
                  <c:v>0.4</c:v>
                </c:pt>
                <c:pt idx="15">
                  <c:v>0.32</c:v>
                </c:pt>
                <c:pt idx="16">
                  <c:v>0.25</c:v>
                </c:pt>
                <c:pt idx="1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8-1845-8B46-CD7868EC1058}"/>
            </c:ext>
          </c:extLst>
        </c:ser>
        <c:ser>
          <c:idx val="1"/>
          <c:order val="1"/>
          <c:tx>
            <c:strRef>
              <c:f>'participant duration'!$H$1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'participant duration'!$F$2:$F$19</c:f>
              <c:strCache>
                <c:ptCount val="18"/>
                <c:pt idx="0">
                  <c:v>ENRG</c:v>
                </c:pt>
                <c:pt idx="1">
                  <c:v>MELK</c:v>
                </c:pt>
                <c:pt idx="2">
                  <c:v>COLLGAR</c:v>
                </c:pt>
                <c:pt idx="3">
                  <c:v>EUCT</c:v>
                </c:pt>
                <c:pt idx="4">
                  <c:v>PJRH</c:v>
                </c:pt>
                <c:pt idx="5">
                  <c:v>KORL</c:v>
                </c:pt>
                <c:pt idx="6">
                  <c:v>WGUTD</c:v>
                </c:pt>
                <c:pt idx="7">
                  <c:v>MUND</c:v>
                </c:pt>
                <c:pt idx="8">
                  <c:v>GW</c:v>
                </c:pt>
                <c:pt idx="9">
                  <c:v>PUG</c:v>
                </c:pt>
                <c:pt idx="10">
                  <c:v>TSLA_MGT</c:v>
                </c:pt>
                <c:pt idx="11">
                  <c:v>MCG</c:v>
                </c:pt>
                <c:pt idx="12">
                  <c:v>PMC</c:v>
                </c:pt>
                <c:pt idx="13">
                  <c:v>TRMOS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</c:strCache>
            </c:strRef>
          </c:cat>
          <c:val>
            <c:numRef>
              <c:f>'participant duration'!$H$2:$H$19</c:f>
              <c:numCache>
                <c:formatCode>General</c:formatCode>
                <c:ptCount val="18"/>
                <c:pt idx="0">
                  <c:v>6.42</c:v>
                </c:pt>
                <c:pt idx="1">
                  <c:v>5.82</c:v>
                </c:pt>
                <c:pt idx="2">
                  <c:v>3.09</c:v>
                </c:pt>
                <c:pt idx="3">
                  <c:v>0.27</c:v>
                </c:pt>
                <c:pt idx="4">
                  <c:v>1.85</c:v>
                </c:pt>
                <c:pt idx="5">
                  <c:v>1.49</c:v>
                </c:pt>
                <c:pt idx="6">
                  <c:v>1.28</c:v>
                </c:pt>
                <c:pt idx="7">
                  <c:v>0.52</c:v>
                </c:pt>
                <c:pt idx="8">
                  <c:v>1.02</c:v>
                </c:pt>
                <c:pt idx="9">
                  <c:v>0.34</c:v>
                </c:pt>
                <c:pt idx="10">
                  <c:v>0.79</c:v>
                </c:pt>
                <c:pt idx="11">
                  <c:v>0.17</c:v>
                </c:pt>
                <c:pt idx="12">
                  <c:v>0.4</c:v>
                </c:pt>
                <c:pt idx="13">
                  <c:v>0.09</c:v>
                </c:pt>
                <c:pt idx="14">
                  <c:v>0.37</c:v>
                </c:pt>
                <c:pt idx="15">
                  <c:v>0.24</c:v>
                </c:pt>
                <c:pt idx="16">
                  <c:v>0.26</c:v>
                </c:pt>
                <c:pt idx="1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8-1845-8B46-CD7868EC1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393872"/>
        <c:axId val="1272339136"/>
      </c:barChart>
      <c:catAx>
        <c:axId val="127239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339136"/>
        <c:crosses val="autoZero"/>
        <c:auto val="1"/>
        <c:lblAlgn val="ctr"/>
        <c:lblOffset val="100"/>
        <c:noMultiLvlLbl val="0"/>
      </c:catAx>
      <c:valAx>
        <c:axId val="12723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39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157037937492519"/>
          <c:y val="0.16516720677196023"/>
          <c:w val="0.21302884465898253"/>
          <c:h val="7.6234007589841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Summed</a:t>
            </a:r>
            <a:r>
              <a:rPr lang="zh-CN" altLang="en-US" baseline="0"/>
              <a:t> </a:t>
            </a:r>
            <a:r>
              <a:rPr lang="en-US" altLang="zh-CN" baseline="0"/>
              <a:t>Energy</a:t>
            </a:r>
            <a:r>
              <a:rPr lang="zh-CN" altLang="en-US" baseline="0"/>
              <a:t> </a:t>
            </a:r>
            <a:r>
              <a:rPr lang="en-US" altLang="zh-CN" baseline="0"/>
              <a:t>Loss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facility!$F$1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facility!$A$2:$A$19</c:f>
              <c:strCache>
                <c:ptCount val="18"/>
                <c:pt idx="0">
                  <c:v>GW</c:v>
                </c:pt>
                <c:pt idx="1">
                  <c:v>MELK</c:v>
                </c:pt>
                <c:pt idx="2">
                  <c:v>AURICON</c:v>
                </c:pt>
                <c:pt idx="3">
                  <c:v>PMC</c:v>
                </c:pt>
                <c:pt idx="4">
                  <c:v>PJRH</c:v>
                </c:pt>
                <c:pt idx="5">
                  <c:v>COLLGAR</c:v>
                </c:pt>
                <c:pt idx="6">
                  <c:v>KORL</c:v>
                </c:pt>
                <c:pt idx="7">
                  <c:v>AUXC</c:v>
                </c:pt>
                <c:pt idx="8">
                  <c:v>TRMOS</c:v>
                </c:pt>
                <c:pt idx="9">
                  <c:v>ENRG</c:v>
                </c:pt>
                <c:pt idx="10">
                  <c:v>PUG</c:v>
                </c:pt>
                <c:pt idx="11">
                  <c:v>STHRNCRS</c:v>
                </c:pt>
                <c:pt idx="12">
                  <c:v>TSLA_MGT</c:v>
                </c:pt>
                <c:pt idx="13">
                  <c:v>MUND</c:v>
                </c:pt>
                <c:pt idx="14">
                  <c:v>EUCT</c:v>
                </c:pt>
                <c:pt idx="15">
                  <c:v>MCG</c:v>
                </c:pt>
                <c:pt idx="16">
                  <c:v>WGUTD</c:v>
                </c:pt>
                <c:pt idx="17">
                  <c:v>DNHR</c:v>
                </c:pt>
              </c:strCache>
            </c:strRef>
          </c:cat>
          <c:val>
            <c:numRef>
              <c:f>facility!$F$2:$F$19</c:f>
              <c:numCache>
                <c:formatCode>General</c:formatCode>
                <c:ptCount val="18"/>
                <c:pt idx="0">
                  <c:v>15751.38</c:v>
                </c:pt>
                <c:pt idx="1">
                  <c:v>13771.07</c:v>
                </c:pt>
                <c:pt idx="2">
                  <c:v>10696.28</c:v>
                </c:pt>
                <c:pt idx="3">
                  <c:v>9093.09</c:v>
                </c:pt>
                <c:pt idx="4">
                  <c:v>5881.52</c:v>
                </c:pt>
                <c:pt idx="5">
                  <c:v>4320.8599999999997</c:v>
                </c:pt>
                <c:pt idx="6">
                  <c:v>4040.32</c:v>
                </c:pt>
                <c:pt idx="7">
                  <c:v>2734.14</c:v>
                </c:pt>
                <c:pt idx="8">
                  <c:v>1232.43</c:v>
                </c:pt>
                <c:pt idx="9">
                  <c:v>1182.8</c:v>
                </c:pt>
                <c:pt idx="10">
                  <c:v>815.47</c:v>
                </c:pt>
                <c:pt idx="11">
                  <c:v>299</c:v>
                </c:pt>
                <c:pt idx="12">
                  <c:v>160</c:v>
                </c:pt>
                <c:pt idx="13">
                  <c:v>147.19999999999999</c:v>
                </c:pt>
                <c:pt idx="14">
                  <c:v>64.8</c:v>
                </c:pt>
                <c:pt idx="15">
                  <c:v>55</c:v>
                </c:pt>
                <c:pt idx="16">
                  <c:v>54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A-004B-9519-8F44AECD321F}"/>
            </c:ext>
          </c:extLst>
        </c:ser>
        <c:ser>
          <c:idx val="1"/>
          <c:order val="1"/>
          <c:tx>
            <c:strRef>
              <c:f>facility!$G$1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facility!$A$2:$A$19</c:f>
              <c:strCache>
                <c:ptCount val="18"/>
                <c:pt idx="0">
                  <c:v>GW</c:v>
                </c:pt>
                <c:pt idx="1">
                  <c:v>MELK</c:v>
                </c:pt>
                <c:pt idx="2">
                  <c:v>AURICON</c:v>
                </c:pt>
                <c:pt idx="3">
                  <c:v>PMC</c:v>
                </c:pt>
                <c:pt idx="4">
                  <c:v>PJRH</c:v>
                </c:pt>
                <c:pt idx="5">
                  <c:v>COLLGAR</c:v>
                </c:pt>
                <c:pt idx="6">
                  <c:v>KORL</c:v>
                </c:pt>
                <c:pt idx="7">
                  <c:v>AUXC</c:v>
                </c:pt>
                <c:pt idx="8">
                  <c:v>TRMOS</c:v>
                </c:pt>
                <c:pt idx="9">
                  <c:v>ENRG</c:v>
                </c:pt>
                <c:pt idx="10">
                  <c:v>PUG</c:v>
                </c:pt>
                <c:pt idx="11">
                  <c:v>STHRNCRS</c:v>
                </c:pt>
                <c:pt idx="12">
                  <c:v>TSLA_MGT</c:v>
                </c:pt>
                <c:pt idx="13">
                  <c:v>MUND</c:v>
                </c:pt>
                <c:pt idx="14">
                  <c:v>EUCT</c:v>
                </c:pt>
                <c:pt idx="15">
                  <c:v>MCG</c:v>
                </c:pt>
                <c:pt idx="16">
                  <c:v>WGUTD</c:v>
                </c:pt>
                <c:pt idx="17">
                  <c:v>DNHR</c:v>
                </c:pt>
              </c:strCache>
            </c:strRef>
          </c:cat>
          <c:val>
            <c:numRef>
              <c:f>facility!$G$2:$G$19</c:f>
              <c:numCache>
                <c:formatCode>General</c:formatCode>
                <c:ptCount val="18"/>
                <c:pt idx="0">
                  <c:v>21639.55</c:v>
                </c:pt>
                <c:pt idx="1">
                  <c:v>19326.560000000001</c:v>
                </c:pt>
                <c:pt idx="2">
                  <c:v>10285.4</c:v>
                </c:pt>
                <c:pt idx="3">
                  <c:v>5648.44</c:v>
                </c:pt>
                <c:pt idx="4">
                  <c:v>5016.67</c:v>
                </c:pt>
                <c:pt idx="5">
                  <c:v>4839.28</c:v>
                </c:pt>
                <c:pt idx="6">
                  <c:v>4679.68</c:v>
                </c:pt>
                <c:pt idx="7">
                  <c:v>4112.1000000000004</c:v>
                </c:pt>
                <c:pt idx="8">
                  <c:v>2787.06</c:v>
                </c:pt>
                <c:pt idx="9">
                  <c:v>1768.76</c:v>
                </c:pt>
                <c:pt idx="10">
                  <c:v>563.33000000000004</c:v>
                </c:pt>
                <c:pt idx="11">
                  <c:v>398.58</c:v>
                </c:pt>
                <c:pt idx="12">
                  <c:v>292.7</c:v>
                </c:pt>
                <c:pt idx="13">
                  <c:v>221.29</c:v>
                </c:pt>
                <c:pt idx="14">
                  <c:v>191.86</c:v>
                </c:pt>
                <c:pt idx="15">
                  <c:v>169.9</c:v>
                </c:pt>
                <c:pt idx="16">
                  <c:v>64.8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4A-004B-9519-8F44AECD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1337808"/>
        <c:axId val="1271349536"/>
      </c:barChart>
      <c:catAx>
        <c:axId val="127133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1349536"/>
        <c:crosses val="autoZero"/>
        <c:auto val="1"/>
        <c:lblAlgn val="ctr"/>
        <c:lblOffset val="100"/>
        <c:noMultiLvlLbl val="0"/>
      </c:catAx>
      <c:valAx>
        <c:axId val="127134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133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270197866986435"/>
          <c:y val="0.18727214958493008"/>
          <c:w val="0.14321705461969456"/>
          <c:h val="7.5408217516152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/>
              <a:t>Total</a:t>
            </a:r>
            <a:r>
              <a:rPr lang="zh-CN" altLang="en-US" sz="1600"/>
              <a:t> </a:t>
            </a:r>
            <a:r>
              <a:rPr lang="en-US" altLang="zh-CN" sz="1600"/>
              <a:t>Number</a:t>
            </a:r>
            <a:r>
              <a:rPr lang="zh-CN" altLang="en-US" sz="1600"/>
              <a:t> </a:t>
            </a:r>
            <a:r>
              <a:rPr lang="en-US" altLang="zh-CN" sz="1600"/>
              <a:t>Outage</a:t>
            </a:r>
            <a:r>
              <a:rPr lang="zh-CN" altLang="en-US" sz="1600"/>
              <a:t> </a:t>
            </a:r>
            <a:r>
              <a:rPr lang="en-US" altLang="zh-CN" sz="1600"/>
              <a:t>Events</a:t>
            </a:r>
            <a:r>
              <a:rPr lang="zh-CN" altLang="en-US" sz="1600"/>
              <a:t>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'total outage'!$C$1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4E-054C-B5AA-BD690A445E8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65.46%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4E-054C-B5AA-BD690A445E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4E-054C-B5AA-BD690A445E8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84E-054C-B5AA-BD690A445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outage'!$B$2:$B$5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'total outage'!$C$2:$C$5</c:f>
              <c:numCache>
                <c:formatCode>General</c:formatCode>
                <c:ptCount val="4"/>
                <c:pt idx="0">
                  <c:v>181</c:v>
                </c:pt>
                <c:pt idx="1">
                  <c:v>1264</c:v>
                </c:pt>
                <c:pt idx="2">
                  <c:v>106</c:v>
                </c:pt>
                <c:pt idx="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E-054C-B5AA-BD690A445E89}"/>
            </c:ext>
          </c:extLst>
        </c:ser>
        <c:ser>
          <c:idx val="3"/>
          <c:order val="3"/>
          <c:tx>
            <c:strRef>
              <c:f>'total outage'!$D$1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4E-054C-B5AA-BD690A445E8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74.71%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4E-054C-B5AA-BD690A445E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4E-054C-B5AA-BD690A445E8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84E-054C-B5AA-BD690A445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outage'!$B$2:$B$5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'total outage'!$D$2:$D$5</c:f>
              <c:numCache>
                <c:formatCode>General</c:formatCode>
                <c:ptCount val="4"/>
                <c:pt idx="0">
                  <c:v>127</c:v>
                </c:pt>
                <c:pt idx="1">
                  <c:v>1622</c:v>
                </c:pt>
                <c:pt idx="2">
                  <c:v>102</c:v>
                </c:pt>
                <c:pt idx="3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E-054C-B5AA-BD690A445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5824624"/>
        <c:axId val="12558262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'total outage'!#REF!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'total outage'!$B$2:$B$5</c15:sqref>
                        </c15:formulaRef>
                      </c:ext>
                    </c:extLst>
                    <c:strCache>
                      <c:ptCount val="4"/>
                      <c:pt idx="0">
                        <c:v>Consequential</c:v>
                      </c:pt>
                      <c:pt idx="1">
                        <c:v>Forced</c:v>
                      </c:pt>
                      <c:pt idx="2">
                        <c:v>Opportunistic Maintenance (Planned)</c:v>
                      </c:pt>
                      <c:pt idx="3">
                        <c:v>Scheduled (Planned)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'total outage'!#REF!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84E-054C-B5AA-BD690A445E8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'total outage'!#REF!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'total outage'!$B$2:$B$5</c15:sqref>
                        </c15:formulaRef>
                      </c:ext>
                    </c:extLst>
                    <c:strCache>
                      <c:ptCount val="4"/>
                      <c:pt idx="0">
                        <c:v>Consequential</c:v>
                      </c:pt>
                      <c:pt idx="1">
                        <c:v>Forced</c:v>
                      </c:pt>
                      <c:pt idx="2">
                        <c:v>Opportunistic Maintenance (Planned)</c:v>
                      </c:pt>
                      <c:pt idx="3">
                        <c:v>Scheduled (Planned)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'total outage'!#REF!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4E-054C-B5AA-BD690A445E89}"/>
                  </c:ext>
                </c:extLst>
              </c15:ser>
            </c15:filteredBarSeries>
          </c:ext>
        </c:extLst>
      </c:barChart>
      <c:catAx>
        <c:axId val="125582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826256"/>
        <c:crosses val="autoZero"/>
        <c:auto val="1"/>
        <c:lblAlgn val="ctr"/>
        <c:lblOffset val="100"/>
        <c:noMultiLvlLbl val="0"/>
      </c:catAx>
      <c:valAx>
        <c:axId val="125582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82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817829521199995"/>
          <c:y val="5.9576868059733508E-2"/>
          <c:w val="0.11483916284759874"/>
          <c:h val="0.13785914636985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/>
              <a:t>Average</a:t>
            </a:r>
            <a:r>
              <a:rPr lang="zh-CN" altLang="en-US" sz="1600" baseline="0"/>
              <a:t> </a:t>
            </a:r>
            <a:r>
              <a:rPr lang="en-US" altLang="zh-CN" sz="1600" baseline="0"/>
              <a:t>Duration</a:t>
            </a:r>
            <a:r>
              <a:rPr lang="zh-CN" altLang="en-US" sz="1600" baseline="0"/>
              <a:t> </a:t>
            </a:r>
            <a:r>
              <a:rPr lang="en-US" altLang="zh-CN" sz="1600" baseline="0"/>
              <a:t>Days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Duration!$C$1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1C6-0F41-B177-90024C09E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Duration!$B$2:$B$5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Duration!$C$2:$C$5</c:f>
              <c:numCache>
                <c:formatCode>General</c:formatCode>
                <c:ptCount val="4"/>
                <c:pt idx="0">
                  <c:v>0.36</c:v>
                </c:pt>
                <c:pt idx="1">
                  <c:v>0.56000000000000005</c:v>
                </c:pt>
                <c:pt idx="2">
                  <c:v>0.32</c:v>
                </c:pt>
                <c:pt idx="3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6-0F41-B177-90024C09E439}"/>
            </c:ext>
          </c:extLst>
        </c:ser>
        <c:ser>
          <c:idx val="1"/>
          <c:order val="1"/>
          <c:tx>
            <c:strRef>
              <c:f>Duration!$D$1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1C6-0F41-B177-90024C09E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Duration!$B$2:$B$5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Duration!$D$2:$D$5</c:f>
              <c:numCache>
                <c:formatCode>General</c:formatCode>
                <c:ptCount val="4"/>
                <c:pt idx="0">
                  <c:v>0.33</c:v>
                </c:pt>
                <c:pt idx="1">
                  <c:v>0.79</c:v>
                </c:pt>
                <c:pt idx="2">
                  <c:v>0.27</c:v>
                </c:pt>
                <c:pt idx="3">
                  <c:v>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6-0F41-B177-90024C09E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516704"/>
        <c:axId val="1178065696"/>
      </c:barChart>
      <c:catAx>
        <c:axId val="12525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78065696"/>
        <c:crosses val="autoZero"/>
        <c:auto val="1"/>
        <c:lblAlgn val="ctr"/>
        <c:lblOffset val="100"/>
        <c:noMultiLvlLbl val="0"/>
      </c:catAx>
      <c:valAx>
        <c:axId val="11780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51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757883380581792E-2"/>
          <c:y val="0.13540557685135193"/>
          <c:w val="9.28438313439683E-2"/>
          <c:h val="0.19749647890509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'all reason'!$D$1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 reason'!$B$2:$B$5</c:f>
              <c:strCache>
                <c:ptCount val="4"/>
                <c:pt idx="0">
                  <c:v>Scheduled (Planned)</c:v>
                </c:pt>
                <c:pt idx="1">
                  <c:v>Opportunistic Maintenance (Planned)</c:v>
                </c:pt>
                <c:pt idx="2">
                  <c:v>Forced</c:v>
                </c:pt>
                <c:pt idx="3">
                  <c:v>Consequential</c:v>
                </c:pt>
              </c:strCache>
            </c:strRef>
          </c:cat>
          <c:val>
            <c:numRef>
              <c:f>'all reason'!$D$2:$D$5</c:f>
              <c:numCache>
                <c:formatCode>General</c:formatCode>
                <c:ptCount val="4"/>
                <c:pt idx="0">
                  <c:v>99.1</c:v>
                </c:pt>
                <c:pt idx="1">
                  <c:v>103.66</c:v>
                </c:pt>
                <c:pt idx="2">
                  <c:v>55.62</c:v>
                </c:pt>
                <c:pt idx="3">
                  <c:v>53.06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F-3945-B77A-803CFA146001}"/>
            </c:ext>
          </c:extLst>
        </c:ser>
        <c:ser>
          <c:idx val="1"/>
          <c:order val="1"/>
          <c:tx>
            <c:strRef>
              <c:f>'all reason'!$E$1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D9F-3945-B77A-803CFA1460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reason'!$B$2:$B$5</c:f>
              <c:strCache>
                <c:ptCount val="4"/>
                <c:pt idx="0">
                  <c:v>Scheduled (Planned)</c:v>
                </c:pt>
                <c:pt idx="1">
                  <c:v>Opportunistic Maintenance (Planned)</c:v>
                </c:pt>
                <c:pt idx="2">
                  <c:v>Forced</c:v>
                </c:pt>
                <c:pt idx="3">
                  <c:v>Consequential</c:v>
                </c:pt>
              </c:strCache>
            </c:strRef>
          </c:cat>
          <c:val>
            <c:numRef>
              <c:f>'all reason'!$E$2:$E$5</c:f>
              <c:numCache>
                <c:formatCode>General</c:formatCode>
                <c:ptCount val="4"/>
                <c:pt idx="0">
                  <c:v>6582.32</c:v>
                </c:pt>
                <c:pt idx="1">
                  <c:v>456.51</c:v>
                </c:pt>
                <c:pt idx="2">
                  <c:v>812.92</c:v>
                </c:pt>
                <c:pt idx="3">
                  <c:v>518.78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9F-3945-B77A-803CFA146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0066064"/>
        <c:axId val="1271801728"/>
      </c:barChart>
      <c:catAx>
        <c:axId val="127006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1801728"/>
        <c:crosses val="autoZero"/>
        <c:auto val="1"/>
        <c:lblAlgn val="ctr"/>
        <c:lblOffset val="100"/>
        <c:noMultiLvlLbl val="0"/>
      </c:catAx>
      <c:valAx>
        <c:axId val="1271801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006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2017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'all reason'!$D$6</c:f>
              <c:strCache>
                <c:ptCount val="1"/>
                <c:pt idx="0">
                  <c:v>Avg_Outage_MW_Loss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 reason'!$B$7:$B$10</c:f>
              <c:strCache>
                <c:ptCount val="4"/>
                <c:pt idx="0">
                  <c:v>Opportunistic Maintenance (Planned)</c:v>
                </c:pt>
                <c:pt idx="1">
                  <c:v>Scheduled (Planned)</c:v>
                </c:pt>
                <c:pt idx="2">
                  <c:v>Consequential</c:v>
                </c:pt>
                <c:pt idx="3">
                  <c:v>Forced</c:v>
                </c:pt>
              </c:strCache>
            </c:strRef>
          </c:cat>
          <c:val>
            <c:numRef>
              <c:f>'all reason'!$D$7:$D$10</c:f>
              <c:numCache>
                <c:formatCode>General</c:formatCode>
                <c:ptCount val="4"/>
                <c:pt idx="0">
                  <c:v>84.4</c:v>
                </c:pt>
                <c:pt idx="1">
                  <c:v>85.47</c:v>
                </c:pt>
                <c:pt idx="2">
                  <c:v>51.03</c:v>
                </c:pt>
                <c:pt idx="3">
                  <c:v>50.56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E-C64C-8994-D4027B8D1193}"/>
            </c:ext>
          </c:extLst>
        </c:ser>
        <c:ser>
          <c:idx val="1"/>
          <c:order val="1"/>
          <c:tx>
            <c:strRef>
              <c:f>'all reason'!$E$6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FDE-C64C-8994-D4027B8D11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reason'!$B$7:$B$10</c:f>
              <c:strCache>
                <c:ptCount val="4"/>
                <c:pt idx="0">
                  <c:v>Opportunistic Maintenance (Planned)</c:v>
                </c:pt>
                <c:pt idx="1">
                  <c:v>Scheduled (Planned)</c:v>
                </c:pt>
                <c:pt idx="2">
                  <c:v>Consequential</c:v>
                </c:pt>
                <c:pt idx="3">
                  <c:v>Forced</c:v>
                </c:pt>
              </c:strCache>
            </c:strRef>
          </c:cat>
          <c:val>
            <c:numRef>
              <c:f>'all reason'!$E$7:$E$10</c:f>
              <c:numCache>
                <c:formatCode>General</c:formatCode>
                <c:ptCount val="4"/>
                <c:pt idx="0">
                  <c:v>387.35</c:v>
                </c:pt>
                <c:pt idx="1">
                  <c:v>8034.75</c:v>
                </c:pt>
                <c:pt idx="2">
                  <c:v>481.89</c:v>
                </c:pt>
                <c:pt idx="3">
                  <c:v>1144.0899999999999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E-C64C-8994-D4027B8D1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4626352"/>
        <c:axId val="1274027680"/>
      </c:barChart>
      <c:catAx>
        <c:axId val="127462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4027680"/>
        <c:crosses val="autoZero"/>
        <c:auto val="1"/>
        <c:lblAlgn val="ctr"/>
        <c:lblOffset val="100"/>
        <c:noMultiLvlLbl val="0"/>
      </c:catAx>
      <c:valAx>
        <c:axId val="127402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4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Outage</a:t>
            </a:r>
            <a:r>
              <a:rPr lang="zh-CN" altLang="en-US" baseline="0" dirty="0"/>
              <a:t> </a:t>
            </a:r>
            <a:r>
              <a:rPr lang="en-US" altLang="zh-CN" baseline="0" dirty="0"/>
              <a:t>Events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Participant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participant!$D$1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participant!$B$2:$C$19</c:f>
              <c:strCache>
                <c:ptCount val="18"/>
                <c:pt idx="0">
                  <c:v>AURICON</c:v>
                </c:pt>
                <c:pt idx="1">
                  <c:v>GW</c:v>
                </c:pt>
                <c:pt idx="2">
                  <c:v>MELK</c:v>
                </c:pt>
                <c:pt idx="3">
                  <c:v>AUXC</c:v>
                </c:pt>
                <c:pt idx="4">
                  <c:v>PJRH</c:v>
                </c:pt>
                <c:pt idx="5">
                  <c:v>TRMOS</c:v>
                </c:pt>
                <c:pt idx="6">
                  <c:v>PUG</c:v>
                </c:pt>
                <c:pt idx="7">
                  <c:v>KORL</c:v>
                </c:pt>
                <c:pt idx="8">
                  <c:v>PMC</c:v>
                </c:pt>
                <c:pt idx="9">
                  <c:v>ENRG</c:v>
                </c:pt>
                <c:pt idx="10">
                  <c:v>COLLGAR</c:v>
                </c:pt>
                <c:pt idx="11">
                  <c:v>TSLA_MGT</c:v>
                </c:pt>
                <c:pt idx="12">
                  <c:v>STHRNCRS</c:v>
                </c:pt>
                <c:pt idx="13">
                  <c:v>MUND</c:v>
                </c:pt>
                <c:pt idx="14">
                  <c:v>EUCT</c:v>
                </c:pt>
                <c:pt idx="15">
                  <c:v>DNHR</c:v>
                </c:pt>
                <c:pt idx="16">
                  <c:v>MCG</c:v>
                </c:pt>
                <c:pt idx="17">
                  <c:v>WGUTD</c:v>
                </c:pt>
              </c:strCache>
              <c:extLst/>
            </c:strRef>
          </c:cat>
          <c:val>
            <c:numRef>
              <c:f>participant!$D$2:$D$19</c:f>
              <c:numCache>
                <c:formatCode>General</c:formatCode>
                <c:ptCount val="18"/>
                <c:pt idx="0">
                  <c:v>298</c:v>
                </c:pt>
                <c:pt idx="1">
                  <c:v>402</c:v>
                </c:pt>
                <c:pt idx="2">
                  <c:v>273</c:v>
                </c:pt>
                <c:pt idx="3">
                  <c:v>209</c:v>
                </c:pt>
                <c:pt idx="4">
                  <c:v>142</c:v>
                </c:pt>
                <c:pt idx="5">
                  <c:v>71</c:v>
                </c:pt>
                <c:pt idx="6">
                  <c:v>47</c:v>
                </c:pt>
                <c:pt idx="7">
                  <c:v>87</c:v>
                </c:pt>
                <c:pt idx="8">
                  <c:v>107</c:v>
                </c:pt>
                <c:pt idx="9">
                  <c:v>69</c:v>
                </c:pt>
                <c:pt idx="10">
                  <c:v>53</c:v>
                </c:pt>
                <c:pt idx="11">
                  <c:v>55</c:v>
                </c:pt>
                <c:pt idx="12">
                  <c:v>35</c:v>
                </c:pt>
                <c:pt idx="13">
                  <c:v>30</c:v>
                </c:pt>
                <c:pt idx="14">
                  <c:v>28</c:v>
                </c:pt>
                <c:pt idx="15">
                  <c:v>12</c:v>
                </c:pt>
                <c:pt idx="16">
                  <c:v>4</c:v>
                </c:pt>
                <c:pt idx="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0-2E4A-8192-45AB7E3B6B35}"/>
            </c:ext>
          </c:extLst>
        </c:ser>
        <c:ser>
          <c:idx val="1"/>
          <c:order val="1"/>
          <c:tx>
            <c:strRef>
              <c:f>participant!$E$1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participant!$B$2:$C$19</c:f>
              <c:strCache>
                <c:ptCount val="18"/>
                <c:pt idx="0">
                  <c:v>AURICON</c:v>
                </c:pt>
                <c:pt idx="1">
                  <c:v>GW</c:v>
                </c:pt>
                <c:pt idx="2">
                  <c:v>MELK</c:v>
                </c:pt>
                <c:pt idx="3">
                  <c:v>AUXC</c:v>
                </c:pt>
                <c:pt idx="4">
                  <c:v>PJRH</c:v>
                </c:pt>
                <c:pt idx="5">
                  <c:v>TRMOS</c:v>
                </c:pt>
                <c:pt idx="6">
                  <c:v>PUG</c:v>
                </c:pt>
                <c:pt idx="7">
                  <c:v>KORL</c:v>
                </c:pt>
                <c:pt idx="8">
                  <c:v>PMC</c:v>
                </c:pt>
                <c:pt idx="9">
                  <c:v>ENRG</c:v>
                </c:pt>
                <c:pt idx="10">
                  <c:v>COLLGAR</c:v>
                </c:pt>
                <c:pt idx="11">
                  <c:v>TSLA_MGT</c:v>
                </c:pt>
                <c:pt idx="12">
                  <c:v>STHRNCRS</c:v>
                </c:pt>
                <c:pt idx="13">
                  <c:v>MUND</c:v>
                </c:pt>
                <c:pt idx="14">
                  <c:v>EUCT</c:v>
                </c:pt>
                <c:pt idx="15">
                  <c:v>DNHR</c:v>
                </c:pt>
                <c:pt idx="16">
                  <c:v>MCG</c:v>
                </c:pt>
                <c:pt idx="17">
                  <c:v>WGUTD</c:v>
                </c:pt>
              </c:strCache>
              <c:extLst/>
            </c:strRef>
          </c:cat>
          <c:val>
            <c:numRef>
              <c:f>participant!$E$2:$E$19</c:f>
              <c:numCache>
                <c:formatCode>General</c:formatCode>
                <c:ptCount val="18"/>
                <c:pt idx="0">
                  <c:v>577</c:v>
                </c:pt>
                <c:pt idx="1">
                  <c:v>270</c:v>
                </c:pt>
                <c:pt idx="2">
                  <c:v>263</c:v>
                </c:pt>
                <c:pt idx="3">
                  <c:v>122</c:v>
                </c:pt>
                <c:pt idx="4">
                  <c:v>146</c:v>
                </c:pt>
                <c:pt idx="5">
                  <c:v>176</c:v>
                </c:pt>
                <c:pt idx="6">
                  <c:v>149</c:v>
                </c:pt>
                <c:pt idx="7">
                  <c:v>108</c:v>
                </c:pt>
                <c:pt idx="8">
                  <c:v>61</c:v>
                </c:pt>
                <c:pt idx="9">
                  <c:v>54</c:v>
                </c:pt>
                <c:pt idx="10">
                  <c:v>64</c:v>
                </c:pt>
                <c:pt idx="11">
                  <c:v>55</c:v>
                </c:pt>
                <c:pt idx="12">
                  <c:v>35</c:v>
                </c:pt>
                <c:pt idx="13">
                  <c:v>31</c:v>
                </c:pt>
                <c:pt idx="14">
                  <c:v>17</c:v>
                </c:pt>
                <c:pt idx="15">
                  <c:v>13</c:v>
                </c:pt>
                <c:pt idx="16">
                  <c:v>18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E0-2E4A-8192-45AB7E3B6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0306960"/>
        <c:axId val="1269873296"/>
      </c:barChart>
      <c:catAx>
        <c:axId val="127030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73296"/>
        <c:crosses val="autoZero"/>
        <c:auto val="1"/>
        <c:lblAlgn val="ctr"/>
        <c:lblOffset val="100"/>
        <c:noMultiLvlLbl val="0"/>
      </c:catAx>
      <c:valAx>
        <c:axId val="126987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03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</a:t>
            </a:r>
            <a:r>
              <a:rPr lang="zh-CN" altLang="en-US" baseline="0"/>
              <a:t> </a:t>
            </a:r>
            <a:r>
              <a:rPr lang="en-US" altLang="zh-CN" baseline="0"/>
              <a:t>Outage</a:t>
            </a:r>
            <a:r>
              <a:rPr lang="zh-CN" altLang="en-US" baseline="0"/>
              <a:t> </a:t>
            </a:r>
            <a:r>
              <a:rPr lang="en-US" altLang="zh-CN" baseline="0"/>
              <a:t>Duration</a:t>
            </a:r>
            <a:r>
              <a:rPr lang="zh-CN" altLang="en-US" baseline="0"/>
              <a:t> </a:t>
            </a:r>
            <a:r>
              <a:rPr lang="en-US" altLang="zh-CN" baseline="0"/>
              <a:t>Time</a:t>
            </a:r>
            <a:r>
              <a:rPr lang="zh-CN" altLang="en-US" baseline="0"/>
              <a:t> </a:t>
            </a:r>
            <a:r>
              <a:rPr lang="en-US" altLang="zh-CN" baseline="0"/>
              <a:t>in</a:t>
            </a:r>
            <a:r>
              <a:rPr lang="zh-CN" altLang="en-US" baseline="0"/>
              <a:t> </a:t>
            </a:r>
            <a:r>
              <a:rPr lang="en-US" altLang="zh-CN" baseline="0"/>
              <a:t>Days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'participant duration'!$G$1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'participant duration'!$F$2:$F$19</c:f>
              <c:strCache>
                <c:ptCount val="18"/>
                <c:pt idx="0">
                  <c:v>ENRG</c:v>
                </c:pt>
                <c:pt idx="1">
                  <c:v>MELK</c:v>
                </c:pt>
                <c:pt idx="2">
                  <c:v>COLLGAR</c:v>
                </c:pt>
                <c:pt idx="3">
                  <c:v>EUCT</c:v>
                </c:pt>
                <c:pt idx="4">
                  <c:v>PJRH</c:v>
                </c:pt>
                <c:pt idx="5">
                  <c:v>KORL</c:v>
                </c:pt>
                <c:pt idx="6">
                  <c:v>WGUTD</c:v>
                </c:pt>
                <c:pt idx="7">
                  <c:v>MUND</c:v>
                </c:pt>
                <c:pt idx="8">
                  <c:v>GW</c:v>
                </c:pt>
                <c:pt idx="9">
                  <c:v>PUG</c:v>
                </c:pt>
                <c:pt idx="10">
                  <c:v>TSLA_MGT</c:v>
                </c:pt>
                <c:pt idx="11">
                  <c:v>MCG</c:v>
                </c:pt>
                <c:pt idx="12">
                  <c:v>PMC</c:v>
                </c:pt>
                <c:pt idx="13">
                  <c:v>TRMOS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</c:strCache>
            </c:strRef>
          </c:cat>
          <c:val>
            <c:numRef>
              <c:f>'participant duration'!$G$2:$G$19</c:f>
              <c:numCache>
                <c:formatCode>General</c:formatCode>
                <c:ptCount val="18"/>
                <c:pt idx="0">
                  <c:v>7.16</c:v>
                </c:pt>
                <c:pt idx="1">
                  <c:v>2.19</c:v>
                </c:pt>
                <c:pt idx="2">
                  <c:v>1.59</c:v>
                </c:pt>
                <c:pt idx="3">
                  <c:v>4.04</c:v>
                </c:pt>
                <c:pt idx="4">
                  <c:v>1.91</c:v>
                </c:pt>
                <c:pt idx="5">
                  <c:v>2.12</c:v>
                </c:pt>
                <c:pt idx="6">
                  <c:v>1.29</c:v>
                </c:pt>
                <c:pt idx="7">
                  <c:v>1.65</c:v>
                </c:pt>
                <c:pt idx="8">
                  <c:v>0.97</c:v>
                </c:pt>
                <c:pt idx="9">
                  <c:v>1.61</c:v>
                </c:pt>
                <c:pt idx="10">
                  <c:v>0.64</c:v>
                </c:pt>
                <c:pt idx="11">
                  <c:v>0.81</c:v>
                </c:pt>
                <c:pt idx="12">
                  <c:v>0.56000000000000005</c:v>
                </c:pt>
                <c:pt idx="13">
                  <c:v>0.7</c:v>
                </c:pt>
                <c:pt idx="14">
                  <c:v>0.4</c:v>
                </c:pt>
                <c:pt idx="15">
                  <c:v>0.32</c:v>
                </c:pt>
                <c:pt idx="16">
                  <c:v>0.25</c:v>
                </c:pt>
                <c:pt idx="1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394A-B0CC-2A4F3C68559A}"/>
            </c:ext>
          </c:extLst>
        </c:ser>
        <c:ser>
          <c:idx val="1"/>
          <c:order val="1"/>
          <c:tx>
            <c:strRef>
              <c:f>'participant duration'!$H$1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'participant duration'!$F$2:$F$19</c:f>
              <c:strCache>
                <c:ptCount val="18"/>
                <c:pt idx="0">
                  <c:v>ENRG</c:v>
                </c:pt>
                <c:pt idx="1">
                  <c:v>MELK</c:v>
                </c:pt>
                <c:pt idx="2">
                  <c:v>COLLGAR</c:v>
                </c:pt>
                <c:pt idx="3">
                  <c:v>EUCT</c:v>
                </c:pt>
                <c:pt idx="4">
                  <c:v>PJRH</c:v>
                </c:pt>
                <c:pt idx="5">
                  <c:v>KORL</c:v>
                </c:pt>
                <c:pt idx="6">
                  <c:v>WGUTD</c:v>
                </c:pt>
                <c:pt idx="7">
                  <c:v>MUND</c:v>
                </c:pt>
                <c:pt idx="8">
                  <c:v>GW</c:v>
                </c:pt>
                <c:pt idx="9">
                  <c:v>PUG</c:v>
                </c:pt>
                <c:pt idx="10">
                  <c:v>TSLA_MGT</c:v>
                </c:pt>
                <c:pt idx="11">
                  <c:v>MCG</c:v>
                </c:pt>
                <c:pt idx="12">
                  <c:v>PMC</c:v>
                </c:pt>
                <c:pt idx="13">
                  <c:v>TRMOS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</c:strCache>
            </c:strRef>
          </c:cat>
          <c:val>
            <c:numRef>
              <c:f>'participant duration'!$H$2:$H$19</c:f>
              <c:numCache>
                <c:formatCode>General</c:formatCode>
                <c:ptCount val="18"/>
                <c:pt idx="0">
                  <c:v>6.42</c:v>
                </c:pt>
                <c:pt idx="1">
                  <c:v>5.82</c:v>
                </c:pt>
                <c:pt idx="2">
                  <c:v>3.09</c:v>
                </c:pt>
                <c:pt idx="3">
                  <c:v>0.27</c:v>
                </c:pt>
                <c:pt idx="4">
                  <c:v>1.85</c:v>
                </c:pt>
                <c:pt idx="5">
                  <c:v>1.49</c:v>
                </c:pt>
                <c:pt idx="6">
                  <c:v>1.28</c:v>
                </c:pt>
                <c:pt idx="7">
                  <c:v>0.52</c:v>
                </c:pt>
                <c:pt idx="8">
                  <c:v>1.02</c:v>
                </c:pt>
                <c:pt idx="9">
                  <c:v>0.34</c:v>
                </c:pt>
                <c:pt idx="10">
                  <c:v>0.79</c:v>
                </c:pt>
                <c:pt idx="11">
                  <c:v>0.17</c:v>
                </c:pt>
                <c:pt idx="12">
                  <c:v>0.4</c:v>
                </c:pt>
                <c:pt idx="13">
                  <c:v>0.09</c:v>
                </c:pt>
                <c:pt idx="14">
                  <c:v>0.37</c:v>
                </c:pt>
                <c:pt idx="15">
                  <c:v>0.24</c:v>
                </c:pt>
                <c:pt idx="16">
                  <c:v>0.26</c:v>
                </c:pt>
                <c:pt idx="1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394A-B0CC-2A4F3C685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393872"/>
        <c:axId val="1272339136"/>
      </c:barChart>
      <c:catAx>
        <c:axId val="127239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339136"/>
        <c:crosses val="autoZero"/>
        <c:auto val="1"/>
        <c:lblAlgn val="ctr"/>
        <c:lblOffset val="100"/>
        <c:noMultiLvlLbl val="0"/>
      </c:catAx>
      <c:valAx>
        <c:axId val="12723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39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</a:t>
            </a:r>
            <a:r>
              <a:rPr lang="zh-CN" altLang="en-US" baseline="0"/>
              <a:t> </a:t>
            </a:r>
            <a:r>
              <a:rPr lang="en-US" altLang="zh-CN" baseline="0"/>
              <a:t>Outage</a:t>
            </a:r>
            <a:r>
              <a:rPr lang="zh-CN" altLang="en-US" baseline="0"/>
              <a:t> </a:t>
            </a:r>
            <a:r>
              <a:rPr lang="en-US" altLang="zh-CN" baseline="0"/>
              <a:t>MW</a:t>
            </a:r>
            <a:r>
              <a:rPr lang="zh-CN" altLang="en-US" baseline="0"/>
              <a:t> </a:t>
            </a:r>
            <a:r>
              <a:rPr lang="en-US" altLang="zh-CN" baseline="0"/>
              <a:t>Loss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'participant loss'!$D$1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'participant loss'!$A$2:$A$19</c:f>
              <c:strCache>
                <c:ptCount val="18"/>
                <c:pt idx="0">
                  <c:v>COLLGAR</c:v>
                </c:pt>
                <c:pt idx="1">
                  <c:v>PMC</c:v>
                </c:pt>
                <c:pt idx="2">
                  <c:v>MELK</c:v>
                </c:pt>
                <c:pt idx="3">
                  <c:v>TSLA_MGT</c:v>
                </c:pt>
                <c:pt idx="4">
                  <c:v>KORL</c:v>
                </c:pt>
                <c:pt idx="5">
                  <c:v>PJRH</c:v>
                </c:pt>
                <c:pt idx="6">
                  <c:v>ENRG</c:v>
                </c:pt>
                <c:pt idx="7">
                  <c:v>MCG</c:v>
                </c:pt>
                <c:pt idx="8">
                  <c:v>AURICON</c:v>
                </c:pt>
                <c:pt idx="9">
                  <c:v>GW</c:v>
                </c:pt>
                <c:pt idx="10">
                  <c:v>MUND</c:v>
                </c:pt>
                <c:pt idx="11">
                  <c:v>PUG</c:v>
                </c:pt>
                <c:pt idx="12">
                  <c:v>WGUTD</c:v>
                </c:pt>
                <c:pt idx="13">
                  <c:v>STHRNCRS</c:v>
                </c:pt>
                <c:pt idx="14">
                  <c:v>TRMOS</c:v>
                </c:pt>
                <c:pt idx="15">
                  <c:v>AUXC</c:v>
                </c:pt>
                <c:pt idx="16">
                  <c:v>EUCT</c:v>
                </c:pt>
                <c:pt idx="17">
                  <c:v>DNHR</c:v>
                </c:pt>
              </c:strCache>
            </c:strRef>
          </c:cat>
          <c:val>
            <c:numRef>
              <c:f>'participant loss'!$D$2:$D$19</c:f>
              <c:numCache>
                <c:formatCode>General</c:formatCode>
                <c:ptCount val="18"/>
                <c:pt idx="0">
                  <c:v>149</c:v>
                </c:pt>
                <c:pt idx="1">
                  <c:v>131.78</c:v>
                </c:pt>
                <c:pt idx="2">
                  <c:v>87.71</c:v>
                </c:pt>
                <c:pt idx="3">
                  <c:v>80</c:v>
                </c:pt>
                <c:pt idx="4">
                  <c:v>76.23</c:v>
                </c:pt>
                <c:pt idx="5">
                  <c:v>72.61</c:v>
                </c:pt>
                <c:pt idx="6">
                  <c:v>56.32</c:v>
                </c:pt>
                <c:pt idx="7">
                  <c:v>55</c:v>
                </c:pt>
                <c:pt idx="8">
                  <c:v>51.42</c:v>
                </c:pt>
                <c:pt idx="9">
                  <c:v>49.69</c:v>
                </c:pt>
                <c:pt idx="10">
                  <c:v>36.799999999999997</c:v>
                </c:pt>
                <c:pt idx="11">
                  <c:v>33.979999999999997</c:v>
                </c:pt>
                <c:pt idx="12">
                  <c:v>27</c:v>
                </c:pt>
                <c:pt idx="13">
                  <c:v>23</c:v>
                </c:pt>
                <c:pt idx="14">
                  <c:v>18.96</c:v>
                </c:pt>
                <c:pt idx="15">
                  <c:v>13.27</c:v>
                </c:pt>
                <c:pt idx="16">
                  <c:v>5.89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6-B246-98B6-BBC99E4D5C84}"/>
            </c:ext>
          </c:extLst>
        </c:ser>
        <c:ser>
          <c:idx val="1"/>
          <c:order val="1"/>
          <c:tx>
            <c:strRef>
              <c:f>'participant loss'!$E$1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'participant loss'!$A$2:$A$19</c:f>
              <c:strCache>
                <c:ptCount val="18"/>
                <c:pt idx="0">
                  <c:v>COLLGAR</c:v>
                </c:pt>
                <c:pt idx="1">
                  <c:v>PMC</c:v>
                </c:pt>
                <c:pt idx="2">
                  <c:v>MELK</c:v>
                </c:pt>
                <c:pt idx="3">
                  <c:v>TSLA_MGT</c:v>
                </c:pt>
                <c:pt idx="4">
                  <c:v>KORL</c:v>
                </c:pt>
                <c:pt idx="5">
                  <c:v>PJRH</c:v>
                </c:pt>
                <c:pt idx="6">
                  <c:v>ENRG</c:v>
                </c:pt>
                <c:pt idx="7">
                  <c:v>MCG</c:v>
                </c:pt>
                <c:pt idx="8">
                  <c:v>AURICON</c:v>
                </c:pt>
                <c:pt idx="9">
                  <c:v>GW</c:v>
                </c:pt>
                <c:pt idx="10">
                  <c:v>MUND</c:v>
                </c:pt>
                <c:pt idx="11">
                  <c:v>PUG</c:v>
                </c:pt>
                <c:pt idx="12">
                  <c:v>WGUTD</c:v>
                </c:pt>
                <c:pt idx="13">
                  <c:v>STHRNCRS</c:v>
                </c:pt>
                <c:pt idx="14">
                  <c:v>TRMOS</c:v>
                </c:pt>
                <c:pt idx="15">
                  <c:v>AUXC</c:v>
                </c:pt>
                <c:pt idx="16">
                  <c:v>EUCT</c:v>
                </c:pt>
                <c:pt idx="17">
                  <c:v>DNHR</c:v>
                </c:pt>
              </c:strCache>
            </c:strRef>
          </c:cat>
          <c:val>
            <c:numRef>
              <c:f>'participant loss'!$E$2:$E$19</c:f>
              <c:numCache>
                <c:formatCode>General</c:formatCode>
                <c:ptCount val="18"/>
                <c:pt idx="0">
                  <c:v>141.21</c:v>
                </c:pt>
                <c:pt idx="1">
                  <c:v>85.14</c:v>
                </c:pt>
                <c:pt idx="2">
                  <c:v>67.209999999999994</c:v>
                </c:pt>
                <c:pt idx="3">
                  <c:v>61.93</c:v>
                </c:pt>
                <c:pt idx="4">
                  <c:v>61.57</c:v>
                </c:pt>
                <c:pt idx="5">
                  <c:v>58.11</c:v>
                </c:pt>
                <c:pt idx="6">
                  <c:v>46.94</c:v>
                </c:pt>
                <c:pt idx="7">
                  <c:v>44.16</c:v>
                </c:pt>
                <c:pt idx="8">
                  <c:v>42.47</c:v>
                </c:pt>
                <c:pt idx="9">
                  <c:v>30.46</c:v>
                </c:pt>
                <c:pt idx="10">
                  <c:v>29.17</c:v>
                </c:pt>
                <c:pt idx="11">
                  <c:v>27.66</c:v>
                </c:pt>
                <c:pt idx="12">
                  <c:v>27.41</c:v>
                </c:pt>
                <c:pt idx="13">
                  <c:v>26.57</c:v>
                </c:pt>
                <c:pt idx="14">
                  <c:v>21.6</c:v>
                </c:pt>
                <c:pt idx="15">
                  <c:v>16.260000000000002</c:v>
                </c:pt>
                <c:pt idx="16">
                  <c:v>14.74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6-B246-98B6-BBC99E4D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6229088"/>
        <c:axId val="770938976"/>
      </c:barChart>
      <c:catAx>
        <c:axId val="121622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938976"/>
        <c:crosses val="autoZero"/>
        <c:auto val="1"/>
        <c:lblAlgn val="ctr"/>
        <c:lblOffset val="100"/>
        <c:noMultiLvlLbl val="0"/>
      </c:catAx>
      <c:valAx>
        <c:axId val="77093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622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518795466441627"/>
          <c:y val="0.15345465113286647"/>
          <c:w val="0.14667803413903116"/>
          <c:h val="7.5408217516152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Outage</a:t>
            </a:r>
            <a:r>
              <a:rPr lang="zh-CN" altLang="en-US" baseline="0" dirty="0"/>
              <a:t> </a:t>
            </a:r>
            <a:r>
              <a:rPr lang="en-US" altLang="zh-CN" baseline="0" dirty="0"/>
              <a:t>Events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Participant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participant!$D$1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participant!$B$2:$C$19</c:f>
              <c:strCache>
                <c:ptCount val="18"/>
                <c:pt idx="0">
                  <c:v>AURICON</c:v>
                </c:pt>
                <c:pt idx="1">
                  <c:v>GW</c:v>
                </c:pt>
                <c:pt idx="2">
                  <c:v>MELK</c:v>
                </c:pt>
                <c:pt idx="3">
                  <c:v>AUXC</c:v>
                </c:pt>
                <c:pt idx="4">
                  <c:v>PJRH</c:v>
                </c:pt>
                <c:pt idx="5">
                  <c:v>TRMOS</c:v>
                </c:pt>
                <c:pt idx="6">
                  <c:v>PUG</c:v>
                </c:pt>
                <c:pt idx="7">
                  <c:v>KORL</c:v>
                </c:pt>
                <c:pt idx="8">
                  <c:v>PMC</c:v>
                </c:pt>
                <c:pt idx="9">
                  <c:v>ENRG</c:v>
                </c:pt>
                <c:pt idx="10">
                  <c:v>COLLGAR</c:v>
                </c:pt>
                <c:pt idx="11">
                  <c:v>TSLA_MGT</c:v>
                </c:pt>
                <c:pt idx="12">
                  <c:v>STHRNCRS</c:v>
                </c:pt>
                <c:pt idx="13">
                  <c:v>MUND</c:v>
                </c:pt>
                <c:pt idx="14">
                  <c:v>EUCT</c:v>
                </c:pt>
                <c:pt idx="15">
                  <c:v>DNHR</c:v>
                </c:pt>
                <c:pt idx="16">
                  <c:v>MCG</c:v>
                </c:pt>
                <c:pt idx="17">
                  <c:v>WGUTD</c:v>
                </c:pt>
              </c:strCache>
              <c:extLst/>
            </c:strRef>
          </c:cat>
          <c:val>
            <c:numRef>
              <c:f>participant!$D$2:$D$19</c:f>
              <c:numCache>
                <c:formatCode>General</c:formatCode>
                <c:ptCount val="18"/>
                <c:pt idx="0">
                  <c:v>298</c:v>
                </c:pt>
                <c:pt idx="1">
                  <c:v>402</c:v>
                </c:pt>
                <c:pt idx="2">
                  <c:v>273</c:v>
                </c:pt>
                <c:pt idx="3">
                  <c:v>209</c:v>
                </c:pt>
                <c:pt idx="4">
                  <c:v>142</c:v>
                </c:pt>
                <c:pt idx="5">
                  <c:v>71</c:v>
                </c:pt>
                <c:pt idx="6">
                  <c:v>47</c:v>
                </c:pt>
                <c:pt idx="7">
                  <c:v>87</c:v>
                </c:pt>
                <c:pt idx="8">
                  <c:v>107</c:v>
                </c:pt>
                <c:pt idx="9">
                  <c:v>69</c:v>
                </c:pt>
                <c:pt idx="10">
                  <c:v>53</c:v>
                </c:pt>
                <c:pt idx="11">
                  <c:v>55</c:v>
                </c:pt>
                <c:pt idx="12">
                  <c:v>35</c:v>
                </c:pt>
                <c:pt idx="13">
                  <c:v>30</c:v>
                </c:pt>
                <c:pt idx="14">
                  <c:v>28</c:v>
                </c:pt>
                <c:pt idx="15">
                  <c:v>12</c:v>
                </c:pt>
                <c:pt idx="16">
                  <c:v>4</c:v>
                </c:pt>
                <c:pt idx="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E-7E42-8FA4-28ADAE0EC5AA}"/>
            </c:ext>
          </c:extLst>
        </c:ser>
        <c:ser>
          <c:idx val="1"/>
          <c:order val="1"/>
          <c:tx>
            <c:strRef>
              <c:f>participant!$E$1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participant!$B$2:$C$19</c:f>
              <c:strCache>
                <c:ptCount val="18"/>
                <c:pt idx="0">
                  <c:v>AURICON</c:v>
                </c:pt>
                <c:pt idx="1">
                  <c:v>GW</c:v>
                </c:pt>
                <c:pt idx="2">
                  <c:v>MELK</c:v>
                </c:pt>
                <c:pt idx="3">
                  <c:v>AUXC</c:v>
                </c:pt>
                <c:pt idx="4">
                  <c:v>PJRH</c:v>
                </c:pt>
                <c:pt idx="5">
                  <c:v>TRMOS</c:v>
                </c:pt>
                <c:pt idx="6">
                  <c:v>PUG</c:v>
                </c:pt>
                <c:pt idx="7">
                  <c:v>KORL</c:v>
                </c:pt>
                <c:pt idx="8">
                  <c:v>PMC</c:v>
                </c:pt>
                <c:pt idx="9">
                  <c:v>ENRG</c:v>
                </c:pt>
                <c:pt idx="10">
                  <c:v>COLLGAR</c:v>
                </c:pt>
                <c:pt idx="11">
                  <c:v>TSLA_MGT</c:v>
                </c:pt>
                <c:pt idx="12">
                  <c:v>STHRNCRS</c:v>
                </c:pt>
                <c:pt idx="13">
                  <c:v>MUND</c:v>
                </c:pt>
                <c:pt idx="14">
                  <c:v>EUCT</c:v>
                </c:pt>
                <c:pt idx="15">
                  <c:v>DNHR</c:v>
                </c:pt>
                <c:pt idx="16">
                  <c:v>MCG</c:v>
                </c:pt>
                <c:pt idx="17">
                  <c:v>WGUTD</c:v>
                </c:pt>
              </c:strCache>
              <c:extLst/>
            </c:strRef>
          </c:cat>
          <c:val>
            <c:numRef>
              <c:f>participant!$E$2:$E$19</c:f>
              <c:numCache>
                <c:formatCode>General</c:formatCode>
                <c:ptCount val="18"/>
                <c:pt idx="0">
                  <c:v>577</c:v>
                </c:pt>
                <c:pt idx="1">
                  <c:v>270</c:v>
                </c:pt>
                <c:pt idx="2">
                  <c:v>263</c:v>
                </c:pt>
                <c:pt idx="3">
                  <c:v>122</c:v>
                </c:pt>
                <c:pt idx="4">
                  <c:v>146</c:v>
                </c:pt>
                <c:pt idx="5">
                  <c:v>176</c:v>
                </c:pt>
                <c:pt idx="6">
                  <c:v>149</c:v>
                </c:pt>
                <c:pt idx="7">
                  <c:v>108</c:v>
                </c:pt>
                <c:pt idx="8">
                  <c:v>61</c:v>
                </c:pt>
                <c:pt idx="9">
                  <c:v>54</c:v>
                </c:pt>
                <c:pt idx="10">
                  <c:v>64</c:v>
                </c:pt>
                <c:pt idx="11">
                  <c:v>55</c:v>
                </c:pt>
                <c:pt idx="12">
                  <c:v>35</c:v>
                </c:pt>
                <c:pt idx="13">
                  <c:v>31</c:v>
                </c:pt>
                <c:pt idx="14">
                  <c:v>17</c:v>
                </c:pt>
                <c:pt idx="15">
                  <c:v>13</c:v>
                </c:pt>
                <c:pt idx="16">
                  <c:v>18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E-7E42-8FA4-28ADAE0EC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0306960"/>
        <c:axId val="1269873296"/>
      </c:barChart>
      <c:catAx>
        <c:axId val="127030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73296"/>
        <c:crosses val="autoZero"/>
        <c:auto val="1"/>
        <c:lblAlgn val="ctr"/>
        <c:lblOffset val="100"/>
        <c:noMultiLvlLbl val="0"/>
      </c:catAx>
      <c:valAx>
        <c:axId val="126987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03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118834145201202"/>
          <c:y val="0.16260375981992722"/>
          <c:w val="0.21630153695917911"/>
          <c:h val="8.12301916181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3027-C666-C54B-A8B6-F59C13D9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1AF80-99E8-4C45-8D7A-49AC2C90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840C-4C8F-3B49-BD97-D0EC8CCC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F5D7-4FFC-184B-8B9E-5CB9326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5C7E-B459-C047-85A4-089B2D5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EDE9-A477-F14C-A3FF-472DED06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65DA-F4AC-5344-A82B-78B86E02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E83C-F5AE-E247-A3DC-9C46B9B8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1569-8AF4-ED47-BCE3-EF81E01E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1116-47B3-874E-899C-2517F1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78A82-4AEC-C94B-B112-111539972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A79A-110D-F948-BD98-C14FE6F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90A5-D94D-B140-81A6-73C4AB20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7120-EEE1-394A-83EF-C170AE01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6B04-67E4-DD46-B1A3-06DBF082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DDB-F8D7-EC42-99AE-FDD269AA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A6F8-58E6-7745-820B-F7FF5E81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BD97-7063-C64E-A9EB-70F6BF2F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D225-2828-6848-B30D-6BA4D39B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C339-1B30-FC41-ACBE-849EDD3E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1BE1-3EA6-2043-B19C-6BEC5C99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C5CA3-0750-B846-9325-E16238C2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DC50-27AE-2647-98EA-7664B69D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22E1-BD14-4A46-A1A8-7EF436B5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6408-5697-064A-9536-6CDE51C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1DBD-7F33-2F43-ABFC-71E50AB1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9DE1-CA4D-4F4E-B61D-1BA06546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9618E-F97C-F94E-B2BD-DC93FA4E7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6F98-8717-894D-8DDE-D29442D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87C1-CFA5-D444-A6D8-5BF43A10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EF2E-8B3E-6A4C-AC92-437A4206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780-BD49-3443-AF37-25F665DC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482B-BD1E-7949-98B3-FB460E75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FC51-E3E9-B041-AC0A-982C0EFF7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F9C6-FA39-6C42-B021-79AB04F5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D6FB6-4307-2E42-A348-F7EDC86E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5016E-AD61-6D4F-A2E4-E6C97834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D82AD-189F-F540-AD05-C210D2EB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2DBA1-33A6-2B46-8013-C0FD21E4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117-5D27-6243-A96D-92DC4722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29F41-D07F-6C4F-B41F-222D7265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9338F-1C33-E34D-9B5B-71C3706C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638E-61E9-2C43-893F-4CEB805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53057-F4B9-1B48-A759-E8D58FE1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F2D50-068E-084F-8A83-4C82BB34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BADB9-2156-C749-B90C-93E9303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5091-483C-0C4B-9F21-F7895BE6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107B-B569-9B41-BF18-11BCA75A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E501E-33D4-8D43-9CC5-DCEC7446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EBFE0-4B48-DA46-AB1F-BC80AF2F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2CA7-19C5-3346-984A-1384558A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0974-8ED9-D840-AC6D-633FA2A0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B3-81CD-5140-AD82-CB41DE6B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717EA-7F4C-2F43-A459-76D9C82BA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8ED0-2052-7748-BB33-97BB71EC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7257-6489-8D4E-9E81-36FAF89E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26A-059E-8645-82E0-51810DE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85804-CB5D-6744-99AD-73B36156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663AB-BAF2-B248-976B-6E16679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D93E-7F66-BC49-9F88-1573E003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8C98-1A8D-7D4A-B227-EAF0EE08C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F762-CD35-194A-B8D9-A64822CFC91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5556-6270-CE4E-87C2-5B23EFE9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2FC3-2E5C-D549-BE55-90C2A9F52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84C7-0BC7-F544-A4F1-51EF9C87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FF20A67-321D-7D4B-B94E-B05483D0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1" y="1013255"/>
            <a:ext cx="11901619" cy="963827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sake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stability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saving ,AEMR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should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build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provider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reliability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evaluation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metric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e.g.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#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events,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duration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time,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loss)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define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market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standard,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mitigate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Forced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identify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reliable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providers.</a:t>
            </a:r>
            <a:r>
              <a:rPr lang="zh-CN" altLang="en-US" sz="2800" b="1" dirty="0"/>
              <a:t> 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br>
              <a:rPr lang="en-US" altLang="zh-CN" sz="2800" b="1" dirty="0">
                <a:solidFill>
                  <a:srgbClr val="FF0000"/>
                </a:solidFill>
              </a:rPr>
            </a:br>
            <a:endParaRPr lang="en-US" altLang="zh-CN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182963-9D8B-5243-B5DD-A5442893A28A}"/>
              </a:ext>
            </a:extLst>
          </p:cNvPr>
          <p:cNvSpPr txBox="1">
            <a:spLocks/>
          </p:cNvSpPr>
          <p:nvPr/>
        </p:nvSpPr>
        <p:spPr>
          <a:xfrm>
            <a:off x="291946" y="4344010"/>
            <a:ext cx="11729653" cy="963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等线 Light"/>
              </a:rPr>
              <a:t>1.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 Outage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happens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every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month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(&gt;160)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and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every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day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(&gt;5).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outage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number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getting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higher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year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by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year.</a:t>
            </a:r>
            <a:endParaRPr lang="en-US" altLang="zh-CN" sz="2000" dirty="0">
              <a:ea typeface="等线 Ligh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等线 Light"/>
              </a:rPr>
              <a:t>2.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Forced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Outage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main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problem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with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respect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to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high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percentage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of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total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outage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events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(&gt;65%),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longer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average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duration,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big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fluctuation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and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increasing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outage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number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over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year.</a:t>
            </a:r>
            <a:endParaRPr lang="en-US" altLang="zh-CN" sz="2000" dirty="0">
              <a:ea typeface="等线 Light"/>
              <a:cs typeface="Calibri Light" panose="020F0302020204030204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等线 Light"/>
              </a:rPr>
              <a:t>3. 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good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news: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though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average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duration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increasing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by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20%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from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2016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to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2017,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energy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loss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drops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by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12.8%.</a:t>
            </a:r>
            <a:endParaRPr lang="en-US" altLang="zh-CN" sz="2000" dirty="0">
              <a:ea typeface="等线 Light" panose="02010600030101010101" pitchFamily="2" charset="-122"/>
              <a:cs typeface="Calibri Light" panose="020F0302020204030204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等线 Light"/>
              </a:rPr>
              <a:t>4. Considering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four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indices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(total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number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of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outage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events,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average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duration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time,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average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and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summed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energy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loss),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MELK,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GW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and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PJRH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are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most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unreliable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providers.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COLLGAR</a:t>
            </a:r>
            <a:r>
              <a:rPr lang="zh-CN" altLang="en-US" sz="2000" dirty="0">
                <a:solidFill>
                  <a:srgbClr val="FF0000"/>
                </a:solidFill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AND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等线 Light"/>
              </a:rPr>
              <a:t>ENRG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should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be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on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the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unreliable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list</a:t>
            </a:r>
            <a:r>
              <a:rPr lang="zh-CN" altLang="en-US" sz="2000" dirty="0">
                <a:ea typeface="等线 Light"/>
              </a:rPr>
              <a:t> </a:t>
            </a:r>
            <a:r>
              <a:rPr lang="en-US" altLang="zh-CN" sz="2000" dirty="0">
                <a:ea typeface="等线 Light"/>
              </a:rPr>
              <a:t>too.</a:t>
            </a:r>
            <a:r>
              <a:rPr lang="zh-CN" altLang="en-US" sz="2000" dirty="0">
                <a:ea typeface="等线 Light"/>
              </a:rPr>
              <a:t> </a:t>
            </a:r>
            <a:endParaRPr lang="en-US" altLang="zh-CN" sz="2000" dirty="0">
              <a:cs typeface="Calibri Light" panose="020F030202020403020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656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165-69AF-EE46-82AC-CA3B459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0" y="279826"/>
            <a:ext cx="11901619" cy="963827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happens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every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month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(&gt;160)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almost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everyday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(&gt;5). February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peak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2016,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October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2017.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Energy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more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unstable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2017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which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market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keeps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increasing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from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March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August.</a:t>
            </a:r>
            <a:endParaRPr lang="en-US" sz="28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4FBECE-0B53-F345-ACD7-5FAC22726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994691"/>
              </p:ext>
            </p:extLst>
          </p:nvPr>
        </p:nvGraphicFramePr>
        <p:xfrm>
          <a:off x="1727886" y="1791731"/>
          <a:ext cx="9380838" cy="506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47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165-69AF-EE46-82AC-CA3B459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0" y="37071"/>
            <a:ext cx="11901619" cy="963827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Forced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Outage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major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issue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terms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percentage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total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(&gt;65%)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average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duration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(&gt;0.5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days).</a:t>
            </a:r>
            <a:endParaRPr lang="en-US" sz="2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C0E08F-CE1D-4449-8901-229AE2002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63162"/>
              </p:ext>
            </p:extLst>
          </p:nvPr>
        </p:nvGraphicFramePr>
        <p:xfrm>
          <a:off x="145190" y="1173896"/>
          <a:ext cx="5736626" cy="397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ACE284-A5DB-284D-8C93-C5223F3BF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068651"/>
              </p:ext>
            </p:extLst>
          </p:nvPr>
        </p:nvGraphicFramePr>
        <p:xfrm>
          <a:off x="5993027" y="2916195"/>
          <a:ext cx="6053782" cy="418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7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165-69AF-EE46-82AC-CA3B459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0" y="259496"/>
            <a:ext cx="11901619" cy="963827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Among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types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outage,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Forced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Outage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highest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fluctuates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most.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That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means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Forced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brings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instability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should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regulated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closely.</a:t>
            </a:r>
            <a:endParaRPr lang="en-US" sz="2800" b="1" dirty="0"/>
          </a:p>
        </p:txBody>
      </p:sp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76B0F9F-EF8B-D64C-8B20-F4A60C3B4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7" t="18198" r="7020" b="13513"/>
          <a:stretch/>
        </p:blipFill>
        <p:spPr>
          <a:xfrm>
            <a:off x="1195514" y="1319353"/>
            <a:ext cx="9110021" cy="55243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5A402C7-C562-D445-924A-3F47AB9E308E}"/>
              </a:ext>
            </a:extLst>
          </p:cNvPr>
          <p:cNvSpPr/>
          <p:nvPr/>
        </p:nvSpPr>
        <p:spPr>
          <a:xfrm rot="5400000">
            <a:off x="1252513" y="2858892"/>
            <a:ext cx="358688" cy="868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165-69AF-EE46-82AC-CA3B459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0" y="172998"/>
            <a:ext cx="11901619" cy="963827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Forced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keeps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increasing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from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2016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2017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creates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uncertainties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market.</a:t>
            </a:r>
            <a:endParaRPr lang="en-US" sz="2800" b="1" dirty="0"/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7E22874-499B-3D4F-B491-A1270654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5" t="19311" r="7245" b="13153"/>
          <a:stretch/>
        </p:blipFill>
        <p:spPr>
          <a:xfrm>
            <a:off x="985450" y="1267300"/>
            <a:ext cx="9327881" cy="56030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B64E35-9C24-BC4C-9A1B-587A948E7B0F}"/>
              </a:ext>
            </a:extLst>
          </p:cNvPr>
          <p:cNvSpPr/>
          <p:nvPr/>
        </p:nvSpPr>
        <p:spPr>
          <a:xfrm rot="5400000">
            <a:off x="1091873" y="2784750"/>
            <a:ext cx="358688" cy="868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6593-F6D8-EA4A-8215-29513DFB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148284"/>
            <a:ext cx="11953446" cy="132556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overall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average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duration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time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increases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20%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Forced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Outage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increases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40.7%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from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2016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2017,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but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average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loss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decreases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12.8%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(Forced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decrease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by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9.1%)</a:t>
            </a:r>
            <a:r>
              <a:rPr lang="en-US" altLang="zh-CN" sz="2800" b="1" dirty="0"/>
              <a:t>.</a:t>
            </a:r>
            <a:endParaRPr lang="en-US" sz="28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2BC9F6-525D-DA46-AFCD-1A1C34E3C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280757"/>
              </p:ext>
            </p:extLst>
          </p:nvPr>
        </p:nvGraphicFramePr>
        <p:xfrm>
          <a:off x="0" y="2374547"/>
          <a:ext cx="6337300" cy="38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C9B48A-87C1-514B-B71D-95DBB8B39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737027"/>
              </p:ext>
            </p:extLst>
          </p:nvPr>
        </p:nvGraphicFramePr>
        <p:xfrm>
          <a:off x="6292146" y="2476190"/>
          <a:ext cx="5953973" cy="380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554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165-69AF-EE46-82AC-CA3B459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0" y="172998"/>
            <a:ext cx="11901619" cy="963827"/>
          </a:xfrm>
        </p:spPr>
        <p:txBody>
          <a:bodyPr>
            <a:noAutofit/>
          </a:bodyPr>
          <a:lstStyle/>
          <a:p>
            <a:br>
              <a:rPr lang="en-US" altLang="zh-CN" sz="2800" b="1" dirty="0"/>
            </a:br>
            <a:r>
              <a:rPr lang="en-US" altLang="zh-CN" sz="2800" b="1" dirty="0">
                <a:solidFill>
                  <a:srgbClr val="FF0000"/>
                </a:solidFill>
              </a:rPr>
              <a:t>MELK,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GW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PJRH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are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unreliable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providers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terms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total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events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average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duration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time.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endParaRPr lang="en-US" sz="2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E853F8-945F-E84A-8AE9-DAA4CB4C3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284506"/>
              </p:ext>
            </p:extLst>
          </p:nvPr>
        </p:nvGraphicFramePr>
        <p:xfrm>
          <a:off x="46333" y="1155356"/>
          <a:ext cx="6049667" cy="3700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EF6287-11C5-3644-BAB7-EF6B41FB0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072983"/>
              </p:ext>
            </p:extLst>
          </p:nvPr>
        </p:nvGraphicFramePr>
        <p:xfrm>
          <a:off x="5906531" y="2804979"/>
          <a:ext cx="6409040" cy="4127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8DCB23C5-B48B-B54C-828A-4AAF9D5D2D29}"/>
              </a:ext>
            </a:extLst>
          </p:cNvPr>
          <p:cNvSpPr/>
          <p:nvPr/>
        </p:nvSpPr>
        <p:spPr>
          <a:xfrm rot="2257907">
            <a:off x="681151" y="3666371"/>
            <a:ext cx="560981" cy="9935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1C4A89-017E-1440-A4F2-7D8070C6CBEA}"/>
              </a:ext>
            </a:extLst>
          </p:cNvPr>
          <p:cNvSpPr/>
          <p:nvPr/>
        </p:nvSpPr>
        <p:spPr>
          <a:xfrm rot="2257907">
            <a:off x="6334575" y="5838841"/>
            <a:ext cx="358992" cy="9037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3ED822-90CD-644E-989B-9C71EDF0E997}"/>
              </a:ext>
            </a:extLst>
          </p:cNvPr>
          <p:cNvSpPr/>
          <p:nvPr/>
        </p:nvSpPr>
        <p:spPr>
          <a:xfrm rot="2257907">
            <a:off x="8773169" y="5826598"/>
            <a:ext cx="307999" cy="814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A41B0B-0CEC-A349-9277-F72FE51CADA5}"/>
              </a:ext>
            </a:extLst>
          </p:cNvPr>
          <p:cNvSpPr/>
          <p:nvPr/>
        </p:nvSpPr>
        <p:spPr>
          <a:xfrm rot="2257907">
            <a:off x="7399465" y="5853437"/>
            <a:ext cx="301025" cy="823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11E11-56A7-274C-9D79-18FBE9639E28}"/>
              </a:ext>
            </a:extLst>
          </p:cNvPr>
          <p:cNvSpPr/>
          <p:nvPr/>
        </p:nvSpPr>
        <p:spPr>
          <a:xfrm rot="2257907">
            <a:off x="1511789" y="3811911"/>
            <a:ext cx="266010" cy="824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19E773-44BC-4140-862B-5C75A62CD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25836"/>
              </p:ext>
            </p:extLst>
          </p:nvPr>
        </p:nvGraphicFramePr>
        <p:xfrm>
          <a:off x="5728214" y="1089093"/>
          <a:ext cx="6084845" cy="31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8E0C117-80B1-DE40-991F-06BCB903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0" y="-222421"/>
            <a:ext cx="12006652" cy="1325563"/>
          </a:xfrm>
        </p:spPr>
        <p:txBody>
          <a:bodyPr>
            <a:noAutofit/>
          </a:bodyPr>
          <a:lstStyle/>
          <a:p>
            <a:br>
              <a:rPr lang="en-US" altLang="zh-CN" sz="2800" b="1" dirty="0"/>
            </a:br>
            <a:r>
              <a:rPr lang="en-US" altLang="zh-CN" sz="2800" b="1" dirty="0">
                <a:solidFill>
                  <a:srgbClr val="FF0000"/>
                </a:solidFill>
              </a:rPr>
              <a:t>COLLGAR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also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should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considered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unreliable,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since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outage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causes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most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energy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loss.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ENRG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unreliable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too,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longest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average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duration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time.</a:t>
            </a:r>
            <a:endParaRPr lang="en-US" sz="2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BABCD2-4851-084B-935C-F1971CB4F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406136"/>
              </p:ext>
            </p:extLst>
          </p:nvPr>
        </p:nvGraphicFramePr>
        <p:xfrm>
          <a:off x="208005" y="1057106"/>
          <a:ext cx="4845905" cy="321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D5E1E9-BD19-0B44-BA48-FCDE59826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147162"/>
              </p:ext>
            </p:extLst>
          </p:nvPr>
        </p:nvGraphicFramePr>
        <p:xfrm>
          <a:off x="154800" y="3880023"/>
          <a:ext cx="5010324" cy="334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2842CD-EDE6-624D-BEDB-B01E3305F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414007"/>
              </p:ext>
            </p:extLst>
          </p:nvPr>
        </p:nvGraphicFramePr>
        <p:xfrm>
          <a:off x="5728214" y="3931143"/>
          <a:ext cx="6255781" cy="329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4EE8278-1ABA-3142-9D6E-3458951CA426}"/>
              </a:ext>
            </a:extLst>
          </p:cNvPr>
          <p:cNvSpPr/>
          <p:nvPr/>
        </p:nvSpPr>
        <p:spPr>
          <a:xfrm rot="2257907">
            <a:off x="5945487" y="3246161"/>
            <a:ext cx="301025" cy="823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16F0A9-697B-CF46-B3BB-6BC21CEC4728}"/>
              </a:ext>
            </a:extLst>
          </p:cNvPr>
          <p:cNvSpPr/>
          <p:nvPr/>
        </p:nvSpPr>
        <p:spPr>
          <a:xfrm rot="2257907">
            <a:off x="7658957" y="6125286"/>
            <a:ext cx="301025" cy="823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BC2892-7AE8-DE49-9B41-A0D2B225FC2C}"/>
              </a:ext>
            </a:extLst>
          </p:cNvPr>
          <p:cNvSpPr/>
          <p:nvPr/>
        </p:nvSpPr>
        <p:spPr>
          <a:xfrm rot="2257907">
            <a:off x="2655450" y="3212524"/>
            <a:ext cx="456453" cy="6878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DD4C47-AA7F-A747-9FF5-280C9BD05851}"/>
              </a:ext>
            </a:extLst>
          </p:cNvPr>
          <p:cNvSpPr/>
          <p:nvPr/>
        </p:nvSpPr>
        <p:spPr>
          <a:xfrm rot="2257907">
            <a:off x="810619" y="6169470"/>
            <a:ext cx="219924" cy="746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2CB72-3C69-694A-8799-C96CA0B889C1}"/>
              </a:ext>
            </a:extLst>
          </p:cNvPr>
          <p:cNvSpPr/>
          <p:nvPr/>
        </p:nvSpPr>
        <p:spPr>
          <a:xfrm rot="2257907">
            <a:off x="335222" y="6139046"/>
            <a:ext cx="219924" cy="7468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955B79-4278-B948-AA68-EFCA264DE842}"/>
              </a:ext>
            </a:extLst>
          </p:cNvPr>
          <p:cNvSpPr/>
          <p:nvPr/>
        </p:nvSpPr>
        <p:spPr>
          <a:xfrm rot="2257907">
            <a:off x="7867526" y="3231900"/>
            <a:ext cx="219924" cy="7468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732CF2-2573-584C-A596-7EF76B16B4D9}"/>
              </a:ext>
            </a:extLst>
          </p:cNvPr>
          <p:cNvSpPr/>
          <p:nvPr/>
        </p:nvSpPr>
        <p:spPr>
          <a:xfrm rot="2257907">
            <a:off x="8988129" y="6130758"/>
            <a:ext cx="219924" cy="7468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438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For the sake of energy stability and energy saving ,AEMR should build a provider reliability evaluation metric ( e.g. # of outage events, duration time, energy loss) to define a market standard, mitigate Forced Outage, and identify reliable energy providers.   </vt:lpstr>
      <vt:lpstr>Outage happens every month (&gt;160) and almost everyday (&gt;5). February is a peak for 2016, as October for 2017. Energy is more unstable in 2017, in which the number of market outage events keeps increasing from March to August.</vt:lpstr>
      <vt:lpstr>Forced Outage is the major issue in terms of percentage of total outage events (&gt;65%) and average duration (&gt;0.5 days).</vt:lpstr>
      <vt:lpstr>Among all types of outage, Forced Outage is the highest one and fluctuates the most. That means Forced Outage brings the most energy instability and should be regulated closely.</vt:lpstr>
      <vt:lpstr>The number of Forced Outage keeps increasing from 2016 to 2017 and creates more uncertainties in the energy market.</vt:lpstr>
      <vt:lpstr>The overall average duration time increases by 20% (Forced Outage increases by 40.7%) from 2016 to 2017, but the average energy loss decreases by 12.8% (Forced Outage decrease by 9.1%).</vt:lpstr>
      <vt:lpstr> MELK, GW and PJRH are most unreliable providers in terms of total number outage events and average outage duration time.  </vt:lpstr>
      <vt:lpstr> COLLGAR also should be considered unreliable, since its outage causes most energy loss. ENRG is unreliable too, due to the longest average duration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Lesley</dc:creator>
  <cp:lastModifiedBy>Li, Lesley</cp:lastModifiedBy>
  <cp:revision>14</cp:revision>
  <dcterms:created xsi:type="dcterms:W3CDTF">2020-10-27T03:41:05Z</dcterms:created>
  <dcterms:modified xsi:type="dcterms:W3CDTF">2020-10-28T00:14:07Z</dcterms:modified>
</cp:coreProperties>
</file>