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290" r:id="rId21"/>
    <p:sldId id="292" r:id="rId22"/>
    <p:sldId id="293" r:id="rId23"/>
    <p:sldId id="294" r:id="rId24"/>
    <p:sldId id="295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EABE-044F-49C7-9818-C7D9502EF31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3</a:t>
            </a:r>
            <a:br>
              <a:rPr lang="en-US" dirty="0" smtClean="0"/>
            </a:br>
            <a:r>
              <a:rPr lang="en-US" dirty="0" smtClean="0"/>
              <a:t>(Regression &amp; Graphics)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Using the Duncan dataset and regression diagnostics, find the occupation that has the largest prestige bump not predicted by education  (i.e. has most positive residual)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Prestige!  Because of 3-year 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 has two main flavors of graphics:</a:t>
            </a:r>
          </a:p>
          <a:p>
            <a:pPr lvl="1" eaLnBrk="1" hangingPunct="1"/>
            <a:r>
              <a:rPr lang="en-US" altLang="en-US" dirty="0" smtClean="0"/>
              <a:t>'base' graphics</a:t>
            </a:r>
          </a:p>
          <a:p>
            <a:pPr lvl="1" eaLnBrk="1" hangingPunct="1"/>
            <a:r>
              <a:rPr lang="en-US" altLang="en-US" dirty="0" smtClean="0"/>
              <a:t>'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', which is increasingly popular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We'll cover base graphics first, then </a:t>
            </a:r>
            <a:r>
              <a:rPr lang="en-US" altLang="en-US" dirty="0" err="1" smtClean="0"/>
              <a:t>ggplot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plot any object, just wrap it in plot: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Intuition check: Why were these different?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wouldn’t a histogram be more informative?</a:t>
            </a:r>
          </a:p>
          <a:p>
            <a:pPr lvl="1" eaLnBrk="1" hangingPunct="1"/>
            <a:r>
              <a:rPr lang="en-US" altLang="en-US" dirty="0" err="1" smtClean="0"/>
              <a:t>hist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scatterplot comparing income (x-axis) to prestige (y-axis):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plot(</a:t>
            </a:r>
            <a:r>
              <a:rPr lang="en-US" dirty="0" err="1" smtClean="0"/>
              <a:t>Duncan$income</a:t>
            </a:r>
            <a:r>
              <a:rPr lang="en-US" dirty="0" smtClean="0"/>
              <a:t>, </a:t>
            </a:r>
            <a:r>
              <a:rPr lang="en-US" dirty="0" err="1" smtClean="0"/>
              <a:t>Duncan$prestige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</a:t>
            </a:r>
            <a:r>
              <a:rPr lang="en-US" dirty="0" smtClean="0"/>
              <a:t>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Add </a:t>
            </a:r>
            <a:r>
              <a:rPr lang="en-US" dirty="0"/>
              <a:t>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</a:t>
            </a:r>
            <a:r>
              <a:rPr lang="en-US" dirty="0" smtClean="0"/>
              <a:t>plots </a:t>
            </a:r>
            <a:r>
              <a:rPr lang="en-US" dirty="0"/>
              <a:t>create titles by </a:t>
            </a:r>
            <a:r>
              <a:rPr lang="en-US" dirty="0" smtClean="0"/>
              <a:t>default, use main="" to suppress it</a:t>
            </a:r>
            <a:endParaRPr lang="en-US" dirty="0"/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Duncan$income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</a:t>
            </a:r>
            <a:r>
              <a:rPr lang="en-US" dirty="0" smtClean="0"/>
              <a:t>="")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Why doesn't income have ticks at 0 and 100 but prestige does?</a:t>
            </a:r>
          </a:p>
          <a:p>
            <a:pPr eaLnBrk="1" hangingPunct="1"/>
            <a:r>
              <a:rPr lang="en-US" altLang="en-US" dirty="0" smtClean="0"/>
              <a:t>Fiddle with plot parameters to override labels, default axis ranges,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xlab</a:t>
            </a:r>
            <a:r>
              <a:rPr lang="en-US" altLang="en-US" dirty="0" smtClean="0"/>
              <a:t>="Income", </a:t>
            </a:r>
            <a:r>
              <a:rPr lang="en-US" altLang="en-US" dirty="0" err="1" smtClean="0"/>
              <a:t>ylab</a:t>
            </a:r>
            <a:r>
              <a:rPr lang="en-US" altLang="en-US" dirty="0" smtClean="0"/>
              <a:t>="Prestige", </a:t>
            </a:r>
            <a:r>
              <a:rPr lang="en-US" altLang="en-US" dirty="0" err="1" smtClean="0"/>
              <a:t>xlim</a:t>
            </a:r>
            <a:r>
              <a:rPr lang="en-US" altLang="en-US" dirty="0" smtClean="0"/>
              <a:t>=c(0,100))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want to see how education affects the prestige/income relationship</a:t>
            </a:r>
            <a:r>
              <a:rPr lang="en-US" altLang="en-US" dirty="0"/>
              <a:t> </a:t>
            </a:r>
            <a:r>
              <a:rPr lang="en-US" altLang="en-US" dirty="0" smtClean="0"/>
              <a:t>by treating jobs as high or low education </a:t>
            </a:r>
          </a:p>
          <a:p>
            <a:pPr eaLnBrk="1" hangingPunct="1"/>
            <a:r>
              <a:rPr lang="en-US" altLang="en-US" dirty="0" smtClean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 smtClean="0"/>
              <a:t>Duncan$high_education</a:t>
            </a:r>
            <a:r>
              <a:rPr lang="en-US" altLang="en-US" sz="2000" dirty="0" smtClean="0"/>
              <a:t> &lt;- </a:t>
            </a:r>
            <a:r>
              <a:rPr lang="en-US" altLang="en-US" sz="2000" dirty="0" err="1" smtClean="0"/>
              <a:t>Duncan$education</a:t>
            </a:r>
            <a:r>
              <a:rPr lang="en-US" altLang="en-US" sz="2000" dirty="0" smtClean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color points by education, but none of them are all that elegant, in my opinion</a:t>
            </a:r>
          </a:p>
          <a:p>
            <a:r>
              <a:rPr lang="en-US" dirty="0" smtClean="0"/>
              <a:t>Here's one option: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Spoiler: </a:t>
            </a:r>
            <a:r>
              <a:rPr lang="en-US" dirty="0" err="1" smtClean="0"/>
              <a:t>ggplot</a:t>
            </a:r>
            <a:r>
              <a:rPr lang="en-US" dirty="0" smtClean="0"/>
              <a:t> makes this more elegant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Okay, now run this code: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Note that we don't get a scatterplot, because type is a factor:</a:t>
            </a:r>
          </a:p>
          <a:p>
            <a:pPr lvl="1"/>
            <a:r>
              <a:rPr lang="en-US" altLang="en-US" dirty="0" smtClean="0"/>
              <a:t>class(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We can get one by coercing type to be a numeric:</a:t>
            </a:r>
          </a:p>
          <a:p>
            <a:pPr lvl="1"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as.numeric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Duncan$type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assault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USArrests</a:t>
            </a:r>
            <a:r>
              <a:rPr lang="en-US" dirty="0" smtClean="0"/>
              <a:t>[order(</a:t>
            </a:r>
            <a:r>
              <a:rPr lang="en-US" dirty="0" err="1" smtClean="0"/>
              <a:t>USArrests$Assault</a:t>
            </a:r>
            <a:r>
              <a:rPr lang="en-US" dirty="0" smtClean="0"/>
              <a:t>),])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52960" y="62484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a whole different beast from base graphics</a:t>
            </a:r>
          </a:p>
          <a:p>
            <a:pPr eaLnBrk="1" hangingPunct="1"/>
            <a:r>
              <a:rPr lang="en-US" altLang="en-US" dirty="0" err="1" smtClean="0"/>
              <a:t>ggplot</a:t>
            </a:r>
            <a:r>
              <a:rPr lang="en-US" altLang="en-US" dirty="0" smtClean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 smtClean="0"/>
              <a:t>You don't have to know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to be successful using 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Load the ggplot2 library</a:t>
            </a:r>
          </a:p>
          <a:p>
            <a:pPr lvl="1"/>
            <a:r>
              <a:rPr lang="en-US" altLang="en-US" dirty="0" smtClean="0"/>
              <a:t>library(ggplot2)</a:t>
            </a:r>
          </a:p>
          <a:p>
            <a:pPr eaLnBrk="1" hangingPunct="1"/>
            <a:r>
              <a:rPr lang="en-US" altLang="en-US" dirty="0" smtClean="0"/>
              <a:t>It will be easiest to start using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.  </a:t>
            </a:r>
            <a:r>
              <a:rPr lang="en-US" altLang="en-US" dirty="0" err="1" smtClean="0"/>
              <a:t>Qplot</a:t>
            </a:r>
            <a:r>
              <a:rPr lang="en-US" altLang="en-US" dirty="0" smtClean="0"/>
              <a:t> mimics plot(), but uses the </a:t>
            </a:r>
            <a:r>
              <a:rPr lang="en-US" altLang="en-US" dirty="0" err="1" smtClean="0"/>
              <a:t>ggplot</a:t>
            </a:r>
            <a:r>
              <a:rPr lang="en-US" altLang="en-US" dirty="0" smtClean="0"/>
              <a:t> layout engine.</a:t>
            </a:r>
          </a:p>
          <a:p>
            <a:pPr lvl="1" eaLnBrk="1" hangingPunct="1"/>
            <a:r>
              <a:rPr lang="en-US" altLang="en-US" dirty="0" err="1" smtClean="0"/>
              <a:t>qplot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Duncan$income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Duncan$prestige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qplot is the training wheels version of ggplot</a:t>
            </a:r>
          </a:p>
          <a:p>
            <a:pPr eaLnBrk="1" hangingPunct="1"/>
            <a:r>
              <a:rPr lang="en-US" altLang="en-US" smtClean="0"/>
              <a:t>ggplot's syntax takes some getting used to.  Try this:</a:t>
            </a:r>
          </a:p>
          <a:p>
            <a:pPr lvl="1" eaLnBrk="1" hangingPunct="1"/>
            <a:r>
              <a:rPr lang="en-US" altLang="en-US" smtClean="0"/>
              <a:t>ggplot(Duncan) + aes(x=income, y=prestige) + geom_point()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Huh?  What are the pluses about?</a:t>
            </a:r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 smtClean="0"/>
              <a:t>ggplot</a:t>
            </a:r>
            <a:r>
              <a:rPr lang="en-US" altLang="en-US" sz="2800" dirty="0" smtClean="0"/>
              <a:t> objects are weird</a:t>
            </a:r>
          </a:p>
          <a:p>
            <a:pPr eaLnBrk="1" hangingPunct="1"/>
            <a:r>
              <a:rPr lang="en-US" altLang="en-US" sz="2800" dirty="0" smtClean="0"/>
              <a:t>You execute them (like a command) to draw their plot</a:t>
            </a:r>
          </a:p>
          <a:p>
            <a:pPr eaLnBrk="1" hangingPunct="1"/>
            <a:r>
              <a:rPr lang="en-US" altLang="en-US" sz="2800" dirty="0" smtClean="0"/>
              <a:t>But you construct them by adding options to them</a:t>
            </a:r>
          </a:p>
          <a:p>
            <a:pPr eaLnBrk="1" hangingPunct="1"/>
            <a:r>
              <a:rPr lang="en-US" altLang="en-US" sz="2800" dirty="0" smtClean="0"/>
              <a:t>Options specify data source, data columns, </a:t>
            </a:r>
            <a:r>
              <a:rPr lang="en-US" altLang="en-US" sz="2800" dirty="0" err="1" smtClean="0"/>
              <a:t>etc</a:t>
            </a:r>
            <a:r>
              <a:rPr lang="en-US" altLang="en-US" sz="2800" dirty="0" smtClean="0"/>
              <a:t>, resulting in code like this: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(Duncan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y=prestige, color=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my opinion, it's harder to think about doing simple plots in ggplot</a:t>
            </a:r>
          </a:p>
          <a:p>
            <a:pPr eaLnBrk="1" hangingPunct="1"/>
            <a:r>
              <a:rPr lang="en-US" altLang="en-US" smtClean="0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 smtClean="0"/>
              <a:t>I use it a lot for to understand 3+-way relationships in data</a:t>
            </a:r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ggplot</a:t>
            </a:r>
            <a:r>
              <a:rPr lang="en-US" dirty="0" smtClean="0"/>
              <a:t> to make a scatterplot of prestige vs. income in the Duncan dataset, making size proportional to education and color set by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 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(Duncan</a:t>
            </a:r>
            <a:r>
              <a:rPr lang="en-US" dirty="0"/>
              <a:t>) + </a:t>
            </a:r>
            <a:endParaRPr lang="en-US" dirty="0" smtClean="0"/>
          </a:p>
          <a:p>
            <a:r>
              <a:rPr lang="en-US" dirty="0" err="1" smtClean="0"/>
              <a:t>aes</a:t>
            </a:r>
            <a:r>
              <a:rPr lang="en-US" dirty="0" smtClean="0"/>
              <a:t>(x=income</a:t>
            </a:r>
            <a:r>
              <a:rPr lang="en-US" dirty="0"/>
              <a:t>, y=prestige, </a:t>
            </a:r>
            <a:r>
              <a:rPr lang="en-US" dirty="0" smtClean="0"/>
              <a:t> color=education</a:t>
            </a:r>
            <a:r>
              <a:rPr lang="en-US" dirty="0"/>
              <a:t>, size=type) + </a:t>
            </a:r>
            <a:endParaRPr lang="en-US" dirty="0" smtClean="0"/>
          </a:p>
          <a:p>
            <a:r>
              <a:rPr lang="en-US" dirty="0" err="1" smtClean="0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6183868"/>
            <a:ext cx="32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Bonus self-test: </a:t>
            </a:r>
            <a:r>
              <a:rPr lang="en-US" smtClean="0"/>
              <a:t>graphics self-test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on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formula type to specify a model: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lm(HEARTRTE ~ TRTMT + SEX, data=dig)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 &lt;- lm(SYSBP ~ DIABP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SEX,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data=dig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the model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diagnostics in the car ('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/>
              <a:t>egression') package: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tools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is a generic function for graphing</a:t>
            </a:r>
          </a:p>
          <a:p>
            <a:r>
              <a:rPr lang="en-US" dirty="0" smtClean="0"/>
              <a:t>More details later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plot(model)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 – 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glm</a:t>
                </a:r>
                <a:r>
                  <a:rPr lang="en-US" dirty="0" smtClean="0"/>
                  <a:t>() for logistic,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model 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  <a:endParaRPr lang="en-US" sz="20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	data=dig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Glm</a:t>
            </a:r>
            <a:r>
              <a:rPr lang="en-US" dirty="0" smtClean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# wrong, sort of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data=dig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family=binomial)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summary(model)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Load the Duncan dataset (reminder: it's in the car package)</a:t>
            </a:r>
          </a:p>
          <a:p>
            <a:r>
              <a:rPr lang="en-US" dirty="0" smtClean="0"/>
              <a:t>Estimate the average increase in prestige associated with a one-unit increase in education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Q: How many PhDs use academic robes as bathrobes?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library(car)</a:t>
            </a:r>
          </a:p>
          <a:p>
            <a:r>
              <a:rPr lang="en-US" dirty="0" smtClean="0"/>
              <a:t>data(Duncan)</a:t>
            </a:r>
          </a:p>
          <a:p>
            <a:r>
              <a:rPr lang="en-US" dirty="0" smtClean="0"/>
              <a:t>model &lt;- lm(</a:t>
            </a:r>
            <a:r>
              <a:rPr lang="en-US" dirty="0" err="1" smtClean="0"/>
              <a:t>prestige~education</a:t>
            </a:r>
            <a:r>
              <a:rPr lang="en-US" dirty="0" smtClean="0"/>
              <a:t>, data=Duncan)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56381" y="62484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5986</TotalTime>
  <Words>1110</Words>
  <Application>Microsoft Office PowerPoint</Application>
  <PresentationFormat>On-screen Show (4:3)</PresentationFormat>
  <Paragraphs>181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Stephen Mooney</cp:lastModifiedBy>
  <cp:revision>17</cp:revision>
  <dcterms:created xsi:type="dcterms:W3CDTF">2017-04-23T06:52:34Z</dcterms:created>
  <dcterms:modified xsi:type="dcterms:W3CDTF">2017-06-19T23:08:18Z</dcterms:modified>
</cp:coreProperties>
</file>