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58" r:id="rId14"/>
    <p:sldId id="284" r:id="rId15"/>
    <p:sldId id="331" r:id="rId16"/>
    <p:sldId id="285" r:id="rId17"/>
    <p:sldId id="286" r:id="rId18"/>
    <p:sldId id="287" r:id="rId19"/>
    <p:sldId id="288" r:id="rId20"/>
    <p:sldId id="312" r:id="rId21"/>
    <p:sldId id="290" r:id="rId22"/>
    <p:sldId id="327" r:id="rId23"/>
    <p:sldId id="328" r:id="rId24"/>
    <p:sldId id="291" r:id="rId25"/>
    <p:sldId id="292" r:id="rId26"/>
    <p:sldId id="293" r:id="rId27"/>
    <p:sldId id="333" r:id="rId28"/>
    <p:sldId id="294" r:id="rId29"/>
    <p:sldId id="361" r:id="rId30"/>
    <p:sldId id="362" r:id="rId31"/>
    <p:sldId id="363" r:id="rId32"/>
    <p:sldId id="329" r:id="rId33"/>
    <p:sldId id="330" r:id="rId34"/>
    <p:sldId id="332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1" r:id="rId52"/>
    <p:sldId id="352" r:id="rId53"/>
    <p:sldId id="350" r:id="rId54"/>
    <p:sldId id="353" r:id="rId55"/>
    <p:sldId id="354" r:id="rId56"/>
    <p:sldId id="355" r:id="rId57"/>
    <p:sldId id="356" r:id="rId58"/>
    <p:sldId id="357" r:id="rId59"/>
    <p:sldId id="358" r:id="rId60"/>
    <p:sldId id="35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76" autoAdjust="0"/>
  </p:normalViewPr>
  <p:slideViewPr>
    <p:cSldViewPr>
      <p:cViewPr>
        <p:scale>
          <a:sx n="80" d="100"/>
          <a:sy n="80" d="100"/>
        </p:scale>
        <p:origin x="-1584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9F19-48A4-4320-AEB0-F8746EB4B46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D1A-455D-49B0-9A8B-EA06DE50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3741-CB56-4223-8E81-38357F2A8752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Workshop, Part I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 smtClean="0"/>
              <a:t>Harborview Injury Prevention &amp; Research Center</a:t>
            </a:r>
          </a:p>
          <a:p>
            <a:r>
              <a:rPr lang="en-US" smtClean="0"/>
              <a:t>SER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transparent*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The underlying code for most methods is available, sometimes from directly within R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(x, y = NULL, correct = TRUE, p = rep(1/length(x), length(x)),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rescale.p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simulate.p.value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 B = 2000)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DNAME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(substitute(x))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is.matrix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(min(dim(x)) == 1L)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x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as.vector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27261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usually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 - $Lots</a:t>
            </a:r>
          </a:p>
          <a:p>
            <a:r>
              <a:rPr lang="en-US" dirty="0" smtClean="0"/>
              <a:t>SPSS - $Lots</a:t>
            </a:r>
          </a:p>
          <a:p>
            <a:r>
              <a:rPr lang="en-US" dirty="0"/>
              <a:t>Stata - $Some</a:t>
            </a:r>
          </a:p>
          <a:p>
            <a:endParaRPr lang="en-US" dirty="0" smtClean="0"/>
          </a:p>
          <a:p>
            <a:r>
              <a:rPr lang="en-US" dirty="0" smtClean="0"/>
              <a:t>R - $0.00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- $0.00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31" y="1723046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593" y="3933336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51345" y="3495231"/>
            <a:ext cx="219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one are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learn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learning curve is steep</a:t>
            </a:r>
          </a:p>
          <a:p>
            <a:r>
              <a:rPr lang="en-US" dirty="0" smtClean="0"/>
              <a:t>R comes with no warranty (if it runs, it can be on CRAN)</a:t>
            </a:r>
          </a:p>
          <a:p>
            <a:r>
              <a:rPr lang="en-US" dirty="0" smtClean="0"/>
              <a:t>R is not well suited to large (100K+ row) datasets </a:t>
            </a:r>
            <a:endParaRPr lang="en-US" dirty="0"/>
          </a:p>
          <a:p>
            <a:pPr lvl="1"/>
            <a:r>
              <a:rPr lang="en-US" dirty="0" smtClean="0"/>
              <a:t>But the R community </a:t>
            </a:r>
            <a:r>
              <a:rPr lang="en-US" dirty="0" smtClean="0"/>
              <a:t>is </a:t>
            </a:r>
            <a:r>
              <a:rPr lang="en-US" dirty="0" smtClean="0"/>
              <a:t>working on </a:t>
            </a:r>
            <a:r>
              <a:rPr lang="en-US" dirty="0" smtClean="0"/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Basics/Process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People learn best by doing … but lectures are the opposite of doing</a:t>
            </a:r>
          </a:p>
          <a:p>
            <a:endParaRPr lang="en-US" dirty="0" smtClean="0"/>
          </a:p>
          <a:p>
            <a:r>
              <a:rPr lang="en-US" dirty="0" smtClean="0"/>
              <a:t>The goal of this time: to give you the tools to overcome hurdles on your own</a:t>
            </a:r>
          </a:p>
          <a:p>
            <a:endParaRPr lang="en-US" dirty="0"/>
          </a:p>
          <a:p>
            <a:r>
              <a:rPr lang="en-US" dirty="0" smtClean="0"/>
              <a:t>Generally, I'll talk/demo for a little while, then challenge you to write code yourself</a:t>
            </a:r>
          </a:p>
          <a:p>
            <a:endParaRPr lang="en-US" dirty="0"/>
          </a:p>
          <a:p>
            <a:r>
              <a:rPr lang="en-US" dirty="0"/>
              <a:t>Because some people will finish </a:t>
            </a:r>
            <a:r>
              <a:rPr lang="en-US" dirty="0" smtClean="0"/>
              <a:t>challenges earlier </a:t>
            </a:r>
            <a:r>
              <a:rPr lang="en-US" dirty="0"/>
              <a:t>than others, I will often suggest self-test problems to test </a:t>
            </a:r>
            <a:r>
              <a:rPr lang="en-US" dirty="0" smtClean="0"/>
              <a:t>another aspect of the lecture in case you </a:t>
            </a:r>
            <a:r>
              <a:rPr lang="en-US" dirty="0"/>
              <a:t>find yourself </a:t>
            </a:r>
            <a:r>
              <a:rPr lang="en-US" dirty="0" smtClean="0"/>
              <a:t>waiting.  Questions and answers are in the handout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2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WorkshopSession1.R from the file share</a:t>
            </a:r>
          </a:p>
          <a:p>
            <a:endParaRPr lang="en-US" dirty="0"/>
          </a:p>
          <a:p>
            <a:r>
              <a:rPr lang="en-US" dirty="0" smtClean="0"/>
              <a:t>Let's switch to R for a bit here…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 </a:t>
            </a:r>
            <a:r>
              <a:rPr lang="en-US" smtClean="0"/>
              <a:t>object types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Data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0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get the help page for any function with help(function-name):</a:t>
            </a:r>
          </a:p>
          <a:p>
            <a:pPr lvl="1"/>
            <a:r>
              <a:rPr lang="en-US" dirty="0" smtClean="0"/>
              <a:t>help(table)</a:t>
            </a:r>
            <a:endParaRPr lang="en-US" dirty="0"/>
          </a:p>
          <a:p>
            <a:r>
              <a:rPr lang="en-US" dirty="0" smtClean="0"/>
              <a:t>Or ?function-name:</a:t>
            </a:r>
          </a:p>
          <a:p>
            <a:pPr lvl="1"/>
            <a:r>
              <a:rPr lang="en-US" dirty="0" smtClean="0"/>
              <a:t>?table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google</a:t>
            </a:r>
            <a:r>
              <a:rPr lang="en-US" dirty="0" smtClean="0"/>
              <a:t>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10000"/>
            <a:ext cx="511683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642335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NUJV, not HELP, in semaphore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Vector: A 1-dimensional collection of like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3* </a:t>
            </a:r>
            <a:r>
              <a:rPr lang="en-US" dirty="0"/>
              <a:t>important types of </a:t>
            </a:r>
            <a:r>
              <a:rPr lang="en-US" dirty="0" smtClean="0"/>
              <a:t>like elements: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</a:t>
            </a:r>
            <a:r>
              <a:rPr lang="en-US" dirty="0" smtClean="0"/>
              <a:t>"</a:t>
            </a:r>
            <a:r>
              <a:rPr lang="en-US" dirty="0" err="1" smtClean="0"/>
              <a:t>abcd</a:t>
            </a:r>
            <a:r>
              <a:rPr lang="en-US" dirty="0" smtClean="0"/>
              <a:t>", "P9489",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Logical: TRUE, </a:t>
            </a:r>
            <a:r>
              <a:rPr lang="en-US" dirty="0" smtClean="0"/>
              <a:t>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0960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One more important type (the factor) we will discuss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Numeric: 1 2 3 4 5 6 7 8 9 10 11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Character: "a" "b" "c"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Logical: TRUE FALSE </a:t>
            </a:r>
            <a:r>
              <a:rPr lang="en-US" dirty="0" err="1" smtClean="0"/>
              <a:t>FALSE</a:t>
            </a:r>
            <a:r>
              <a:rPr lang="en-US" dirty="0" smtClean="0"/>
              <a:t> </a:t>
            </a:r>
            <a:r>
              <a:rPr lang="en-US" dirty="0" err="1" smtClean="0"/>
              <a:t>FALSE</a:t>
            </a:r>
            <a:r>
              <a:rPr lang="en-US" dirty="0" smtClean="0"/>
              <a:t> </a:t>
            </a:r>
            <a:r>
              <a:rPr lang="en-US" dirty="0" err="1" smtClean="0"/>
              <a:t>FALSE</a:t>
            </a:r>
            <a:r>
              <a:rPr lang="en-US" dirty="0" smtClean="0"/>
              <a:t> TRUE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72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Basic function: </a:t>
            </a:r>
            <a:r>
              <a:rPr lang="en-US" sz="3200" dirty="0"/>
              <a:t>c</a:t>
            </a:r>
            <a:r>
              <a:rPr lang="en-US" sz="3200" dirty="0" smtClean="0"/>
              <a:t>()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c(1,2,3)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c(FALSE, TRUE)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c(F, T)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Use &lt;- to save the result of c() to a variable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 smtClean="0"/>
              <a:t>myvector</a:t>
            </a:r>
            <a:r>
              <a:rPr lang="en-US" sz="3200" dirty="0" smtClean="0"/>
              <a:t> </a:t>
            </a:r>
            <a:r>
              <a:rPr lang="en-US" sz="3200" dirty="0"/>
              <a:t>&lt;- c</a:t>
            </a:r>
            <a:r>
              <a:rPr lang="en-US" sz="3200" dirty="0" smtClean="0"/>
              <a:t>("a", "b", "c")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 smtClean="0"/>
              <a:t>logicalvector</a:t>
            </a:r>
            <a:r>
              <a:rPr lang="en-US" sz="3200" dirty="0" smtClean="0"/>
              <a:t> &lt;- c(FALSE)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79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792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Statistical analysis</a:t>
            </a:r>
          </a:p>
          <a:p>
            <a:r>
              <a:rPr lang="en-US" dirty="0" smtClean="0"/>
              <a:t>Graphics</a:t>
            </a:r>
          </a:p>
          <a:p>
            <a:r>
              <a:rPr lang="en-US" dirty="0" smtClean="0"/>
              <a:t>Simulation</a:t>
            </a:r>
          </a:p>
          <a:p>
            <a:r>
              <a:rPr lang="en-US" dirty="0" smtClean="0"/>
              <a:t>Sharing Methods</a:t>
            </a:r>
          </a:p>
          <a:p>
            <a:r>
              <a:rPr lang="en-US" dirty="0" smtClean="0"/>
              <a:t>Replacement for GIS</a:t>
            </a:r>
          </a:p>
          <a:p>
            <a:r>
              <a:rPr lang="en-US" dirty="0" smtClean="0"/>
              <a:t>Transparent</a:t>
            </a:r>
          </a:p>
          <a:p>
            <a:r>
              <a:rPr lang="en-US" dirty="0" smtClean="0"/>
              <a:t>Free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2" b="12541"/>
          <a:stretch/>
        </p:blipFill>
        <p:spPr bwMode="auto">
          <a:xfrm>
            <a:off x="4778123" y="2204816"/>
            <a:ext cx="3999353" cy="257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2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columns of your datasets are vectors</a:t>
            </a:r>
          </a:p>
          <a:p>
            <a:pPr lvl="1"/>
            <a:r>
              <a:rPr lang="en-US" dirty="0" smtClean="0"/>
              <a:t>For example: </a:t>
            </a:r>
            <a:r>
              <a:rPr lang="en-US" dirty="0" err="1" smtClean="0"/>
              <a:t>dig$AGE</a:t>
            </a:r>
            <a:r>
              <a:rPr lang="en-US" dirty="0" smtClean="0"/>
              <a:t> is a vector of ages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More on this idea later…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values back out of vectors using square brackets []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c(1, 3, 5)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 # 1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[2] # 3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[3] # 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talk more about indexing later…</a:t>
            </a:r>
            <a:endParaRPr lang="en-US" dirty="0"/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98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good way to test whether you really know how to code something up is to try</a:t>
            </a:r>
          </a:p>
          <a:p>
            <a:endParaRPr lang="en-US" dirty="0"/>
          </a:p>
          <a:p>
            <a:r>
              <a:rPr lang="en-US" dirty="0" smtClean="0"/>
              <a:t>I'm going to describe some challenges in words – you try to write the code!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2438400"/>
            <a:ext cx="26003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0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Run this code:</a:t>
            </a:r>
          </a:p>
          <a:p>
            <a:pPr marL="0" lvl="1" indent="0">
              <a:buNone/>
            </a:pPr>
            <a:r>
              <a:rPr lang="en-US" dirty="0" err="1" smtClean="0"/>
              <a:t>myvec</a:t>
            </a:r>
            <a:r>
              <a:rPr lang="en-US" dirty="0" smtClean="0"/>
              <a:t> &lt;- </a:t>
            </a:r>
            <a:r>
              <a:rPr lang="en-US" sz="3200" dirty="0" smtClean="0"/>
              <a:t>c(1,4,7)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Now write the code to select the number 4 from </a:t>
            </a:r>
            <a:r>
              <a:rPr lang="en-US" dirty="0" err="1" smtClean="0"/>
              <a:t>myvec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myvec</a:t>
            </a:r>
            <a:r>
              <a:rPr lang="en-US" dirty="0" smtClean="0"/>
              <a:t>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0"/>
            <a:ext cx="1762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52960" y="6248400"/>
            <a:ext cx="256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1 &amp;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5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Matrix: A 2-dimensional collection of like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/>
              <a:t>types of </a:t>
            </a:r>
            <a:r>
              <a:rPr lang="en-US" dirty="0" smtClean="0"/>
              <a:t>like elements as for vectors: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</a:t>
            </a:r>
            <a:r>
              <a:rPr lang="en-US" dirty="0" smtClean="0"/>
              <a:t>"</a:t>
            </a:r>
            <a:r>
              <a:rPr lang="en-US" dirty="0" err="1" smtClean="0"/>
              <a:t>abcd</a:t>
            </a:r>
            <a:r>
              <a:rPr lang="en-US" dirty="0" smtClean="0"/>
              <a:t>", "P9489",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Logical: TRUE, </a:t>
            </a:r>
            <a:r>
              <a:rPr lang="en-US" dirty="0" smtClean="0"/>
              <a:t>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4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1752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2x6 numeric:</a:t>
            </a:r>
          </a:p>
          <a:p>
            <a:pPr marL="0" indent="0">
              <a:buNone/>
            </a:pPr>
            <a:r>
              <a:rPr lang="en-US" dirty="0" smtClean="0"/>
              <a:t>11 12  13  14  15  16 </a:t>
            </a:r>
          </a:p>
          <a:p>
            <a:pPr marL="0" indent="0">
              <a:buNone/>
            </a:pPr>
            <a:r>
              <a:rPr lang="en-US" dirty="0" smtClean="0"/>
              <a:t>17 18  19  20  21  22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524000"/>
            <a:ext cx="2667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2x2 character:</a:t>
            </a:r>
          </a:p>
          <a:p>
            <a:pPr marL="0" indent="0">
              <a:buNone/>
            </a:pPr>
            <a:r>
              <a:rPr lang="en-US" dirty="0" smtClean="0"/>
              <a:t>	a b</a:t>
            </a:r>
          </a:p>
          <a:p>
            <a:pPr marL="0" indent="0">
              <a:buNone/>
            </a:pPr>
            <a:r>
              <a:rPr lang="en-US" dirty="0" smtClean="0"/>
              <a:t>	c 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62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for creating matrices: matrix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mymatrix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matrix(c("a", "b", "c", "d"),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endParaRPr lang="en-US" dirty="0" smtClean="0"/>
          </a:p>
          <a:p>
            <a:r>
              <a:rPr lang="en-US" dirty="0" smtClean="0"/>
              <a:t>First parameter to matrix() is a vector!</a:t>
            </a:r>
          </a:p>
          <a:p>
            <a:pPr lvl="1"/>
            <a:r>
              <a:rPr lang="en-US" dirty="0" smtClean="0"/>
              <a:t>x &lt;- c(1, 2, 3, 4)</a:t>
            </a:r>
          </a:p>
          <a:p>
            <a:pPr lvl="1"/>
            <a:r>
              <a:rPr lang="en-US" dirty="0" smtClean="0"/>
              <a:t>matrix(x, </a:t>
            </a:r>
            <a:r>
              <a:rPr lang="en-US" dirty="0" err="1"/>
              <a:t>nrow</a:t>
            </a:r>
            <a:r>
              <a:rPr lang="en-US" dirty="0"/>
              <a:t>=2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In real life, often use table()</a:t>
            </a:r>
          </a:p>
          <a:p>
            <a:pPr lvl="1"/>
            <a:r>
              <a:rPr lang="en-US" dirty="0" smtClean="0"/>
              <a:t>table(</a:t>
            </a:r>
            <a:r>
              <a:rPr lang="en-US" dirty="0" err="1" smtClean="0"/>
              <a:t>dig$TRTMT</a:t>
            </a:r>
            <a:r>
              <a:rPr lang="en-US" dirty="0" smtClean="0"/>
              <a:t>, </a:t>
            </a:r>
            <a:r>
              <a:rPr lang="en-US" dirty="0" err="1" smtClean="0"/>
              <a:t>dig$DEATH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use </a:t>
            </a:r>
            <a:r>
              <a:rPr lang="en-US" dirty="0" err="1" smtClean="0"/>
              <a:t>cbind</a:t>
            </a:r>
            <a:r>
              <a:rPr lang="en-US" dirty="0" smtClean="0"/>
              <a:t> and </a:t>
            </a:r>
            <a:r>
              <a:rPr lang="en-US" dirty="0" err="1" smtClean="0"/>
              <a:t>rbind</a:t>
            </a:r>
            <a:r>
              <a:rPr lang="en-US" dirty="0" smtClean="0"/>
              <a:t> to create matrices by 'binding' vectors together:</a:t>
            </a:r>
          </a:p>
          <a:p>
            <a:pPr lvl="1"/>
            <a:r>
              <a:rPr lang="en-US" dirty="0" smtClean="0"/>
              <a:t>x &lt;- c(1,2,3)</a:t>
            </a:r>
          </a:p>
          <a:p>
            <a:pPr lvl="1"/>
            <a:r>
              <a:rPr lang="en-US" dirty="0" smtClean="0"/>
              <a:t>y &lt;- c(4,5,6)</a:t>
            </a:r>
          </a:p>
          <a:p>
            <a:pPr lvl="1"/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rbind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31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values back out of matrices using square brackets [] and row and column separated by a comma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matrix(c(1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3,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5, 7),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=2)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[1,1]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# 1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[2,2]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Array: A 3- (or </a:t>
            </a:r>
            <a:r>
              <a:rPr lang="en-US" dirty="0" smtClean="0"/>
              <a:t>more-) </a:t>
            </a:r>
            <a:r>
              <a:rPr lang="en-US" dirty="0" smtClean="0"/>
              <a:t>dimensional collection of like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/>
              <a:t>types of </a:t>
            </a:r>
            <a:r>
              <a:rPr lang="en-US" dirty="0" smtClean="0"/>
              <a:t>like elements as vectors and matrices: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</a:t>
            </a:r>
            <a:r>
              <a:rPr lang="en-US" dirty="0" smtClean="0"/>
              <a:t>"</a:t>
            </a:r>
            <a:r>
              <a:rPr lang="en-US" dirty="0" err="1" smtClean="0"/>
              <a:t>abcd</a:t>
            </a:r>
            <a:r>
              <a:rPr lang="en-US" dirty="0" smtClean="0"/>
              <a:t>", "P9489",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Logical: TRUE, </a:t>
            </a:r>
            <a:r>
              <a:rPr lang="en-US" dirty="0" smtClean="0"/>
              <a:t>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5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does 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Stratified Independent Sampling design (with replacement)</a:t>
            </a: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svydesign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(id = ~1, strata = ~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strata_pat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 = ~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gps_group_wt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enough_trips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Call: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svyglm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hh1area_km ~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gps_survey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(Intercept)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)2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)3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agegroup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)4  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1.1686                0.1431                0.2414                0.1836  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Degrees of Freedom: 567 Total (i.e. Null);  556 Residual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(1 observation deleted due 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missingness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 Deviance:      252.5 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249.8        AIC: 1525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SAS and Stata do that too…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Example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93332"/>
            <a:ext cx="1828800" cy="304799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1   2   3 </a:t>
            </a:r>
          </a:p>
          <a:p>
            <a:pPr marL="0" indent="0">
              <a:buNone/>
            </a:pPr>
            <a:r>
              <a:rPr lang="en-US" dirty="0" smtClean="0"/>
              <a:t>4   5   6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7   8    9 </a:t>
            </a:r>
          </a:p>
          <a:p>
            <a:pPr marL="0" indent="0">
              <a:buNone/>
            </a:pPr>
            <a:r>
              <a:rPr lang="en-US" dirty="0" smtClean="0"/>
              <a:t>10 11 12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595257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for creating arrays: </a:t>
            </a:r>
            <a:r>
              <a:rPr lang="en-US" dirty="0" smtClean="0"/>
              <a:t>array()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myarray</a:t>
            </a:r>
            <a:r>
              <a:rPr lang="en-US" dirty="0" smtClean="0"/>
              <a:t> &lt;- array(1:12 dim=c(2, 3, 2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05943" y="1447801"/>
            <a:ext cx="449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Think stratified analysis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8400" y="25146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90800" y="41910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236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Stratum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4038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Stratum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40971" y="152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27371" y="4648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5600" y="243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48600" y="243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84371" y="5715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7371" y="5715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4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4371" y="4648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584371" y="2438400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20000" y="2438400"/>
            <a:ext cx="11430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641771" y="4419600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84371" y="4419600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3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Dim specifies dimensions</a:t>
            </a:r>
            <a:endParaRPr lang="en-US" dirty="0" smtClean="0"/>
          </a:p>
          <a:p>
            <a:pPr lvl="1"/>
            <a:r>
              <a:rPr lang="en-US" dirty="0" smtClean="0"/>
              <a:t>array(1:12, dim=c(3,2,2</a:t>
            </a:r>
            <a:r>
              <a:rPr lang="en-US" dirty="0" smtClean="0"/>
              <a:t>))</a:t>
            </a:r>
          </a:p>
          <a:p>
            <a:pPr lvl="1"/>
            <a:r>
              <a:rPr lang="en-US" dirty="0"/>
              <a:t>array(1:12, </a:t>
            </a:r>
            <a:r>
              <a:rPr lang="en-US" dirty="0" smtClean="0"/>
              <a:t>dim=c(2,2,3))</a:t>
            </a:r>
          </a:p>
          <a:p>
            <a:pPr lvl="1"/>
            <a:endParaRPr lang="en-US" dirty="0"/>
          </a:p>
          <a:p>
            <a:r>
              <a:rPr lang="en-US" dirty="0" smtClean="0"/>
              <a:t>Again, first parameter is a vector:</a:t>
            </a:r>
          </a:p>
          <a:p>
            <a:pPr lvl="1"/>
            <a:r>
              <a:rPr lang="en-US" dirty="0" smtClean="0"/>
              <a:t>y &lt;- c("</a:t>
            </a:r>
            <a:r>
              <a:rPr lang="en-US" dirty="0" err="1" smtClean="0"/>
              <a:t>a","b","c","d","e","f","g","h","i","j","k","l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array(y, dim=c(2,2,3))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Construct a classic 2x2 table, wherein the a cell has 50 people, b (exposed/not diseased) has 100, c has 75 and d has 150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31837"/>
              </p:ext>
            </p:extLst>
          </p:nvPr>
        </p:nvGraphicFramePr>
        <p:xfrm>
          <a:off x="6172200" y="3505200"/>
          <a:ext cx="21336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100</a:t>
                      </a:r>
                      <a:endParaRPr lang="en-US" sz="3200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8100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My answer: </a:t>
            </a:r>
          </a:p>
          <a:p>
            <a:endParaRPr lang="en-US" sz="2400" dirty="0" smtClean="0"/>
          </a:p>
          <a:p>
            <a:r>
              <a:rPr lang="en-US" sz="2400" dirty="0" smtClean="0"/>
              <a:t>matrix(c(50, 75, 100, 150), </a:t>
            </a:r>
            <a:r>
              <a:rPr lang="en-US" sz="2400" dirty="0" err="1" smtClean="0"/>
              <a:t>nrow</a:t>
            </a:r>
            <a:r>
              <a:rPr lang="en-US" sz="2400" dirty="0" smtClean="0"/>
              <a:t>=2)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52960" y="62484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 (alternate 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matrix fills in cells in a column-wise order.  An alternative is to use </a:t>
            </a:r>
            <a:r>
              <a:rPr lang="en-US" dirty="0" err="1" smtClean="0"/>
              <a:t>byrow</a:t>
            </a:r>
            <a:r>
              <a:rPr lang="en-US" dirty="0" smtClean="0"/>
              <a:t>=T: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matrix(c(50, 100, 75, 150), </a:t>
            </a:r>
            <a:r>
              <a:rPr lang="en-US" dirty="0" err="1" smtClean="0"/>
              <a:t>nrow</a:t>
            </a:r>
            <a:r>
              <a:rPr lang="en-US" dirty="0" smtClean="0"/>
              <a:t>=2, </a:t>
            </a:r>
            <a:r>
              <a:rPr lang="en-US" dirty="0" err="1" smtClean="0"/>
              <a:t>byrow</a:t>
            </a:r>
            <a:r>
              <a:rPr lang="en-US" dirty="0" smtClean="0"/>
              <a:t>=T)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1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Warmup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Construct a 4 unit vector wherein the first value is 20, the second is 40, the third is 60 and the fourth is 80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8100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My answer: </a:t>
            </a:r>
          </a:p>
          <a:p>
            <a:r>
              <a:rPr lang="en-US" sz="2400" dirty="0" smtClean="0"/>
              <a:t>c(20, 40, 60, 80)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 object types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362200" y="2286000"/>
            <a:ext cx="6096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200400" y="3810000"/>
            <a:ext cx="609600" cy="838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5140" y="2787134"/>
            <a:ext cx="17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the break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4044434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 soon…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vectors?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Vectorized</a:t>
            </a:r>
            <a:r>
              <a:rPr lang="en-US" dirty="0" smtClean="0"/>
              <a:t> math can be powerful: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&lt;- c(1, 4, 3)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* 2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+ 3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x/2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x/x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+ c(1, 3, 4)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+ c(1, 2) 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Some functions make </a:t>
            </a:r>
            <a:r>
              <a:rPr lang="en-US" dirty="0">
                <a:cs typeface="Courier New" pitchFamily="49" charset="0"/>
              </a:rPr>
              <a:t>use of whole </a:t>
            </a:r>
            <a:r>
              <a:rPr lang="en-US" dirty="0" smtClean="0">
                <a:cs typeface="Courier New" pitchFamily="49" charset="0"/>
              </a:rPr>
              <a:t>vector:</a:t>
            </a: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sum(x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sort(x)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length(x)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dirty="0" smtClean="0"/>
              <a:t>Factors are a compound type, containing a defined set of integer levels and a mapping from levels to names</a:t>
            </a:r>
          </a:p>
          <a:p>
            <a:r>
              <a:rPr lang="en-US" dirty="0" smtClean="0"/>
              <a:t>But essentially… a way to encode categorical variables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2133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makes pretty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48018" cy="409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2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for creating factors: factor()</a:t>
            </a:r>
          </a:p>
          <a:p>
            <a:pPr marL="457200" lvl="1" indent="-45720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c(1, 3, 2, 1, 3)</a:t>
            </a:r>
          </a:p>
          <a:p>
            <a:pPr marL="457200" lvl="1" indent="-45720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factor(x, labels=c("low", "medium", "high"))</a:t>
            </a:r>
          </a:p>
          <a:p>
            <a:endParaRPr lang="en-US" dirty="0" smtClean="0"/>
          </a:p>
          <a:p>
            <a:r>
              <a:rPr lang="en-US" dirty="0" smtClean="0"/>
              <a:t>Can make factors ordered, define levels explicitly, etc.</a:t>
            </a:r>
          </a:p>
          <a:p>
            <a:pPr lvl="1"/>
            <a:r>
              <a:rPr lang="en-US" dirty="0" smtClean="0"/>
              <a:t>?factor to see help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Basic like element (‘atomic’)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Vector: 1 dimensional collection of like elements</a:t>
            </a:r>
          </a:p>
          <a:p>
            <a:r>
              <a:rPr lang="en-US" sz="2800" dirty="0" smtClean="0"/>
              <a:t>Matrix: 2 dimensional collection of like elements</a:t>
            </a:r>
          </a:p>
          <a:p>
            <a:r>
              <a:rPr lang="en-US" sz="2800" dirty="0" smtClean="0"/>
              <a:t>Array: 3+ dimensional collection of like elements</a:t>
            </a:r>
          </a:p>
          <a:p>
            <a:endParaRPr lang="en-US" dirty="0" smtClean="0"/>
          </a:p>
          <a:p>
            <a:r>
              <a:rPr lang="en-US" dirty="0" smtClean="0"/>
              <a:t>Important kinds of like elements</a:t>
            </a:r>
          </a:p>
          <a:p>
            <a:pPr lvl="1"/>
            <a:r>
              <a:rPr lang="en-US" dirty="0" err="1" smtClean="0"/>
              <a:t>Numerics</a:t>
            </a:r>
            <a:endParaRPr lang="en-US" dirty="0" smtClean="0"/>
          </a:p>
          <a:p>
            <a:pPr lvl="1"/>
            <a:r>
              <a:rPr lang="en-US" dirty="0" err="1" smtClean="0"/>
              <a:t>Logicals</a:t>
            </a:r>
            <a:endParaRPr lang="en-US" dirty="0" smtClean="0"/>
          </a:p>
          <a:p>
            <a:pPr lvl="1"/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Factors (are really a special case of </a:t>
            </a:r>
            <a:r>
              <a:rPr lang="en-US" dirty="0" err="1" smtClean="0"/>
              <a:t>numerics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give names to rows and columns in vectors, matrices, and arrays: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c(first=1, second=2)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38650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0025" y="53462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kinds of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index using logical, numeric, or characters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[c(1,2)]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['first']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[c(TRUE, FALSE)]</a:t>
            </a:r>
          </a:p>
          <a:p>
            <a:endParaRPr lang="en-US" dirty="0" smtClean="0"/>
          </a:p>
          <a:p>
            <a:r>
              <a:rPr lang="en-US" dirty="0" smtClean="0"/>
              <a:t>We'll talk more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Pay attention: </a:t>
            </a:r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Try this: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c("word", 3)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Is the resulting vector numeric or character?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76800"/>
            <a:ext cx="40195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3581400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>
                <a:cs typeface="Courier New" pitchFamily="49" charset="0"/>
              </a:rPr>
              <a:t>How could you find out?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mode(c("word", 3))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automatically coerces all elements in an atomic object (vector, matrix or array) to a single mode:</a:t>
            </a:r>
            <a:endParaRPr lang="en-US" dirty="0"/>
          </a:p>
          <a:p>
            <a:pPr lvl="1"/>
            <a:r>
              <a:rPr lang="en-US" dirty="0" smtClean="0"/>
              <a:t>Character if any characters present</a:t>
            </a:r>
          </a:p>
          <a:p>
            <a:pPr lvl="1"/>
            <a:r>
              <a:rPr lang="en-US" dirty="0" smtClean="0"/>
              <a:t>Numeric if only </a:t>
            </a:r>
            <a:r>
              <a:rPr lang="en-US" dirty="0" err="1" smtClean="0"/>
              <a:t>numerics</a:t>
            </a:r>
            <a:r>
              <a:rPr lang="en-US" dirty="0" smtClean="0"/>
              <a:t> and </a:t>
            </a:r>
            <a:r>
              <a:rPr lang="en-US" dirty="0" err="1" smtClean="0"/>
              <a:t>logicals</a:t>
            </a:r>
            <a:r>
              <a:rPr lang="en-US" dirty="0" smtClean="0"/>
              <a:t> present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c(2.3, FALSE)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important Non-Atomic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List: collection of objects of any kind (mix and match allowed)</a:t>
            </a:r>
          </a:p>
          <a:p>
            <a:r>
              <a:rPr lang="en-US" dirty="0" smtClean="0"/>
              <a:t>Data Frame</a:t>
            </a:r>
            <a:r>
              <a:rPr lang="en-US" dirty="0"/>
              <a:t>: tabular data set (each row a record, each column a like element or variable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862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71799" y="6139934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this kind of non-atomic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One-dimensional, like vectors, but elements need not be the same mode:</a:t>
            </a:r>
          </a:p>
          <a:p>
            <a:endParaRPr lang="en-US" dirty="0" smtClean="0"/>
          </a:p>
          <a:p>
            <a:r>
              <a:rPr lang="en-US" dirty="0" smtClean="0"/>
              <a:t>1 "word" TRUE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list(1, "word", TRUE)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as Recursive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elements need not be the same mode, they need not be atomic: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list(1,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c("word 1", "word 2"),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vs.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Lists are for keeping a bunch of stuff in the same object.  For example, results of a chi-square test, where you want:</a:t>
            </a:r>
          </a:p>
          <a:p>
            <a:pPr lvl="1"/>
            <a:r>
              <a:rPr lang="en-US" dirty="0" smtClean="0"/>
              <a:t>Chi-square score</a:t>
            </a:r>
          </a:p>
          <a:p>
            <a:pPr lvl="1"/>
            <a:r>
              <a:rPr lang="en-US" dirty="0" smtClean="0"/>
              <a:t>P-value</a:t>
            </a:r>
          </a:p>
          <a:p>
            <a:pPr lvl="1"/>
            <a:r>
              <a:rPr lang="en-US" dirty="0" smtClean="0"/>
              <a:t>Degrees of freedom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Vectors are for raw data, where you may want some operation across the whole thing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28862"/>
            <a:ext cx="20764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4555671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45556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makes graphics (fairly) easy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07" y="1506434"/>
            <a:ext cx="6879362" cy="44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5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vs. Vector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&lt;- c(2, 3, 4)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&lt;- list(2, 3, 4)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list(2, c(2,3,4))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c(2, c(2,3,4))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00" dirty="0" smtClean="0"/>
              <a:t>Index a list using double square brackets: [[</a:t>
            </a:r>
            <a:endParaRPr lang="en-US" sz="3300" dirty="0"/>
          </a:p>
          <a:p>
            <a:pPr marL="0" indent="0"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&lt;- list(2, 3,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c(2, 4))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[[3]]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300" dirty="0" smtClean="0"/>
              <a:t>May want to index result of indexing: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[[3]][2]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It's often easier to track what’s in a list by name than by number: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results &lt;- list(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=0.5,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test="fisher exact test",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=23)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results[[1]]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results[['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']]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 smtClean="0">
                <a:cs typeface="Courier New" pitchFamily="49" charset="0"/>
              </a:rPr>
              <a:t>As a result, there's a special way of indexing a list entry by name: $</a:t>
            </a:r>
            <a:endParaRPr lang="en-US" sz="30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results$pval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 smtClean="0"/>
              <a:t>Compute the mean of 1,3, 5, 7, and 9.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Hint: Do you want a list or a vector?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c(1,3,5,7,9)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52960" y="62484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4-7)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list with three items, where: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first item is named values and is a vector containing 1, 5, and 9</a:t>
            </a:r>
          </a:p>
          <a:p>
            <a:pPr lvl="1"/>
            <a:r>
              <a:rPr lang="en-US" dirty="0" smtClean="0"/>
              <a:t>The second item is named mean and is the mean of 1, 5, and 9</a:t>
            </a:r>
          </a:p>
          <a:p>
            <a:pPr lvl="1"/>
            <a:r>
              <a:rPr lang="en-US" dirty="0" smtClean="0"/>
              <a:t>The third item is named </a:t>
            </a:r>
            <a:r>
              <a:rPr lang="en-US" dirty="0" err="1" smtClean="0"/>
              <a:t>pval</a:t>
            </a:r>
            <a:r>
              <a:rPr lang="en-US" dirty="0" smtClean="0"/>
              <a:t> and has the value 0.163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953000"/>
            <a:ext cx="762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list(values=c(1,5,9), mean=mean(c(1,5,9)),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=0.163)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52960" y="62484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4-7)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usual way of looking at data in R</a:t>
            </a:r>
          </a:p>
          <a:p>
            <a:pPr lvl="1"/>
            <a:r>
              <a:rPr lang="en-US" dirty="0"/>
              <a:t>each row is a record or observation</a:t>
            </a:r>
          </a:p>
          <a:p>
            <a:pPr lvl="1"/>
            <a:r>
              <a:rPr lang="en-US" dirty="0"/>
              <a:t>each column is a </a:t>
            </a:r>
            <a:r>
              <a:rPr lang="en-US" dirty="0" smtClean="0"/>
              <a:t>field </a:t>
            </a:r>
            <a:r>
              <a:rPr lang="en-US" dirty="0"/>
              <a:t>or variable (usually numeric vector or factors)</a:t>
            </a:r>
          </a:p>
          <a:p>
            <a:endParaRPr lang="en-US" dirty="0" smtClean="0"/>
          </a:p>
          <a:p>
            <a:r>
              <a:rPr lang="en-US" dirty="0" smtClean="0"/>
              <a:t>"A list that behaves like a matrix"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52700"/>
            <a:ext cx="2619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Data, </a:t>
            </a:r>
            <a:r>
              <a:rPr lang="en-US" dirty="0" err="1" smtClean="0"/>
              <a:t>yo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Usually, load from CSV or subset from data frame loaded from CSV </a:t>
            </a:r>
            <a:r>
              <a:rPr lang="en-US" dirty="0" smtClean="0"/>
              <a:t>(loading data coming up…)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also use </a:t>
            </a:r>
            <a:r>
              <a:rPr lang="en-US" dirty="0" err="1" smtClean="0"/>
              <a:t>data.frame</a:t>
            </a:r>
            <a:r>
              <a:rPr lang="en-US" dirty="0" smtClean="0"/>
              <a:t>()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=1:5, words=c("one", "two", "three", "four", "five"))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Index a data frame using square brackets and row, column syntax (like a matrix)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[1,2]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[2,1]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 index by name or mix of name and number as well: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[1,"words"]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as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think of a data frame of a list of vectors of an identical length</a:t>
            </a:r>
          </a:p>
          <a:p>
            <a:endParaRPr lang="en-US" dirty="0"/>
          </a:p>
          <a:p>
            <a:r>
              <a:rPr lang="en-US" dirty="0" smtClean="0"/>
              <a:t>Can index columns by name using $: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df$words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But need [row, column] syntax to index rows by name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['1',]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vs.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data frame for your raw data</a:t>
            </a:r>
          </a:p>
          <a:p>
            <a:r>
              <a:rPr lang="en-US" dirty="0" smtClean="0"/>
              <a:t>Use a matrix for summaries (e.g. 2x2 tables)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We'll go into more detail on data frames </a:t>
            </a:r>
            <a:r>
              <a:rPr lang="en-US" dirty="0" smtClean="0"/>
              <a:t>after the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makes simulations easy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791619"/>
            <a:ext cx="4286250" cy="2143125"/>
          </a:xfrm>
        </p:spPr>
      </p:pic>
      <p:sp>
        <p:nvSpPr>
          <p:cNvPr id="5" name="TextBox 4"/>
          <p:cNvSpPr txBox="1"/>
          <p:nvPr/>
        </p:nvSpPr>
        <p:spPr>
          <a:xfrm>
            <a:off x="1478422" y="5212935"/>
            <a:ext cx="571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long does a chutes and ladders game last on average?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</a:t>
            </a:r>
            <a:br>
              <a:rPr lang="en-US" dirty="0" smtClean="0"/>
            </a:br>
            <a:r>
              <a:rPr lang="en-US" dirty="0" smtClean="0"/>
              <a:t>Basic Object </a:t>
            </a:r>
            <a:r>
              <a:rPr lang="en-US" dirty="0" smtClean="0"/>
              <a:t>Types for Epidemiologists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Vectors: observations of a single variable</a:t>
            </a:r>
          </a:p>
          <a:p>
            <a:r>
              <a:rPr lang="en-US" dirty="0" smtClean="0"/>
              <a:t>Matrix</a:t>
            </a:r>
            <a:r>
              <a:rPr lang="en-US" dirty="0" smtClean="0"/>
              <a:t>: contingency (2x2) tables</a:t>
            </a:r>
          </a:p>
          <a:p>
            <a:r>
              <a:rPr lang="en-US" dirty="0" smtClean="0"/>
              <a:t>Arrays: stratified </a:t>
            </a:r>
            <a:r>
              <a:rPr lang="en-US" dirty="0" smtClean="0"/>
              <a:t>analysis results</a:t>
            </a:r>
            <a:endParaRPr lang="en-US" dirty="0" smtClean="0"/>
          </a:p>
          <a:p>
            <a:r>
              <a:rPr lang="en-US" dirty="0" smtClean="0"/>
              <a:t>Data Frames: </a:t>
            </a:r>
            <a:r>
              <a:rPr lang="en-US" dirty="0" smtClean="0"/>
              <a:t>observations </a:t>
            </a:r>
            <a:r>
              <a:rPr lang="en-US" dirty="0" smtClean="0"/>
              <a:t>and variables</a:t>
            </a:r>
          </a:p>
          <a:p>
            <a:r>
              <a:rPr lang="en-US" dirty="0" smtClean="0"/>
              <a:t>Lists: results of complex functions</a:t>
            </a:r>
          </a:p>
          <a:p>
            <a:r>
              <a:rPr lang="en-US" dirty="0" smtClean="0"/>
              <a:t>Factors: categorical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a language for sharing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11211" cy="4525963"/>
          </a:xfrm>
        </p:spPr>
        <p:txBody>
          <a:bodyPr/>
          <a:lstStyle/>
          <a:p>
            <a:r>
              <a:rPr lang="en-US" dirty="0" smtClean="0"/>
              <a:t>New statistical methods increasingly published in R</a:t>
            </a:r>
          </a:p>
          <a:p>
            <a:pPr lvl="1"/>
            <a:r>
              <a:rPr lang="en-US" dirty="0" smtClean="0"/>
              <a:t>This is particularly true in bioinformatics used for –</a:t>
            </a:r>
            <a:r>
              <a:rPr lang="en-US" dirty="0" err="1" smtClean="0"/>
              <a:t>omic</a:t>
            </a:r>
            <a:r>
              <a:rPr lang="en-US" dirty="0" smtClean="0"/>
              <a:t> research, where the methods are improving </a:t>
            </a:r>
            <a:r>
              <a:rPr lang="en-US" i="1" dirty="0" smtClean="0"/>
              <a:t>quickly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8463" y="5554817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 may be using R while she does SCIENCE!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174" y="3783611"/>
            <a:ext cx="2667479" cy="177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9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is a GIS System</a:t>
            </a:r>
            <a:endParaRPr lang="en-US" dirty="0"/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79376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made in ArcGIS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78095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made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is a GIS System</a:t>
            </a:r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5793762"/>
            <a:ext cx="383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Spatial Analysis for this map: Done in 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578095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Spatial </a:t>
            </a:r>
            <a:r>
              <a:rPr lang="en-US" dirty="0" smtClean="0">
                <a:solidFill>
                  <a:prstClr val="black"/>
                </a:solidFill>
              </a:rPr>
              <a:t>Analysis for this map: </a:t>
            </a:r>
            <a:r>
              <a:rPr lang="en-US" dirty="0">
                <a:solidFill>
                  <a:prstClr val="black"/>
                </a:solidFill>
              </a:rPr>
              <a:t>Done in R</a:t>
            </a:r>
          </a:p>
        </p:txBody>
      </p:sp>
    </p:spTree>
    <p:extLst>
      <p:ext uri="{BB962C8B-B14F-4D97-AF65-F5344CB8AC3E}">
        <p14:creationId xmlns:p14="http://schemas.microsoft.com/office/powerpoint/2010/main" val="384111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7285</TotalTime>
  <Words>2288</Words>
  <Application>Microsoft Office PowerPoint</Application>
  <PresentationFormat>On-screen Show (4:3)</PresentationFormat>
  <Paragraphs>454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R Workshop, Part I </vt:lpstr>
      <vt:lpstr>Why learn R?</vt:lpstr>
      <vt:lpstr>R does statistical analysis</vt:lpstr>
      <vt:lpstr>R makes pretty graphics</vt:lpstr>
      <vt:lpstr>R makes graphics (fairly) easy</vt:lpstr>
      <vt:lpstr>R makes simulations easy</vt:lpstr>
      <vt:lpstr>R is a language for sharing methods</vt:lpstr>
      <vt:lpstr>R is a GIS System</vt:lpstr>
      <vt:lpstr>R is a GIS System</vt:lpstr>
      <vt:lpstr>R is transparent*</vt:lpstr>
      <vt:lpstr>R is Free</vt:lpstr>
      <vt:lpstr>Why NOT learn R</vt:lpstr>
      <vt:lpstr>Basics/Process</vt:lpstr>
      <vt:lpstr>Orientation</vt:lpstr>
      <vt:lpstr>Agenda</vt:lpstr>
      <vt:lpstr>First: Help!</vt:lpstr>
      <vt:lpstr>The building blocks</vt:lpstr>
      <vt:lpstr>Some Examples of Vectors</vt:lpstr>
      <vt:lpstr>Creating Vectors</vt:lpstr>
      <vt:lpstr>Vectors in real life</vt:lpstr>
      <vt:lpstr>Indexing Vectors</vt:lpstr>
      <vt:lpstr>Challenges</vt:lpstr>
      <vt:lpstr>Challenge #1</vt:lpstr>
      <vt:lpstr>The building blocks</vt:lpstr>
      <vt:lpstr>Some Examples of Matrices</vt:lpstr>
      <vt:lpstr>Creating matrices</vt:lpstr>
      <vt:lpstr>Creating matrices</vt:lpstr>
      <vt:lpstr>Indexing Matrices</vt:lpstr>
      <vt:lpstr>More building blocks</vt:lpstr>
      <vt:lpstr>One Example of an Array</vt:lpstr>
      <vt:lpstr>Creating arrays</vt:lpstr>
      <vt:lpstr>Challenge #2</vt:lpstr>
      <vt:lpstr>Challenge #2 (alternate solution)</vt:lpstr>
      <vt:lpstr>Quick break</vt:lpstr>
      <vt:lpstr>Warmup Challenge</vt:lpstr>
      <vt:lpstr>Reminder: basic types</vt:lpstr>
      <vt:lpstr>Why vectors?</vt:lpstr>
      <vt:lpstr>Functions operating on vectors</vt:lpstr>
      <vt:lpstr>Factors</vt:lpstr>
      <vt:lpstr>Creating factors</vt:lpstr>
      <vt:lpstr>Review: Basic like element (‘atomic’) types in R</vt:lpstr>
      <vt:lpstr>Names</vt:lpstr>
      <vt:lpstr>The 3 kinds of indexing</vt:lpstr>
      <vt:lpstr>Pay attention: Coercion</vt:lpstr>
      <vt:lpstr>Coercion</vt:lpstr>
      <vt:lpstr>Some important Non-Atomic types </vt:lpstr>
      <vt:lpstr>Lists</vt:lpstr>
      <vt:lpstr>Lists as Recursive Types</vt:lpstr>
      <vt:lpstr>List vs. Vector</vt:lpstr>
      <vt:lpstr>List vs. Vector in action</vt:lpstr>
      <vt:lpstr>Indexing a list</vt:lpstr>
      <vt:lpstr>Named lists</vt:lpstr>
      <vt:lpstr>Challenge</vt:lpstr>
      <vt:lpstr>Challenge</vt:lpstr>
      <vt:lpstr>Data Frames</vt:lpstr>
      <vt:lpstr>Creating a data frame</vt:lpstr>
      <vt:lpstr>Indexing a data frame</vt:lpstr>
      <vt:lpstr>Data Frames as Lists</vt:lpstr>
      <vt:lpstr>Data Frames vs. Matrices</vt:lpstr>
      <vt:lpstr>Summary:  Basic Object Types for Epidemiologists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Hour 1</dc:title>
  <dc:creator>Stephen Mooney</dc:creator>
  <cp:lastModifiedBy>Stephen Mooney</cp:lastModifiedBy>
  <cp:revision>24</cp:revision>
  <dcterms:created xsi:type="dcterms:W3CDTF">2017-01-18T16:40:37Z</dcterms:created>
  <dcterms:modified xsi:type="dcterms:W3CDTF">2017-06-19T17:29:39Z</dcterms:modified>
</cp:coreProperties>
</file>