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0" r:id="rId14"/>
    <p:sldId id="298" r:id="rId15"/>
    <p:sldId id="299" r:id="rId16"/>
    <p:sldId id="300" r:id="rId17"/>
    <p:sldId id="277" r:id="rId18"/>
    <p:sldId id="271" r:id="rId19"/>
    <p:sldId id="272" r:id="rId20"/>
    <p:sldId id="278" r:id="rId21"/>
    <p:sldId id="279" r:id="rId22"/>
    <p:sldId id="273" r:id="rId23"/>
    <p:sldId id="290" r:id="rId24"/>
    <p:sldId id="280" r:id="rId25"/>
    <p:sldId id="301" r:id="rId26"/>
    <p:sldId id="281" r:id="rId27"/>
    <p:sldId id="292" r:id="rId28"/>
    <p:sldId id="288" r:id="rId29"/>
    <p:sldId id="289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1451-C19F-4E74-938A-C9B25794365F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8DC2-C3EA-4731-B863-4FE22F9D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astonsanchez.com/blog/how-to/2012/06/17/PCA-in-R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Workshop Part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case study in using </a:t>
            </a:r>
            <a:r>
              <a:rPr lang="en-US" dirty="0" smtClean="0"/>
              <a:t>R for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/>
              <a:t>Harborview Injury Prevention &amp; Research Center</a:t>
            </a:r>
          </a:p>
          <a:p>
            <a:r>
              <a:rPr lang="en-US" dirty="0"/>
              <a:t>SER 2017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NHANES is publically available on the CDC's site</a:t>
            </a:r>
          </a:p>
          <a:p>
            <a:r>
              <a:rPr lang="en-US" dirty="0" smtClean="0"/>
              <a:t>We want demographics and phthalates for 2005-2006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362450"/>
            <a:ext cx="55435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6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sas7bdat file</a:t>
            </a:r>
          </a:p>
          <a:p>
            <a:r>
              <a:rPr lang="en-US" dirty="0" smtClean="0"/>
              <a:t>Q: How do we get that into 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Need to use the read.sas7bdat method in the sas7bdat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Google "R merge data frame"</a:t>
            </a:r>
          </a:p>
          <a:p>
            <a:endParaRPr lang="en-US" dirty="0"/>
          </a:p>
          <a:p>
            <a:r>
              <a:rPr lang="en-US" dirty="0" smtClean="0"/>
              <a:t>The merge function looks good</a:t>
            </a:r>
          </a:p>
          <a:p>
            <a:endParaRPr lang="en-US" dirty="0"/>
          </a:p>
          <a:p>
            <a:r>
              <a:rPr lang="en-US" dirty="0" smtClean="0"/>
              <a:t>Q1: How do we specify the id</a:t>
            </a:r>
          </a:p>
          <a:p>
            <a:endParaRPr lang="en-US" dirty="0"/>
          </a:p>
          <a:p>
            <a:r>
              <a:rPr lang="en-US" dirty="0" smtClean="0"/>
              <a:t>Q2: We don't need to here, but how would you do a 'vertical merge'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A: Filter data frames by indexing and assigning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come as a sas7bdat </a:t>
            </a:r>
            <a:r>
              <a:rPr lang="en-US" dirty="0" smtClean="0"/>
              <a:t>file, so we'll need an external package to load them: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Note that you'll need to replace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with your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read.sas7bdat('&lt;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DEMO_D.sas7bdat')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phthalates &lt;- read.sas7bdat('&lt;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&gt;\\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phthte_d.sas7bdat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haven't talked about merging in this workshop yet.</a:t>
            </a:r>
          </a:p>
          <a:p>
            <a:pPr lvl="1"/>
            <a:r>
              <a:rPr lang="en-US" dirty="0" smtClean="0"/>
              <a:t>Google </a:t>
            </a:r>
            <a:r>
              <a:rPr lang="en-US" dirty="0" smtClean="0"/>
              <a:t>"R merge data frame"</a:t>
            </a:r>
          </a:p>
          <a:p>
            <a:endParaRPr lang="en-US" dirty="0"/>
          </a:p>
          <a:p>
            <a:r>
              <a:rPr lang="en-US" dirty="0" smtClean="0"/>
              <a:t>Looks like merge() should work: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merge(demo, phthalates, by='SEQN')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to women 15-45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Remember how to do this?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nhanes$RIAGENDR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2,]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 &lt;- women[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15*12 &amp;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women$RIDAGEEX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45*12,]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documentation file on the NHANES site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95600"/>
            <a:ext cx="63627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4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transform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indexing by name, we can log-transform them all at </a:t>
            </a:r>
            <a:r>
              <a:rPr lang="en-US" dirty="0" smtClean="0"/>
              <a:t>once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paste('Ln',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='')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log(women1545[,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There are several ways to loop in R, but the most common is using for: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#do something with 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Sometimes it's easier to use the positional index, in which case the code takes this form: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(i in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1:length(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#do something with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somevector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[i]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prenatal exposure to phthalates causes obesity in children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429000"/>
            <a:ext cx="24765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vs.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scientists love </a:t>
            </a:r>
            <a:r>
              <a:rPr lang="en-US" dirty="0" err="1" smtClean="0"/>
              <a:t>vectorized</a:t>
            </a:r>
            <a:r>
              <a:rPr lang="en-US" dirty="0" smtClean="0"/>
              <a:t> operations, higher-order functions (e.g. apply), etc.</a:t>
            </a:r>
          </a:p>
          <a:p>
            <a:pPr lvl="1"/>
            <a:r>
              <a:rPr lang="en-US" sz="2200" dirty="0" smtClean="0"/>
              <a:t>They are elegant (I think) and allow for writing compact code</a:t>
            </a:r>
          </a:p>
          <a:p>
            <a:pPr lvl="1"/>
            <a:endParaRPr lang="en-US" dirty="0"/>
          </a:p>
          <a:p>
            <a:r>
              <a:rPr lang="en-US" dirty="0" smtClean="0"/>
              <a:t>But many computer programmers find looping to be the natural way to think about repeated operations</a:t>
            </a:r>
          </a:p>
          <a:p>
            <a:endParaRPr lang="en-US" dirty="0"/>
          </a:p>
          <a:p>
            <a:r>
              <a:rPr lang="en-US" dirty="0" smtClean="0"/>
              <a:t>It's usually a wash in terms of performance in R (and elsewhere)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 we've finally gotten the data we need – log transformed urinary phthalate levels for women aged 15-45 in 2005-2006 NHANES.</a:t>
            </a:r>
          </a:p>
          <a:p>
            <a:endParaRPr lang="en-US" dirty="0"/>
          </a:p>
          <a:p>
            <a:r>
              <a:rPr lang="en-US" dirty="0" smtClean="0"/>
              <a:t>So how do we do the PCA?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PCA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pick from among the PCA packages: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gastonsanchez.com/blog/how-to/2012/06/17/PCA-in-R.html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(Which I found by searching for 'PCA in R')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some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stats::</a:t>
            </a:r>
            <a:r>
              <a:rPr lang="en-US" dirty="0" err="1" smtClean="0"/>
              <a:t>prcomp</a:t>
            </a:r>
            <a:endParaRPr lang="en-US" dirty="0" smtClean="0"/>
          </a:p>
          <a:p>
            <a:r>
              <a:rPr lang="en-US" dirty="0"/>
              <a:t>stats</a:t>
            </a:r>
            <a:r>
              <a:rPr lang="en-US" dirty="0" smtClean="0"/>
              <a:t>::</a:t>
            </a:r>
            <a:r>
              <a:rPr lang="en-US" dirty="0" err="1" smtClean="0"/>
              <a:t>princomp</a:t>
            </a:r>
            <a:endParaRPr lang="en-US" dirty="0" smtClean="0"/>
          </a:p>
          <a:p>
            <a:r>
              <a:rPr lang="en-US" dirty="0" err="1" smtClean="0"/>
              <a:t>FactoMineR</a:t>
            </a:r>
            <a:r>
              <a:rPr lang="en-US" dirty="0" smtClean="0"/>
              <a:t>::PCA </a:t>
            </a:r>
          </a:p>
          <a:p>
            <a:r>
              <a:rPr lang="en-US" dirty="0" smtClean="0"/>
              <a:t>ade4::</a:t>
            </a:r>
            <a:r>
              <a:rPr lang="en-US" dirty="0" err="1" smtClean="0"/>
              <a:t>dudi.pca</a:t>
            </a:r>
            <a:endParaRPr lang="en-US" dirty="0" smtClean="0"/>
          </a:p>
          <a:p>
            <a:r>
              <a:rPr lang="en-US" dirty="0" err="1" smtClean="0"/>
              <a:t>amap</a:t>
            </a:r>
            <a:r>
              <a:rPr lang="en-US" dirty="0" smtClean="0"/>
              <a:t>::</a:t>
            </a:r>
            <a:r>
              <a:rPr lang="en-US" dirty="0" err="1" smtClean="0"/>
              <a:t>acp</a:t>
            </a:r>
            <a:endParaRPr lang="en-US" dirty="0" smtClean="0"/>
          </a:p>
          <a:p>
            <a:r>
              <a:rPr lang="en-US" dirty="0" smtClean="0"/>
              <a:t>Also… psych::principal, probably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4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FactoMineR's</a:t>
            </a:r>
            <a:r>
              <a:rPr lang="en-US" dirty="0" smtClean="0"/>
              <a:t> PCA comes recommended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FactoMineR's</a:t>
            </a:r>
            <a:r>
              <a:rPr lang="en-US" dirty="0" smtClean="0"/>
              <a:t> </a:t>
            </a:r>
            <a:r>
              <a:rPr lang="en-US" dirty="0" smtClean="0"/>
              <a:t>PCA allows for row </a:t>
            </a:r>
            <a:r>
              <a:rPr lang="en-US" dirty="0" smtClean="0"/>
              <a:t>weights, which is desirable since this is survey data…</a:t>
            </a:r>
          </a:p>
          <a:p>
            <a:r>
              <a:rPr lang="en-US" dirty="0" smtClean="0"/>
              <a:t>… so let's try 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FactoMineR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the documentation and fiddled a little eventually setting on the following code:</a:t>
            </a: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FactoMineR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complete_women1545 &lt;- women1545[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]),]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PCA(complete_women1545[,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log_phthalate_column_names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=complete_women1545$WTMEC2YR)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round(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pca.result$eig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[,1:2], 2)</a:t>
            </a:r>
          </a:p>
        </p:txBody>
      </p:sp>
    </p:spTree>
    <p:extLst>
      <p:ext uri="{BB962C8B-B14F-4D97-AF65-F5344CB8AC3E}">
        <p14:creationId xmlns:p14="http://schemas.microsoft.com/office/powerpoint/2010/main" val="3103483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survey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Complex surveys often use clustered, stratified sampling</a:t>
            </a:r>
          </a:p>
          <a:p>
            <a:endParaRPr lang="en-US" dirty="0"/>
          </a:p>
          <a:p>
            <a:r>
              <a:rPr lang="en-US" dirty="0" smtClean="0"/>
              <a:t>Not going to get into the details, but essentially, you need to specify the clusters and strata correctly to get the right standard errors</a:t>
            </a:r>
          </a:p>
          <a:p>
            <a:endParaRPr lang="en-US" dirty="0"/>
          </a:p>
          <a:p>
            <a:r>
              <a:rPr lang="en-US" dirty="0" smtClean="0"/>
              <a:t>So, does just specifying the row weights work for us?</a:t>
            </a:r>
          </a:p>
        </p:txBody>
      </p:sp>
    </p:spTree>
    <p:extLst>
      <p:ext uri="{BB962C8B-B14F-4D97-AF65-F5344CB8AC3E}">
        <p14:creationId xmlns:p14="http://schemas.microsoft.com/office/powerpoint/2010/main" val="2242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PCAs and complex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PCAs in complex survey data is an area of active research:</a:t>
            </a:r>
          </a:p>
          <a:p>
            <a:pPr lvl="1"/>
            <a:r>
              <a:rPr lang="en-US" dirty="0" smtClean="0"/>
              <a:t>PCAs should account for the survey design, but they generally don't in practice</a:t>
            </a:r>
          </a:p>
          <a:p>
            <a:pPr lvl="1"/>
            <a:r>
              <a:rPr lang="en-US" dirty="0" smtClean="0"/>
              <a:t>Technically, this is non-trivial</a:t>
            </a:r>
          </a:p>
          <a:p>
            <a:pPr lvl="1"/>
            <a:r>
              <a:rPr lang="en-US" dirty="0" smtClean="0"/>
              <a:t>Biases do not appear to be huge for our purposes here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more: https://www.amstat.org/sections/SRMS/Proceedings/y2008/Files/302340.pdf</a:t>
            </a:r>
          </a:p>
        </p:txBody>
      </p:sp>
    </p:spTree>
    <p:extLst>
      <p:ext uri="{BB962C8B-B14F-4D97-AF65-F5344CB8AC3E}">
        <p14:creationId xmlns:p14="http://schemas.microsoft.com/office/powerpoint/2010/main" val="405046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how does NHANES compare to CCCEH?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18182"/>
          <a:stretch/>
        </p:blipFill>
        <p:spPr bwMode="auto">
          <a:xfrm>
            <a:off x="1066800" y="1752600"/>
            <a:ext cx="269965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1"/>
            <a:ext cx="275310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72479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6598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PCA: CCCEH vs. NHANES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363552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133601"/>
            <a:ext cx="382790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2563" y="556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CCCEH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NHANES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Phthalates are a broad class of chemicals, some naturally present in foods, some used as plasticizers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be endocrine </a:t>
            </a:r>
            <a:r>
              <a:rPr lang="en-US" dirty="0" smtClean="0"/>
              <a:t>disruptors</a:t>
            </a:r>
          </a:p>
          <a:p>
            <a:r>
              <a:rPr lang="en-US" dirty="0" smtClean="0"/>
              <a:t>Hard to measure external dose – usually measure urinary metabolites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/>
              <a:t>Paper was </a:t>
            </a:r>
            <a:r>
              <a:rPr lang="en-US" dirty="0" smtClean="0"/>
              <a:t>accepted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Confession: I sanity-checked against SAS, because I felt like I was in uncharted waters with the complex survey stuff</a:t>
            </a:r>
          </a:p>
          <a:p>
            <a:pPr lvl="1"/>
            <a:r>
              <a:rPr lang="en-US" dirty="0" smtClean="0"/>
              <a:t>SAS does not allow specification of survey design, just weights (like </a:t>
            </a:r>
            <a:r>
              <a:rPr lang="en-US" dirty="0" err="1" smtClean="0"/>
              <a:t>FactoMineR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Characterized 9 phthalate metabolites in urine samples from pregnant women</a:t>
            </a:r>
          </a:p>
          <a:p>
            <a:pPr lvl="1"/>
            <a:r>
              <a:rPr lang="en-US" dirty="0" smtClean="0"/>
              <a:t>Compared with body size of kids at age 7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267200"/>
            <a:ext cx="21145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aside on molecular</a:t>
            </a:r>
            <a:br>
              <a:rPr lang="en-US" dirty="0" smtClean="0"/>
            </a:br>
            <a:r>
              <a:rPr lang="en-US" dirty="0" smtClean="0"/>
              <a:t> epidemiology and metabolites…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Z is a chemical which is metabolized as: Z -&gt; Z1 -&gt; Z2 -&gt; Z3</a:t>
            </a:r>
          </a:p>
          <a:p>
            <a:pPr lvl="1"/>
            <a:r>
              <a:rPr lang="en-US" dirty="0" smtClean="0"/>
              <a:t>Z3 is excreted in urine</a:t>
            </a:r>
          </a:p>
          <a:p>
            <a:pPr lvl="1"/>
            <a:r>
              <a:rPr lang="en-US" dirty="0" smtClean="0"/>
              <a:t>Z2 causes cancer</a:t>
            </a:r>
          </a:p>
          <a:p>
            <a:pPr lvl="1"/>
            <a:r>
              <a:rPr lang="en-US" dirty="0" smtClean="0"/>
              <a:t>Metabolic efficiency varies between people</a:t>
            </a:r>
          </a:p>
          <a:p>
            <a:r>
              <a:rPr lang="en-US" dirty="0" smtClean="0"/>
              <a:t>If person A has more urinary Z3 than person B does, who is at higher risk for cancer owing to Z exposure?</a:t>
            </a:r>
          </a:p>
        </p:txBody>
      </p:sp>
    </p:spTree>
    <p:extLst>
      <p:ext uri="{BB962C8B-B14F-4D97-AF65-F5344CB8AC3E}">
        <p14:creationId xmlns:p14="http://schemas.microsoft.com/office/powerpoint/2010/main" val="6492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anyway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that the levels of these 9 metabolites are log-normally distributed and are correlated</a:t>
            </a:r>
          </a:p>
          <a:p>
            <a:endParaRPr lang="en-US" dirty="0"/>
          </a:p>
          <a:p>
            <a:r>
              <a:rPr lang="en-US" dirty="0" smtClean="0"/>
              <a:t>So, analytic plan: use PCA to identify components of variance, and use components to predict obesity status</a:t>
            </a:r>
          </a:p>
        </p:txBody>
      </p:sp>
    </p:spTree>
    <p:extLst>
      <p:ext uri="{BB962C8B-B14F-4D97-AF65-F5344CB8AC3E}">
        <p14:creationId xmlns:p14="http://schemas.microsoft.com/office/powerpoint/2010/main" val="339681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if your results generalize outside your sample if you use component scores?</a:t>
            </a:r>
            <a:endParaRPr lang="en-US" dirty="0"/>
          </a:p>
        </p:txBody>
      </p:sp>
      <p:pic>
        <p:nvPicPr>
          <p:cNvPr id="3076" name="Picture 4" descr="http://i1073.photobucket.com/albums/w392/jvwalt/Thumbs%20pix/obamathumbsdown_zps8d2f4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24200"/>
            <a:ext cx="3333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6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how similar the components identified by a PCA for NHANES women age 15-45 are to the components identified by the PCA in the </a:t>
            </a:r>
            <a:r>
              <a:rPr lang="en-US" dirty="0" smtClean="0"/>
              <a:t>our cohort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relevant NHANES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NHANES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to women aged 15-45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transform phthalate metabolite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PCA and compute component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component scores in CCCEH</a:t>
            </a:r>
          </a:p>
          <a:p>
            <a:endParaRPr lang="en-US" dirty="0" smtClean="0"/>
          </a:p>
          <a:p>
            <a:r>
              <a:rPr lang="en-US" dirty="0" smtClean="0"/>
              <a:t>A Bonus question: what do we do about the complex survey sampling used by NHANES?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1000</Words>
  <Application>Microsoft Office PowerPoint</Application>
  <PresentationFormat>On-screen Show (4:3)</PresentationFormat>
  <Paragraphs>159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 Workshop Part 4:  A case study in using R for analysis</vt:lpstr>
      <vt:lpstr>Original Problem Statement</vt:lpstr>
      <vt:lpstr>About Phthalates</vt:lpstr>
      <vt:lpstr>Initial Analysis</vt:lpstr>
      <vt:lpstr>An aside on molecular  epidemiology and metabolites…</vt:lpstr>
      <vt:lpstr>… but anyway</vt:lpstr>
      <vt:lpstr>Reviewer feedback</vt:lpstr>
      <vt:lpstr>So… our goal:</vt:lpstr>
      <vt:lpstr>Specific plan</vt:lpstr>
      <vt:lpstr>Get the data</vt:lpstr>
      <vt:lpstr>Get the data into R</vt:lpstr>
      <vt:lpstr>Merging data</vt:lpstr>
      <vt:lpstr>Filtering to women 15-45</vt:lpstr>
      <vt:lpstr>Get the data into R</vt:lpstr>
      <vt:lpstr>Merging data</vt:lpstr>
      <vt:lpstr>Filtering to women 15-45</vt:lpstr>
      <vt:lpstr>Find the variables</vt:lpstr>
      <vt:lpstr>Log transform variables</vt:lpstr>
      <vt:lpstr>Loops</vt:lpstr>
      <vt:lpstr>Loops vs. alternatives</vt:lpstr>
      <vt:lpstr>Doing the PCA</vt:lpstr>
      <vt:lpstr>Which PCA function?</vt:lpstr>
      <vt:lpstr>So, some options</vt:lpstr>
      <vt:lpstr>FactoMineR</vt:lpstr>
      <vt:lpstr>Using FactoMineR</vt:lpstr>
      <vt:lpstr>Complex survey weighting</vt:lpstr>
      <vt:lpstr>PCAs and complex surveys</vt:lpstr>
      <vt:lpstr>So, how does NHANES compare to CCCEH?</vt:lpstr>
      <vt:lpstr>PCA: CCCEH vs. NHANES</vt:lpstr>
      <vt:lpstr>Conclusion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Analysis</dc:title>
  <dc:creator>Stephen Mooney</dc:creator>
  <cp:lastModifiedBy>Stephen Mooney</cp:lastModifiedBy>
  <cp:revision>58</cp:revision>
  <dcterms:created xsi:type="dcterms:W3CDTF">2015-03-04T14:46:46Z</dcterms:created>
  <dcterms:modified xsi:type="dcterms:W3CDTF">2017-06-19T23:42:44Z</dcterms:modified>
</cp:coreProperties>
</file>