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9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CBAE2-61F0-1713-82BA-A0784F1090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8B1B92-A5A6-CA03-2AA2-40E8A828E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D1DC7-3729-07BD-E192-1371924E1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BC70-54A6-4EDF-A530-DFF7CC38AA30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E98EE-B97C-3083-C3D3-0E999F364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D838E-6D29-48DD-E574-B8E03DE14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C228D-71D8-42BC-A39A-FFBE8D51B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598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58E8A-543C-557E-5001-19ECE9E15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3C6DB-4898-6280-0D9B-361B6A876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797B1-0100-0D02-9FA0-AA2C64B6F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BC70-54A6-4EDF-A530-DFF7CC38AA30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ACBE9-F29B-15B8-2F96-C3C254D14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D6ACA-7357-9DD5-1D66-41A7244AD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C228D-71D8-42BC-A39A-FFBE8D51B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277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CE126C-1276-4FEE-09A3-1AE33C31CF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75CE2-486B-BE69-8E77-F4B382D687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D247A-91C9-20FC-C1DA-3F182C0B8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BC70-54A6-4EDF-A530-DFF7CC38AA30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BE2F8-0723-50DF-3AD7-31E5B0563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2FF3E-D068-8CCD-640A-3735CE3F3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C228D-71D8-42BC-A39A-FFBE8D51B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509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93E68-6B18-E21E-5DCC-68862FB20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96131-807A-362F-F40F-4AEAE698E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C1B07-5317-53CA-5EED-5D9AD2A67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BC70-54A6-4EDF-A530-DFF7CC38AA30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73075-9260-6EB9-E505-3AD327987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1B14D-BB5F-0522-0095-2B5BBFF2F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C228D-71D8-42BC-A39A-FFBE8D51B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019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E3E17-4BF0-389B-0685-5C82C1006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71C57-03FA-CB02-90DC-78CF9FC38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EE7F3-D1EA-9A8C-C8EC-72F9EB254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BC70-54A6-4EDF-A530-DFF7CC38AA30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300F2-175B-79F0-320E-B6EC72CF9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1DE41-9644-01D3-CE9E-B58FBF229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C228D-71D8-42BC-A39A-FFBE8D51B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14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11238-8A23-9A7B-3E9B-B3B75B72F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D8D65-2DF2-0B7D-7F1E-1F017FAA3E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F7863F-3570-B2A7-EB44-B2DF226F4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4E53F-CBB8-845B-D68B-658B6C26E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BC70-54A6-4EDF-A530-DFF7CC38AA30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6E114B-05D5-B93C-1F59-0FDF9D1BF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BF7C7-0270-50C0-9D53-80ECB8585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C228D-71D8-42BC-A39A-FFBE8D51B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536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41945-6B8E-3E97-4213-216A16181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F2DA-71F3-C504-C306-B18A91D04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FFE95-F98D-8E9D-09A9-305D9480A9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B4D383-B627-3C86-8058-BADFB0B6B4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726815-A576-9E0B-5319-B92D4CC6D2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F8B934-84C0-4D01-3443-6FC4A022A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BC70-54A6-4EDF-A530-DFF7CC38AA30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5A78CC-DD85-5DB2-47DD-972D993D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5E5FB0-8E9F-9688-CE46-5CE8ADE5E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C228D-71D8-42BC-A39A-FFBE8D51B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460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52EF5-2EA5-084A-8E39-1E05522B7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64BE38-751E-6129-27CB-6B7AFFCAF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BC70-54A6-4EDF-A530-DFF7CC38AA30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D23837-D9AD-B452-E9E1-B47D82783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67FAA4-3B3A-CB1F-EBBE-DA63448B1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C228D-71D8-42BC-A39A-FFBE8D51B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16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70D389-1A3C-8799-C40E-04B348A22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BC70-54A6-4EDF-A530-DFF7CC38AA30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4C467D-4F91-CA61-DEB9-4B02AA346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39890-7AE9-5C4C-CC41-628D589E8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C228D-71D8-42BC-A39A-FFBE8D51B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645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F4510-6EFA-8292-82F9-09F1D6D17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DC873-3E29-0A84-408B-E0F062D2A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D949A2-328E-5B6B-D7FB-485CC691D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61C6B7-3265-A8EB-F7FD-91473255A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BC70-54A6-4EDF-A530-DFF7CC38AA30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379A5-E4DF-D883-A6A4-0EF49B52E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6AAC7-1B6E-2FDB-10B3-029858663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C228D-71D8-42BC-A39A-FFBE8D51B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79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4BBCA-936D-D7C6-FD53-2D9E3B2C0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645368-2682-8054-91EF-CC8B177610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A08CFF-B5D1-3316-D48F-21F2F7500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D47EA-3A54-E0BD-6EC7-D75B6AA51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BC70-54A6-4EDF-A530-DFF7CC38AA30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79060B-2491-6D51-B012-FDE5062C0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90F63D-D75F-3012-83CA-AD4785C10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C228D-71D8-42BC-A39A-FFBE8D51B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55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3866B8-4F94-CA21-B415-3685801F7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260DB-DC95-8EB7-DD4B-E6FD718B2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00DA9-2830-F4FA-D078-BFB44FAC45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BBC70-54A6-4EDF-A530-DFF7CC38AA30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BB83A-F3E5-CE6C-727C-EC68195872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86F2B-19F8-F5AB-5038-7B33F31778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C228D-71D8-42BC-A39A-FFBE8D51B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820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DF15D-7921-E2EC-08D7-1414A568DD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FinTech 545 Homework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B5E65A-B080-008D-6BCE-250ED2C0BE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Leslie Dees</a:t>
            </a:r>
          </a:p>
        </p:txBody>
      </p:sp>
    </p:spTree>
    <p:extLst>
      <p:ext uri="{BB962C8B-B14F-4D97-AF65-F5344CB8AC3E}">
        <p14:creationId xmlns:p14="http://schemas.microsoft.com/office/powerpoint/2010/main" val="953964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2FE80-9FAD-FF61-43CB-89DC99F3F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2: Mistakes I should have considered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0ADCA-844F-F9EC-D25C-30B7AD2EF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Computing the p-value for 2 separate hypothesis tests is NOT a valid metric for comparison</a:t>
            </a:r>
          </a:p>
          <a:p>
            <a:r>
              <a:rPr lang="en-US" dirty="0"/>
              <a:t>Rather, using the AIC and BIC should have been adequate to determine which distribution was a better fit of assumption for the MLE</a:t>
            </a:r>
          </a:p>
          <a:p>
            <a:r>
              <a:rPr lang="en-US" dirty="0"/>
              <a:t>Minimization needs to be performed on the error term, not on a mean and predicted values</a:t>
            </a:r>
          </a:p>
        </p:txBody>
      </p:sp>
    </p:spTree>
    <p:extLst>
      <p:ext uri="{BB962C8B-B14F-4D97-AF65-F5344CB8AC3E}">
        <p14:creationId xmlns:p14="http://schemas.microsoft.com/office/powerpoint/2010/main" val="598774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BF3E3-1D0B-A895-FEE4-551E8D448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3: AR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4FE04-BC18-2462-FA42-D922A57F0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Outer loop: Perform AR across all time steps </a:t>
            </a:r>
            <a:r>
              <a:rPr lang="en-US" dirty="0" err="1"/>
              <a:t>n+burn_in</a:t>
            </a:r>
            <a:endParaRPr lang="en-US" dirty="0"/>
          </a:p>
          <a:p>
            <a:r>
              <a:rPr lang="en-US" dirty="0"/>
              <a:t>Inner loop: Perform predictions on </a:t>
            </a:r>
            <a:r>
              <a:rPr lang="en-US" dirty="0" err="1"/>
              <a:t>y_t</a:t>
            </a:r>
            <a:r>
              <a:rPr lang="en-US" dirty="0"/>
              <a:t> across entire period, only record values after burn-in period</a:t>
            </a:r>
          </a:p>
          <a:p>
            <a:r>
              <a:rPr lang="en-US" dirty="0"/>
              <a:t>Set Beta = 0.5 constant value for simple prediction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E6D759-41F2-5A1F-D186-16BEA058C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42" y="1825625"/>
            <a:ext cx="6424217" cy="2591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5437DC-1FB4-61FD-8DC0-773752F76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7928" y="2610911"/>
            <a:ext cx="1908875" cy="81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021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ABE1108-6423-4E53-85A1-817683043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23AA59-0FC6-1FE4-71C6-68E8B57E8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3366" y="543070"/>
            <a:ext cx="6870954" cy="1675626"/>
          </a:xfrm>
        </p:spPr>
        <p:txBody>
          <a:bodyPr>
            <a:normAutofit/>
          </a:bodyPr>
          <a:lstStyle/>
          <a:p>
            <a:r>
              <a:rPr lang="en-US" sz="4000" dirty="0"/>
              <a:t>Problem 3: AR Simulation</a:t>
            </a:r>
          </a:p>
        </p:txBody>
      </p:sp>
      <p:pic>
        <p:nvPicPr>
          <p:cNvPr id="11" name="Content Placeholder 10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564FBBD-0F6F-5D31-58DA-3525022D3F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74" b="4"/>
          <a:stretch/>
        </p:blipFill>
        <p:spPr>
          <a:xfrm>
            <a:off x="20" y="1"/>
            <a:ext cx="4187091" cy="216432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6DE1ED6-74C9-9609-27B1-3D441072BF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74" b="4"/>
          <a:stretch/>
        </p:blipFill>
        <p:spPr>
          <a:xfrm>
            <a:off x="20" y="4693679"/>
            <a:ext cx="4187091" cy="216432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D65D383-03B6-49E9-D7E6-B26900D1820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74" b="4"/>
          <a:stretch/>
        </p:blipFill>
        <p:spPr>
          <a:xfrm>
            <a:off x="20" y="2346839"/>
            <a:ext cx="4187091" cy="2164321"/>
          </a:xfrm>
          <a:prstGeom prst="rect">
            <a:avLst/>
          </a:prstGeom>
        </p:spPr>
      </p:pic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07E0782B-E689-1E07-46DF-C1895BF8D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3366" y="2399720"/>
            <a:ext cx="6870954" cy="3736507"/>
          </a:xfrm>
        </p:spPr>
        <p:txBody>
          <a:bodyPr>
            <a:normAutofit/>
          </a:bodyPr>
          <a:lstStyle/>
          <a:p>
            <a:r>
              <a:rPr lang="en-US" sz="2000" dirty="0"/>
              <a:t>The graphs help to determine the order based on the spikes in the PACF graphs</a:t>
            </a:r>
          </a:p>
          <a:p>
            <a:r>
              <a:rPr lang="en-US" sz="2000" dirty="0"/>
              <a:t>First item in PACF is lag of 0, which is perfectly correlated with itself and therefore has a value of 1.0</a:t>
            </a:r>
          </a:p>
          <a:p>
            <a:r>
              <a:rPr lang="en-US" sz="2000" dirty="0"/>
              <a:t>Items progress and oscillate around 0 in PACF</a:t>
            </a:r>
          </a:p>
          <a:p>
            <a:r>
              <a:rPr lang="en-US" sz="2000" dirty="0"/>
              <a:t>ACF shows an exponentially decreasing relationship as N increases</a:t>
            </a:r>
          </a:p>
        </p:txBody>
      </p:sp>
    </p:spTree>
    <p:extLst>
      <p:ext uri="{BB962C8B-B14F-4D97-AF65-F5344CB8AC3E}">
        <p14:creationId xmlns:p14="http://schemas.microsoft.com/office/powerpoint/2010/main" val="904350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BF3E3-1D0B-A895-FEE4-551E8D448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3: MA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4FE04-BC18-2462-FA42-D922A57F0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Outer loop: Perform MA across all time steps </a:t>
            </a:r>
            <a:r>
              <a:rPr lang="en-US" dirty="0" err="1"/>
              <a:t>n+burn_in</a:t>
            </a:r>
            <a:endParaRPr lang="en-US" dirty="0"/>
          </a:p>
          <a:p>
            <a:r>
              <a:rPr lang="en-US" dirty="0"/>
              <a:t>Inner loop: Perform predictions on </a:t>
            </a:r>
            <a:r>
              <a:rPr lang="en-US" dirty="0" err="1"/>
              <a:t>y_t</a:t>
            </a:r>
            <a:r>
              <a:rPr lang="en-US" dirty="0"/>
              <a:t> across entire period, only record values after burn-in period</a:t>
            </a:r>
          </a:p>
          <a:p>
            <a:r>
              <a:rPr lang="en-US" dirty="0"/>
              <a:t>Set Theta = 0.05 constant value for simple prediction</a:t>
            </a:r>
          </a:p>
          <a:p>
            <a:r>
              <a:rPr lang="en-US" dirty="0"/>
              <a:t>Maximized a threshold for </a:t>
            </a:r>
            <a:r>
              <a:rPr lang="en-US" dirty="0" err="1"/>
              <a:t>y_t</a:t>
            </a:r>
            <a:r>
              <a:rPr lang="en-US" dirty="0"/>
              <a:t> due to problems explained in several slides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E6D759-41F2-5A1F-D186-16BEA058C9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05742" y="2268945"/>
            <a:ext cx="6424217" cy="17043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5437DC-1FB4-61FD-8DC0-773752F76D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97928" y="2757093"/>
            <a:ext cx="2761515" cy="76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812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ABE1108-6423-4E53-85A1-817683043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23AA59-0FC6-1FE4-71C6-68E8B57E8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3366" y="543070"/>
            <a:ext cx="6870954" cy="1675626"/>
          </a:xfrm>
        </p:spPr>
        <p:txBody>
          <a:bodyPr>
            <a:normAutofit/>
          </a:bodyPr>
          <a:lstStyle/>
          <a:p>
            <a:r>
              <a:rPr lang="en-US" sz="4000" dirty="0"/>
              <a:t>Problem 3: MA Simulation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564FBBD-0F6F-5D31-58DA-3525022D3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5" r="1635"/>
          <a:stretch/>
        </p:blipFill>
        <p:spPr>
          <a:xfrm>
            <a:off x="20" y="1"/>
            <a:ext cx="4187091" cy="216432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6DE1ED6-74C9-9609-27B1-3D441072BF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5" r="1635"/>
          <a:stretch/>
        </p:blipFill>
        <p:spPr>
          <a:xfrm>
            <a:off x="20" y="4693679"/>
            <a:ext cx="4187091" cy="216432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D65D383-03B6-49E9-D7E6-B26900D182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5" r="1635"/>
          <a:stretch/>
        </p:blipFill>
        <p:spPr>
          <a:xfrm>
            <a:off x="20" y="2346839"/>
            <a:ext cx="4187091" cy="2164321"/>
          </a:xfrm>
          <a:prstGeom prst="rect">
            <a:avLst/>
          </a:prstGeom>
        </p:spPr>
      </p:pic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07E0782B-E689-1E07-46DF-C1895BF8D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3366" y="2399720"/>
            <a:ext cx="6870954" cy="3736507"/>
          </a:xfrm>
        </p:spPr>
        <p:txBody>
          <a:bodyPr>
            <a:normAutofit/>
          </a:bodyPr>
          <a:lstStyle/>
          <a:p>
            <a:r>
              <a:rPr lang="en-US" sz="2000" dirty="0"/>
              <a:t>MA graphs are inconclusive in results</a:t>
            </a:r>
          </a:p>
          <a:p>
            <a:r>
              <a:rPr lang="en-US" sz="2000" dirty="0"/>
              <a:t>I observed a perfect correlation for lag 0 as expected, but 0 correlations for all lags &gt; 0</a:t>
            </a:r>
          </a:p>
          <a:p>
            <a:r>
              <a:rPr lang="en-US" sz="2000" dirty="0"/>
              <a:t>Issue potentially with the calculation method in my code</a:t>
            </a:r>
          </a:p>
          <a:p>
            <a:pPr lvl="1"/>
            <a:r>
              <a:rPr lang="en-US" sz="1600" dirty="0"/>
              <a:t>Relation to value chosen for theta?</a:t>
            </a:r>
          </a:p>
          <a:p>
            <a:pPr lvl="1"/>
            <a:r>
              <a:rPr lang="en-US" sz="1600" dirty="0"/>
              <a:t>Relation to method of summation of error terms?</a:t>
            </a:r>
          </a:p>
          <a:p>
            <a:r>
              <a:rPr lang="en-US" sz="2000" dirty="0"/>
              <a:t>Should be a gradual tapering to 0 for PACF of MA</a:t>
            </a:r>
          </a:p>
          <a:p>
            <a:r>
              <a:rPr lang="en-US" sz="2000" dirty="0"/>
              <a:t>ACF should show an immediate drop after the Nth lag, where the MA(N) process is depicted</a:t>
            </a:r>
          </a:p>
        </p:txBody>
      </p:sp>
    </p:spTree>
    <p:extLst>
      <p:ext uri="{BB962C8B-B14F-4D97-AF65-F5344CB8AC3E}">
        <p14:creationId xmlns:p14="http://schemas.microsoft.com/office/powerpoint/2010/main" val="1990450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C2AC11E-3162-4990-A36E-92B07ECF1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073D962-D3D2-4A72-8593-65C213CBF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4" y="633619"/>
            <a:ext cx="4520912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94F704-FE29-9543-61A2-3B120848E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8408"/>
            <a:ext cx="3721608" cy="1106424"/>
          </a:xfrm>
        </p:spPr>
        <p:txBody>
          <a:bodyPr>
            <a:normAutofit/>
          </a:bodyPr>
          <a:lstStyle/>
          <a:p>
            <a:r>
              <a:rPr lang="en-US" sz="2800"/>
              <a:t>Problem 3: Totality and Issues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387511B-F6E1-4929-AC90-94FB8B6B0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5" y="118153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58F78C-27AB-465F-AA33-15E08AF26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6" y="2185416"/>
            <a:ext cx="3683187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BD687A0F-C60D-5F1C-D89F-3990DA64F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8296"/>
            <a:ext cx="3721608" cy="3502152"/>
          </a:xfrm>
        </p:spPr>
        <p:txBody>
          <a:bodyPr>
            <a:normAutofit/>
          </a:bodyPr>
          <a:lstStyle/>
          <a:p>
            <a:r>
              <a:rPr lang="en-US" sz="1700" dirty="0"/>
              <a:t>Plotting function randomly sets initial term of AR and final term of MA to infinity – </a:t>
            </a:r>
            <a:r>
              <a:rPr lang="en-US" sz="1700"/>
              <a:t>Still unresolved</a:t>
            </a:r>
            <a:endParaRPr lang="en-US" sz="1700" dirty="0"/>
          </a:p>
        </p:txBody>
      </p:sp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902C4D45-0790-BF60-D000-9F3BA9596F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267" y="1165695"/>
            <a:ext cx="3248351" cy="1624175"/>
          </a:xfrm>
          <a:prstGeom prst="rect">
            <a:avLst/>
          </a:prstGeom>
        </p:spPr>
      </p:pic>
      <p:pic>
        <p:nvPicPr>
          <p:cNvPr id="13" name="Picture 12" descr="A graph with numbers and a line&#10;&#10;Description automatically generated with medium confidence">
            <a:extLst>
              <a:ext uri="{FF2B5EF4-FFF2-40B4-BE49-F238E27FC236}">
                <a16:creationId xmlns:a16="http://schemas.microsoft.com/office/drawing/2014/main" id="{F0D3FD60-8124-0D21-D7B4-4E434CA0D0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9228" y="4105275"/>
            <a:ext cx="3722772" cy="1489108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B0ABA672-823C-23BA-6216-A2D7AFDCE9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268" y="3970208"/>
            <a:ext cx="3248352" cy="1624176"/>
          </a:xfrm>
          <a:prstGeom prst="rect">
            <a:avLst/>
          </a:prstGeom>
        </p:spPr>
      </p:pic>
      <p:pic>
        <p:nvPicPr>
          <p:cNvPr id="5" name="Content Placeholder 4" descr="A graph with numbers and a line&#10;&#10;Description automatically generated with medium confidence">
            <a:extLst>
              <a:ext uri="{FF2B5EF4-FFF2-40B4-BE49-F238E27FC236}">
                <a16:creationId xmlns:a16="http://schemas.microsoft.com/office/drawing/2014/main" id="{AD21E732-B4CF-5302-2FBF-1C19686B36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725" y="1457325"/>
            <a:ext cx="3375260" cy="135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106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19552-21C6-32EC-AA74-74C666FD5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1: Bias of Skewness &amp; Kurtosis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828B8-DDE4-508B-CEA9-FFF51CD40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Standard Normal Distribution</a:t>
            </a:r>
          </a:p>
          <a:p>
            <a:pPr lvl="1"/>
            <a:r>
              <a:rPr lang="en-US" dirty="0"/>
              <a:t>Skewness = 0</a:t>
            </a:r>
          </a:p>
          <a:p>
            <a:pPr lvl="1"/>
            <a:r>
              <a:rPr lang="en-US" dirty="0"/>
              <a:t>Kurtosis = 3</a:t>
            </a:r>
          </a:p>
          <a:p>
            <a:r>
              <a:rPr lang="en-US" dirty="0"/>
              <a:t>Using </a:t>
            </a:r>
            <a:r>
              <a:rPr lang="en-US" dirty="0" err="1"/>
              <a:t>scipy.stats.moment</a:t>
            </a:r>
            <a:r>
              <a:rPr lang="en-US" dirty="0"/>
              <a:t> method</a:t>
            </a:r>
          </a:p>
          <a:p>
            <a:r>
              <a:rPr lang="en-US" dirty="0"/>
              <a:t>Testing on 5000 sample distributions</a:t>
            </a:r>
          </a:p>
          <a:p>
            <a:r>
              <a:rPr lang="en-US" dirty="0"/>
              <a:t>Each sample distribution using 5000 points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212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60AD5-DB65-A71E-E33A-01328F3AF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1: Bias of Skewness &amp; Kurtosis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719958-4778-18C6-F91E-10A2F63319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0030" y="2610523"/>
            <a:ext cx="6911939" cy="2781541"/>
          </a:xfrm>
        </p:spPr>
      </p:pic>
    </p:spTree>
    <p:extLst>
      <p:ext uri="{BB962C8B-B14F-4D97-AF65-F5344CB8AC3E}">
        <p14:creationId xmlns:p14="http://schemas.microsoft.com/office/powerpoint/2010/main" val="2628693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2BDFD-FB8E-7C74-5DCC-383B51EF0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1: Bias of Skewness &amp; Kurtosis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F4F53-B5AB-65BE-0C80-A75A279E8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Results:</a:t>
            </a:r>
          </a:p>
          <a:p>
            <a:pPr lvl="1"/>
            <a:r>
              <a:rPr lang="en-US" dirty="0"/>
              <a:t>Known Kurtosis = 3</a:t>
            </a:r>
          </a:p>
          <a:p>
            <a:pPr lvl="1"/>
            <a:r>
              <a:rPr lang="en-US" dirty="0"/>
              <a:t>Average Estimated Kurtosis = 3.0010035</a:t>
            </a:r>
          </a:p>
          <a:p>
            <a:pPr lvl="1"/>
            <a:r>
              <a:rPr lang="en-US" dirty="0"/>
              <a:t>P-value = 0.6122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Known Skew = 0</a:t>
            </a:r>
          </a:p>
          <a:p>
            <a:pPr lvl="1"/>
            <a:r>
              <a:rPr lang="en-US" dirty="0"/>
              <a:t>Average Estimated Skew = -0.00032</a:t>
            </a:r>
          </a:p>
          <a:p>
            <a:pPr lvl="1"/>
            <a:r>
              <a:rPr lang="en-US" dirty="0"/>
              <a:t>P-value = 0.504425</a:t>
            </a:r>
          </a:p>
          <a:p>
            <a:r>
              <a:rPr lang="en-US" dirty="0"/>
              <a:t>Based on both p-values &gt; 0.05, I cannot reject the null hypothesis that the results from the function are unbiased</a:t>
            </a:r>
          </a:p>
        </p:txBody>
      </p:sp>
    </p:spTree>
    <p:extLst>
      <p:ext uri="{BB962C8B-B14F-4D97-AF65-F5344CB8AC3E}">
        <p14:creationId xmlns:p14="http://schemas.microsoft.com/office/powerpoint/2010/main" val="439583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305B9-F2B7-115E-4828-AC1F4F771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2: Fit Using 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72D9-D5C0-6F2E-1A24-2C4771113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Error vector obtained through </a:t>
            </a:r>
            <a:r>
              <a:rPr lang="en-US" dirty="0" err="1"/>
              <a:t>statsmodels.api.sm.OLS</a:t>
            </a:r>
            <a:endParaRPr lang="en-US" dirty="0"/>
          </a:p>
          <a:p>
            <a:pPr lvl="1"/>
            <a:r>
              <a:rPr lang="en-US" dirty="0" err="1"/>
              <a:t>OLS.resid</a:t>
            </a:r>
            <a:r>
              <a:rPr lang="en-US" dirty="0"/>
              <a:t> = error vector</a:t>
            </a:r>
          </a:p>
          <a:p>
            <a:r>
              <a:rPr lang="en-US" dirty="0"/>
              <a:t>Did </a:t>
            </a:r>
            <a:r>
              <a:rPr lang="en-US" u="sng" dirty="0"/>
              <a:t>NOT </a:t>
            </a:r>
            <a:r>
              <a:rPr lang="en-US" dirty="0"/>
              <a:t>calculate the Beta values independently</a:t>
            </a:r>
          </a:p>
          <a:p>
            <a:pPr lvl="1"/>
            <a:r>
              <a:rPr lang="en-US" dirty="0"/>
              <a:t>Could potentially obtain them through </a:t>
            </a:r>
            <a:r>
              <a:rPr lang="en-US" dirty="0" err="1"/>
              <a:t>OLS.params</a:t>
            </a:r>
            <a:endParaRPr lang="en-US" dirty="0"/>
          </a:p>
          <a:p>
            <a:r>
              <a:rPr lang="en-US" dirty="0"/>
              <a:t>Averaged Error Vector = -4.77e-17</a:t>
            </a:r>
          </a:p>
          <a:p>
            <a:r>
              <a:rPr lang="en-US" dirty="0"/>
              <a:t>Variance of Error Vector = 1.436</a:t>
            </a:r>
          </a:p>
          <a:p>
            <a:r>
              <a:rPr lang="en-US" dirty="0"/>
              <a:t>~Normal mean with &gt; normal variance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1A6C8E-E09E-BC04-7C81-5061A05DC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675" y="3535362"/>
            <a:ext cx="3943350" cy="295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340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8741E-D5FC-D648-0314-0B4070F0A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2: Fit MLE with Normality Assumption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5550A-C517-3499-0110-CBA77705E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E78030-E97B-3786-036D-8E6DAA82F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779" y="1923956"/>
            <a:ext cx="7171041" cy="21718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63FDD4A-2479-06B7-507C-125A207AB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450" y="4230781"/>
            <a:ext cx="3337849" cy="55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45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FA499-7434-DA69-7455-5BB1C0884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2: Fit MLE with Normality Assumption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A6D8D-69BA-2AB0-306A-EB6F98870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Process:</a:t>
            </a:r>
          </a:p>
          <a:p>
            <a:pPr lvl="1"/>
            <a:r>
              <a:rPr lang="en-US" dirty="0"/>
              <a:t>Initialize guesses for mean and </a:t>
            </a:r>
            <a:r>
              <a:rPr lang="en-US" dirty="0" err="1"/>
              <a:t>std_dev</a:t>
            </a:r>
            <a:r>
              <a:rPr lang="en-US" dirty="0"/>
              <a:t> to the mean and </a:t>
            </a:r>
            <a:r>
              <a:rPr lang="en-US" dirty="0" err="1"/>
              <a:t>std_dev</a:t>
            </a:r>
            <a:r>
              <a:rPr lang="en-US" dirty="0"/>
              <a:t> of y directly</a:t>
            </a:r>
          </a:p>
          <a:p>
            <a:pPr lvl="1"/>
            <a:r>
              <a:rPr lang="en-US" dirty="0"/>
              <a:t>Minimize the log likelihood between the predicted parameters I am using and the initial parameters</a:t>
            </a:r>
          </a:p>
          <a:p>
            <a:endParaRPr lang="en-US" dirty="0"/>
          </a:p>
          <a:p>
            <a:r>
              <a:rPr lang="en-US" dirty="0"/>
              <a:t>Issues:</a:t>
            </a:r>
          </a:p>
          <a:p>
            <a:pPr lvl="1"/>
            <a:r>
              <a:rPr lang="en-US" dirty="0"/>
              <a:t>Dot product between 2 adjusted x values rather than summing the square differences between </a:t>
            </a:r>
            <a:r>
              <a:rPr lang="en-US" dirty="0" err="1"/>
              <a:t>x_i</a:t>
            </a:r>
            <a:r>
              <a:rPr lang="en-US" dirty="0"/>
              <a:t> and mu</a:t>
            </a:r>
          </a:p>
          <a:p>
            <a:pPr lvl="1"/>
            <a:r>
              <a:rPr lang="en-US" dirty="0"/>
              <a:t>Minimizing the log likelihood directly is INCORRECT</a:t>
            </a:r>
          </a:p>
          <a:p>
            <a:pPr lvl="1"/>
            <a:r>
              <a:rPr lang="en-US" dirty="0"/>
              <a:t>I should have minimized the error term!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83D300-A7A7-E6DF-E7E3-79663D50F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314" y="5554964"/>
            <a:ext cx="1621211" cy="45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464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0BC0D-FEE7-D198-6D89-4F782AFA4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2: Fit MLE with t-distribution Assumption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D0DE9-3882-6A99-B83F-16C48E4B5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Similar approach to the normal assumption, also initialize degrees of freedom to N-1 (N = length of X)</a:t>
            </a:r>
          </a:p>
          <a:p>
            <a:r>
              <a:rPr lang="en-US" dirty="0"/>
              <a:t>Minimizing log likelihood directly</a:t>
            </a:r>
          </a:p>
          <a:p>
            <a:r>
              <a:rPr lang="en-US" dirty="0"/>
              <a:t>Issues:</a:t>
            </a:r>
          </a:p>
          <a:p>
            <a:pPr lvl="1"/>
            <a:r>
              <a:rPr lang="en-US" dirty="0"/>
              <a:t>Error term not calculated from beta values in my code</a:t>
            </a:r>
          </a:p>
          <a:p>
            <a:pPr lvl="1"/>
            <a:r>
              <a:rPr lang="en-US" dirty="0"/>
              <a:t>Still not minimizing the error term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4CF33C-80C9-7DBF-3CAC-35ED59764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020" y="1848952"/>
            <a:ext cx="5082980" cy="107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722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396AA-6E57-D32B-19A0-C5B9FB227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2: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FD1F7-099C-6762-60A9-24A4F3D28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incorrectly obtained only the mean, standard deviation, and degrees of freedom (for t-distribution)</a:t>
            </a:r>
          </a:p>
          <a:p>
            <a:r>
              <a:rPr lang="en-US" dirty="0"/>
              <a:t>Did not produce values for Beta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Normality assumption did produce results that were statistically significant with a normal distribution that were “more significant” than the t-distribution results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9A0047-3C2D-6B50-5150-A6A3240C7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034" y="3188929"/>
            <a:ext cx="7407282" cy="9373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F67DEC-3E67-7D4A-3C7A-51DA8CE5E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034" y="5489574"/>
            <a:ext cx="7453006" cy="68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775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694</Words>
  <Application>Microsoft Office PowerPoint</Application>
  <PresentationFormat>Widescreen</PresentationFormat>
  <Paragraphs>99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FinTech 545 Homework 1</vt:lpstr>
      <vt:lpstr>Problem 1: Bias of Skewness &amp; Kurtosis</vt:lpstr>
      <vt:lpstr>Problem 1: Bias of Skewness &amp; Kurtosis</vt:lpstr>
      <vt:lpstr>Problem 1: Bias of Skewness &amp; Kurtosis</vt:lpstr>
      <vt:lpstr>Problem 2: Fit Using OLS</vt:lpstr>
      <vt:lpstr>Problem 2: Fit MLE with Normality Assumption</vt:lpstr>
      <vt:lpstr>Problem 2: Fit MLE with Normality Assumption</vt:lpstr>
      <vt:lpstr>Problem 2: Fit MLE with t-distribution Assumption</vt:lpstr>
      <vt:lpstr>Problem 2: Parameters</vt:lpstr>
      <vt:lpstr>Problem 2: Mistakes I should have considered</vt:lpstr>
      <vt:lpstr>Problem 3: AR Simulation</vt:lpstr>
      <vt:lpstr>Problem 3: AR Simulation</vt:lpstr>
      <vt:lpstr>Problem 3: MA Simulation</vt:lpstr>
      <vt:lpstr>Problem 3: MA Simulation</vt:lpstr>
      <vt:lpstr>Problem 3: Totality and Issues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FinTech 545 Homework 1</dc:title>
  <dc:creator>Leslie Dees</dc:creator>
  <cp:lastModifiedBy>Leslie Dees</cp:lastModifiedBy>
  <cp:revision>5</cp:revision>
  <dcterms:created xsi:type="dcterms:W3CDTF">2023-09-12T21:54:39Z</dcterms:created>
  <dcterms:modified xsi:type="dcterms:W3CDTF">2023-09-12T23:05:20Z</dcterms:modified>
</cp:coreProperties>
</file>