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72" r:id="rId5"/>
    <p:sldId id="258" r:id="rId6"/>
    <p:sldId id="267" r:id="rId7"/>
    <p:sldId id="270" r:id="rId8"/>
    <p:sldId id="260" r:id="rId9"/>
    <p:sldId id="271" r:id="rId10"/>
    <p:sldId id="261" r:id="rId11"/>
    <p:sldId id="262" r:id="rId12"/>
    <p:sldId id="266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</a:t>
            </a:r>
            <a:r>
              <a:rPr lang="en-US" baseline="0" dirty="0"/>
              <a:t> of </a:t>
            </a:r>
            <a:r>
              <a:rPr lang="en-US" baseline="0" dirty="0" err="1"/>
              <a:t>near_psd</a:t>
            </a:r>
            <a:r>
              <a:rPr lang="en-US" baseline="0" dirty="0"/>
              <a:t> and Higham nearest psd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near_psd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750</c:v>
                </c:pt>
                <c:pt idx="5">
                  <c:v>1000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1.4999999999999999E-2</c:v>
                </c:pt>
                <c:pt idx="1">
                  <c:v>3.1E-2</c:v>
                </c:pt>
                <c:pt idx="2">
                  <c:v>0.13800000000000001</c:v>
                </c:pt>
                <c:pt idx="3">
                  <c:v>0.85299999999999998</c:v>
                </c:pt>
                <c:pt idx="4">
                  <c:v>1.4810000000000001</c:v>
                </c:pt>
                <c:pt idx="5">
                  <c:v>2.7149999999999999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1-4260-B03C-18362209B86A}"/>
            </c:ext>
          </c:extLst>
        </c:ser>
        <c:ser>
          <c:idx val="1"/>
          <c:order val="1"/>
          <c:tx>
            <c:v>Higham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Sheet1!$C$2:$C$7</c:f>
              <c:numCache>
                <c:formatCode>General</c:formatCode>
                <c:ptCount val="6"/>
                <c:pt idx="0">
                  <c:v>5.0999999999999997E-2</c:v>
                </c:pt>
                <c:pt idx="1">
                  <c:v>0.15</c:v>
                </c:pt>
                <c:pt idx="2">
                  <c:v>0.88400000000000001</c:v>
                </c:pt>
                <c:pt idx="3">
                  <c:v>6.8730000000000002</c:v>
                </c:pt>
                <c:pt idx="4">
                  <c:v>26.84</c:v>
                </c:pt>
                <c:pt idx="5">
                  <c:v>81.77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D1-4260-B03C-18362209B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4583040"/>
        <c:axId val="733516000"/>
      </c:lineChart>
      <c:catAx>
        <c:axId val="734583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516000"/>
        <c:crosses val="autoZero"/>
        <c:auto val="1"/>
        <c:lblAlgn val="ctr"/>
        <c:lblOffset val="100"/>
        <c:noMultiLvlLbl val="0"/>
      </c:catAx>
      <c:valAx>
        <c:axId val="73351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58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5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43DD0CE-B753-769C-239D-78B10ABD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195AA-C0BB-A942-FB70-D4531C4C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Week 3 Writeup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C99C0-8E40-CCDD-3FA9-92F95FC8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Leslie Dees</a:t>
            </a:r>
          </a:p>
        </p:txBody>
      </p:sp>
    </p:spTree>
    <p:extLst>
      <p:ext uri="{BB962C8B-B14F-4D97-AF65-F5344CB8AC3E}">
        <p14:creationId xmlns:p14="http://schemas.microsoft.com/office/powerpoint/2010/main" val="276466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8457-903B-A2D1-ED78-7707F5A9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PSD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C085-D556-E299-F0CA-C5134D6D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	</a:t>
            </a:r>
          </a:p>
          <a:p>
            <a:pPr lvl="1"/>
            <a:r>
              <a:rPr lang="en-US" dirty="0"/>
              <a:t>Checks for negative eigenvalues</a:t>
            </a:r>
          </a:p>
          <a:p>
            <a:pPr lvl="1"/>
            <a:r>
              <a:rPr lang="en-US" dirty="0"/>
              <a:t>For certain values, very small complex eigenvalues appear (</a:t>
            </a:r>
            <a:r>
              <a:rPr lang="en-US" dirty="0">
                <a:latin typeface="Abadi" panose="020F0502020204030204" pitchFamily="34" charset="0"/>
              </a:rPr>
              <a:t>-</a:t>
            </a:r>
            <a:r>
              <a:rPr lang="en-US" dirty="0"/>
              <a:t>4.23250844e-15+0.j)</a:t>
            </a:r>
          </a:p>
          <a:p>
            <a:r>
              <a:rPr lang="en-US" dirty="0"/>
              <a:t>Checking using </a:t>
            </a:r>
            <a:r>
              <a:rPr lang="en-US" dirty="0" err="1"/>
              <a:t>chol_psd</a:t>
            </a:r>
            <a:r>
              <a:rPr lang="en-US" dirty="0"/>
              <a:t>()</a:t>
            </a:r>
          </a:p>
          <a:p>
            <a:r>
              <a:rPr lang="en-US" dirty="0"/>
              <a:t>Runs without error, therefore confirms that both matrix calculations result in PSD </a:t>
            </a:r>
            <a:r>
              <a:rPr lang="en-US" dirty="0" err="1"/>
              <a:t>matricies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9646D-7CCC-05A2-E2E5-6D547EAA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72" y="2318375"/>
            <a:ext cx="2268463" cy="3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1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55E9-6567-8D87-B416-6042D9F7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2BF7-1861-E3C5-1437-0E02007E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248257"/>
            <a:ext cx="2727873" cy="3650155"/>
          </a:xfrm>
        </p:spPr>
        <p:txBody>
          <a:bodyPr>
            <a:normAutofit fontScale="92500"/>
          </a:bodyPr>
          <a:lstStyle/>
          <a:p>
            <a:r>
              <a:rPr lang="en-US" dirty="0"/>
              <a:t>As correlation matrix increases in size, Higham runtime increases exponentially</a:t>
            </a:r>
          </a:p>
          <a:p>
            <a:endParaRPr lang="en-US" dirty="0"/>
          </a:p>
          <a:p>
            <a:r>
              <a:rPr lang="en-US" dirty="0"/>
              <a:t>Iterative algorithm could be better at optimization of a matrix with an undefined absolute perfect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328E58-6D12-662F-5775-5C725E5E1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1576"/>
              </p:ext>
            </p:extLst>
          </p:nvPr>
        </p:nvGraphicFramePr>
        <p:xfrm>
          <a:off x="1304390" y="2449243"/>
          <a:ext cx="5937250" cy="1377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3068641724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543823247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028650047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612278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near_psd time (seconds)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higham_near_psd</a:t>
                      </a:r>
                      <a:r>
                        <a:rPr lang="en-US" sz="1100" kern="100" dirty="0">
                          <a:effectLst/>
                        </a:rPr>
                        <a:t> time (seconds)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Frobenius Norm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448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0.015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0.051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184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0.031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0.259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66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0.138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0.884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0.383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283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0.853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6.873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7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1.481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26.840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78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2.715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81.77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0.889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555983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C64BF3-0519-98C8-61C9-D99E3B6C1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359914"/>
              </p:ext>
            </p:extLst>
          </p:nvPr>
        </p:nvGraphicFramePr>
        <p:xfrm>
          <a:off x="966744" y="3826939"/>
          <a:ext cx="45720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192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926BA-B2FF-20B9-30DF-F704BB3C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39E3-E0E7-4A24-5D72-1E0799A2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80CD-5581-924E-42DA-4827AEB1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3FB9-24FC-0569-3A5C-BA04B73E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Direct Simulation</a:t>
            </a:r>
          </a:p>
          <a:p>
            <a:endParaRPr lang="en-US" dirty="0"/>
          </a:p>
          <a:p>
            <a:pPr lvl="1"/>
            <a:r>
              <a:rPr lang="en-US" dirty="0"/>
              <a:t>					</a:t>
            </a:r>
            <a:r>
              <a:rPr lang="en-US" sz="2800" dirty="0"/>
              <a:t>PCA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BB5-1CD0-D8B3-EF4C-11EC760F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37" y="2735520"/>
            <a:ext cx="3848433" cy="1386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0FD37-BCF7-41CB-9E5D-27809599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163" y="3724823"/>
            <a:ext cx="5909666" cy="30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B64-F104-84C0-A4E1-765553B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Covariance Matrix Combination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AD9E-471C-09ED-815A-C2DE5194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corr() and var() from </a:t>
            </a:r>
            <a:r>
              <a:rPr lang="en-US" dirty="0" err="1"/>
              <a:t>dailyreturn</a:t>
            </a:r>
            <a:r>
              <a:rPr lang="en-US" dirty="0"/>
              <a:t> directly</a:t>
            </a:r>
          </a:p>
          <a:p>
            <a:r>
              <a:rPr lang="en-US" dirty="0"/>
              <a:t>Obtain covariance matrix from function calculation, use to obtain var and corr of exponentially weighted </a:t>
            </a:r>
            <a:r>
              <a:rPr lang="en-US" dirty="0" err="1"/>
              <a:t>covar</a:t>
            </a:r>
            <a:r>
              <a:rPr lang="en-US" dirty="0"/>
              <a:t>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E76E-738D-D806-3BAA-C7BF0E52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59" y="3429000"/>
            <a:ext cx="7632291" cy="169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FBD5B-8991-2F1D-88AE-E6AD5D70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59" y="5170639"/>
            <a:ext cx="545639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5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1367-72F4-F559-264C-185CE203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 Matrix Simulation Comparisons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5D0B3-9CF7-7A36-0CDA-3389421D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4" y="1745674"/>
            <a:ext cx="5747646" cy="127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2F0EF-61E4-4427-A99E-F97981FC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6" y="3022128"/>
            <a:ext cx="5724784" cy="1259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77B74-193B-8505-883C-BD1FFD2A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6" y="4281436"/>
            <a:ext cx="5747646" cy="125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1AD8F-BEF6-5DD4-ABE3-D8902828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17" y="5537164"/>
            <a:ext cx="5747646" cy="13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926BA-B2FF-20B9-30DF-F704BB3C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39E3-E0E7-4A24-5D72-1E0799A2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7550-03B9-E81D-ABF8-0B81549E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Routine for Exponentially Weighted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386B-600C-FEC2-D9AA-C3F809C6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0BE40-8877-1536-C28E-8E45DC48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14" y="5229961"/>
            <a:ext cx="3215919" cy="632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B0076-5AD4-130D-887D-F2D8F1A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27" y="3529559"/>
            <a:ext cx="1257409" cy="8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F970B-099C-E806-276D-07DB4D8C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589" y="2513754"/>
            <a:ext cx="4808637" cy="579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647449-49FC-3ADB-5953-C6184EB1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589" y="3731873"/>
            <a:ext cx="4229467" cy="40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B524D7-0778-DC60-E93D-CDB12121A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027" y="2521375"/>
            <a:ext cx="1668925" cy="563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9E7035-914A-8439-8823-AD3731D13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4823113"/>
            <a:ext cx="7543800" cy="12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F45E-8A84-6E67-F489-486541F9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Exponentially Weighted Covariance Matrix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D788-F2C4-1985-1E15-8323D38B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Weights inverted relative to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F881C-17A2-F809-2A95-2A23C4DE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34" y="3308411"/>
            <a:ext cx="480863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A0B4-D796-0B16-FBB4-C634197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1308-C2CC-D0DB-E0DC-BB4CC1D1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4291055" cy="36501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PCA to obtain cumulative explained variance based on number of eigenvalues used</a:t>
            </a:r>
          </a:p>
          <a:p>
            <a:r>
              <a:rPr lang="en-US" dirty="0"/>
              <a:t>As lambda increases, greater number of eigenvalues required to fully explain variance</a:t>
            </a:r>
          </a:p>
          <a:p>
            <a:r>
              <a:rPr lang="en-US" dirty="0"/>
              <a:t>Low lambda values weight more heavily towards recent historical data</a:t>
            </a:r>
          </a:p>
          <a:p>
            <a:r>
              <a:rPr lang="en-US" dirty="0"/>
              <a:t>In terms of covariance matrix, more information is contained based on historical data as lambda increases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C0A95-22C8-FC3F-6ACE-C0A10BFD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9" y="2248257"/>
            <a:ext cx="6105525" cy="3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926BA-B2FF-20B9-30DF-F704BB3C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39E3-E0E7-4A24-5D72-1E0799A2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8BE-0D44-4BAC-4FE8-7C171BA3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Higham’s 2002 Nearest PSD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74B4-032F-F0E6-4B63-727395E0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48257"/>
            <a:ext cx="4383004" cy="3650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38BB5E-CB3A-8D0A-23F9-55693D12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08" y="2438393"/>
            <a:ext cx="4359018" cy="161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66B081-0A5C-ED20-E395-74416F273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743" y="2405049"/>
            <a:ext cx="1074513" cy="228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E2BA1C-E536-F792-9416-DEAF3274E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08" y="2784666"/>
            <a:ext cx="2606266" cy="769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2673E-5179-4564-DC78-A6A8858DC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121" y="4073334"/>
            <a:ext cx="1303133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8BE-0D44-4BAC-4FE8-7C171BA3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Higham’s 2002 Nearest PSD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74B4-032F-F0E6-4B63-727395E0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48257"/>
            <a:ext cx="4383004" cy="36501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1FD9DD-062E-C98E-CEA7-28D7C772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96" y="4297455"/>
            <a:ext cx="5928874" cy="14707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BB8848-0C73-0278-F10B-57763AF7F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13" y="2157716"/>
            <a:ext cx="2804403" cy="94496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8CD938-E926-53FB-8F2B-79A10D8E9494}"/>
              </a:ext>
            </a:extLst>
          </p:cNvPr>
          <p:cNvCxnSpPr>
            <a:endCxn id="21" idx="1"/>
          </p:cNvCxnSpPr>
          <p:nvPr/>
        </p:nvCxnSpPr>
        <p:spPr>
          <a:xfrm flipV="1">
            <a:off x="3619500" y="2630197"/>
            <a:ext cx="1969513" cy="11798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33292F-B900-A045-5834-D16399CE7937}"/>
              </a:ext>
            </a:extLst>
          </p:cNvPr>
          <p:cNvCxnSpPr>
            <a:cxnSpLocks/>
          </p:cNvCxnSpPr>
          <p:nvPr/>
        </p:nvCxnSpPr>
        <p:spPr>
          <a:xfrm>
            <a:off x="6838005" y="3102678"/>
            <a:ext cx="1555411" cy="1194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8BE-0D44-4BAC-4FE8-7C171BA3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Higham’s 2002 Nearest PSD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74B4-032F-F0E6-4B63-727395E0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48257"/>
            <a:ext cx="4383004" cy="3650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97523-C03D-B4B8-AE7B-DEDE1627C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08" y="4073334"/>
            <a:ext cx="4389500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464FE-A471-6ECA-D751-E66A8D9F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224" y="4431505"/>
            <a:ext cx="3025402" cy="47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5B21F-36B6-C514-A5D6-462864B13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08" y="4903986"/>
            <a:ext cx="4404742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897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273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Goudy Old Style</vt:lpstr>
      <vt:lpstr>MarrakeshVTI</vt:lpstr>
      <vt:lpstr>Week 3 Writeup</vt:lpstr>
      <vt:lpstr>Problem 1</vt:lpstr>
      <vt:lpstr>Routine for Exponentially Weighted Covariance Matrix</vt:lpstr>
      <vt:lpstr>Exponentially Weighted Covariance Matrix Error</vt:lpstr>
      <vt:lpstr>Lambda Variation</vt:lpstr>
      <vt:lpstr>Problem 2</vt:lpstr>
      <vt:lpstr>Higham’s 2002 Nearest PSD Function</vt:lpstr>
      <vt:lpstr>Higham’s 2002 Nearest PSD Function</vt:lpstr>
      <vt:lpstr>Higham’s 2002 Nearest PSD Function</vt:lpstr>
      <vt:lpstr>Confirmation of PSD</vt:lpstr>
      <vt:lpstr>Results Comparison</vt:lpstr>
      <vt:lpstr>Problem 3</vt:lpstr>
      <vt:lpstr>Multivariate Normal Simulation</vt:lpstr>
      <vt:lpstr>Covariance Matrix Combination Formulations</vt:lpstr>
      <vt:lpstr>Covariance Matrix Simulation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Dees</dc:creator>
  <cp:lastModifiedBy>Leslie Dees</cp:lastModifiedBy>
  <cp:revision>4</cp:revision>
  <dcterms:created xsi:type="dcterms:W3CDTF">2023-09-26T17:03:27Z</dcterms:created>
  <dcterms:modified xsi:type="dcterms:W3CDTF">2023-09-26T23:02:40Z</dcterms:modified>
</cp:coreProperties>
</file>