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33"/>
  </p:notesMasterIdLst>
  <p:handoutMasterIdLst>
    <p:handoutMasterId r:id="rId34"/>
  </p:handoutMasterIdLst>
  <p:sldIdLst>
    <p:sldId id="374" r:id="rId5"/>
    <p:sldId id="375" r:id="rId6"/>
    <p:sldId id="381" r:id="rId7"/>
    <p:sldId id="350" r:id="rId8"/>
    <p:sldId id="353" r:id="rId9"/>
    <p:sldId id="379" r:id="rId10"/>
    <p:sldId id="354" r:id="rId11"/>
    <p:sldId id="356" r:id="rId12"/>
    <p:sldId id="357" r:id="rId13"/>
    <p:sldId id="358" r:id="rId14"/>
    <p:sldId id="359" r:id="rId15"/>
    <p:sldId id="361" r:id="rId16"/>
    <p:sldId id="382" r:id="rId17"/>
    <p:sldId id="362" r:id="rId18"/>
    <p:sldId id="383" r:id="rId19"/>
    <p:sldId id="380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6" r:id="rId30"/>
    <p:sldId id="377" r:id="rId31"/>
    <p:sldId id="3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17159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9696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5093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775761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34852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46481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1954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79823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56749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61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64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5021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2739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981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9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1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0179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2294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71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4" r:id="rId18"/>
    <p:sldLayoutId id="2147483729" r:id="rId19"/>
    <p:sldLayoutId id="2147483701" r:id="rId20"/>
    <p:sldLayoutId id="2147483721" r:id="rId21"/>
    <p:sldLayoutId id="2147483720" r:id="rId22"/>
    <p:sldLayoutId id="2147483730" r:id="rId23"/>
    <p:sldLayoutId id="2147483722" r:id="rId24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Book Antiqua" panose="02040602050305030304" pitchFamily="18" charset="0"/>
              </a:rPr>
              <a:t>MUGWAGWA P</a:t>
            </a:r>
          </a:p>
          <a:p>
            <a:pPr marL="0" indent="0">
              <a:buNone/>
            </a:pPr>
            <a:r>
              <a:rPr lang="en-US" sz="4400" dirty="0" smtClean="0">
                <a:latin typeface="Book Antiqua" panose="02040602050305030304" pitchFamily="18" charset="0"/>
              </a:rPr>
              <a:t>MAPIKA C</a:t>
            </a:r>
          </a:p>
          <a:p>
            <a:pPr marL="0" indent="0">
              <a:buNone/>
            </a:pPr>
            <a:r>
              <a:rPr lang="en-US" sz="4400" dirty="0" smtClean="0">
                <a:latin typeface="Book Antiqua" panose="02040602050305030304" pitchFamily="18" charset="0"/>
              </a:rPr>
              <a:t>DANDARE T</a:t>
            </a:r>
          </a:p>
          <a:p>
            <a:pPr marL="0" indent="0">
              <a:buNone/>
            </a:pPr>
            <a:r>
              <a:rPr lang="en-US" sz="4400" dirty="0" smtClean="0">
                <a:latin typeface="Book Antiqua" panose="02040602050305030304" pitchFamily="18" charset="0"/>
              </a:rPr>
              <a:t>NHONGO L</a:t>
            </a:r>
            <a:endParaRPr lang="en-ZW" sz="4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AD32-9EA6-52E4-E8C3-33EBAEF6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b="1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6.Group </a:t>
            </a:r>
            <a:r>
              <a:rPr lang="en-ZW" sz="40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Approaches</a:t>
            </a:r>
            <a:r>
              <a:rPr lang="en-ZW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ZW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ZW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03AE-7F69-6BBA-CA4E-AF1DF92D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Working with farmer groups, cooperatives, or associations can be an effective way to reach and support a larger number of farmers and facilitate peer learning and knowledge sharing</a:t>
            </a:r>
            <a:r>
              <a:rPr lang="en-ZW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1630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5DEE-3978-6754-8E2B-04814839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b="1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7.Value</a:t>
            </a:r>
            <a:r>
              <a:rPr lang="en-ZW" sz="4000" b="1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W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Chain </a:t>
            </a:r>
            <a:r>
              <a:rPr lang="en-ZW" sz="4000" b="1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Approaches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7BE8-A728-8FE6-1A05-9B78FB31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2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Focus </a:t>
            </a: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 improving the entire agricultural value chain, from production to marketing, to increase farmers' income and competitiveness.</a:t>
            </a:r>
          </a:p>
          <a:p>
            <a:endParaRPr lang="en-ZW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3F73-FA1A-83AB-C72F-25627131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b="1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W" sz="4000" b="1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8.Gender-sensitive Approaches</a:t>
            </a:r>
            <a:endParaRPr lang="en-ZW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73FD-2D26-A27E-4C9C-B83243DF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ZW" sz="32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Designing </a:t>
            </a: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extension programs that are gender-sensitive and address the specific needs and constraints faced by women farmers can help promote gender equality and empower women in agriculture</a:t>
            </a:r>
            <a:r>
              <a:rPr lang="en-ZW" sz="32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ZW" sz="3200" kern="100" dirty="0" err="1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e.g</a:t>
            </a:r>
            <a:r>
              <a:rPr lang="en-ZW" sz="32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Agric</a:t>
            </a:r>
            <a:r>
              <a:rPr lang="en-ZW" sz="3200" kern="100" dirty="0" smtClean="0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ZW" sz="3200" kern="100" dirty="0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ZW" sz="32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</a:t>
            </a:r>
            <a:endParaRPr lang="en-ZW" sz="3200" kern="100" dirty="0">
              <a:effectLst/>
              <a:latin typeface="Bookman Old Style" panose="02050604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ZW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Bookman Old Style" panose="02050604050505020204" pitchFamily="18" charset="0"/>
              </a:rPr>
              <a:t>OVERVIEWOF FOOD AND AGRICULTURAL PROGRAMMES</a:t>
            </a:r>
            <a:endParaRPr lang="en-ZW" sz="44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4400-D73C-4270-B076-CFEA872ADC65}" type="datetime1">
              <a:rPr lang="en-US" smtClean="0"/>
              <a:t>8/1/2024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0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3948-4BFC-2672-FD88-91F211D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1352-8B41-9CB8-AB2B-9EC893B4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ZW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endParaRPr lang="en-ZW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ZW" sz="31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Presidential </a:t>
            </a:r>
            <a:r>
              <a:rPr lang="en-ZW" sz="31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Wheat </a:t>
            </a:r>
            <a:r>
              <a:rPr lang="en-ZW" sz="31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Programme</a:t>
            </a:r>
          </a:p>
          <a:p>
            <a:pPr>
              <a:lnSpc>
                <a:spcPct val="107000"/>
              </a:lnSpc>
            </a:pPr>
            <a:r>
              <a:rPr lang="en-ZW" sz="31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Presidential </a:t>
            </a:r>
            <a:r>
              <a:rPr lang="en-ZW" sz="31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Tick Grease Blitz </a:t>
            </a:r>
            <a:r>
              <a:rPr lang="en-ZW" sz="31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Programme</a:t>
            </a:r>
          </a:p>
          <a:p>
            <a:pPr>
              <a:lnSpc>
                <a:spcPct val="107000"/>
              </a:lnSpc>
            </a:pPr>
            <a:r>
              <a:rPr lang="en-ZW" sz="31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Horticulture </a:t>
            </a:r>
            <a:r>
              <a:rPr lang="en-ZW" sz="31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</a:t>
            </a:r>
            <a:r>
              <a:rPr lang="en-ZW" sz="31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Programme</a:t>
            </a:r>
          </a:p>
          <a:p>
            <a:pPr>
              <a:lnSpc>
                <a:spcPct val="107000"/>
              </a:lnSpc>
            </a:pPr>
            <a:r>
              <a:rPr lang="en-ZW" sz="3100" kern="100" dirty="0" smtClean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Pfumvudza/</a:t>
            </a:r>
            <a:r>
              <a:rPr lang="en-ZW" sz="3100" kern="100" dirty="0" err="1" smtClean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Intwasa</a:t>
            </a:r>
            <a:r>
              <a:rPr lang="en-ZW" sz="31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Programme</a:t>
            </a:r>
          </a:p>
          <a:p>
            <a:pPr>
              <a:lnSpc>
                <a:spcPct val="107000"/>
              </a:lnSpc>
            </a:pPr>
            <a:r>
              <a:rPr lang="en-ZW" sz="31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Livestock </a:t>
            </a:r>
            <a:r>
              <a:rPr lang="en-ZW" sz="31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Growth Plan – 300 000 doses of BOLVAC vaccine for January disease rolled out; hay baling; urea for silage for livestock </a:t>
            </a:r>
            <a:endParaRPr lang="en-ZW" sz="3100" kern="100" dirty="0" smtClean="0">
              <a:effectLst/>
              <a:latin typeface="Bookman Old Style" panose="02050604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ZW" sz="3200" kern="100" dirty="0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Presidential Goat Programme</a:t>
            </a:r>
          </a:p>
          <a:p>
            <a:pPr>
              <a:lnSpc>
                <a:spcPct val="107000"/>
              </a:lnSpc>
            </a:pPr>
            <a:r>
              <a:rPr lang="en-ZW" sz="3200" kern="100" dirty="0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Presidential Fish Programme</a:t>
            </a:r>
          </a:p>
          <a:p>
            <a:pPr>
              <a:lnSpc>
                <a:spcPct val="107000"/>
              </a:lnSpc>
            </a:pPr>
            <a:r>
              <a:rPr lang="en-ZW" sz="3200" kern="100" dirty="0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Agric4SHE Programme – poultry, farming inputs, </a:t>
            </a:r>
            <a:r>
              <a:rPr lang="en-ZW" sz="3200" kern="100" dirty="0" err="1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en-ZW" sz="3200" kern="100" dirty="0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</a:p>
          <a:p>
            <a:pPr>
              <a:lnSpc>
                <a:spcPct val="107000"/>
              </a:lnSpc>
            </a:pPr>
            <a:r>
              <a:rPr lang="en-ZW" sz="3200" kern="100" dirty="0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Smallholder Irrigation Revitalization Programme – ARDA, Department of Irrigation </a:t>
            </a:r>
          </a:p>
          <a:p>
            <a:endParaRPr lang="en-ZW" sz="3200" dirty="0">
              <a:latin typeface="Bookman Old Style" panose="02050604050505020204" pitchFamily="18" charset="0"/>
            </a:endParaRPr>
          </a:p>
          <a:p>
            <a:endParaRPr lang="en-ZW" sz="32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6EFB-FD8E-4A89-901E-E4DD01CED1E1}" type="datetime1">
              <a:rPr lang="en-US" smtClean="0"/>
              <a:t>8/1/2024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1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ZW" sz="3600" b="1" kern="100" dirty="0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EXPLORING HOW DIFFERENT EXTENSION PARADIGMS HAVE EVOLVED ALONGSIDE SOCIETAL DEVELOPMENT STAGES</a:t>
            </a:r>
            <a:endParaRPr lang="en-ZW" sz="36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0410-1524-4290-944B-FEFB62C75E67}" type="datetime1">
              <a:rPr lang="en-US" smtClean="0"/>
              <a:t>8/1/2024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D5E9-B94C-4619-FFBE-A3DA8B9B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ZW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W" sz="40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Traditional Extension Paradigm</a:t>
            </a:r>
            <a:r>
              <a:rPr lang="en-ZW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ZW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2A5-D8A3-E96F-0629-DEF5EB74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540" y="2103120"/>
            <a:ext cx="10087699" cy="4114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Top-down, technology transfer approach, with extension agents as the primary source of information.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Assumed that farmers would readily adopt new technologies and practices recommended by experts</a:t>
            </a:r>
            <a:r>
              <a:rPr lang="en-ZW" sz="32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ZW" sz="3200" kern="100" dirty="0">
              <a:effectLst/>
              <a:latin typeface="Bookman Old Style" panose="02050604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2758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2110-6D2B-12D4-0180-6F092B9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Participatory</a:t>
            </a:r>
            <a:r>
              <a:rPr lang="en-ZW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Extension Paradigm</a:t>
            </a:r>
            <a:r>
              <a:rPr lang="en-ZW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ZW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87E9-A41E-BA59-4891-FC18E170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Emphasis on involving farmers in the extension process, recognizing their local knowledge and needs.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Shift from technology transfer to a two-way exchange of information and joint problem-solving.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741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4615-6F61-D089-A671-CC365847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Pluralistic Extension Paradigm</a:t>
            </a:r>
            <a:r>
              <a:rPr lang="en-ZW" sz="40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ZW" sz="40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W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2FB5-B269-AC24-D2D0-F7C6872A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Developed in response to the limitations of the traditional, top-down approach.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Involves a diverse range of public, private, and civil society actors in providing extension services.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7899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AREAS OF FOCUS</a:t>
            </a:r>
            <a:endParaRPr lang="en-ZW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Conceptual analysis of agricultural extension approaches</a:t>
            </a:r>
          </a:p>
          <a:p>
            <a:r>
              <a:rPr lang="en-US" sz="3200" dirty="0" smtClean="0">
                <a:latin typeface="Book Antiqua" panose="02040602050305030304" pitchFamily="18" charset="0"/>
              </a:rPr>
              <a:t>Overview of food and agricultural </a:t>
            </a:r>
            <a:r>
              <a:rPr lang="en-US" sz="3200" dirty="0" err="1" smtClean="0">
                <a:latin typeface="Book Antiqua" panose="02040602050305030304" pitchFamily="18" charset="0"/>
              </a:rPr>
              <a:t>programmes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r>
              <a:rPr lang="en-US" sz="3200" dirty="0" smtClean="0">
                <a:latin typeface="Book Antiqua" panose="02040602050305030304" pitchFamily="18" charset="0"/>
              </a:rPr>
              <a:t>Extension paradigms-societal development stages</a:t>
            </a:r>
          </a:p>
          <a:p>
            <a:r>
              <a:rPr lang="en-US" sz="3200" dirty="0" smtClean="0">
                <a:latin typeface="Book Antiqua" panose="02040602050305030304" pitchFamily="18" charset="0"/>
              </a:rPr>
              <a:t>Guiding principals of dimensions of extensions</a:t>
            </a:r>
            <a:endParaRPr lang="en-ZW" sz="3200" dirty="0">
              <a:latin typeface="Book Antiqua" panose="0204060205030503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A9-44AC-45EA-8D8A-F16CA4C71B4E}" type="datetime1">
              <a:rPr lang="en-US" smtClean="0"/>
              <a:t>8/1/2024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D0F-143A-3191-E893-A32235A2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Innovation Systems Paradigm</a:t>
            </a:r>
            <a:r>
              <a:rPr lang="en-ZW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ZW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9C9C-4932-071A-4B79-AB531A12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Emerged in more advanced economies and societies.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Views agricultural innovation as the result of complex interactions among various actors, including farmers, researchers, input suppliers, and policymakers</a:t>
            </a:r>
            <a:r>
              <a:rPr lang="en-ZW" sz="3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5312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F38F-EF1C-F575-9992-E24C52D3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32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GUIDING PRINCIPLES AND DIMENSIONS OF AGRICULTURAL EXTENSION</a:t>
            </a: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W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DACD-D2AE-D0E4-660C-C753C295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24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Farmer-Centricity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Placing farmers and their needs at the </a:t>
            </a:r>
            <a:r>
              <a:rPr lang="en-ZW" sz="2400" kern="100" dirty="0" err="1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center</a:t>
            </a:r>
            <a:r>
              <a:rPr lang="en-ZW" sz="2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of extension activities.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24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Participatory Approach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Actively involving farmers in the extension process, from problem identification to solution development.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24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Pluralism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Incorporating diverse sources of knowledge and expertise, including public, private, and civil society actors.</a:t>
            </a:r>
          </a:p>
          <a:p>
            <a:endParaRPr lang="en-ZW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882E-92E2-C3BF-2DCE-3223E953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W" sz="4000" b="1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GUIDING PRINCIPLES</a:t>
            </a:r>
            <a:endParaRPr lang="en-ZW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5D57-4E42-31FB-0046-B844C9C3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26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Sustainability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Promoting environmentally, economically, and socially sustainable agricultural practices.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26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Equity and Inclusiveness</a:t>
            </a:r>
            <a:r>
              <a:rPr lang="en-ZW" sz="2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Ensuring that extension services reach and benefit all farmers, especially marginalized groups.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26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Evidence-Based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Basing extension strategies and interventions on empirical research and data.</a:t>
            </a:r>
          </a:p>
          <a:p>
            <a:endParaRPr lang="en-ZW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4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DD69-188F-BA54-99F8-AAF21B8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W" sz="40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DIMENSIONS OF EXTENSION</a:t>
            </a:r>
            <a:r>
              <a:rPr lang="en-ZW" sz="40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ZW" sz="40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W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758C-1B88-AAF9-6B9F-F1D15F2F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24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Educational Dimension</a:t>
            </a:r>
            <a:endParaRPr lang="en-ZW" sz="2400" kern="100" dirty="0">
              <a:effectLst/>
              <a:latin typeface="Bookman Old Style" panose="02050604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Providing training, demonstrations, and workshops to enhance farmers' knowledge and skills.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Utilizing a variety of teaching methods, such as farmer field schools, farmer-to-farmer extension, and mass media campaigns.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24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Advisory Dimension</a:t>
            </a:r>
            <a:endParaRPr lang="en-ZW" sz="2400" kern="100" dirty="0">
              <a:effectLst/>
              <a:latin typeface="Bookman Old Style" panose="02050604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Offering personalized advice and recommendations to farmers based on their specific needs and contexts.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Facilitating the exchange of information and experiences between farmers and extension agents.</a:t>
            </a:r>
          </a:p>
          <a:p>
            <a:endParaRPr lang="en-ZW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0B21-6642-155A-E05E-812ED373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b="1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DIMENSIONS OF EXTENSION</a:t>
            </a:r>
            <a:endParaRPr lang="en-ZW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6BE6-C14B-1B94-4545-71F4AE5E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ZW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31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Facilitative Dimension</a:t>
            </a:r>
            <a:endParaRPr lang="en-ZW" sz="3100" kern="100" dirty="0">
              <a:effectLst/>
              <a:latin typeface="Bookman Old Style" panose="02050604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1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Helping farmers access inputs, credit, markets, and other resources necessary for agricultural production.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1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Fostering linkages and partnerships between farmers, researchers, and other stakeholders.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31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Innovative Dimension:</a:t>
            </a:r>
            <a:endParaRPr lang="en-ZW" sz="3100" kern="100" dirty="0">
              <a:effectLst/>
              <a:latin typeface="Bookman Old Style" panose="02050604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1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Promoting the development, testing, and adaptation of new technologies, practices, and approaches.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1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Facilitating the sharing of knowledge and innovations among farmers, researchers, and other actors.</a:t>
            </a:r>
          </a:p>
          <a:p>
            <a:endParaRPr lang="en-ZW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B911-6E65-7EF1-1576-96EB79AC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b="1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DIMENSIONS OF EXTENSION</a:t>
            </a:r>
            <a:endParaRPr lang="en-ZW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BCF3-2247-BAA0-72B3-FB0BD555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24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Empowerment Dimension</a:t>
            </a:r>
            <a:endParaRPr lang="en-ZW" sz="2400" kern="100" dirty="0">
              <a:effectLst/>
              <a:latin typeface="Bookman Old Style" panose="02050604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Encouraging collective action and the development of farmer organizations and cooperatives.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These guiding principles and dimensions of extension help ensure that agricultural extension services are responsive, inclusive, and effective in addressing the diverse needs and challenges faced by farmers.</a:t>
            </a:r>
          </a:p>
          <a:p>
            <a:endParaRPr lang="en-ZW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altLang="en-US" dirty="0"/>
              <a:t>Food and Agriculture Organization of the United Nations. (</a:t>
            </a:r>
            <a:r>
              <a:rPr lang="en-ZA" altLang="en-US" dirty="0" err="1"/>
              <a:t>n.d.</a:t>
            </a:r>
            <a:r>
              <a:rPr lang="en-ZA" altLang="en-US" dirty="0"/>
              <a:t>). The State of Food and Agriculture 2017. Retrieved from http://www.fao.org/3/i2490e/i2490e01c.pdf</a:t>
            </a:r>
          </a:p>
          <a:p>
            <a:r>
              <a:rPr lang="en-ZA" altLang="en-US" dirty="0"/>
              <a:t>Food and Agriculture Organization of the United Nations. (</a:t>
            </a:r>
            <a:r>
              <a:rPr lang="en-ZA" altLang="en-US" dirty="0" err="1"/>
              <a:t>n.d.</a:t>
            </a:r>
            <a:r>
              <a:rPr lang="en-ZA" altLang="en-US" dirty="0"/>
              <a:t>). The State of Food Security and Nutrition in the World. Retrieved from http://www.fao.org/state-of-food-security-nutrition/en</a:t>
            </a:r>
            <a:r>
              <a:rPr lang="en-ZA" altLang="en-US" dirty="0" smtClean="0"/>
              <a:t>/</a:t>
            </a:r>
          </a:p>
          <a:p>
            <a:r>
              <a:rPr lang="en-ZA" altLang="en-US" dirty="0"/>
              <a:t>Food and Agriculture Organization of the United Nations. (2014). The Extension and Advisory Services Toolkit.</a:t>
            </a:r>
          </a:p>
          <a:p>
            <a:r>
              <a:rPr lang="en-ZA" altLang="en-US" dirty="0" smtClean="0"/>
              <a:t>Global </a:t>
            </a:r>
            <a:r>
              <a:rPr lang="en-ZA" altLang="en-US" dirty="0"/>
              <a:t>Report on Food Crises. (2023). Retrieved from https://www.fsinplatform.org/sites/default/files/resources/files/GRFC2023-brief-EN.pdf</a:t>
            </a:r>
          </a:p>
          <a:p>
            <a:pPr marL="0" indent="0">
              <a:buNone/>
            </a:pPr>
            <a:endParaRPr lang="en-ZA" altLang="en-US" dirty="0"/>
          </a:p>
          <a:p>
            <a:endParaRPr lang="en-ZW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B044-4FA8-4127-8282-9A1D7049E7AD}" type="datetime1">
              <a:rPr lang="en-US" smtClean="0"/>
              <a:t>8/1/2024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dirty="0" smtClean="0"/>
              <a:t>Rivera</a:t>
            </a:r>
            <a:r>
              <a:rPr lang="en-ZA" altLang="en-US" dirty="0"/>
              <a:t>, W. M. (2001). Agricultural extension, rural development, and the persistence of poverty. Journal of International Agricultural and Extension Education, 8(1), 5-14.</a:t>
            </a:r>
          </a:p>
          <a:p>
            <a:r>
              <a:rPr lang="en-ZA" altLang="en-US" dirty="0"/>
              <a:t>Swanson, B. E. (2008). Global review of good agricultural extension and advisory service practices. Food and Agriculture Organization of the United Nations</a:t>
            </a:r>
            <a:r>
              <a:rPr lang="en-ZA" altLang="en-US" dirty="0" smtClean="0"/>
              <a:t>.</a:t>
            </a:r>
          </a:p>
          <a:p>
            <a:pPr marL="342900" lvl="1" indent="-342900"/>
            <a:r>
              <a:rPr lang="en-ZA" altLang="en-US" dirty="0"/>
              <a:t>World Bank. (</a:t>
            </a:r>
            <a:r>
              <a:rPr lang="en-ZA" altLang="en-US" dirty="0" err="1"/>
              <a:t>n.d.</a:t>
            </a:r>
            <a:r>
              <a:rPr lang="en-ZA" altLang="en-US" dirty="0"/>
              <a:t>). Ending Poverty and Hunger by 2030: An Agenda for the Global Food System. Retrieved from http://documents.worldbank.org/curated/en/700061468334490682/Ending-poverty-and-hunger-by-2030-an-agenda-for-the-global-food-system</a:t>
            </a:r>
          </a:p>
          <a:p>
            <a:endParaRPr lang="en-ZA" altLang="en-US" dirty="0"/>
          </a:p>
          <a:p>
            <a:endParaRPr lang="en-ZW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B415-5D44-4A80-9DF8-8FDEFFE1D3DD}" type="datetime1">
              <a:rPr lang="en-US" smtClean="0"/>
              <a:t>8/1/2024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latin typeface="Bookman Old Style" panose="02050604050505020204" pitchFamily="18" charset="0"/>
              </a:rPr>
              <a:t>TATENDA</a:t>
            </a:r>
          </a:p>
          <a:p>
            <a:pPr marL="0" indent="0">
              <a:buNone/>
            </a:pPr>
            <a:r>
              <a:rPr lang="en-US" sz="4800" dirty="0" smtClean="0">
                <a:latin typeface="Bookman Old Style" panose="02050604050505020204" pitchFamily="18" charset="0"/>
              </a:rPr>
              <a:t>SIYABONGA</a:t>
            </a:r>
          </a:p>
          <a:p>
            <a:pPr marL="0" indent="0">
              <a:buNone/>
            </a:pPr>
            <a:r>
              <a:rPr lang="en-US" sz="4800" smtClean="0">
                <a:latin typeface="Bookman Old Style" panose="02050604050505020204" pitchFamily="18" charset="0"/>
              </a:rPr>
              <a:t>THANK </a:t>
            </a:r>
            <a:r>
              <a:rPr lang="en-US" sz="4800" smtClean="0">
                <a:latin typeface="Bookman Old Style" panose="02050604050505020204" pitchFamily="18" charset="0"/>
              </a:rPr>
              <a:t>YOU!!!!!!</a:t>
            </a:r>
            <a:endParaRPr lang="en-ZW" sz="48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8EB5-2B85-4C59-AB2E-21B32B5AD311}" type="datetime1">
              <a:rPr lang="en-US" smtClean="0"/>
              <a:t>8/1/2024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EXTENSION APPROACHES</a:t>
            </a:r>
            <a:endParaRPr lang="en-ZW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43100"/>
            <a:ext cx="8946541" cy="419548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2400" kern="100" dirty="0" smtClean="0"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Extension </a:t>
            </a:r>
            <a:r>
              <a:rPr lang="en-ZW" sz="2400" kern="100" dirty="0"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approaches in agriculture programs refer to the methods and strategies used to: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 smtClean="0"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Disseminate information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 smtClean="0"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Provide training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2400" kern="100" dirty="0" smtClean="0"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W" sz="2400" kern="100" dirty="0"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Support farmers in adopting new practices and technologies </a:t>
            </a:r>
            <a:endParaRPr lang="en-ZW" sz="2400" kern="100" dirty="0" smtClean="0"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 smtClean="0"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Supporting </a:t>
            </a:r>
            <a:r>
              <a:rPr lang="en-US" sz="2400" kern="100" dirty="0"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group formation and facilitating collective action</a:t>
            </a:r>
            <a:endParaRPr lang="en-ZW" sz="2400" kern="100" dirty="0"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W" sz="2400" kern="100" dirty="0"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Some common extension approaches in agriculture programs include</a:t>
            </a:r>
            <a:r>
              <a:rPr lang="en-ZW" sz="2400" kern="100" dirty="0" smtClean="0"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  </a:t>
            </a:r>
            <a:endParaRPr lang="en-ZW" sz="2400" kern="100" dirty="0"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2259-53E2-4A20-A8A6-9AB18E75BDA1}" type="datetime1">
              <a:rPr lang="en-US" smtClean="0"/>
              <a:t>8/1/2024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40EC-F620-F4C0-9B9A-8E46B5C9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b="1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ZW" sz="4000" b="1" kern="100" dirty="0" smtClean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Farmer </a:t>
            </a:r>
            <a:r>
              <a:rPr lang="en-ZW" sz="4000" b="1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Field Schools</a:t>
            </a:r>
            <a:r>
              <a:rPr lang="en-ZW" sz="40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ZW" sz="40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W" sz="40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EDE6-EAAD-A333-FBC9-04D1C8B8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96" y="1710018"/>
            <a:ext cx="8946541" cy="4195481"/>
          </a:xfrm>
        </p:spPr>
        <p:txBody>
          <a:bodyPr>
            <a:normAutofit/>
          </a:bodyPr>
          <a:lstStyle/>
          <a:p>
            <a:r>
              <a:rPr lang="en-ZW" sz="36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ZW" sz="36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participatory and experiential learning approach where farmers come together to learn new techniques and practices through hands-on activities in the field.</a:t>
            </a:r>
          </a:p>
          <a:p>
            <a:r>
              <a:rPr lang="en-US" sz="3600" dirty="0" smtClean="0">
                <a:latin typeface="Bookman Old Style" panose="02050604050505020204" pitchFamily="18" charset="0"/>
              </a:rPr>
              <a:t>Hands on</a:t>
            </a:r>
            <a:endParaRPr lang="en-ZW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8262-D36D-01BE-B826-BA17D54F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400" b="1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2</a:t>
            </a:r>
            <a:r>
              <a:rPr lang="en-ZW" sz="4400" b="1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  Demonstrations </a:t>
            </a:r>
            <a:r>
              <a:rPr lang="en-ZW" sz="44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Field Days</a:t>
            </a:r>
            <a:r>
              <a:rPr lang="en-ZW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ZW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W" sz="44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ZW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9868-9D84-DCBD-0B0B-017F32F0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W" sz="32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n-ZW" sz="3200" dirty="0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ZW" sz="32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nvolve </a:t>
            </a:r>
            <a:r>
              <a:rPr lang="en-ZW" sz="32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showcasing new technologies or practices on a farm or in a field to allow farmers to see the benefits firsthand and ask questions</a:t>
            </a:r>
            <a:endParaRPr lang="en-ZW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A field day</a:t>
            </a:r>
            <a:endParaRPr lang="en-ZW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102B-62EE-4C69-B52F-24A6B321E71B}" type="datetime1">
              <a:rPr lang="en-US" smtClean="0"/>
              <a:t>8/1/2024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022A-EB6A-87B6-3E4C-3C2093F0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182880"/>
            <a:ext cx="7498080" cy="1737360"/>
          </a:xfrm>
        </p:spPr>
        <p:txBody>
          <a:bodyPr/>
          <a:lstStyle/>
          <a:p>
            <a:r>
              <a:rPr lang="en-ZW" sz="2400" b="1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3. </a:t>
            </a:r>
            <a:r>
              <a:rPr lang="en-ZW" sz="3200" b="1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Farmer-to-Farmer </a:t>
            </a:r>
            <a:r>
              <a:rPr lang="en-ZW" sz="32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Extension</a:t>
            </a:r>
            <a:r>
              <a:rPr lang="en-ZW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ZW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W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r="1407"/>
          <a:stretch>
            <a:fillRect/>
          </a:stretch>
        </p:blipFill>
        <p:spPr>
          <a:xfrm>
            <a:off x="1182624" y="895645"/>
            <a:ext cx="2860365" cy="286036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F796D-1337-81E5-09FC-967C7BCA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  </a:t>
            </a:r>
            <a:r>
              <a:rPr lang="en-GB" sz="3200" dirty="0" smtClean="0">
                <a:latin typeface="Bookman Old Style" panose="02050604050505020204" pitchFamily="18" charset="0"/>
              </a:rPr>
              <a:t>This </a:t>
            </a:r>
            <a:r>
              <a:rPr lang="en-GB" sz="3200" dirty="0">
                <a:latin typeface="Bookman Old Style" panose="02050604050505020204" pitchFamily="18" charset="0"/>
              </a:rPr>
              <a:t>approach involves training and empowering successful farmers to serve as extension agents and share their knowledge and experiences with other farmers in their community</a:t>
            </a:r>
            <a:r>
              <a:rPr lang="en-GB" sz="3200" dirty="0"/>
              <a:t>.</a:t>
            </a:r>
            <a:endParaRPr lang="en-ZW" sz="3200" dirty="0"/>
          </a:p>
        </p:txBody>
      </p:sp>
    </p:spTree>
    <p:extLst>
      <p:ext uri="{BB962C8B-B14F-4D97-AF65-F5344CB8AC3E}">
        <p14:creationId xmlns:p14="http://schemas.microsoft.com/office/powerpoint/2010/main" val="26745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3667-21B2-02BD-FA1C-A869AC83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61510"/>
            <a:ext cx="9404723" cy="140053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ZW" sz="4000" b="1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</a:t>
            </a:r>
            <a:r>
              <a:rPr lang="en-ZW" sz="40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W" sz="40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OF MASS MEDIA</a:t>
            </a:r>
            <a:endParaRPr lang="en-ZW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DDD4-2DF6-CE45-7CF1-1F2C2741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>
                <a:latin typeface="Bookman Old Style" panose="02050604050505020204" pitchFamily="18" charset="0"/>
              </a:rPr>
              <a:t>Broadcasting agricultural information and training programs on radio and TV can reach a wide audience and provide valuable information to </a:t>
            </a:r>
            <a:r>
              <a:rPr lang="en-GB" sz="3600" dirty="0" smtClean="0">
                <a:latin typeface="Bookman Old Style" panose="02050604050505020204" pitchFamily="18" charset="0"/>
              </a:rPr>
              <a:t>farmers</a:t>
            </a:r>
          </a:p>
          <a:p>
            <a:r>
              <a:rPr lang="en-GB" sz="3600" dirty="0" smtClean="0">
                <a:latin typeface="Bookman Old Style" panose="02050604050505020204" pitchFamily="18" charset="0"/>
              </a:rPr>
              <a:t>Use of internet and all social media platforms</a:t>
            </a:r>
          </a:p>
          <a:p>
            <a:endParaRPr lang="en-GB" sz="3600" dirty="0" smtClean="0">
              <a:latin typeface="Bookman Old Style" panose="02050604050505020204" pitchFamily="18" charset="0"/>
            </a:endParaRP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456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55B5-5ED4-B729-C980-F42A9291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b="1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5.Participatory </a:t>
            </a:r>
            <a:r>
              <a:rPr lang="en-ZW" sz="4000" b="1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Rural Appraisal (PRA)</a:t>
            </a:r>
            <a:r>
              <a:rPr lang="en-ZW" sz="40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ZW" sz="40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W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4F4D-74FE-9E73-0528-4B4AABFB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W" sz="3200" kern="100" dirty="0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W" sz="32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W" sz="3200" kern="100" dirty="0"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ZW" sz="3200" kern="100" dirty="0" smtClean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nvolves </a:t>
            </a:r>
            <a:r>
              <a:rPr lang="en-ZW" sz="3200" kern="100" dirty="0">
                <a:effectLst/>
                <a:latin typeface="Bookman Old Style" panose="02050604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working closely with farmers to understand their needs, priorities, and constraints, and co-designing solutions with them.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744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http://purl.org/dc/terms/"/>
    <ds:schemaRef ds:uri="16c05727-aa75-4e4a-9b5f-8a80a1165891"/>
    <ds:schemaRef ds:uri="http://purl.org/dc/dcmitype/"/>
    <ds:schemaRef ds:uri="http://schemas.openxmlformats.org/package/2006/metadata/core-properties"/>
    <ds:schemaRef ds:uri="230e9df3-be65-4c73-a93b-d1236ebd677e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861</Words>
  <Application>Microsoft Office PowerPoint</Application>
  <PresentationFormat>Widescreen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</vt:lpstr>
      <vt:lpstr>Arial</vt:lpstr>
      <vt:lpstr>Book Antiqua</vt:lpstr>
      <vt:lpstr>Bookman Old Style</vt:lpstr>
      <vt:lpstr>Calibri</vt:lpstr>
      <vt:lpstr>Century Gothic</vt:lpstr>
      <vt:lpstr>Times New Roman</vt:lpstr>
      <vt:lpstr>Wingdings 3</vt:lpstr>
      <vt:lpstr>Ion</vt:lpstr>
      <vt:lpstr>PowerPoint Presentation</vt:lpstr>
      <vt:lpstr>AREAS OF FOCUS</vt:lpstr>
      <vt:lpstr>EXTENSION APPROACHES</vt:lpstr>
      <vt:lpstr>1. Farmer Field Schools </vt:lpstr>
      <vt:lpstr>  2.   Demonstrations and Field Days  </vt:lpstr>
      <vt:lpstr>A field day</vt:lpstr>
      <vt:lpstr>  3. Farmer-to-Farmer Extension </vt:lpstr>
      <vt:lpstr>4. USE OF MASS MEDIA</vt:lpstr>
      <vt:lpstr>5.Participatory Rural Appraisal (PRA) </vt:lpstr>
      <vt:lpstr>6.Group Approaches:  </vt:lpstr>
      <vt:lpstr>7.Value Chain Approaches</vt:lpstr>
      <vt:lpstr> 8.Gender-sensitive Approaches</vt:lpstr>
      <vt:lpstr>PowerPoint Presentation</vt:lpstr>
      <vt:lpstr>PowerPoint Presentation</vt:lpstr>
      <vt:lpstr>PowerPoint Presentation</vt:lpstr>
      <vt:lpstr>PowerPoint Presentation</vt:lpstr>
      <vt:lpstr> Traditional Extension Paradigm </vt:lpstr>
      <vt:lpstr>Participatory Extension Paradigm </vt:lpstr>
      <vt:lpstr>Pluralistic Extension Paradigm </vt:lpstr>
      <vt:lpstr>Innovation Systems Paradigm </vt:lpstr>
      <vt:lpstr>GUIDING PRINCIPLES AND DIMENSIONS OF AGRICULTURAL EXTENSION </vt:lpstr>
      <vt:lpstr> GUIDING PRINCIPLES</vt:lpstr>
      <vt:lpstr> DIMENSIONS OF EXTENSION </vt:lpstr>
      <vt:lpstr>DIMENSIONS OF EXTENSION</vt:lpstr>
      <vt:lpstr>DIMENSIONS OF EXTENSION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APPROACHES CONCEPTUAL  ISSUES C. Mugwagwa, C. Mapika, l. nhongo, t. dangare </dc:title>
  <dc:creator>clemence mapika</dc:creator>
  <cp:lastModifiedBy>Mugwagwa</cp:lastModifiedBy>
  <cp:revision>25</cp:revision>
  <dcterms:created xsi:type="dcterms:W3CDTF">2024-07-31T20:21:54Z</dcterms:created>
  <dcterms:modified xsi:type="dcterms:W3CDTF">2024-08-01T19:56:41Z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