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F010C6-ED8E-4EEB-951C-DD195ED2245E}" type="datetimeFigureOut">
              <a:rPr lang="en-US" smtClean="0"/>
              <a:t>8/2/2024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8946D-37D3-4F08-94C3-1C179845A0F4}" type="slidenum">
              <a:rPr lang="en-US" smtClean="0"/>
              <a:t>‹#›</a:t>
            </a:fld>
            <a:endParaRPr lang="en-US"/>
          </a:p>
        </p:txBody>
      </p:sp>
    </p:spTree>
    <p:extLst>
      <p:ext uri="{BB962C8B-B14F-4D97-AF65-F5344CB8AC3E}">
        <p14:creationId xmlns:p14="http://schemas.microsoft.com/office/powerpoint/2010/main" val="12056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F8946D-37D3-4F08-94C3-1C179845A0F4}" type="slidenum">
              <a:rPr lang="en-US" smtClean="0"/>
              <a:t>7</a:t>
            </a:fld>
            <a:endParaRPr lang="en-US"/>
          </a:p>
        </p:txBody>
      </p:sp>
    </p:spTree>
    <p:extLst>
      <p:ext uri="{BB962C8B-B14F-4D97-AF65-F5344CB8AC3E}">
        <p14:creationId xmlns:p14="http://schemas.microsoft.com/office/powerpoint/2010/main" val="178281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F8946D-37D3-4F08-94C3-1C179845A0F4}" type="slidenum">
              <a:rPr lang="en-US" smtClean="0"/>
              <a:t>12</a:t>
            </a:fld>
            <a:endParaRPr lang="en-US"/>
          </a:p>
        </p:txBody>
      </p:sp>
    </p:spTree>
    <p:extLst>
      <p:ext uri="{BB962C8B-B14F-4D97-AF65-F5344CB8AC3E}">
        <p14:creationId xmlns:p14="http://schemas.microsoft.com/office/powerpoint/2010/main" val="164966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288032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279785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552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388226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8211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1636694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867591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364236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4181492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F1F3A-F1E3-4BB8-B08E-503C2457A0E2}"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55978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F1F3A-F1E3-4BB8-B08E-503C2457A0E2}"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336121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F1F3A-F1E3-4BB8-B08E-503C2457A0E2}"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334886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BF1F3A-F1E3-4BB8-B08E-503C2457A0E2}"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18965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F1F3A-F1E3-4BB8-B08E-503C2457A0E2}"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60485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BF1F3A-F1E3-4BB8-B08E-503C2457A0E2}"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290333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BF1F3A-F1E3-4BB8-B08E-503C2457A0E2}"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6A65E1-179D-4C57-9325-367796FE2BC8}" type="slidenum">
              <a:rPr lang="en-US" smtClean="0"/>
              <a:t>‹#›</a:t>
            </a:fld>
            <a:endParaRPr lang="en-US"/>
          </a:p>
        </p:txBody>
      </p:sp>
    </p:spTree>
    <p:extLst>
      <p:ext uri="{BB962C8B-B14F-4D97-AF65-F5344CB8AC3E}">
        <p14:creationId xmlns:p14="http://schemas.microsoft.com/office/powerpoint/2010/main" val="307790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BF1F3A-F1E3-4BB8-B08E-503C2457A0E2}" type="datetimeFigureOut">
              <a:rPr lang="en-US" smtClean="0"/>
              <a:t>8/2/2024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06A65E1-179D-4C57-9325-367796FE2BC8}" type="slidenum">
              <a:rPr lang="en-US" smtClean="0"/>
              <a:t>‹#›</a:t>
            </a:fld>
            <a:endParaRPr lang="en-US"/>
          </a:p>
        </p:txBody>
      </p:sp>
    </p:spTree>
    <p:extLst>
      <p:ext uri="{BB962C8B-B14F-4D97-AF65-F5344CB8AC3E}">
        <p14:creationId xmlns:p14="http://schemas.microsoft.com/office/powerpoint/2010/main" val="7622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4875-2CCD-A408-03F9-65E0FFD65E88}"/>
              </a:ext>
            </a:extLst>
          </p:cNvPr>
          <p:cNvSpPr>
            <a:spLocks noGrp="1"/>
          </p:cNvSpPr>
          <p:nvPr>
            <p:ph type="title"/>
          </p:nvPr>
        </p:nvSpPr>
        <p:spPr/>
        <p:txBody>
          <a:bodyPr/>
          <a:lstStyle/>
          <a:p>
            <a:pPr algn="ctr"/>
            <a:r>
              <a:rPr lang="en-US" b="1" dirty="0"/>
              <a:t>Group 2</a:t>
            </a:r>
          </a:p>
        </p:txBody>
      </p:sp>
      <p:sp>
        <p:nvSpPr>
          <p:cNvPr id="3" name="Content Placeholder 2">
            <a:extLst>
              <a:ext uri="{FF2B5EF4-FFF2-40B4-BE49-F238E27FC236}">
                <a16:creationId xmlns:a16="http://schemas.microsoft.com/office/drawing/2014/main" id="{CC17926F-5A67-BB46-97C6-CBDFBC958751}"/>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CHIGANGAWA  CHARITY      			B232968A</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MUPFURURIRWA  TITUS						B232988B</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CHIKURUWO  ZVIKOMBORERO A.H	B1026181</a:t>
            </a:r>
          </a:p>
          <a:p>
            <a:endParaRPr lang="en-US" dirty="0"/>
          </a:p>
        </p:txBody>
      </p:sp>
    </p:spTree>
    <p:extLst>
      <p:ext uri="{BB962C8B-B14F-4D97-AF65-F5344CB8AC3E}">
        <p14:creationId xmlns:p14="http://schemas.microsoft.com/office/powerpoint/2010/main" val="103422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08EA-5D9E-7C58-9E01-720FA741E153}"/>
              </a:ext>
            </a:extLst>
          </p:cNvPr>
          <p:cNvSpPr>
            <a:spLocks noGrp="1"/>
          </p:cNvSpPr>
          <p:nvPr>
            <p:ph type="title"/>
          </p:nvPr>
        </p:nvSpPr>
        <p:spPr/>
        <p:txBody>
          <a:bodyPr/>
          <a:lstStyle/>
          <a:p>
            <a:r>
              <a:rPr lang="en-US" dirty="0"/>
              <a:t>FARMER CENTEREDNESS</a:t>
            </a:r>
          </a:p>
        </p:txBody>
      </p:sp>
      <p:sp>
        <p:nvSpPr>
          <p:cNvPr id="3" name="Content Placeholder 2">
            <a:extLst>
              <a:ext uri="{FF2B5EF4-FFF2-40B4-BE49-F238E27FC236}">
                <a16:creationId xmlns:a16="http://schemas.microsoft.com/office/drawing/2014/main" id="{C7C8AB1C-8B46-1F48-71BD-F2E4521ED05B}"/>
              </a:ext>
            </a:extLst>
          </p:cNvPr>
          <p:cNvSpPr>
            <a:spLocks noGrp="1"/>
          </p:cNvSpPr>
          <p:nvPr>
            <p:ph idx="1"/>
          </p:nvPr>
        </p:nvSpPr>
        <p:spPr>
          <a:xfrm>
            <a:off x="154745" y="1651001"/>
            <a:ext cx="10522633" cy="4775200"/>
          </a:xfrm>
        </p:spPr>
        <p:txBody>
          <a:bodyPr>
            <a:noAutofit/>
          </a:bodyPr>
          <a:lstStyle/>
          <a:p>
            <a:r>
              <a:rPr lang="en-US" sz="2400" dirty="0"/>
              <a:t> actions or initiatives should benefit the farmer..</a:t>
            </a:r>
          </a:p>
          <a:p>
            <a:r>
              <a:rPr lang="en-US" sz="2400" dirty="0"/>
              <a:t>should not interfere in the farmer’s decision making process by respecting their choices, priorities, beliefs and values in the context of their capacity but should play advisory role</a:t>
            </a:r>
          </a:p>
          <a:p>
            <a:r>
              <a:rPr lang="en-US" sz="2400" dirty="0"/>
              <a:t>Should avoid unsafe, incompetent, unethical or unlawful practices to safeguard farmers.</a:t>
            </a:r>
          </a:p>
          <a:p>
            <a:r>
              <a:rPr lang="en-US" sz="2400" dirty="0"/>
              <a:t>Should minimize loss or failure to be incurred by the farmer.</a:t>
            </a:r>
          </a:p>
          <a:p>
            <a:r>
              <a:rPr lang="en-US" sz="2400" dirty="0"/>
              <a:t>Charge fair fees and not take advantage of farmers, clients and partners.</a:t>
            </a:r>
          </a:p>
          <a:p>
            <a:r>
              <a:rPr lang="en-US" sz="2400" dirty="0"/>
              <a:t>terminate an act or service when it is clear that the activity is more harmful than beneficial to the farmer or client.</a:t>
            </a:r>
          </a:p>
        </p:txBody>
      </p:sp>
    </p:spTree>
    <p:extLst>
      <p:ext uri="{BB962C8B-B14F-4D97-AF65-F5344CB8AC3E}">
        <p14:creationId xmlns:p14="http://schemas.microsoft.com/office/powerpoint/2010/main" val="6129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 calcmode="lin" valueType="num">
                                      <p:cBhvr>
                                        <p:cTn id="4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3">
                                            <p:txEl>
                                              <p:pRg st="3" end="3"/>
                                            </p:txEl>
                                          </p:spTgt>
                                        </p:tgtEl>
                                        <p:attrNameLst>
                                          <p:attrName>style.visibility</p:attrName>
                                        </p:attrNameLst>
                                      </p:cBhvr>
                                      <p:to>
                                        <p:strVal val="visible"/>
                                      </p:to>
                                    </p:set>
                                    <p:anim calcmode="lin" valueType="num">
                                      <p:cBhvr>
                                        <p:cTn id="4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 calcmode="lin" valueType="num">
                                      <p:cBhvr>
                                        <p:cTn id="5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60" dur="1000"/>
                                        <p:tgtEl>
                                          <p:spTgt spid="3">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p:cTn id="65"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5593-D253-F607-5D14-988A460AD00C}"/>
              </a:ext>
            </a:extLst>
          </p:cNvPr>
          <p:cNvSpPr>
            <a:spLocks noGrp="1"/>
          </p:cNvSpPr>
          <p:nvPr>
            <p:ph type="title"/>
          </p:nvPr>
        </p:nvSpPr>
        <p:spPr/>
        <p:txBody>
          <a:bodyPr>
            <a:normAutofit fontScale="90000"/>
          </a:bodyPr>
          <a:lstStyle/>
          <a:p>
            <a:r>
              <a:rPr lang="en-US" dirty="0"/>
              <a:t>INNOVATIVENESS, KNOWLEDGE AND SKILLS FOR ENHANCEMENT OF HUMAN WELFARE</a:t>
            </a:r>
          </a:p>
        </p:txBody>
      </p:sp>
      <p:sp>
        <p:nvSpPr>
          <p:cNvPr id="3" name="Content Placeholder 2">
            <a:extLst>
              <a:ext uri="{FF2B5EF4-FFF2-40B4-BE49-F238E27FC236}">
                <a16:creationId xmlns:a16="http://schemas.microsoft.com/office/drawing/2014/main" id="{6AB1E11D-BBF5-88D5-391D-EE76BF80C9C5}"/>
              </a:ext>
            </a:extLst>
          </p:cNvPr>
          <p:cNvSpPr>
            <a:spLocks noGrp="1"/>
          </p:cNvSpPr>
          <p:nvPr>
            <p:ph idx="1"/>
          </p:nvPr>
        </p:nvSpPr>
        <p:spPr>
          <a:xfrm>
            <a:off x="677333" y="2160589"/>
            <a:ext cx="9592081" cy="4697411"/>
          </a:xfrm>
        </p:spPr>
        <p:txBody>
          <a:bodyPr>
            <a:noAutofit/>
          </a:bodyPr>
          <a:lstStyle/>
          <a:p>
            <a:r>
              <a:rPr lang="en-US" sz="2800" dirty="0"/>
              <a:t>Innovativeness and creative – should new ideas</a:t>
            </a:r>
          </a:p>
          <a:p>
            <a:r>
              <a:rPr lang="en-US" sz="2800" dirty="0"/>
              <a:t>Scientific knowledge – understand material</a:t>
            </a:r>
          </a:p>
          <a:p>
            <a:r>
              <a:rPr lang="en-US" sz="2800" dirty="0"/>
              <a:t>Skill - the ability and capacity to execute tasks</a:t>
            </a:r>
          </a:p>
          <a:p>
            <a:r>
              <a:rPr lang="en-US" sz="2800" dirty="0"/>
              <a:t>Should meet the demands of their allocated duties.</a:t>
            </a:r>
          </a:p>
          <a:p>
            <a:r>
              <a:rPr lang="en-US" sz="2800" dirty="0"/>
              <a:t>Active learning – keep updated to latest developments</a:t>
            </a:r>
          </a:p>
          <a:p>
            <a:r>
              <a:rPr lang="en-US" sz="2800" dirty="0"/>
              <a:t>Should timely disseminate information that correct, complete, and verified</a:t>
            </a:r>
          </a:p>
        </p:txBody>
      </p:sp>
    </p:spTree>
    <p:extLst>
      <p:ext uri="{BB962C8B-B14F-4D97-AF65-F5344CB8AC3E}">
        <p14:creationId xmlns:p14="http://schemas.microsoft.com/office/powerpoint/2010/main" val="251925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95ED-FECF-FCBB-5DB8-5F673E6F45F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3F034753-4085-C323-A94A-41C3976D7C69}"/>
              </a:ext>
            </a:extLst>
          </p:cNvPr>
          <p:cNvSpPr>
            <a:spLocks noGrp="1"/>
          </p:cNvSpPr>
          <p:nvPr>
            <p:ph idx="1"/>
          </p:nvPr>
        </p:nvSpPr>
        <p:spPr/>
        <p:txBody>
          <a:bodyPr>
            <a:normAutofit/>
          </a:bodyPr>
          <a:lstStyle/>
          <a:p>
            <a:r>
              <a:rPr lang="en-US" sz="2400" dirty="0"/>
              <a:t>Go, live, learn, love, plan, start with what they know and build on what they have.</a:t>
            </a:r>
          </a:p>
        </p:txBody>
      </p:sp>
    </p:spTree>
    <p:extLst>
      <p:ext uri="{BB962C8B-B14F-4D97-AF65-F5344CB8AC3E}">
        <p14:creationId xmlns:p14="http://schemas.microsoft.com/office/powerpoint/2010/main" val="149133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0B0-A170-F77C-5638-FD233DEB5237}"/>
              </a:ext>
            </a:extLst>
          </p:cNvPr>
          <p:cNvSpPr>
            <a:spLocks noGrp="1"/>
          </p:cNvSpPr>
          <p:nvPr>
            <p:ph type="title"/>
          </p:nvPr>
        </p:nvSpPr>
        <p:spPr/>
        <p:txBody>
          <a:bodyPr/>
          <a:lstStyle/>
          <a:p>
            <a:r>
              <a:rPr lang="en-US" dirty="0"/>
              <a:t>REFERANCES</a:t>
            </a:r>
          </a:p>
        </p:txBody>
      </p:sp>
      <p:sp>
        <p:nvSpPr>
          <p:cNvPr id="3" name="Content Placeholder 2">
            <a:extLst>
              <a:ext uri="{FF2B5EF4-FFF2-40B4-BE49-F238E27FC236}">
                <a16:creationId xmlns:a16="http://schemas.microsoft.com/office/drawing/2014/main" id="{F1458000-D3AE-2FD2-38FD-7402DF90FD72}"/>
              </a:ext>
            </a:extLst>
          </p:cNvPr>
          <p:cNvSpPr>
            <a:spLocks noGrp="1"/>
          </p:cNvSpPr>
          <p:nvPr>
            <p:ph idx="1"/>
          </p:nvPr>
        </p:nvSpPr>
        <p:spPr>
          <a:xfrm>
            <a:off x="677334" y="1519311"/>
            <a:ext cx="10295466" cy="4522051"/>
          </a:xfrm>
        </p:spPr>
        <p:txBody>
          <a:bodyPr>
            <a:normAutofit/>
          </a:bodyPr>
          <a:lstStyle/>
          <a:p>
            <a:r>
              <a:rPr lang="en-US" b="1" dirty="0" err="1"/>
              <a:t>auphin</a:t>
            </a:r>
            <a:r>
              <a:rPr lang="en-US" b="1" dirty="0"/>
              <a:t>, F. </a:t>
            </a:r>
            <a:r>
              <a:rPr lang="en-US" dirty="0"/>
              <a:t>2000. Challenges to </a:t>
            </a:r>
            <a:r>
              <a:rPr lang="en-US" dirty="0" err="1"/>
              <a:t>decentralisation</a:t>
            </a:r>
            <a:r>
              <a:rPr lang="en-US" dirty="0"/>
              <a:t> of agricultural extension. Rome: FAO.</a:t>
            </a:r>
          </a:p>
          <a:p>
            <a:r>
              <a:rPr lang="en-US" dirty="0"/>
              <a:t>Decentralization: Latin American and Caribbean States Discuss Their Models; </a:t>
            </a:r>
            <a:r>
              <a:rPr lang="en-US" i="1" dirty="0"/>
              <a:t>Accountability</a:t>
            </a:r>
            <a:r>
              <a:rPr lang="en-US" dirty="0"/>
              <a:t>, II:14, June 1997, pp. 1,2,4.</a:t>
            </a:r>
          </a:p>
          <a:p>
            <a:r>
              <a:rPr lang="en-US" b="1" dirty="0"/>
              <a:t>Eicher, C.K. </a:t>
            </a:r>
            <a:r>
              <a:rPr lang="en-US" dirty="0"/>
              <a:t>2001. Africa’s Unfinished Business: Building Sustainable Agricultural Research Systems. Staff paper 20001-10, Department of Agricultural Economics, Michigan State University. East Lansing, Michigan</a:t>
            </a:r>
          </a:p>
          <a:p>
            <a:r>
              <a:rPr lang="en-US" b="1" dirty="0"/>
              <a:t>Diouf, J. </a:t>
            </a:r>
            <a:r>
              <a:rPr lang="en-US" dirty="0"/>
              <a:t>2000. Introduction, in: </a:t>
            </a:r>
            <a:r>
              <a:rPr lang="en-US" i="1" dirty="0"/>
              <a:t>The State of Food and Agriculture 2000: Lessons from the past 50 years</a:t>
            </a:r>
            <a:r>
              <a:rPr lang="en-US" dirty="0"/>
              <a:t>; Rome: FAO</a:t>
            </a:r>
          </a:p>
          <a:p>
            <a:r>
              <a:rPr lang="en-US" b="1" dirty="0"/>
              <a:t>Maguire, C.J. </a:t>
            </a:r>
            <a:r>
              <a:rPr lang="en-US" dirty="0"/>
              <a:t>2000. From agricultural education to education for rural development and food security. Paper presented to the 5th European Conference on Higher Agricultural Education, Plymouth, U.K. Posted Dec. 2000:</a:t>
            </a:r>
          </a:p>
          <a:p>
            <a:r>
              <a:rPr lang="en-US" b="1" dirty="0"/>
              <a:t>FAO. </a:t>
            </a:r>
            <a:r>
              <a:rPr lang="en-US" dirty="0"/>
              <a:t>2000. </a:t>
            </a:r>
            <a:r>
              <a:rPr lang="en-US" i="1" dirty="0"/>
              <a:t>From farmer to planner &amp; back: harvesting best practices</a:t>
            </a:r>
            <a:r>
              <a:rPr lang="en-US" dirty="0"/>
              <a:t>. Rome: Sustainable Development Department, Women in Development Service.</a:t>
            </a:r>
          </a:p>
          <a:p>
            <a:endParaRPr lang="en-US" dirty="0"/>
          </a:p>
          <a:p>
            <a:endParaRPr lang="en-US" dirty="0"/>
          </a:p>
        </p:txBody>
      </p:sp>
    </p:spTree>
    <p:extLst>
      <p:ext uri="{BB962C8B-B14F-4D97-AF65-F5344CB8AC3E}">
        <p14:creationId xmlns:p14="http://schemas.microsoft.com/office/powerpoint/2010/main" val="320329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43B-4C09-046B-DEC5-2DDC0613832A}"/>
              </a:ext>
            </a:extLst>
          </p:cNvPr>
          <p:cNvSpPr>
            <a:spLocks noGrp="1"/>
          </p:cNvSpPr>
          <p:nvPr>
            <p:ph type="title"/>
          </p:nvPr>
        </p:nvSpPr>
        <p:spPr>
          <a:xfrm>
            <a:off x="677334" y="609599"/>
            <a:ext cx="8596668" cy="4890869"/>
          </a:xfrm>
        </p:spPr>
        <p:txBody>
          <a:bodyPr>
            <a:normAutofit/>
          </a:bodyPr>
          <a:lstStyle/>
          <a:p>
            <a:pPr algn="ctr"/>
            <a:br>
              <a:rPr lang="en-US" sz="4800" dirty="0"/>
            </a:br>
            <a:br>
              <a:rPr lang="en-US" sz="4800" dirty="0"/>
            </a:br>
            <a:br>
              <a:rPr lang="en-US" sz="4800" dirty="0"/>
            </a:br>
            <a:r>
              <a:rPr lang="en-US" sz="4800" dirty="0"/>
              <a:t>THANK YOU </a:t>
            </a:r>
          </a:p>
        </p:txBody>
      </p:sp>
    </p:spTree>
    <p:extLst>
      <p:ext uri="{BB962C8B-B14F-4D97-AF65-F5344CB8AC3E}">
        <p14:creationId xmlns:p14="http://schemas.microsoft.com/office/powerpoint/2010/main" val="387439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3AB-74C2-0CDF-E084-0CF27AD31A45}"/>
              </a:ext>
            </a:extLst>
          </p:cNvPr>
          <p:cNvSpPr>
            <a:spLocks noGrp="1"/>
          </p:cNvSpPr>
          <p:nvPr>
            <p:ph type="title"/>
          </p:nvPr>
        </p:nvSpPr>
        <p:spPr>
          <a:xfrm>
            <a:off x="838200" y="239151"/>
            <a:ext cx="10515600" cy="1451537"/>
          </a:xfrm>
        </p:spPr>
        <p:txBody>
          <a:bodyPr>
            <a:normAutofit/>
          </a:bodyPr>
          <a:lstStyle/>
          <a:p>
            <a:pPr marL="0" marR="0">
              <a:lnSpc>
                <a:spcPct val="107000"/>
              </a:lnSpc>
              <a:spcBef>
                <a:spcPts val="0"/>
              </a:spcBef>
              <a:spcAft>
                <a:spcPts val="800"/>
              </a:spcAft>
            </a:pP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B774F8C-5A64-B82D-7EAB-4845A4890A10}"/>
              </a:ext>
            </a:extLst>
          </p:cNvPr>
          <p:cNvSpPr>
            <a:spLocks noGrp="1"/>
          </p:cNvSpPr>
          <p:nvPr>
            <p:ph idx="1"/>
          </p:nvPr>
        </p:nvSpPr>
        <p:spPr>
          <a:xfrm>
            <a:off x="838200" y="2738076"/>
            <a:ext cx="8596668" cy="3880773"/>
          </a:xfrm>
        </p:spPr>
        <p:txBody>
          <a:bodyPr>
            <a:normAutofit/>
          </a:bodyPr>
          <a:lstStyle/>
          <a:p>
            <a:pPr algn="ctr"/>
            <a:r>
              <a:rPr lang="en-US" sz="2800" b="1" dirty="0">
                <a:latin typeface="Bookman Old Style" panose="02050604050505020204" pitchFamily="18" charset="0"/>
                <a:ea typeface="Calibri" panose="020F0502020204030204" pitchFamily="34" charset="0"/>
                <a:cs typeface="Times New Roman" panose="02020603050405020304" pitchFamily="18" charset="0"/>
              </a:rPr>
              <a:t>REVIEW THE ETHICAL CONSIDERATION FOR AN EXTENSION AGENT</a:t>
            </a:r>
            <a:endParaRPr lang="en-US" sz="2800" b="1" dirty="0">
              <a:latin typeface="Bookman Old Style" panose="02050604050505020204" pitchFamily="18" charset="0"/>
            </a:endParaRPr>
          </a:p>
        </p:txBody>
      </p:sp>
    </p:spTree>
    <p:extLst>
      <p:ext uri="{BB962C8B-B14F-4D97-AF65-F5344CB8AC3E}">
        <p14:creationId xmlns:p14="http://schemas.microsoft.com/office/powerpoint/2010/main" val="2935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118B-528E-2514-B27B-F64688F0E685}"/>
              </a:ext>
            </a:extLst>
          </p:cNvPr>
          <p:cNvSpPr>
            <a:spLocks noGrp="1"/>
          </p:cNvSpPr>
          <p:nvPr>
            <p:ph type="title"/>
          </p:nvPr>
        </p:nvSpPr>
        <p:spPr/>
        <p:txBody>
          <a:bodyPr/>
          <a:lstStyle/>
          <a:p>
            <a:r>
              <a:rPr lang="en-US" dirty="0"/>
              <a:t>DEFINATIONS</a:t>
            </a:r>
          </a:p>
        </p:txBody>
      </p:sp>
      <p:sp>
        <p:nvSpPr>
          <p:cNvPr id="3" name="Content Placeholder 2">
            <a:extLst>
              <a:ext uri="{FF2B5EF4-FFF2-40B4-BE49-F238E27FC236}">
                <a16:creationId xmlns:a16="http://schemas.microsoft.com/office/drawing/2014/main" id="{F6CB962F-4079-42E7-2BC0-7028BAACDCA2}"/>
              </a:ext>
            </a:extLst>
          </p:cNvPr>
          <p:cNvSpPr>
            <a:spLocks noGrp="1"/>
          </p:cNvSpPr>
          <p:nvPr>
            <p:ph idx="1"/>
          </p:nvPr>
        </p:nvSpPr>
        <p:spPr>
          <a:xfrm>
            <a:off x="677334" y="1477108"/>
            <a:ext cx="8596668" cy="5380891"/>
          </a:xfrm>
        </p:spPr>
        <p:txBody>
          <a:bodyPr>
            <a:noAutofit/>
          </a:bodyPr>
          <a:lstStyle/>
          <a:p>
            <a:r>
              <a:rPr lang="en-US" sz="3200" dirty="0"/>
              <a:t>THE EXTENSION AGENT -  a person responsible for providing the knowledge and information that will enable a farmer to understand and make a decision about a particular innovation, and then for communicating that knowledge to the farmer.</a:t>
            </a:r>
          </a:p>
          <a:p>
            <a:r>
              <a:rPr lang="en-US" sz="3200" dirty="0"/>
              <a:t>ETHICS – accepted morals, values and principles of right conduct for a profession or area of service.</a:t>
            </a:r>
          </a:p>
        </p:txBody>
      </p:sp>
    </p:spTree>
    <p:extLst>
      <p:ext uri="{BB962C8B-B14F-4D97-AF65-F5344CB8AC3E}">
        <p14:creationId xmlns:p14="http://schemas.microsoft.com/office/powerpoint/2010/main" val="268330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2000"/>
                                        <p:tgtEl>
                                          <p:spTgt spid="3">
                                            <p:txEl>
                                              <p:pRg st="1" end="1"/>
                                            </p:txEl>
                                          </p:spTgt>
                                        </p:tgtEl>
                                      </p:cBhvr>
                                    </p:animEffect>
                                    <p:anim calcmode="lin" valueType="num">
                                      <p:cBhvr>
                                        <p:cTn id="23"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4"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0219-D700-E57A-2E45-6670B35FA3E5}"/>
              </a:ext>
            </a:extLst>
          </p:cNvPr>
          <p:cNvSpPr>
            <a:spLocks noGrp="1"/>
          </p:cNvSpPr>
          <p:nvPr>
            <p:ph type="title"/>
          </p:nvPr>
        </p:nvSpPr>
        <p:spPr/>
        <p:txBody>
          <a:bodyPr/>
          <a:lstStyle/>
          <a:p>
            <a:r>
              <a:rPr lang="en-US" dirty="0"/>
              <a:t>INTEGRITIY</a:t>
            </a:r>
          </a:p>
        </p:txBody>
      </p:sp>
      <p:sp>
        <p:nvSpPr>
          <p:cNvPr id="3" name="Content Placeholder 2">
            <a:extLst>
              <a:ext uri="{FF2B5EF4-FFF2-40B4-BE49-F238E27FC236}">
                <a16:creationId xmlns:a16="http://schemas.microsoft.com/office/drawing/2014/main" id="{A2939DDC-6217-A4B4-88A9-DA8E755E17FA}"/>
              </a:ext>
            </a:extLst>
          </p:cNvPr>
          <p:cNvSpPr>
            <a:spLocks noGrp="1"/>
          </p:cNvSpPr>
          <p:nvPr>
            <p:ph idx="1"/>
          </p:nvPr>
        </p:nvSpPr>
        <p:spPr>
          <a:xfrm>
            <a:off x="838200" y="1266092"/>
            <a:ext cx="10515600" cy="4923571"/>
          </a:xfrm>
        </p:spPr>
        <p:txBody>
          <a:bodyPr>
            <a:noAutofit/>
          </a:bodyPr>
          <a:lstStyle/>
          <a:p>
            <a:r>
              <a:rPr lang="en-US" sz="2400" dirty="0">
                <a:latin typeface="Calibri" panose="020F0502020204030204" pitchFamily="34" charset="0"/>
                <a:cs typeface="Calibri" panose="020F0502020204030204" pitchFamily="34" charset="0"/>
              </a:rPr>
              <a:t>The quality of being honest and having strong moral principles.</a:t>
            </a:r>
          </a:p>
          <a:p>
            <a:r>
              <a:rPr lang="en-US" sz="2400" dirty="0">
                <a:latin typeface="Calibri" panose="020F0502020204030204" pitchFamily="34" charset="0"/>
                <a:cs typeface="Calibri" panose="020F0502020204030204" pitchFamily="34" charset="0"/>
              </a:rPr>
              <a:t> Follow government policies and regulations - Wheat PIP 8bags </a:t>
            </a:r>
            <a:r>
              <a:rPr lang="en-US" sz="2400" dirty="0" err="1">
                <a:latin typeface="Calibri" panose="020F0502020204030204" pitchFamily="34" charset="0"/>
                <a:cs typeface="Calibri" panose="020F0502020204030204" pitchFamily="34" charset="0"/>
              </a:rPr>
              <a:t>compD</a:t>
            </a:r>
            <a:r>
              <a:rPr lang="en-US" sz="2400" dirty="0">
                <a:latin typeface="Calibri" panose="020F0502020204030204" pitchFamily="34" charset="0"/>
                <a:cs typeface="Calibri" panose="020F0502020204030204" pitchFamily="34" charset="0"/>
              </a:rPr>
              <a:t>/ha</a:t>
            </a:r>
          </a:p>
          <a:p>
            <a:r>
              <a:rPr lang="en-US" sz="2400" dirty="0">
                <a:latin typeface="Calibri" panose="020F0502020204030204" pitchFamily="34" charset="0"/>
                <a:cs typeface="Calibri" panose="020F0502020204030204" pitchFamily="34" charset="0"/>
              </a:rPr>
              <a:t> Declare any personal conflict of interest – farming when you are an agent may compromise professional judgement.</a:t>
            </a:r>
          </a:p>
          <a:p>
            <a:r>
              <a:rPr lang="en-US" sz="2400" dirty="0">
                <a:latin typeface="Calibri" panose="020F0502020204030204" pitchFamily="34" charset="0"/>
                <a:cs typeface="Calibri" panose="020F0502020204030204" pitchFamily="34" charset="0"/>
              </a:rPr>
              <a:t>Not engage in sexual or intimate </a:t>
            </a:r>
            <a:r>
              <a:rPr lang="en-US" sz="2400" dirty="0" err="1">
                <a:latin typeface="Calibri" panose="020F0502020204030204" pitchFamily="34" charset="0"/>
                <a:cs typeface="Calibri" panose="020F0502020204030204" pitchFamily="34" charset="0"/>
              </a:rPr>
              <a:t>behaviour</a:t>
            </a:r>
            <a:r>
              <a:rPr lang="en-US" sz="2400" dirty="0">
                <a:latin typeface="Calibri" panose="020F0502020204030204" pitchFamily="34" charset="0"/>
                <a:cs typeface="Calibri" panose="020F0502020204030204" pitchFamily="34" charset="0"/>
              </a:rPr>
              <a:t> or relationships with their clients. </a:t>
            </a:r>
          </a:p>
          <a:p>
            <a:r>
              <a:rPr lang="en-US" sz="2400" dirty="0">
                <a:latin typeface="Calibri" panose="020F0502020204030204" pitchFamily="34" charset="0"/>
                <a:cs typeface="Calibri" panose="020F0502020204030204" pitchFamily="34" charset="0"/>
              </a:rPr>
              <a:t>Desist from seeking personal benefit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asking for goods or </a:t>
            </a:r>
            <a:r>
              <a:rPr lang="en-US" sz="2400" dirty="0" err="1">
                <a:latin typeface="Calibri" panose="020F0502020204030204" pitchFamily="34" charset="0"/>
                <a:cs typeface="Calibri" panose="020F0502020204030204" pitchFamily="34" charset="0"/>
              </a:rPr>
              <a:t>favours</a:t>
            </a:r>
            <a:r>
              <a:rPr lang="en-US" sz="2400" dirty="0">
                <a:latin typeface="Calibri" panose="020F0502020204030204" pitchFamily="34" charset="0"/>
                <a:cs typeface="Calibri" panose="020F0502020204030204" pitchFamily="34" charset="0"/>
              </a:rPr>
              <a:t> from farmers</a:t>
            </a:r>
          </a:p>
          <a:p>
            <a:r>
              <a:rPr lang="en-US" sz="2400" dirty="0">
                <a:latin typeface="Calibri" panose="020F0502020204030204" pitchFamily="34" charset="0"/>
                <a:cs typeface="Calibri" panose="020F0502020204030204" pitchFamily="34" charset="0"/>
              </a:rPr>
              <a:t> Not ask for  loans or requests from a farmer.</a:t>
            </a:r>
          </a:p>
          <a:p>
            <a:r>
              <a:rPr lang="en-US" sz="2400" dirty="0">
                <a:latin typeface="Calibri" panose="020F0502020204030204" pitchFamily="34" charset="0"/>
                <a:cs typeface="Calibri" panose="020F0502020204030204" pitchFamily="34" charset="0"/>
              </a:rPr>
              <a:t> Not use his /her professional position to promote or sell products or services to clients for personal gain – selling a brand for benefits </a:t>
            </a:r>
          </a:p>
        </p:txBody>
      </p:sp>
    </p:spTree>
    <p:extLst>
      <p:ext uri="{BB962C8B-B14F-4D97-AF65-F5344CB8AC3E}">
        <p14:creationId xmlns:p14="http://schemas.microsoft.com/office/powerpoint/2010/main" val="154315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 calcmode="lin" valueType="num">
                                      <p:cBhvr>
                                        <p:cTn id="36"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7"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8"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9" dur="1000"/>
                                        <p:tgtEl>
                                          <p:spTgt spid="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p:cTn id="44"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 calcmode="lin" valueType="num">
                                      <p:cBhvr>
                                        <p:cTn id="5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5" dur="10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 calcmode="lin" valueType="num">
                                      <p:cBhvr>
                                        <p:cTn id="60"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1"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2"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36005-0409-FF21-2E98-63926DEDE4F2}"/>
              </a:ext>
            </a:extLst>
          </p:cNvPr>
          <p:cNvSpPr>
            <a:spLocks noGrp="1"/>
          </p:cNvSpPr>
          <p:nvPr>
            <p:ph type="title"/>
          </p:nvPr>
        </p:nvSpPr>
        <p:spPr/>
        <p:txBody>
          <a:bodyPr/>
          <a:lstStyle/>
          <a:p>
            <a:r>
              <a:rPr lang="en-US" dirty="0"/>
              <a:t> RESPECT</a:t>
            </a:r>
          </a:p>
        </p:txBody>
      </p:sp>
      <p:sp>
        <p:nvSpPr>
          <p:cNvPr id="3" name="Content Placeholder 2">
            <a:extLst>
              <a:ext uri="{FF2B5EF4-FFF2-40B4-BE49-F238E27FC236}">
                <a16:creationId xmlns:a16="http://schemas.microsoft.com/office/drawing/2014/main" id="{76B0DCA3-1EF4-06D6-EAAA-3F42083E6B91}"/>
              </a:ext>
            </a:extLst>
          </p:cNvPr>
          <p:cNvSpPr>
            <a:spLocks noGrp="1"/>
          </p:cNvSpPr>
          <p:nvPr>
            <p:ph idx="1"/>
          </p:nvPr>
        </p:nvSpPr>
        <p:spPr>
          <a:xfrm>
            <a:off x="677334" y="1282700"/>
            <a:ext cx="10837332" cy="5473699"/>
          </a:xfrm>
        </p:spPr>
        <p:txBody>
          <a:bodyPr>
            <a:noAutofit/>
          </a:bodyPr>
          <a:lstStyle/>
          <a:p>
            <a:r>
              <a:rPr lang="en-US" sz="2000" dirty="0"/>
              <a:t>Respect means behaving towards peers and clients in a manner that values their worth, dignity and uniqueness </a:t>
            </a:r>
            <a:r>
              <a:rPr lang="en-US" sz="2000" dirty="0" err="1"/>
              <a:t>eg</a:t>
            </a:r>
            <a:r>
              <a:rPr lang="en-US" sz="2000" dirty="0"/>
              <a:t> hats off during addressing and greeting stakeholders</a:t>
            </a:r>
          </a:p>
          <a:p>
            <a:r>
              <a:rPr lang="en-US" sz="2000" dirty="0"/>
              <a:t>Not damage property of the farmers while providing services.</a:t>
            </a:r>
          </a:p>
          <a:p>
            <a:r>
              <a:rPr lang="en-US" sz="2000" dirty="0"/>
              <a:t>Not disclose confidential information of the employer or client or partners acquired as part of their job</a:t>
            </a:r>
          </a:p>
          <a:p>
            <a:r>
              <a:rPr lang="en-US" sz="2000" dirty="0"/>
              <a:t>Acknowledge the experience and expertise of colleagues, and respect their contribution. Dismissiveness, indifference, bullying, verbal abuse, harassment or discrimination or any other such </a:t>
            </a:r>
            <a:r>
              <a:rPr lang="en-US" sz="2000" dirty="0" err="1"/>
              <a:t>behaviour</a:t>
            </a:r>
            <a:r>
              <a:rPr lang="en-US" sz="2000" dirty="0"/>
              <a:t> is inappropriate.</a:t>
            </a:r>
          </a:p>
          <a:p>
            <a:r>
              <a:rPr lang="en-US" sz="2000" dirty="0"/>
              <a:t>Not undermine or criticize the farmers or clients in public or among other extension agents.</a:t>
            </a:r>
          </a:p>
          <a:p>
            <a:r>
              <a:rPr lang="en-US" sz="2000" dirty="0"/>
              <a:t>Should keep time and stick to agreed time for sessions.</a:t>
            </a:r>
          </a:p>
          <a:p>
            <a:r>
              <a:rPr lang="en-US" sz="2000" dirty="0"/>
              <a:t>Should not use the professional work of others without acknowledging their contribution and naming the sources of material </a:t>
            </a:r>
            <a:r>
              <a:rPr lang="en-US" sz="2000" dirty="0" err="1"/>
              <a:t>eg</a:t>
            </a:r>
            <a:r>
              <a:rPr lang="en-US" sz="2000" dirty="0"/>
              <a:t> appreciating other stake holders efforts</a:t>
            </a:r>
          </a:p>
          <a:p>
            <a:endParaRPr lang="en-US" sz="2000" dirty="0"/>
          </a:p>
        </p:txBody>
      </p:sp>
    </p:spTree>
    <p:extLst>
      <p:ext uri="{BB962C8B-B14F-4D97-AF65-F5344CB8AC3E}">
        <p14:creationId xmlns:p14="http://schemas.microsoft.com/office/powerpoint/2010/main" val="221903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93F9-F390-E07A-6A50-DDD8FB4E0EEF}"/>
              </a:ext>
            </a:extLst>
          </p:cNvPr>
          <p:cNvSpPr>
            <a:spLocks noGrp="1"/>
          </p:cNvSpPr>
          <p:nvPr>
            <p:ph type="title"/>
          </p:nvPr>
        </p:nvSpPr>
        <p:spPr/>
        <p:txBody>
          <a:bodyPr/>
          <a:lstStyle/>
          <a:p>
            <a:r>
              <a:rPr lang="en-US" dirty="0"/>
              <a:t>DIVERSITY AND INCLUSION</a:t>
            </a:r>
          </a:p>
        </p:txBody>
      </p:sp>
      <p:sp>
        <p:nvSpPr>
          <p:cNvPr id="3" name="Content Placeholder 2">
            <a:extLst>
              <a:ext uri="{FF2B5EF4-FFF2-40B4-BE49-F238E27FC236}">
                <a16:creationId xmlns:a16="http://schemas.microsoft.com/office/drawing/2014/main" id="{3DC743CF-00DA-010E-94AD-ED28F69B3867}"/>
              </a:ext>
            </a:extLst>
          </p:cNvPr>
          <p:cNvSpPr>
            <a:spLocks noGrp="1"/>
          </p:cNvSpPr>
          <p:nvPr>
            <p:ph idx="1"/>
          </p:nvPr>
        </p:nvSpPr>
        <p:spPr>
          <a:xfrm>
            <a:off x="677334" y="1270000"/>
            <a:ext cx="8596668" cy="5232399"/>
          </a:xfrm>
        </p:spPr>
        <p:txBody>
          <a:bodyPr>
            <a:noAutofit/>
          </a:bodyPr>
          <a:lstStyle/>
          <a:p>
            <a:r>
              <a:rPr lang="en-US" sz="2000" dirty="0"/>
              <a:t>Acceptance of individual differences and uniqueness, including values and beliefs, culture, ethnicity, language, ability, experiences and social economic status. </a:t>
            </a:r>
          </a:p>
          <a:p>
            <a:r>
              <a:rPr lang="en-US" sz="2000" dirty="0"/>
              <a:t>Inclusion is deliberate actions to appreciate, acknowledge and address individual differences</a:t>
            </a:r>
          </a:p>
          <a:p>
            <a:r>
              <a:rPr lang="en-US" sz="2000" dirty="0"/>
              <a:t> Uphold all national and international laws regarding human rights and equality </a:t>
            </a:r>
            <a:r>
              <a:rPr lang="en-US" sz="2000" dirty="0" err="1"/>
              <a:t>eg</a:t>
            </a:r>
            <a:r>
              <a:rPr lang="en-US" sz="2000" dirty="0"/>
              <a:t> freedom of religion and </a:t>
            </a:r>
            <a:r>
              <a:rPr lang="en-US" sz="2000" dirty="0" err="1"/>
              <a:t>expresion</a:t>
            </a:r>
            <a:endParaRPr lang="en-US" sz="2000" dirty="0"/>
          </a:p>
          <a:p>
            <a:r>
              <a:rPr lang="en-US" sz="2000" dirty="0"/>
              <a:t>Recognize vulnerable farmers – disabled, old aged (support and assistance)</a:t>
            </a:r>
          </a:p>
          <a:p>
            <a:r>
              <a:rPr lang="en-US" sz="2000" dirty="0"/>
              <a:t>Good communication - avoiding technical jargon and unofficial language</a:t>
            </a:r>
          </a:p>
          <a:p>
            <a:r>
              <a:rPr lang="en-US" sz="2000" dirty="0"/>
              <a:t>Avoid </a:t>
            </a:r>
            <a:r>
              <a:rPr lang="en-US" sz="2000" dirty="0" err="1"/>
              <a:t>favouritism</a:t>
            </a:r>
            <a:r>
              <a:rPr lang="en-US" sz="2000" dirty="0"/>
              <a:t>, political biases, religious sectarianism and tribalism but </a:t>
            </a:r>
            <a:r>
              <a:rPr lang="en-US" sz="2000" dirty="0">
                <a:solidFill>
                  <a:prstClr val="black">
                    <a:lumMod val="75000"/>
                    <a:lumOff val="25000"/>
                  </a:prstClr>
                </a:solidFill>
              </a:rPr>
              <a:t>make decisions on merit </a:t>
            </a:r>
            <a:r>
              <a:rPr lang="en-US" sz="2000" dirty="0"/>
              <a:t>(holes during </a:t>
            </a:r>
            <a:r>
              <a:rPr lang="en-US" sz="2000" dirty="0" err="1"/>
              <a:t>pfumvudza</a:t>
            </a:r>
            <a:r>
              <a:rPr lang="en-US" sz="2000" dirty="0"/>
              <a:t> distribution)</a:t>
            </a:r>
          </a:p>
          <a:p>
            <a:endParaRPr lang="en-US" sz="2000" dirty="0"/>
          </a:p>
        </p:txBody>
      </p:sp>
    </p:spTree>
    <p:extLst>
      <p:ext uri="{BB962C8B-B14F-4D97-AF65-F5344CB8AC3E}">
        <p14:creationId xmlns:p14="http://schemas.microsoft.com/office/powerpoint/2010/main" val="168103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2000"/>
                                        <p:tgtEl>
                                          <p:spTgt spid="3">
                                            <p:txEl>
                                              <p:pRg st="0" end="0"/>
                                            </p:txEl>
                                          </p:spTgt>
                                        </p:tgtEl>
                                      </p:cBhvr>
                                    </p:animEffect>
                                    <p:anim calcmode="lin" valueType="num">
                                      <p:cBhvr>
                                        <p:cTn id="14"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anim calcmode="lin" valueType="num">
                                      <p:cBhvr>
                                        <p:cTn id="21"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anim calcmode="lin" valueType="num">
                                      <p:cBhvr>
                                        <p:cTn id="28"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9"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2000"/>
                                        <p:tgtEl>
                                          <p:spTgt spid="3">
                                            <p:txEl>
                                              <p:pRg st="3" end="3"/>
                                            </p:txEl>
                                          </p:spTgt>
                                        </p:tgtEl>
                                      </p:cBhvr>
                                    </p:animEffect>
                                    <p:anim calcmode="lin" valueType="num">
                                      <p:cBhvr>
                                        <p:cTn id="35"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2000"/>
                                        <p:tgtEl>
                                          <p:spTgt spid="3">
                                            <p:txEl>
                                              <p:pRg st="4" end="4"/>
                                            </p:txEl>
                                          </p:spTgt>
                                        </p:tgtEl>
                                      </p:cBhvr>
                                    </p:animEffect>
                                    <p:anim calcmode="lin" valueType="num">
                                      <p:cBhvr>
                                        <p:cTn id="42"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43" dur="2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5"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2000"/>
                                        <p:tgtEl>
                                          <p:spTgt spid="3">
                                            <p:txEl>
                                              <p:pRg st="5" end="5"/>
                                            </p:txEl>
                                          </p:spTgt>
                                        </p:tgtEl>
                                      </p:cBhvr>
                                    </p:animEffect>
                                    <p:anim calcmode="lin" valueType="num">
                                      <p:cBhvr>
                                        <p:cTn id="49"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50"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BA7E-44D9-0CE3-D833-A22F8E9F80C3}"/>
              </a:ext>
            </a:extLst>
          </p:cNvPr>
          <p:cNvSpPr>
            <a:spLocks noGrp="1"/>
          </p:cNvSpPr>
          <p:nvPr>
            <p:ph type="title"/>
          </p:nvPr>
        </p:nvSpPr>
        <p:spPr/>
        <p:txBody>
          <a:bodyPr/>
          <a:lstStyle/>
          <a:p>
            <a:r>
              <a:rPr lang="en-US" dirty="0"/>
              <a:t>COLLABORATIONS AND PARTNERSHIPS</a:t>
            </a:r>
          </a:p>
        </p:txBody>
      </p:sp>
      <p:sp>
        <p:nvSpPr>
          <p:cNvPr id="3" name="Content Placeholder 2">
            <a:extLst>
              <a:ext uri="{FF2B5EF4-FFF2-40B4-BE49-F238E27FC236}">
                <a16:creationId xmlns:a16="http://schemas.microsoft.com/office/drawing/2014/main" id="{AFC1BFA2-B654-C806-DEEB-F6263703D91D}"/>
              </a:ext>
            </a:extLst>
          </p:cNvPr>
          <p:cNvSpPr>
            <a:spLocks noGrp="1"/>
          </p:cNvSpPr>
          <p:nvPr>
            <p:ph idx="1"/>
          </p:nvPr>
        </p:nvSpPr>
        <p:spPr>
          <a:xfrm>
            <a:off x="677334" y="1336431"/>
            <a:ext cx="10028180" cy="5092504"/>
          </a:xfrm>
        </p:spPr>
        <p:txBody>
          <a:bodyPr>
            <a:noAutofit/>
          </a:bodyPr>
          <a:lstStyle/>
          <a:p>
            <a:r>
              <a:rPr lang="en-US" sz="2800" dirty="0"/>
              <a:t>Working with others to achieve results </a:t>
            </a:r>
            <a:r>
              <a:rPr lang="en-US" sz="2800" dirty="0" err="1"/>
              <a:t>eg</a:t>
            </a:r>
            <a:r>
              <a:rPr lang="en-US" sz="2800" dirty="0"/>
              <a:t> extension officers and stakeholders (health, education </a:t>
            </a:r>
            <a:r>
              <a:rPr lang="en-US" sz="2800" dirty="0" err="1"/>
              <a:t>etc</a:t>
            </a:r>
            <a:r>
              <a:rPr lang="en-US" sz="2800" dirty="0"/>
              <a:t>)</a:t>
            </a:r>
          </a:p>
          <a:p>
            <a:r>
              <a:rPr lang="en-US" sz="2800" dirty="0"/>
              <a:t>Support, mentor and train colleagues, young professionals and other members of extension, especially those who are inexperienced or attached under their supervision for example subordinates new employees, students, or interns.</a:t>
            </a:r>
          </a:p>
          <a:p>
            <a:r>
              <a:rPr lang="en-US" sz="2800" dirty="0"/>
              <a:t> Refer to a more qualified agent in case of complexity .</a:t>
            </a:r>
          </a:p>
          <a:p>
            <a:r>
              <a:rPr lang="en-US" sz="2800" dirty="0"/>
              <a:t>Should not falsify information shared with partners or collaborators.</a:t>
            </a:r>
          </a:p>
        </p:txBody>
      </p:sp>
    </p:spTree>
    <p:extLst>
      <p:ext uri="{BB962C8B-B14F-4D97-AF65-F5344CB8AC3E}">
        <p14:creationId xmlns:p14="http://schemas.microsoft.com/office/powerpoint/2010/main" val="39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EE85-BDE0-E52E-BD47-3F9D36B694B1}"/>
              </a:ext>
            </a:extLst>
          </p:cNvPr>
          <p:cNvSpPr>
            <a:spLocks noGrp="1"/>
          </p:cNvSpPr>
          <p:nvPr>
            <p:ph type="title"/>
          </p:nvPr>
        </p:nvSpPr>
        <p:spPr/>
        <p:txBody>
          <a:bodyPr/>
          <a:lstStyle/>
          <a:p>
            <a:r>
              <a:rPr lang="en-US" dirty="0"/>
              <a:t>CULTURAL AND GENDER SENSITIVITY</a:t>
            </a:r>
          </a:p>
        </p:txBody>
      </p:sp>
      <p:sp>
        <p:nvSpPr>
          <p:cNvPr id="3" name="Content Placeholder 2">
            <a:extLst>
              <a:ext uri="{FF2B5EF4-FFF2-40B4-BE49-F238E27FC236}">
                <a16:creationId xmlns:a16="http://schemas.microsoft.com/office/drawing/2014/main" id="{DAA94E65-441B-BDFF-1413-21F7D304C127}"/>
              </a:ext>
            </a:extLst>
          </p:cNvPr>
          <p:cNvSpPr>
            <a:spLocks noGrp="1"/>
          </p:cNvSpPr>
          <p:nvPr>
            <p:ph idx="1"/>
          </p:nvPr>
        </p:nvSpPr>
        <p:spPr>
          <a:xfrm>
            <a:off x="393895" y="1447800"/>
            <a:ext cx="9917723" cy="4938931"/>
          </a:xfrm>
        </p:spPr>
        <p:txBody>
          <a:bodyPr>
            <a:noAutofit/>
          </a:bodyPr>
          <a:lstStyle/>
          <a:p>
            <a:r>
              <a:rPr lang="en-US" dirty="0"/>
              <a:t> </a:t>
            </a:r>
            <a:r>
              <a:rPr lang="en-US" sz="2400" dirty="0"/>
              <a:t>Understandings patterns of behavior, practices and values shared by a group of people </a:t>
            </a:r>
            <a:r>
              <a:rPr lang="en-US" sz="2400" dirty="0" err="1"/>
              <a:t>eg</a:t>
            </a:r>
            <a:r>
              <a:rPr lang="en-US" sz="2400" dirty="0"/>
              <a:t> participating in cultural activities</a:t>
            </a:r>
          </a:p>
          <a:p>
            <a:r>
              <a:rPr lang="en-US" sz="2400" dirty="0"/>
              <a:t>Ability to recognize and address the different problems and needs of men and women arising from their culturally determined roles, and responsibilities, power relations and access to and control over resources</a:t>
            </a:r>
          </a:p>
          <a:p>
            <a:r>
              <a:rPr lang="en-US" sz="2400" dirty="0"/>
              <a:t>Ensure that the services provided are culturally appropriate and acceptable to the farmers </a:t>
            </a:r>
            <a:r>
              <a:rPr lang="en-US" sz="2400" dirty="0" err="1"/>
              <a:t>eg</a:t>
            </a:r>
            <a:r>
              <a:rPr lang="en-US" sz="2400" dirty="0"/>
              <a:t> growing </a:t>
            </a:r>
            <a:r>
              <a:rPr lang="en-US" sz="2400" dirty="0" err="1"/>
              <a:t>mhunga</a:t>
            </a:r>
            <a:r>
              <a:rPr lang="en-US" sz="2400" dirty="0"/>
              <a:t> in </a:t>
            </a:r>
            <a:r>
              <a:rPr lang="en-US" sz="2400" dirty="0" err="1"/>
              <a:t>Guruve</a:t>
            </a:r>
            <a:r>
              <a:rPr lang="en-US" sz="2400" dirty="0"/>
              <a:t> </a:t>
            </a:r>
          </a:p>
          <a:p>
            <a:r>
              <a:rPr lang="en-US" sz="2400" dirty="0"/>
              <a:t>An extension agent dress code, conduct, and other </a:t>
            </a:r>
            <a:r>
              <a:rPr lang="en-US" sz="2400" dirty="0" err="1"/>
              <a:t>behaviour</a:t>
            </a:r>
            <a:r>
              <a:rPr lang="en-US" sz="2400" dirty="0"/>
              <a:t> should be sensitive to the farmer’s beliefs, values and practices.</a:t>
            </a:r>
          </a:p>
          <a:p>
            <a:r>
              <a:rPr lang="en-US" sz="2400" dirty="0"/>
              <a:t>Should establish fair recruitment, and reward systems </a:t>
            </a:r>
            <a:r>
              <a:rPr lang="en-US" sz="2400" dirty="0" err="1"/>
              <a:t>eg</a:t>
            </a:r>
            <a:r>
              <a:rPr lang="en-US" sz="2400" dirty="0"/>
              <a:t> developmental </a:t>
            </a:r>
            <a:r>
              <a:rPr lang="en-US" sz="2400" dirty="0" err="1"/>
              <a:t>programmes</a:t>
            </a:r>
            <a:r>
              <a:rPr lang="en-US" sz="2400" dirty="0"/>
              <a:t> both governmental and non governmental</a:t>
            </a:r>
          </a:p>
        </p:txBody>
      </p:sp>
    </p:spTree>
    <p:extLst>
      <p:ext uri="{BB962C8B-B14F-4D97-AF65-F5344CB8AC3E}">
        <p14:creationId xmlns:p14="http://schemas.microsoft.com/office/powerpoint/2010/main" val="123265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4E23-A07B-66C7-6B9A-F234069F756A}"/>
              </a:ext>
            </a:extLst>
          </p:cNvPr>
          <p:cNvSpPr>
            <a:spLocks noGrp="1"/>
          </p:cNvSpPr>
          <p:nvPr>
            <p:ph type="title"/>
          </p:nvPr>
        </p:nvSpPr>
        <p:spPr/>
        <p:txBody>
          <a:bodyPr/>
          <a:lstStyle/>
          <a:p>
            <a:r>
              <a:rPr lang="en-US" dirty="0"/>
              <a:t>ACCOUNTABILITY AND TRANSPARENCY:</a:t>
            </a:r>
          </a:p>
        </p:txBody>
      </p:sp>
      <p:sp>
        <p:nvSpPr>
          <p:cNvPr id="3" name="Content Placeholder 2">
            <a:extLst>
              <a:ext uri="{FF2B5EF4-FFF2-40B4-BE49-F238E27FC236}">
                <a16:creationId xmlns:a16="http://schemas.microsoft.com/office/drawing/2014/main" id="{AEF74FE2-BA43-2401-015B-DF1F73B394D7}"/>
              </a:ext>
            </a:extLst>
          </p:cNvPr>
          <p:cNvSpPr>
            <a:spLocks noGrp="1"/>
          </p:cNvSpPr>
          <p:nvPr>
            <p:ph idx="1"/>
          </p:nvPr>
        </p:nvSpPr>
        <p:spPr>
          <a:xfrm>
            <a:off x="168812" y="1485900"/>
            <a:ext cx="11743788" cy="4999305"/>
          </a:xfrm>
        </p:spPr>
        <p:txBody>
          <a:bodyPr>
            <a:noAutofit/>
          </a:bodyPr>
          <a:lstStyle/>
          <a:p>
            <a:r>
              <a:rPr lang="en-US" sz="2800" dirty="0"/>
              <a:t>Answerable for own decisions or actions.</a:t>
            </a:r>
          </a:p>
          <a:p>
            <a:r>
              <a:rPr lang="en-US" sz="2800" dirty="0"/>
              <a:t>Openness, free sharing or communication without hidden agendas.</a:t>
            </a:r>
          </a:p>
          <a:p>
            <a:r>
              <a:rPr lang="en-US" sz="2800" dirty="0"/>
              <a:t>Should be open and honest in interactions with professional peers and partners.</a:t>
            </a:r>
          </a:p>
          <a:p>
            <a:r>
              <a:rPr lang="en-US" sz="2800" dirty="0"/>
              <a:t>should communicate clearly and promptly with colleagues.</a:t>
            </a:r>
          </a:p>
          <a:p>
            <a:r>
              <a:rPr lang="en-US" sz="2800" dirty="0"/>
              <a:t>An extension agent should ensure that proper incident management and documentation is done and full report is provided to relevant officials. </a:t>
            </a:r>
            <a:r>
              <a:rPr lang="en-US" sz="2800" dirty="0" err="1"/>
              <a:t>Eg</a:t>
            </a:r>
            <a:r>
              <a:rPr lang="en-US" sz="2800" dirty="0"/>
              <a:t> incase of accidents/ emergences’ </a:t>
            </a:r>
          </a:p>
          <a:p>
            <a:r>
              <a:rPr lang="en-US" sz="2800" dirty="0"/>
              <a:t>should keep the peers and key stakeholders informed of their performance through timely accurate reports.</a:t>
            </a:r>
          </a:p>
        </p:txBody>
      </p:sp>
    </p:spTree>
    <p:extLst>
      <p:ext uri="{BB962C8B-B14F-4D97-AF65-F5344CB8AC3E}">
        <p14:creationId xmlns:p14="http://schemas.microsoft.com/office/powerpoint/2010/main" val="15592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436</TotalTime>
  <Words>1086</Words>
  <Application>Microsoft Office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Century Gothic</vt:lpstr>
      <vt:lpstr>Trebuchet MS</vt:lpstr>
      <vt:lpstr>Wingdings 3</vt:lpstr>
      <vt:lpstr>Facet</vt:lpstr>
      <vt:lpstr>Group 2</vt:lpstr>
      <vt:lpstr> </vt:lpstr>
      <vt:lpstr>DEFINATIONS</vt:lpstr>
      <vt:lpstr>INTEGRITIY</vt:lpstr>
      <vt:lpstr> RESPECT</vt:lpstr>
      <vt:lpstr>DIVERSITY AND INCLUSION</vt:lpstr>
      <vt:lpstr>COLLABORATIONS AND PARTNERSHIPS</vt:lpstr>
      <vt:lpstr>CULTURAL AND GENDER SENSITIVITY</vt:lpstr>
      <vt:lpstr>ACCOUNTABILITY AND TRANSPARENCY:</vt:lpstr>
      <vt:lpstr>FARMER CENTEREDNESS</vt:lpstr>
      <vt:lpstr>INNOVATIVENESS, KNOWLEDGE AND SKILLS FOR ENHANCEMENT OF HUMAN WELFARE</vt:lpstr>
      <vt:lpstr>CONCLUSION </vt:lpstr>
      <vt:lpstr>REFERANCES</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Zvikomborero Chikuruwo</dc:creator>
  <cp:lastModifiedBy>Zvikomborero Chikuruwo</cp:lastModifiedBy>
  <cp:revision>7</cp:revision>
  <dcterms:created xsi:type="dcterms:W3CDTF">2024-08-01T00:04:37Z</dcterms:created>
  <dcterms:modified xsi:type="dcterms:W3CDTF">2024-08-02T07:48:01Z</dcterms:modified>
</cp:coreProperties>
</file>