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12F718-93E7-4519-B46C-4C189A229C06}" v="3" dt="2024-01-21T10:51:05.7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4660"/>
  </p:normalViewPr>
  <p:slideViewPr>
    <p:cSldViewPr snapToGrid="0">
      <p:cViewPr>
        <p:scale>
          <a:sx n="100" d="100"/>
          <a:sy n="100" d="100"/>
        </p:scale>
        <p:origin x="1032" y="4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0.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0.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079ADD-CF34-4006-A318-942A370C3E2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FB743B3-8165-46CD-9661-F38F562A23DD}">
      <dgm:prSet/>
      <dgm:spPr/>
      <dgm:t>
        <a:bodyPr/>
        <a:lstStyle/>
        <a:p>
          <a:pPr>
            <a:lnSpc>
              <a:spcPct val="100000"/>
            </a:lnSpc>
          </a:pPr>
          <a:r>
            <a:rPr lang="en-US"/>
            <a:t>Moral principles that guide our understanding and relationship with the natural environment, plants and animals involved in agric practices </a:t>
          </a:r>
        </a:p>
      </dgm:t>
    </dgm:pt>
    <dgm:pt modelId="{423E3B82-B90F-454B-A2BD-FE1B1CC820C0}" type="parTrans" cxnId="{577A687C-C1B5-4A0E-A52D-A028E4FBE327}">
      <dgm:prSet/>
      <dgm:spPr/>
      <dgm:t>
        <a:bodyPr/>
        <a:lstStyle/>
        <a:p>
          <a:endParaRPr lang="en-US"/>
        </a:p>
      </dgm:t>
    </dgm:pt>
    <dgm:pt modelId="{465809C8-38C2-469F-95BD-756A49D88F40}" type="sibTrans" cxnId="{577A687C-C1B5-4A0E-A52D-A028E4FBE327}">
      <dgm:prSet/>
      <dgm:spPr/>
      <dgm:t>
        <a:bodyPr/>
        <a:lstStyle/>
        <a:p>
          <a:endParaRPr lang="en-US"/>
        </a:p>
      </dgm:t>
    </dgm:pt>
    <dgm:pt modelId="{3A402BEB-5C16-4FAD-8FD1-FD8D2603CAD3}">
      <dgm:prSet/>
      <dgm:spPr/>
      <dgm:t>
        <a:bodyPr/>
        <a:lstStyle/>
        <a:p>
          <a:pPr>
            <a:lnSpc>
              <a:spcPct val="100000"/>
            </a:lnSpc>
          </a:pPr>
          <a:r>
            <a:rPr lang="en-US"/>
            <a:t>It emphasizes the importance of sustainable and responsible farming practices to ensure the wellbeing of all living beings</a:t>
          </a:r>
        </a:p>
      </dgm:t>
    </dgm:pt>
    <dgm:pt modelId="{22CB1067-29D8-4873-A1F7-95FE8BA560FE}" type="parTrans" cxnId="{A6D0A228-2F7F-4496-958A-49098E0BBF25}">
      <dgm:prSet/>
      <dgm:spPr/>
      <dgm:t>
        <a:bodyPr/>
        <a:lstStyle/>
        <a:p>
          <a:endParaRPr lang="en-US"/>
        </a:p>
      </dgm:t>
    </dgm:pt>
    <dgm:pt modelId="{3675A764-71A2-43E5-AAFF-21AE55B50D80}" type="sibTrans" cxnId="{A6D0A228-2F7F-4496-958A-49098E0BBF25}">
      <dgm:prSet/>
      <dgm:spPr/>
      <dgm:t>
        <a:bodyPr/>
        <a:lstStyle/>
        <a:p>
          <a:endParaRPr lang="en-US"/>
        </a:p>
      </dgm:t>
    </dgm:pt>
    <dgm:pt modelId="{1025C80D-5FC5-44FD-909C-D0A653F4FD30}">
      <dgm:prSet/>
      <dgm:spPr/>
      <dgm:t>
        <a:bodyPr/>
        <a:lstStyle/>
        <a:p>
          <a:pPr>
            <a:lnSpc>
              <a:spcPct val="100000"/>
            </a:lnSpc>
          </a:pPr>
          <a:r>
            <a:rPr lang="en-US"/>
            <a:t>Not merely abstract ideas but can have real world consequences for example concepts in fields such as AI, genetics, biotech can have ethical concerns of privacy autonomy justice and potential harm</a:t>
          </a:r>
        </a:p>
      </dgm:t>
    </dgm:pt>
    <dgm:pt modelId="{A79456C6-E308-4F97-9064-4A7F812F73C3}" type="parTrans" cxnId="{CCC98B50-118E-40D4-9AB8-3BE336FB4803}">
      <dgm:prSet/>
      <dgm:spPr/>
      <dgm:t>
        <a:bodyPr/>
        <a:lstStyle/>
        <a:p>
          <a:endParaRPr lang="en-US"/>
        </a:p>
      </dgm:t>
    </dgm:pt>
    <dgm:pt modelId="{6AA95395-BC47-445B-8776-0A562D24CF85}" type="sibTrans" cxnId="{CCC98B50-118E-40D4-9AB8-3BE336FB4803}">
      <dgm:prSet/>
      <dgm:spPr/>
      <dgm:t>
        <a:bodyPr/>
        <a:lstStyle/>
        <a:p>
          <a:endParaRPr lang="en-US"/>
        </a:p>
      </dgm:t>
    </dgm:pt>
    <dgm:pt modelId="{64641EE8-0E1B-4AA4-9448-2A7447CA8C00}" type="pres">
      <dgm:prSet presAssocID="{87079ADD-CF34-4006-A318-942A370C3E26}" presName="root" presStyleCnt="0">
        <dgm:presLayoutVars>
          <dgm:dir/>
          <dgm:resizeHandles val="exact"/>
        </dgm:presLayoutVars>
      </dgm:prSet>
      <dgm:spPr/>
    </dgm:pt>
    <dgm:pt modelId="{1BFA78FB-8DAF-458B-B711-D827D739AD77}" type="pres">
      <dgm:prSet presAssocID="{BFB743B3-8165-46CD-9661-F38F562A23DD}" presName="compNode" presStyleCnt="0"/>
      <dgm:spPr/>
    </dgm:pt>
    <dgm:pt modelId="{63D86B8B-7390-4FE2-B213-8C1366C80AC2}" type="pres">
      <dgm:prSet presAssocID="{BFB743B3-8165-46CD-9661-F38F562A23DD}" presName="bgRect" presStyleLbl="bgShp" presStyleIdx="0" presStyleCnt="3"/>
      <dgm:spPr/>
    </dgm:pt>
    <dgm:pt modelId="{78D1FC98-90A6-459B-BA1F-1AD95AFF32F9}" type="pres">
      <dgm:prSet presAssocID="{BFB743B3-8165-46CD-9661-F38F562A23D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ciduous tree"/>
        </a:ext>
      </dgm:extLst>
    </dgm:pt>
    <dgm:pt modelId="{8EECC40C-7968-4060-8BA0-2407F3AB4477}" type="pres">
      <dgm:prSet presAssocID="{BFB743B3-8165-46CD-9661-F38F562A23DD}" presName="spaceRect" presStyleCnt="0"/>
      <dgm:spPr/>
    </dgm:pt>
    <dgm:pt modelId="{A5B02A1C-7CD6-4EA0-87F6-DB9D598072BB}" type="pres">
      <dgm:prSet presAssocID="{BFB743B3-8165-46CD-9661-F38F562A23DD}" presName="parTx" presStyleLbl="revTx" presStyleIdx="0" presStyleCnt="3">
        <dgm:presLayoutVars>
          <dgm:chMax val="0"/>
          <dgm:chPref val="0"/>
        </dgm:presLayoutVars>
      </dgm:prSet>
      <dgm:spPr/>
    </dgm:pt>
    <dgm:pt modelId="{E6BF443C-5FEC-4D81-B52B-E2EBAC737C43}" type="pres">
      <dgm:prSet presAssocID="{465809C8-38C2-469F-95BD-756A49D88F40}" presName="sibTrans" presStyleCnt="0"/>
      <dgm:spPr/>
    </dgm:pt>
    <dgm:pt modelId="{53CEF378-0E25-4351-8346-FC038CD44372}" type="pres">
      <dgm:prSet presAssocID="{3A402BEB-5C16-4FAD-8FD1-FD8D2603CAD3}" presName="compNode" presStyleCnt="0"/>
      <dgm:spPr/>
    </dgm:pt>
    <dgm:pt modelId="{51EFE2B1-2773-483F-84CF-E438F62D2165}" type="pres">
      <dgm:prSet presAssocID="{3A402BEB-5C16-4FAD-8FD1-FD8D2603CAD3}" presName="bgRect" presStyleLbl="bgShp" presStyleIdx="1" presStyleCnt="3"/>
      <dgm:spPr/>
    </dgm:pt>
    <dgm:pt modelId="{2439BCE4-1089-447A-AE0E-CFA16A68AED1}" type="pres">
      <dgm:prSet presAssocID="{3A402BEB-5C16-4FAD-8FD1-FD8D2603CAD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nt"/>
        </a:ext>
      </dgm:extLst>
    </dgm:pt>
    <dgm:pt modelId="{40EBE7D5-BB73-42D3-9ED0-2D1F98BDD165}" type="pres">
      <dgm:prSet presAssocID="{3A402BEB-5C16-4FAD-8FD1-FD8D2603CAD3}" presName="spaceRect" presStyleCnt="0"/>
      <dgm:spPr/>
    </dgm:pt>
    <dgm:pt modelId="{0ADE79B4-799A-43F1-8068-11304872CA69}" type="pres">
      <dgm:prSet presAssocID="{3A402BEB-5C16-4FAD-8FD1-FD8D2603CAD3}" presName="parTx" presStyleLbl="revTx" presStyleIdx="1" presStyleCnt="3">
        <dgm:presLayoutVars>
          <dgm:chMax val="0"/>
          <dgm:chPref val="0"/>
        </dgm:presLayoutVars>
      </dgm:prSet>
      <dgm:spPr/>
    </dgm:pt>
    <dgm:pt modelId="{F6AC17ED-EC2D-4707-A500-2B629241C6A1}" type="pres">
      <dgm:prSet presAssocID="{3675A764-71A2-43E5-AAFF-21AE55B50D80}" presName="sibTrans" presStyleCnt="0"/>
      <dgm:spPr/>
    </dgm:pt>
    <dgm:pt modelId="{A225A2EA-8D79-47E3-94AF-04931FA30F8E}" type="pres">
      <dgm:prSet presAssocID="{1025C80D-5FC5-44FD-909C-D0A653F4FD30}" presName="compNode" presStyleCnt="0"/>
      <dgm:spPr/>
    </dgm:pt>
    <dgm:pt modelId="{940A8F6B-3E4E-4685-BAAB-265CE40C0C58}" type="pres">
      <dgm:prSet presAssocID="{1025C80D-5FC5-44FD-909C-D0A653F4FD30}" presName="bgRect" presStyleLbl="bgShp" presStyleIdx="2" presStyleCnt="3"/>
      <dgm:spPr/>
    </dgm:pt>
    <dgm:pt modelId="{59821328-ABD0-40FE-9DB8-533350E2FBB9}" type="pres">
      <dgm:prSet presAssocID="{1025C80D-5FC5-44FD-909C-D0A653F4FD3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croscope"/>
        </a:ext>
      </dgm:extLst>
    </dgm:pt>
    <dgm:pt modelId="{EB1EA92A-FF71-4097-86FD-483D3898CE32}" type="pres">
      <dgm:prSet presAssocID="{1025C80D-5FC5-44FD-909C-D0A653F4FD30}" presName="spaceRect" presStyleCnt="0"/>
      <dgm:spPr/>
    </dgm:pt>
    <dgm:pt modelId="{B567D08A-D4C9-4124-91C9-7971BD0B12C9}" type="pres">
      <dgm:prSet presAssocID="{1025C80D-5FC5-44FD-909C-D0A653F4FD30}" presName="parTx" presStyleLbl="revTx" presStyleIdx="2" presStyleCnt="3">
        <dgm:presLayoutVars>
          <dgm:chMax val="0"/>
          <dgm:chPref val="0"/>
        </dgm:presLayoutVars>
      </dgm:prSet>
      <dgm:spPr/>
    </dgm:pt>
  </dgm:ptLst>
  <dgm:cxnLst>
    <dgm:cxn modelId="{0CF71409-4761-F94C-BC70-13A8944C5E72}" type="presOf" srcId="{3A402BEB-5C16-4FAD-8FD1-FD8D2603CAD3}" destId="{0ADE79B4-799A-43F1-8068-11304872CA69}" srcOrd="0" destOrd="0" presId="urn:microsoft.com/office/officeart/2018/2/layout/IconVerticalSolidList"/>
    <dgm:cxn modelId="{A6D0A228-2F7F-4496-958A-49098E0BBF25}" srcId="{87079ADD-CF34-4006-A318-942A370C3E26}" destId="{3A402BEB-5C16-4FAD-8FD1-FD8D2603CAD3}" srcOrd="1" destOrd="0" parTransId="{22CB1067-29D8-4873-A1F7-95FE8BA560FE}" sibTransId="{3675A764-71A2-43E5-AAFF-21AE55B50D80}"/>
    <dgm:cxn modelId="{344EC131-E3BA-0446-A303-EFB88D4A7A61}" type="presOf" srcId="{BFB743B3-8165-46CD-9661-F38F562A23DD}" destId="{A5B02A1C-7CD6-4EA0-87F6-DB9D598072BB}" srcOrd="0" destOrd="0" presId="urn:microsoft.com/office/officeart/2018/2/layout/IconVerticalSolidList"/>
    <dgm:cxn modelId="{CCC98B50-118E-40D4-9AB8-3BE336FB4803}" srcId="{87079ADD-CF34-4006-A318-942A370C3E26}" destId="{1025C80D-5FC5-44FD-909C-D0A653F4FD30}" srcOrd="2" destOrd="0" parTransId="{A79456C6-E308-4F97-9064-4A7F812F73C3}" sibTransId="{6AA95395-BC47-445B-8776-0A562D24CF85}"/>
    <dgm:cxn modelId="{577A687C-C1B5-4A0E-A52D-A028E4FBE327}" srcId="{87079ADD-CF34-4006-A318-942A370C3E26}" destId="{BFB743B3-8165-46CD-9661-F38F562A23DD}" srcOrd="0" destOrd="0" parTransId="{423E3B82-B90F-454B-A2BD-FE1B1CC820C0}" sibTransId="{465809C8-38C2-469F-95BD-756A49D88F40}"/>
    <dgm:cxn modelId="{634588A4-ACA2-B845-859B-1F80BABDABC4}" type="presOf" srcId="{1025C80D-5FC5-44FD-909C-D0A653F4FD30}" destId="{B567D08A-D4C9-4124-91C9-7971BD0B12C9}" srcOrd="0" destOrd="0" presId="urn:microsoft.com/office/officeart/2018/2/layout/IconVerticalSolidList"/>
    <dgm:cxn modelId="{8CBBF9EE-1752-5841-A3AB-FFA6ED572469}" type="presOf" srcId="{87079ADD-CF34-4006-A318-942A370C3E26}" destId="{64641EE8-0E1B-4AA4-9448-2A7447CA8C00}" srcOrd="0" destOrd="0" presId="urn:microsoft.com/office/officeart/2018/2/layout/IconVerticalSolidList"/>
    <dgm:cxn modelId="{21A83156-83E0-634B-B644-C06C797BDB74}" type="presParOf" srcId="{64641EE8-0E1B-4AA4-9448-2A7447CA8C00}" destId="{1BFA78FB-8DAF-458B-B711-D827D739AD77}" srcOrd="0" destOrd="0" presId="urn:microsoft.com/office/officeart/2018/2/layout/IconVerticalSolidList"/>
    <dgm:cxn modelId="{0D9C35EB-1C2E-2D48-8ACA-B1D0560DFB2E}" type="presParOf" srcId="{1BFA78FB-8DAF-458B-B711-D827D739AD77}" destId="{63D86B8B-7390-4FE2-B213-8C1366C80AC2}" srcOrd="0" destOrd="0" presId="urn:microsoft.com/office/officeart/2018/2/layout/IconVerticalSolidList"/>
    <dgm:cxn modelId="{BD1503DA-461D-4146-8DB3-C2BE0FB13851}" type="presParOf" srcId="{1BFA78FB-8DAF-458B-B711-D827D739AD77}" destId="{78D1FC98-90A6-459B-BA1F-1AD95AFF32F9}" srcOrd="1" destOrd="0" presId="urn:microsoft.com/office/officeart/2018/2/layout/IconVerticalSolidList"/>
    <dgm:cxn modelId="{DB6AD95D-8DFB-A346-AD51-B2140B8B9AA8}" type="presParOf" srcId="{1BFA78FB-8DAF-458B-B711-D827D739AD77}" destId="{8EECC40C-7968-4060-8BA0-2407F3AB4477}" srcOrd="2" destOrd="0" presId="urn:microsoft.com/office/officeart/2018/2/layout/IconVerticalSolidList"/>
    <dgm:cxn modelId="{7E817591-3901-5247-9876-7D680E1963E6}" type="presParOf" srcId="{1BFA78FB-8DAF-458B-B711-D827D739AD77}" destId="{A5B02A1C-7CD6-4EA0-87F6-DB9D598072BB}" srcOrd="3" destOrd="0" presId="urn:microsoft.com/office/officeart/2018/2/layout/IconVerticalSolidList"/>
    <dgm:cxn modelId="{D246D83C-8F17-6F42-B17D-183FC3EACFED}" type="presParOf" srcId="{64641EE8-0E1B-4AA4-9448-2A7447CA8C00}" destId="{E6BF443C-5FEC-4D81-B52B-E2EBAC737C43}" srcOrd="1" destOrd="0" presId="urn:microsoft.com/office/officeart/2018/2/layout/IconVerticalSolidList"/>
    <dgm:cxn modelId="{3CF16915-4F84-C648-A5A7-10EC700F9F10}" type="presParOf" srcId="{64641EE8-0E1B-4AA4-9448-2A7447CA8C00}" destId="{53CEF378-0E25-4351-8346-FC038CD44372}" srcOrd="2" destOrd="0" presId="urn:microsoft.com/office/officeart/2018/2/layout/IconVerticalSolidList"/>
    <dgm:cxn modelId="{DCF6003A-043B-EB41-A0C9-9A14BBC5C6F8}" type="presParOf" srcId="{53CEF378-0E25-4351-8346-FC038CD44372}" destId="{51EFE2B1-2773-483F-84CF-E438F62D2165}" srcOrd="0" destOrd="0" presId="urn:microsoft.com/office/officeart/2018/2/layout/IconVerticalSolidList"/>
    <dgm:cxn modelId="{2F3CAADA-E8B9-3B41-B518-0F235A0A76F6}" type="presParOf" srcId="{53CEF378-0E25-4351-8346-FC038CD44372}" destId="{2439BCE4-1089-447A-AE0E-CFA16A68AED1}" srcOrd="1" destOrd="0" presId="urn:microsoft.com/office/officeart/2018/2/layout/IconVerticalSolidList"/>
    <dgm:cxn modelId="{0F7521C0-1F69-4649-BA9A-B9DFA5BCB537}" type="presParOf" srcId="{53CEF378-0E25-4351-8346-FC038CD44372}" destId="{40EBE7D5-BB73-42D3-9ED0-2D1F98BDD165}" srcOrd="2" destOrd="0" presId="urn:microsoft.com/office/officeart/2018/2/layout/IconVerticalSolidList"/>
    <dgm:cxn modelId="{00E13811-FC6C-A348-A9EC-DE00F697074C}" type="presParOf" srcId="{53CEF378-0E25-4351-8346-FC038CD44372}" destId="{0ADE79B4-799A-43F1-8068-11304872CA69}" srcOrd="3" destOrd="0" presId="urn:microsoft.com/office/officeart/2018/2/layout/IconVerticalSolidList"/>
    <dgm:cxn modelId="{860A546B-4B3F-4748-9B91-42AE2E8941BB}" type="presParOf" srcId="{64641EE8-0E1B-4AA4-9448-2A7447CA8C00}" destId="{F6AC17ED-EC2D-4707-A500-2B629241C6A1}" srcOrd="3" destOrd="0" presId="urn:microsoft.com/office/officeart/2018/2/layout/IconVerticalSolidList"/>
    <dgm:cxn modelId="{634069D2-18BB-B14D-BDEC-EB0524FAE669}" type="presParOf" srcId="{64641EE8-0E1B-4AA4-9448-2A7447CA8C00}" destId="{A225A2EA-8D79-47E3-94AF-04931FA30F8E}" srcOrd="4" destOrd="0" presId="urn:microsoft.com/office/officeart/2018/2/layout/IconVerticalSolidList"/>
    <dgm:cxn modelId="{966CC269-91DC-FC40-9896-2E87541D343B}" type="presParOf" srcId="{A225A2EA-8D79-47E3-94AF-04931FA30F8E}" destId="{940A8F6B-3E4E-4685-BAAB-265CE40C0C58}" srcOrd="0" destOrd="0" presId="urn:microsoft.com/office/officeart/2018/2/layout/IconVerticalSolidList"/>
    <dgm:cxn modelId="{2086CEBC-202B-1C40-AEEF-C23E94BD1E0E}" type="presParOf" srcId="{A225A2EA-8D79-47E3-94AF-04931FA30F8E}" destId="{59821328-ABD0-40FE-9DB8-533350E2FBB9}" srcOrd="1" destOrd="0" presId="urn:microsoft.com/office/officeart/2018/2/layout/IconVerticalSolidList"/>
    <dgm:cxn modelId="{7DA9309A-102D-314B-BEEA-49C2750C6E98}" type="presParOf" srcId="{A225A2EA-8D79-47E3-94AF-04931FA30F8E}" destId="{EB1EA92A-FF71-4097-86FD-483D3898CE32}" srcOrd="2" destOrd="0" presId="urn:microsoft.com/office/officeart/2018/2/layout/IconVerticalSolidList"/>
    <dgm:cxn modelId="{7711AC97-2FCB-0740-A1C6-469683E4AE68}" type="presParOf" srcId="{A225A2EA-8D79-47E3-94AF-04931FA30F8E}" destId="{B567D08A-D4C9-4124-91C9-7971BD0B12C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A206B7-B3AB-48CC-9F72-786D391DA4E7}" type="doc">
      <dgm:prSet loTypeId="urn:microsoft.com/office/officeart/2018/2/layout/IconLabelList" loCatId="icon" qsTypeId="urn:microsoft.com/office/officeart/2005/8/quickstyle/simple1" qsCatId="simple" csTypeId="urn:microsoft.com/office/officeart/2018/5/colors/Iconchunking_neutralbg_accent3_2" csCatId="accent3" phldr="1"/>
      <dgm:spPr/>
      <dgm:t>
        <a:bodyPr/>
        <a:lstStyle/>
        <a:p>
          <a:endParaRPr lang="en-US"/>
        </a:p>
      </dgm:t>
    </dgm:pt>
    <dgm:pt modelId="{10FE1698-0C1E-427B-848B-BF6DD16C8859}">
      <dgm:prSet/>
      <dgm:spPr/>
      <dgm:t>
        <a:bodyPr/>
        <a:lstStyle/>
        <a:p>
          <a:r>
            <a:rPr lang="en-US"/>
            <a:t>Branch of ethics that focuses on the moral and ethical issues related to agriculture and food</a:t>
          </a:r>
        </a:p>
      </dgm:t>
    </dgm:pt>
    <dgm:pt modelId="{301D8BFC-B31E-4E7F-BEA7-1C8A0D2FB40C}" type="parTrans" cxnId="{7984E132-A955-488B-A17C-294C9F30AB99}">
      <dgm:prSet/>
      <dgm:spPr/>
      <dgm:t>
        <a:bodyPr/>
        <a:lstStyle/>
        <a:p>
          <a:endParaRPr lang="en-US"/>
        </a:p>
      </dgm:t>
    </dgm:pt>
    <dgm:pt modelId="{0EC36E86-455A-4B60-A885-E83FFEEB5A26}" type="sibTrans" cxnId="{7984E132-A955-488B-A17C-294C9F30AB99}">
      <dgm:prSet/>
      <dgm:spPr/>
      <dgm:t>
        <a:bodyPr/>
        <a:lstStyle/>
        <a:p>
          <a:endParaRPr lang="en-US"/>
        </a:p>
      </dgm:t>
    </dgm:pt>
    <dgm:pt modelId="{DF679538-703B-443A-BF6B-1F6661840DDE}">
      <dgm:prSet/>
      <dgm:spPr/>
      <dgm:t>
        <a:bodyPr/>
        <a:lstStyle/>
        <a:p>
          <a:r>
            <a:rPr lang="en-US"/>
            <a:t>Ethical concerns in Agro-Ethics</a:t>
          </a:r>
        </a:p>
      </dgm:t>
    </dgm:pt>
    <dgm:pt modelId="{75DDBD38-B2FB-4983-95C0-E835009DB99F}" type="parTrans" cxnId="{D5C52085-D2EA-40C1-920E-475189AC7DA4}">
      <dgm:prSet/>
      <dgm:spPr/>
      <dgm:t>
        <a:bodyPr/>
        <a:lstStyle/>
        <a:p>
          <a:endParaRPr lang="en-US"/>
        </a:p>
      </dgm:t>
    </dgm:pt>
    <dgm:pt modelId="{F9FD6D53-F012-4C3C-9CA4-5CECE640CC82}" type="sibTrans" cxnId="{D5C52085-D2EA-40C1-920E-475189AC7DA4}">
      <dgm:prSet/>
      <dgm:spPr/>
      <dgm:t>
        <a:bodyPr/>
        <a:lstStyle/>
        <a:p>
          <a:endParaRPr lang="en-US"/>
        </a:p>
      </dgm:t>
    </dgm:pt>
    <dgm:pt modelId="{B2DE6B57-2A95-4213-AF44-2F4684478297}">
      <dgm:prSet/>
      <dgm:spPr/>
      <dgm:t>
        <a:bodyPr/>
        <a:lstStyle/>
        <a:p>
          <a:r>
            <a:rPr lang="en-US"/>
            <a:t>1. Animal welfare-confinement and cruelty</a:t>
          </a:r>
        </a:p>
      </dgm:t>
    </dgm:pt>
    <dgm:pt modelId="{D5A5E1CB-62D2-4B3A-AD24-FB8083086D46}" type="parTrans" cxnId="{49E32179-F523-4F11-B10A-9B0A2BB267E8}">
      <dgm:prSet/>
      <dgm:spPr/>
      <dgm:t>
        <a:bodyPr/>
        <a:lstStyle/>
        <a:p>
          <a:endParaRPr lang="en-US"/>
        </a:p>
      </dgm:t>
    </dgm:pt>
    <dgm:pt modelId="{9A41E8D7-E3FC-4F31-96A4-2E337E4C410C}" type="sibTrans" cxnId="{49E32179-F523-4F11-B10A-9B0A2BB267E8}">
      <dgm:prSet/>
      <dgm:spPr/>
      <dgm:t>
        <a:bodyPr/>
        <a:lstStyle/>
        <a:p>
          <a:endParaRPr lang="en-US"/>
        </a:p>
      </dgm:t>
    </dgm:pt>
    <dgm:pt modelId="{AD8635FE-2A7E-43BE-AC87-D8B3D6173FEF}">
      <dgm:prSet/>
      <dgm:spPr/>
      <dgm:t>
        <a:bodyPr/>
        <a:lstStyle/>
        <a:p>
          <a:r>
            <a:rPr lang="en-US"/>
            <a:t>2. Environmental Impact-deforestation, excessive pesticide or fertilizer use, water pollution</a:t>
          </a:r>
        </a:p>
      </dgm:t>
    </dgm:pt>
    <dgm:pt modelId="{E0B4815E-DE72-446E-A6CA-DB43A070A81A}" type="parTrans" cxnId="{76FDC40E-930F-4DDD-8CCC-99C489372090}">
      <dgm:prSet/>
      <dgm:spPr/>
      <dgm:t>
        <a:bodyPr/>
        <a:lstStyle/>
        <a:p>
          <a:endParaRPr lang="en-US"/>
        </a:p>
      </dgm:t>
    </dgm:pt>
    <dgm:pt modelId="{D4AA49F7-E913-4932-BD9D-27F992AC763B}" type="sibTrans" cxnId="{76FDC40E-930F-4DDD-8CCC-99C489372090}">
      <dgm:prSet/>
      <dgm:spPr/>
      <dgm:t>
        <a:bodyPr/>
        <a:lstStyle/>
        <a:p>
          <a:endParaRPr lang="en-US"/>
        </a:p>
      </dgm:t>
    </dgm:pt>
    <dgm:pt modelId="{E059297B-543D-48B9-B189-3BA669FAA87A}">
      <dgm:prSet/>
      <dgm:spPr/>
      <dgm:t>
        <a:bodyPr/>
        <a:lstStyle/>
        <a:p>
          <a:r>
            <a:rPr lang="en-US"/>
            <a:t>3. Genetic engineering &amp; GMO-health risk</a:t>
          </a:r>
        </a:p>
      </dgm:t>
    </dgm:pt>
    <dgm:pt modelId="{931A8F0F-A263-49C4-931B-4DD236A6338E}" type="parTrans" cxnId="{9A05AF7C-84BB-4E2A-AEC1-8EAB957BAC29}">
      <dgm:prSet/>
      <dgm:spPr/>
      <dgm:t>
        <a:bodyPr/>
        <a:lstStyle/>
        <a:p>
          <a:endParaRPr lang="en-US"/>
        </a:p>
      </dgm:t>
    </dgm:pt>
    <dgm:pt modelId="{5C6526C2-6E6C-4E9E-BB1D-92EE976EF2BA}" type="sibTrans" cxnId="{9A05AF7C-84BB-4E2A-AEC1-8EAB957BAC29}">
      <dgm:prSet/>
      <dgm:spPr/>
      <dgm:t>
        <a:bodyPr/>
        <a:lstStyle/>
        <a:p>
          <a:endParaRPr lang="en-US"/>
        </a:p>
      </dgm:t>
    </dgm:pt>
    <dgm:pt modelId="{F2C4FFA4-988C-4DF8-A69B-603422FB9DC4}">
      <dgm:prSet/>
      <dgm:spPr/>
      <dgm:t>
        <a:bodyPr/>
        <a:lstStyle/>
        <a:p>
          <a:r>
            <a:rPr lang="en-US"/>
            <a:t>4. Food justice-food access and equity towards a more sustainable food system</a:t>
          </a:r>
        </a:p>
      </dgm:t>
    </dgm:pt>
    <dgm:pt modelId="{87F7F99C-510B-4ABC-A3C1-771CE8848495}" type="parTrans" cxnId="{0AED7F03-0175-432F-9352-CAACF042DA05}">
      <dgm:prSet/>
      <dgm:spPr/>
      <dgm:t>
        <a:bodyPr/>
        <a:lstStyle/>
        <a:p>
          <a:endParaRPr lang="en-US"/>
        </a:p>
      </dgm:t>
    </dgm:pt>
    <dgm:pt modelId="{F8899B07-B8D1-4019-9F8A-5530F60BF2E4}" type="sibTrans" cxnId="{0AED7F03-0175-432F-9352-CAACF042DA05}">
      <dgm:prSet/>
      <dgm:spPr/>
      <dgm:t>
        <a:bodyPr/>
        <a:lstStyle/>
        <a:p>
          <a:endParaRPr lang="en-US"/>
        </a:p>
      </dgm:t>
    </dgm:pt>
    <dgm:pt modelId="{4F3B3C9C-E1D7-4FBE-88FC-86E4F116D190}" type="pres">
      <dgm:prSet presAssocID="{AEA206B7-B3AB-48CC-9F72-786D391DA4E7}" presName="root" presStyleCnt="0">
        <dgm:presLayoutVars>
          <dgm:dir/>
          <dgm:resizeHandles val="exact"/>
        </dgm:presLayoutVars>
      </dgm:prSet>
      <dgm:spPr/>
    </dgm:pt>
    <dgm:pt modelId="{A9F2FFF3-D561-4441-BF93-20E43A285829}" type="pres">
      <dgm:prSet presAssocID="{10FE1698-0C1E-427B-848B-BF6DD16C8859}" presName="compNode" presStyleCnt="0"/>
      <dgm:spPr/>
    </dgm:pt>
    <dgm:pt modelId="{650EB51F-6B8B-432F-83C7-CBE370A82C0C}" type="pres">
      <dgm:prSet presAssocID="{10FE1698-0C1E-427B-848B-BF6DD16C885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apes"/>
        </a:ext>
      </dgm:extLst>
    </dgm:pt>
    <dgm:pt modelId="{EB439E76-0B35-4F6D-9899-0BDA4E0E354A}" type="pres">
      <dgm:prSet presAssocID="{10FE1698-0C1E-427B-848B-BF6DD16C8859}" presName="spaceRect" presStyleCnt="0"/>
      <dgm:spPr/>
    </dgm:pt>
    <dgm:pt modelId="{959F7933-0060-494E-881C-5CC77E0B7026}" type="pres">
      <dgm:prSet presAssocID="{10FE1698-0C1E-427B-848B-BF6DD16C8859}" presName="textRect" presStyleLbl="revTx" presStyleIdx="0" presStyleCnt="6">
        <dgm:presLayoutVars>
          <dgm:chMax val="1"/>
          <dgm:chPref val="1"/>
        </dgm:presLayoutVars>
      </dgm:prSet>
      <dgm:spPr/>
    </dgm:pt>
    <dgm:pt modelId="{811CB70F-B15C-4CD3-8EF4-91794CE27410}" type="pres">
      <dgm:prSet presAssocID="{0EC36E86-455A-4B60-A885-E83FFEEB5A26}" presName="sibTrans" presStyleCnt="0"/>
      <dgm:spPr/>
    </dgm:pt>
    <dgm:pt modelId="{979586EB-3A96-4768-9862-09404B74B19A}" type="pres">
      <dgm:prSet presAssocID="{DF679538-703B-443A-BF6B-1F6661840DDE}" presName="compNode" presStyleCnt="0"/>
      <dgm:spPr/>
    </dgm:pt>
    <dgm:pt modelId="{CCB5D29A-8145-4CC8-8C96-AB4C2592D887}" type="pres">
      <dgm:prSet presAssocID="{DF679538-703B-443A-BF6B-1F6661840DD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nt"/>
        </a:ext>
      </dgm:extLst>
    </dgm:pt>
    <dgm:pt modelId="{20E4E62F-384D-494B-A322-6AE873B75219}" type="pres">
      <dgm:prSet presAssocID="{DF679538-703B-443A-BF6B-1F6661840DDE}" presName="spaceRect" presStyleCnt="0"/>
      <dgm:spPr/>
    </dgm:pt>
    <dgm:pt modelId="{E0FD37E1-9A26-4F9E-BD0C-02C87398A6D3}" type="pres">
      <dgm:prSet presAssocID="{DF679538-703B-443A-BF6B-1F6661840DDE}" presName="textRect" presStyleLbl="revTx" presStyleIdx="1" presStyleCnt="6">
        <dgm:presLayoutVars>
          <dgm:chMax val="1"/>
          <dgm:chPref val="1"/>
        </dgm:presLayoutVars>
      </dgm:prSet>
      <dgm:spPr/>
    </dgm:pt>
    <dgm:pt modelId="{2DC62750-AFE3-4209-A47E-4849BEBACB31}" type="pres">
      <dgm:prSet presAssocID="{F9FD6D53-F012-4C3C-9CA4-5CECE640CC82}" presName="sibTrans" presStyleCnt="0"/>
      <dgm:spPr/>
    </dgm:pt>
    <dgm:pt modelId="{A16939D6-7206-4DA0-9842-1F97D9B7EDAA}" type="pres">
      <dgm:prSet presAssocID="{B2DE6B57-2A95-4213-AF44-2F4684478297}" presName="compNode" presStyleCnt="0"/>
      <dgm:spPr/>
    </dgm:pt>
    <dgm:pt modelId="{2FA9C9B3-7356-4CEF-AC1C-3806354542E2}" type="pres">
      <dgm:prSet presAssocID="{B2DE6B57-2A95-4213-AF44-2F468447829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g"/>
        </a:ext>
      </dgm:extLst>
    </dgm:pt>
    <dgm:pt modelId="{2598E8E4-722F-4099-A690-47890324D1DA}" type="pres">
      <dgm:prSet presAssocID="{B2DE6B57-2A95-4213-AF44-2F4684478297}" presName="spaceRect" presStyleCnt="0"/>
      <dgm:spPr/>
    </dgm:pt>
    <dgm:pt modelId="{DA59C790-1668-42AB-8B40-1ECA3374A747}" type="pres">
      <dgm:prSet presAssocID="{B2DE6B57-2A95-4213-AF44-2F4684478297}" presName="textRect" presStyleLbl="revTx" presStyleIdx="2" presStyleCnt="6">
        <dgm:presLayoutVars>
          <dgm:chMax val="1"/>
          <dgm:chPref val="1"/>
        </dgm:presLayoutVars>
      </dgm:prSet>
      <dgm:spPr/>
    </dgm:pt>
    <dgm:pt modelId="{9BB99407-6ACF-4D32-A881-B97411C7EEFC}" type="pres">
      <dgm:prSet presAssocID="{9A41E8D7-E3FC-4F31-96A4-2E337E4C410C}" presName="sibTrans" presStyleCnt="0"/>
      <dgm:spPr/>
    </dgm:pt>
    <dgm:pt modelId="{4D7A8637-B3EF-4989-825E-86FDF6BB366E}" type="pres">
      <dgm:prSet presAssocID="{AD8635FE-2A7E-43BE-AC87-D8B3D6173FEF}" presName="compNode" presStyleCnt="0"/>
      <dgm:spPr/>
    </dgm:pt>
    <dgm:pt modelId="{5870DCD8-4A99-4607-AEC4-002CE76D79B0}" type="pres">
      <dgm:prSet presAssocID="{AD8635FE-2A7E-43BE-AC87-D8B3D6173FE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g spray"/>
        </a:ext>
      </dgm:extLst>
    </dgm:pt>
    <dgm:pt modelId="{238C0A44-5E6F-40B5-9C9C-59D180B7CF73}" type="pres">
      <dgm:prSet presAssocID="{AD8635FE-2A7E-43BE-AC87-D8B3D6173FEF}" presName="spaceRect" presStyleCnt="0"/>
      <dgm:spPr/>
    </dgm:pt>
    <dgm:pt modelId="{D713B179-E2F2-4F70-B75C-C4806FCD6E25}" type="pres">
      <dgm:prSet presAssocID="{AD8635FE-2A7E-43BE-AC87-D8B3D6173FEF}" presName="textRect" presStyleLbl="revTx" presStyleIdx="3" presStyleCnt="6">
        <dgm:presLayoutVars>
          <dgm:chMax val="1"/>
          <dgm:chPref val="1"/>
        </dgm:presLayoutVars>
      </dgm:prSet>
      <dgm:spPr/>
    </dgm:pt>
    <dgm:pt modelId="{191D336A-026E-4067-B55E-857C98110F44}" type="pres">
      <dgm:prSet presAssocID="{D4AA49F7-E913-4932-BD9D-27F992AC763B}" presName="sibTrans" presStyleCnt="0"/>
      <dgm:spPr/>
    </dgm:pt>
    <dgm:pt modelId="{CC650595-5245-47EA-ACBF-FB0751069C99}" type="pres">
      <dgm:prSet presAssocID="{E059297B-543D-48B9-B189-3BA669FAA87A}" presName="compNode" presStyleCnt="0"/>
      <dgm:spPr/>
    </dgm:pt>
    <dgm:pt modelId="{4A89CA8F-29EA-410D-A9A1-8ABBA5D27FA4}" type="pres">
      <dgm:prSet presAssocID="{E059297B-543D-48B9-B189-3BA669FAA87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NA"/>
        </a:ext>
      </dgm:extLst>
    </dgm:pt>
    <dgm:pt modelId="{25045AF1-E03F-470C-AC22-A3314E99F6E4}" type="pres">
      <dgm:prSet presAssocID="{E059297B-543D-48B9-B189-3BA669FAA87A}" presName="spaceRect" presStyleCnt="0"/>
      <dgm:spPr/>
    </dgm:pt>
    <dgm:pt modelId="{4D43A266-E78E-49C1-88AE-3AF2483919A0}" type="pres">
      <dgm:prSet presAssocID="{E059297B-543D-48B9-B189-3BA669FAA87A}" presName="textRect" presStyleLbl="revTx" presStyleIdx="4" presStyleCnt="6">
        <dgm:presLayoutVars>
          <dgm:chMax val="1"/>
          <dgm:chPref val="1"/>
        </dgm:presLayoutVars>
      </dgm:prSet>
      <dgm:spPr/>
    </dgm:pt>
    <dgm:pt modelId="{BFFFC23E-92E2-47ED-928C-2D6990CDE1AF}" type="pres">
      <dgm:prSet presAssocID="{5C6526C2-6E6C-4E9E-BB1D-92EE976EF2BA}" presName="sibTrans" presStyleCnt="0"/>
      <dgm:spPr/>
    </dgm:pt>
    <dgm:pt modelId="{67D07340-F6E2-47DE-B14F-3A35D2A3F3D2}" type="pres">
      <dgm:prSet presAssocID="{F2C4FFA4-988C-4DF8-A69B-603422FB9DC4}" presName="compNode" presStyleCnt="0"/>
      <dgm:spPr/>
    </dgm:pt>
    <dgm:pt modelId="{4BAF0B3D-4726-40EE-B8AA-50E5A3CA9266}" type="pres">
      <dgm:prSet presAssocID="{F2C4FFA4-988C-4DF8-A69B-603422FB9DC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cales of Justice"/>
        </a:ext>
      </dgm:extLst>
    </dgm:pt>
    <dgm:pt modelId="{C86648F6-EDBE-49BB-862C-BF73E060F90F}" type="pres">
      <dgm:prSet presAssocID="{F2C4FFA4-988C-4DF8-A69B-603422FB9DC4}" presName="spaceRect" presStyleCnt="0"/>
      <dgm:spPr/>
    </dgm:pt>
    <dgm:pt modelId="{B1BF435C-BB2C-4AB4-8307-F0EB6C968BB7}" type="pres">
      <dgm:prSet presAssocID="{F2C4FFA4-988C-4DF8-A69B-603422FB9DC4}" presName="textRect" presStyleLbl="revTx" presStyleIdx="5" presStyleCnt="6">
        <dgm:presLayoutVars>
          <dgm:chMax val="1"/>
          <dgm:chPref val="1"/>
        </dgm:presLayoutVars>
      </dgm:prSet>
      <dgm:spPr/>
    </dgm:pt>
  </dgm:ptLst>
  <dgm:cxnLst>
    <dgm:cxn modelId="{0AED7F03-0175-432F-9352-CAACF042DA05}" srcId="{AEA206B7-B3AB-48CC-9F72-786D391DA4E7}" destId="{F2C4FFA4-988C-4DF8-A69B-603422FB9DC4}" srcOrd="5" destOrd="0" parTransId="{87F7F99C-510B-4ABC-A3C1-771CE8848495}" sibTransId="{F8899B07-B8D1-4019-9F8A-5530F60BF2E4}"/>
    <dgm:cxn modelId="{76FDC40E-930F-4DDD-8CCC-99C489372090}" srcId="{AEA206B7-B3AB-48CC-9F72-786D391DA4E7}" destId="{AD8635FE-2A7E-43BE-AC87-D8B3D6173FEF}" srcOrd="3" destOrd="0" parTransId="{E0B4815E-DE72-446E-A6CA-DB43A070A81A}" sibTransId="{D4AA49F7-E913-4932-BD9D-27F992AC763B}"/>
    <dgm:cxn modelId="{51C94329-420E-4314-8C45-E8B86F9B3456}" type="presOf" srcId="{DF679538-703B-443A-BF6B-1F6661840DDE}" destId="{E0FD37E1-9A26-4F9E-BD0C-02C87398A6D3}" srcOrd="0" destOrd="0" presId="urn:microsoft.com/office/officeart/2018/2/layout/IconLabelList"/>
    <dgm:cxn modelId="{7984E132-A955-488B-A17C-294C9F30AB99}" srcId="{AEA206B7-B3AB-48CC-9F72-786D391DA4E7}" destId="{10FE1698-0C1E-427B-848B-BF6DD16C8859}" srcOrd="0" destOrd="0" parTransId="{301D8BFC-B31E-4E7F-BEA7-1C8A0D2FB40C}" sibTransId="{0EC36E86-455A-4B60-A885-E83FFEEB5A26}"/>
    <dgm:cxn modelId="{E7452C40-F604-42C0-AF8F-005F8A34FC23}" type="presOf" srcId="{10FE1698-0C1E-427B-848B-BF6DD16C8859}" destId="{959F7933-0060-494E-881C-5CC77E0B7026}" srcOrd="0" destOrd="0" presId="urn:microsoft.com/office/officeart/2018/2/layout/IconLabelList"/>
    <dgm:cxn modelId="{9C8CE078-A68E-425A-8206-3DC085B149D0}" type="presOf" srcId="{B2DE6B57-2A95-4213-AF44-2F4684478297}" destId="{DA59C790-1668-42AB-8B40-1ECA3374A747}" srcOrd="0" destOrd="0" presId="urn:microsoft.com/office/officeart/2018/2/layout/IconLabelList"/>
    <dgm:cxn modelId="{49E32179-F523-4F11-B10A-9B0A2BB267E8}" srcId="{AEA206B7-B3AB-48CC-9F72-786D391DA4E7}" destId="{B2DE6B57-2A95-4213-AF44-2F4684478297}" srcOrd="2" destOrd="0" parTransId="{D5A5E1CB-62D2-4B3A-AD24-FB8083086D46}" sibTransId="{9A41E8D7-E3FC-4F31-96A4-2E337E4C410C}"/>
    <dgm:cxn modelId="{9A05AF7C-84BB-4E2A-AEC1-8EAB957BAC29}" srcId="{AEA206B7-B3AB-48CC-9F72-786D391DA4E7}" destId="{E059297B-543D-48B9-B189-3BA669FAA87A}" srcOrd="4" destOrd="0" parTransId="{931A8F0F-A263-49C4-931B-4DD236A6338E}" sibTransId="{5C6526C2-6E6C-4E9E-BB1D-92EE976EF2BA}"/>
    <dgm:cxn modelId="{D5C52085-D2EA-40C1-920E-475189AC7DA4}" srcId="{AEA206B7-B3AB-48CC-9F72-786D391DA4E7}" destId="{DF679538-703B-443A-BF6B-1F6661840DDE}" srcOrd="1" destOrd="0" parTransId="{75DDBD38-B2FB-4983-95C0-E835009DB99F}" sibTransId="{F9FD6D53-F012-4C3C-9CA4-5CECE640CC82}"/>
    <dgm:cxn modelId="{462F56B8-0BEB-4151-BB5D-A88CB7A932B1}" type="presOf" srcId="{E059297B-543D-48B9-B189-3BA669FAA87A}" destId="{4D43A266-E78E-49C1-88AE-3AF2483919A0}" srcOrd="0" destOrd="0" presId="urn:microsoft.com/office/officeart/2018/2/layout/IconLabelList"/>
    <dgm:cxn modelId="{C42A37BB-EBFC-467A-B9B6-83D27D338D96}" type="presOf" srcId="{F2C4FFA4-988C-4DF8-A69B-603422FB9DC4}" destId="{B1BF435C-BB2C-4AB4-8307-F0EB6C968BB7}" srcOrd="0" destOrd="0" presId="urn:microsoft.com/office/officeart/2018/2/layout/IconLabelList"/>
    <dgm:cxn modelId="{1821BCD4-A075-4A04-BDF1-2A327B7BE832}" type="presOf" srcId="{AEA206B7-B3AB-48CC-9F72-786D391DA4E7}" destId="{4F3B3C9C-E1D7-4FBE-88FC-86E4F116D190}" srcOrd="0" destOrd="0" presId="urn:microsoft.com/office/officeart/2018/2/layout/IconLabelList"/>
    <dgm:cxn modelId="{1C1838FA-4353-493D-9336-F3AFE968445D}" type="presOf" srcId="{AD8635FE-2A7E-43BE-AC87-D8B3D6173FEF}" destId="{D713B179-E2F2-4F70-B75C-C4806FCD6E25}" srcOrd="0" destOrd="0" presId="urn:microsoft.com/office/officeart/2018/2/layout/IconLabelList"/>
    <dgm:cxn modelId="{CCDFA0D1-942D-4C70-9CCB-34A986B2902A}" type="presParOf" srcId="{4F3B3C9C-E1D7-4FBE-88FC-86E4F116D190}" destId="{A9F2FFF3-D561-4441-BF93-20E43A285829}" srcOrd="0" destOrd="0" presId="urn:microsoft.com/office/officeart/2018/2/layout/IconLabelList"/>
    <dgm:cxn modelId="{34AA1B1D-2D4A-4AF7-A58D-BA583C67B229}" type="presParOf" srcId="{A9F2FFF3-D561-4441-BF93-20E43A285829}" destId="{650EB51F-6B8B-432F-83C7-CBE370A82C0C}" srcOrd="0" destOrd="0" presId="urn:microsoft.com/office/officeart/2018/2/layout/IconLabelList"/>
    <dgm:cxn modelId="{49662727-0DD6-4058-92D6-580595141907}" type="presParOf" srcId="{A9F2FFF3-D561-4441-BF93-20E43A285829}" destId="{EB439E76-0B35-4F6D-9899-0BDA4E0E354A}" srcOrd="1" destOrd="0" presId="urn:microsoft.com/office/officeart/2018/2/layout/IconLabelList"/>
    <dgm:cxn modelId="{43945904-C604-4B6A-96C2-9054FF50E909}" type="presParOf" srcId="{A9F2FFF3-D561-4441-BF93-20E43A285829}" destId="{959F7933-0060-494E-881C-5CC77E0B7026}" srcOrd="2" destOrd="0" presId="urn:microsoft.com/office/officeart/2018/2/layout/IconLabelList"/>
    <dgm:cxn modelId="{5AC4A293-C1E3-42D8-8568-78F39BDF7B72}" type="presParOf" srcId="{4F3B3C9C-E1D7-4FBE-88FC-86E4F116D190}" destId="{811CB70F-B15C-4CD3-8EF4-91794CE27410}" srcOrd="1" destOrd="0" presId="urn:microsoft.com/office/officeart/2018/2/layout/IconLabelList"/>
    <dgm:cxn modelId="{D4FBC6D5-B45B-4C4D-A769-11A1FB998FA8}" type="presParOf" srcId="{4F3B3C9C-E1D7-4FBE-88FC-86E4F116D190}" destId="{979586EB-3A96-4768-9862-09404B74B19A}" srcOrd="2" destOrd="0" presId="urn:microsoft.com/office/officeart/2018/2/layout/IconLabelList"/>
    <dgm:cxn modelId="{451634E3-A20B-481F-9CFA-37B199E54414}" type="presParOf" srcId="{979586EB-3A96-4768-9862-09404B74B19A}" destId="{CCB5D29A-8145-4CC8-8C96-AB4C2592D887}" srcOrd="0" destOrd="0" presId="urn:microsoft.com/office/officeart/2018/2/layout/IconLabelList"/>
    <dgm:cxn modelId="{EAF5842C-0E07-477C-8991-5DB8C0C964A7}" type="presParOf" srcId="{979586EB-3A96-4768-9862-09404B74B19A}" destId="{20E4E62F-384D-494B-A322-6AE873B75219}" srcOrd="1" destOrd="0" presId="urn:microsoft.com/office/officeart/2018/2/layout/IconLabelList"/>
    <dgm:cxn modelId="{7D3C1251-48EC-44B1-8026-524C0DFE7EF3}" type="presParOf" srcId="{979586EB-3A96-4768-9862-09404B74B19A}" destId="{E0FD37E1-9A26-4F9E-BD0C-02C87398A6D3}" srcOrd="2" destOrd="0" presId="urn:microsoft.com/office/officeart/2018/2/layout/IconLabelList"/>
    <dgm:cxn modelId="{1175D79A-2BC2-4367-97DC-5978B7EC234D}" type="presParOf" srcId="{4F3B3C9C-E1D7-4FBE-88FC-86E4F116D190}" destId="{2DC62750-AFE3-4209-A47E-4849BEBACB31}" srcOrd="3" destOrd="0" presId="urn:microsoft.com/office/officeart/2018/2/layout/IconLabelList"/>
    <dgm:cxn modelId="{92E5D66A-A89D-4357-9EC3-DF94B75063BC}" type="presParOf" srcId="{4F3B3C9C-E1D7-4FBE-88FC-86E4F116D190}" destId="{A16939D6-7206-4DA0-9842-1F97D9B7EDAA}" srcOrd="4" destOrd="0" presId="urn:microsoft.com/office/officeart/2018/2/layout/IconLabelList"/>
    <dgm:cxn modelId="{EDE2F12C-7E33-4747-8DDD-256B736FC46A}" type="presParOf" srcId="{A16939D6-7206-4DA0-9842-1F97D9B7EDAA}" destId="{2FA9C9B3-7356-4CEF-AC1C-3806354542E2}" srcOrd="0" destOrd="0" presId="urn:microsoft.com/office/officeart/2018/2/layout/IconLabelList"/>
    <dgm:cxn modelId="{A8368DAE-D183-4F4B-AA4C-39ED5A880914}" type="presParOf" srcId="{A16939D6-7206-4DA0-9842-1F97D9B7EDAA}" destId="{2598E8E4-722F-4099-A690-47890324D1DA}" srcOrd="1" destOrd="0" presId="urn:microsoft.com/office/officeart/2018/2/layout/IconLabelList"/>
    <dgm:cxn modelId="{939B3A7E-3C35-4AEC-88C4-C67F483EF1C9}" type="presParOf" srcId="{A16939D6-7206-4DA0-9842-1F97D9B7EDAA}" destId="{DA59C790-1668-42AB-8B40-1ECA3374A747}" srcOrd="2" destOrd="0" presId="urn:microsoft.com/office/officeart/2018/2/layout/IconLabelList"/>
    <dgm:cxn modelId="{6D88A578-AA3E-4C8C-B61F-97F7E565828E}" type="presParOf" srcId="{4F3B3C9C-E1D7-4FBE-88FC-86E4F116D190}" destId="{9BB99407-6ACF-4D32-A881-B97411C7EEFC}" srcOrd="5" destOrd="0" presId="urn:microsoft.com/office/officeart/2018/2/layout/IconLabelList"/>
    <dgm:cxn modelId="{60DD892E-1A28-4069-84B1-CD0FC96E328E}" type="presParOf" srcId="{4F3B3C9C-E1D7-4FBE-88FC-86E4F116D190}" destId="{4D7A8637-B3EF-4989-825E-86FDF6BB366E}" srcOrd="6" destOrd="0" presId="urn:microsoft.com/office/officeart/2018/2/layout/IconLabelList"/>
    <dgm:cxn modelId="{0509B1B3-4B87-4C7D-9386-90505A9B11E2}" type="presParOf" srcId="{4D7A8637-B3EF-4989-825E-86FDF6BB366E}" destId="{5870DCD8-4A99-4607-AEC4-002CE76D79B0}" srcOrd="0" destOrd="0" presId="urn:microsoft.com/office/officeart/2018/2/layout/IconLabelList"/>
    <dgm:cxn modelId="{AA2B1285-E8A1-4A56-8901-F783C3EF7B92}" type="presParOf" srcId="{4D7A8637-B3EF-4989-825E-86FDF6BB366E}" destId="{238C0A44-5E6F-40B5-9C9C-59D180B7CF73}" srcOrd="1" destOrd="0" presId="urn:microsoft.com/office/officeart/2018/2/layout/IconLabelList"/>
    <dgm:cxn modelId="{22BA91A5-B346-4496-8395-B4AB05285599}" type="presParOf" srcId="{4D7A8637-B3EF-4989-825E-86FDF6BB366E}" destId="{D713B179-E2F2-4F70-B75C-C4806FCD6E25}" srcOrd="2" destOrd="0" presId="urn:microsoft.com/office/officeart/2018/2/layout/IconLabelList"/>
    <dgm:cxn modelId="{C16EBD4A-268E-4567-BE16-06DF34D84B28}" type="presParOf" srcId="{4F3B3C9C-E1D7-4FBE-88FC-86E4F116D190}" destId="{191D336A-026E-4067-B55E-857C98110F44}" srcOrd="7" destOrd="0" presId="urn:microsoft.com/office/officeart/2018/2/layout/IconLabelList"/>
    <dgm:cxn modelId="{C4434060-E837-4826-A248-8B4ECB0B9C96}" type="presParOf" srcId="{4F3B3C9C-E1D7-4FBE-88FC-86E4F116D190}" destId="{CC650595-5245-47EA-ACBF-FB0751069C99}" srcOrd="8" destOrd="0" presId="urn:microsoft.com/office/officeart/2018/2/layout/IconLabelList"/>
    <dgm:cxn modelId="{CBAA3B4F-388A-4BAE-9218-466535187BCE}" type="presParOf" srcId="{CC650595-5245-47EA-ACBF-FB0751069C99}" destId="{4A89CA8F-29EA-410D-A9A1-8ABBA5D27FA4}" srcOrd="0" destOrd="0" presId="urn:microsoft.com/office/officeart/2018/2/layout/IconLabelList"/>
    <dgm:cxn modelId="{5BFD72D4-F1B3-430E-AC49-74F56D9E53F5}" type="presParOf" srcId="{CC650595-5245-47EA-ACBF-FB0751069C99}" destId="{25045AF1-E03F-470C-AC22-A3314E99F6E4}" srcOrd="1" destOrd="0" presId="urn:microsoft.com/office/officeart/2018/2/layout/IconLabelList"/>
    <dgm:cxn modelId="{8AB38F7F-8729-46C2-81D8-86B0CC3E2F68}" type="presParOf" srcId="{CC650595-5245-47EA-ACBF-FB0751069C99}" destId="{4D43A266-E78E-49C1-88AE-3AF2483919A0}" srcOrd="2" destOrd="0" presId="urn:microsoft.com/office/officeart/2018/2/layout/IconLabelList"/>
    <dgm:cxn modelId="{45E14E67-A3FA-4443-A040-E50502FF618A}" type="presParOf" srcId="{4F3B3C9C-E1D7-4FBE-88FC-86E4F116D190}" destId="{BFFFC23E-92E2-47ED-928C-2D6990CDE1AF}" srcOrd="9" destOrd="0" presId="urn:microsoft.com/office/officeart/2018/2/layout/IconLabelList"/>
    <dgm:cxn modelId="{611AB8E1-E072-4510-A93A-444DB3442D7A}" type="presParOf" srcId="{4F3B3C9C-E1D7-4FBE-88FC-86E4F116D190}" destId="{67D07340-F6E2-47DE-B14F-3A35D2A3F3D2}" srcOrd="10" destOrd="0" presId="urn:microsoft.com/office/officeart/2018/2/layout/IconLabelList"/>
    <dgm:cxn modelId="{D7A921BE-8ADF-45FA-A29F-EB45DD6B7D3D}" type="presParOf" srcId="{67D07340-F6E2-47DE-B14F-3A35D2A3F3D2}" destId="{4BAF0B3D-4726-40EE-B8AA-50E5A3CA9266}" srcOrd="0" destOrd="0" presId="urn:microsoft.com/office/officeart/2018/2/layout/IconLabelList"/>
    <dgm:cxn modelId="{E9D583EB-D4E3-4850-A8E3-419A5B37D103}" type="presParOf" srcId="{67D07340-F6E2-47DE-B14F-3A35D2A3F3D2}" destId="{C86648F6-EDBE-49BB-862C-BF73E060F90F}" srcOrd="1" destOrd="0" presId="urn:microsoft.com/office/officeart/2018/2/layout/IconLabelList"/>
    <dgm:cxn modelId="{694CCDA0-E79E-444A-8408-1ACAA2EEBFE9}" type="presParOf" srcId="{67D07340-F6E2-47DE-B14F-3A35D2A3F3D2}" destId="{B1BF435C-BB2C-4AB4-8307-F0EB6C968BB7}"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D86B8B-7390-4FE2-B213-8C1366C80AC2}">
      <dsp:nvSpPr>
        <dsp:cNvPr id="0" name=""/>
        <dsp:cNvSpPr/>
      </dsp:nvSpPr>
      <dsp:spPr>
        <a:xfrm>
          <a:off x="0" y="640"/>
          <a:ext cx="5914209" cy="14992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D1FC98-90A6-459B-BA1F-1AD95AFF32F9}">
      <dsp:nvSpPr>
        <dsp:cNvPr id="0" name=""/>
        <dsp:cNvSpPr/>
      </dsp:nvSpPr>
      <dsp:spPr>
        <a:xfrm>
          <a:off x="453523" y="337971"/>
          <a:ext cx="824587" cy="8245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5B02A1C-7CD6-4EA0-87F6-DB9D598072BB}">
      <dsp:nvSpPr>
        <dsp:cNvPr id="0" name=""/>
        <dsp:cNvSpPr/>
      </dsp:nvSpPr>
      <dsp:spPr>
        <a:xfrm>
          <a:off x="1731633" y="640"/>
          <a:ext cx="4182575" cy="149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71" tIns="158671" rIns="158671" bIns="158671" numCol="1" spcCol="1270" anchor="ctr" anchorCtr="0">
          <a:noAutofit/>
        </a:bodyPr>
        <a:lstStyle/>
        <a:p>
          <a:pPr marL="0" lvl="0" indent="0" algn="l" defTabSz="711200">
            <a:lnSpc>
              <a:spcPct val="100000"/>
            </a:lnSpc>
            <a:spcBef>
              <a:spcPct val="0"/>
            </a:spcBef>
            <a:spcAft>
              <a:spcPct val="35000"/>
            </a:spcAft>
            <a:buNone/>
          </a:pPr>
          <a:r>
            <a:rPr lang="en-US" sz="1600" kern="1200"/>
            <a:t>Moral principles that guide our understanding and relationship with the natural environment, plants and animals involved in agric practices </a:t>
          </a:r>
        </a:p>
      </dsp:txBody>
      <dsp:txXfrm>
        <a:off x="1731633" y="640"/>
        <a:ext cx="4182575" cy="1499250"/>
      </dsp:txXfrm>
    </dsp:sp>
    <dsp:sp modelId="{51EFE2B1-2773-483F-84CF-E438F62D2165}">
      <dsp:nvSpPr>
        <dsp:cNvPr id="0" name=""/>
        <dsp:cNvSpPr/>
      </dsp:nvSpPr>
      <dsp:spPr>
        <a:xfrm>
          <a:off x="0" y="1874703"/>
          <a:ext cx="5914209" cy="14992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39BCE4-1089-447A-AE0E-CFA16A68AED1}">
      <dsp:nvSpPr>
        <dsp:cNvPr id="0" name=""/>
        <dsp:cNvSpPr/>
      </dsp:nvSpPr>
      <dsp:spPr>
        <a:xfrm>
          <a:off x="453523" y="2212034"/>
          <a:ext cx="824587" cy="8245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ADE79B4-799A-43F1-8068-11304872CA69}">
      <dsp:nvSpPr>
        <dsp:cNvPr id="0" name=""/>
        <dsp:cNvSpPr/>
      </dsp:nvSpPr>
      <dsp:spPr>
        <a:xfrm>
          <a:off x="1731633" y="1874703"/>
          <a:ext cx="4182575" cy="149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71" tIns="158671" rIns="158671" bIns="158671" numCol="1" spcCol="1270" anchor="ctr" anchorCtr="0">
          <a:noAutofit/>
        </a:bodyPr>
        <a:lstStyle/>
        <a:p>
          <a:pPr marL="0" lvl="0" indent="0" algn="l" defTabSz="711200">
            <a:lnSpc>
              <a:spcPct val="100000"/>
            </a:lnSpc>
            <a:spcBef>
              <a:spcPct val="0"/>
            </a:spcBef>
            <a:spcAft>
              <a:spcPct val="35000"/>
            </a:spcAft>
            <a:buNone/>
          </a:pPr>
          <a:r>
            <a:rPr lang="en-US" sz="1600" kern="1200"/>
            <a:t>It emphasizes the importance of sustainable and responsible farming practices to ensure the wellbeing of all living beings</a:t>
          </a:r>
        </a:p>
      </dsp:txBody>
      <dsp:txXfrm>
        <a:off x="1731633" y="1874703"/>
        <a:ext cx="4182575" cy="1499250"/>
      </dsp:txXfrm>
    </dsp:sp>
    <dsp:sp modelId="{940A8F6B-3E4E-4685-BAAB-265CE40C0C58}">
      <dsp:nvSpPr>
        <dsp:cNvPr id="0" name=""/>
        <dsp:cNvSpPr/>
      </dsp:nvSpPr>
      <dsp:spPr>
        <a:xfrm>
          <a:off x="0" y="3748766"/>
          <a:ext cx="5914209" cy="14992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821328-ABD0-40FE-9DB8-533350E2FBB9}">
      <dsp:nvSpPr>
        <dsp:cNvPr id="0" name=""/>
        <dsp:cNvSpPr/>
      </dsp:nvSpPr>
      <dsp:spPr>
        <a:xfrm>
          <a:off x="453523" y="4086097"/>
          <a:ext cx="824587" cy="8245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567D08A-D4C9-4124-91C9-7971BD0B12C9}">
      <dsp:nvSpPr>
        <dsp:cNvPr id="0" name=""/>
        <dsp:cNvSpPr/>
      </dsp:nvSpPr>
      <dsp:spPr>
        <a:xfrm>
          <a:off x="1731633" y="3748766"/>
          <a:ext cx="4182575" cy="149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71" tIns="158671" rIns="158671" bIns="158671" numCol="1" spcCol="1270" anchor="ctr" anchorCtr="0">
          <a:noAutofit/>
        </a:bodyPr>
        <a:lstStyle/>
        <a:p>
          <a:pPr marL="0" lvl="0" indent="0" algn="l" defTabSz="711200">
            <a:lnSpc>
              <a:spcPct val="100000"/>
            </a:lnSpc>
            <a:spcBef>
              <a:spcPct val="0"/>
            </a:spcBef>
            <a:spcAft>
              <a:spcPct val="35000"/>
            </a:spcAft>
            <a:buNone/>
          </a:pPr>
          <a:r>
            <a:rPr lang="en-US" sz="1600" kern="1200"/>
            <a:t>Not merely abstract ideas but can have real world consequences for example concepts in fields such as AI, genetics, biotech can have ethical concerns of privacy autonomy justice and potential harm</a:t>
          </a:r>
        </a:p>
      </dsp:txBody>
      <dsp:txXfrm>
        <a:off x="1731633" y="3748766"/>
        <a:ext cx="4182575" cy="1499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0EB51F-6B8B-432F-83C7-CBE370A82C0C}">
      <dsp:nvSpPr>
        <dsp:cNvPr id="0" name=""/>
        <dsp:cNvSpPr/>
      </dsp:nvSpPr>
      <dsp:spPr>
        <a:xfrm>
          <a:off x="386687" y="739575"/>
          <a:ext cx="628066" cy="6280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59F7933-0060-494E-881C-5CC77E0B7026}">
      <dsp:nvSpPr>
        <dsp:cNvPr id="0" name=""/>
        <dsp:cNvSpPr/>
      </dsp:nvSpPr>
      <dsp:spPr>
        <a:xfrm>
          <a:off x="2869" y="1577025"/>
          <a:ext cx="1395703" cy="558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Branch of ethics that focuses on the moral and ethical issues related to agriculture and food</a:t>
          </a:r>
        </a:p>
      </dsp:txBody>
      <dsp:txXfrm>
        <a:off x="2869" y="1577025"/>
        <a:ext cx="1395703" cy="558281"/>
      </dsp:txXfrm>
    </dsp:sp>
    <dsp:sp modelId="{CCB5D29A-8145-4CC8-8C96-AB4C2592D887}">
      <dsp:nvSpPr>
        <dsp:cNvPr id="0" name=""/>
        <dsp:cNvSpPr/>
      </dsp:nvSpPr>
      <dsp:spPr>
        <a:xfrm>
          <a:off x="2026638" y="739575"/>
          <a:ext cx="628066" cy="6280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0FD37E1-9A26-4F9E-BD0C-02C87398A6D3}">
      <dsp:nvSpPr>
        <dsp:cNvPr id="0" name=""/>
        <dsp:cNvSpPr/>
      </dsp:nvSpPr>
      <dsp:spPr>
        <a:xfrm>
          <a:off x="1642820" y="1577025"/>
          <a:ext cx="1395703" cy="558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Ethical concerns in Agro-Ethics</a:t>
          </a:r>
        </a:p>
      </dsp:txBody>
      <dsp:txXfrm>
        <a:off x="1642820" y="1577025"/>
        <a:ext cx="1395703" cy="558281"/>
      </dsp:txXfrm>
    </dsp:sp>
    <dsp:sp modelId="{2FA9C9B3-7356-4CEF-AC1C-3806354542E2}">
      <dsp:nvSpPr>
        <dsp:cNvPr id="0" name=""/>
        <dsp:cNvSpPr/>
      </dsp:nvSpPr>
      <dsp:spPr>
        <a:xfrm>
          <a:off x="3666589" y="739575"/>
          <a:ext cx="628066" cy="6280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A59C790-1668-42AB-8B40-1ECA3374A747}">
      <dsp:nvSpPr>
        <dsp:cNvPr id="0" name=""/>
        <dsp:cNvSpPr/>
      </dsp:nvSpPr>
      <dsp:spPr>
        <a:xfrm>
          <a:off x="3282771" y="1577025"/>
          <a:ext cx="1395703" cy="558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1. Animal welfare-confinement and cruelty</a:t>
          </a:r>
        </a:p>
      </dsp:txBody>
      <dsp:txXfrm>
        <a:off x="3282771" y="1577025"/>
        <a:ext cx="1395703" cy="558281"/>
      </dsp:txXfrm>
    </dsp:sp>
    <dsp:sp modelId="{5870DCD8-4A99-4607-AEC4-002CE76D79B0}">
      <dsp:nvSpPr>
        <dsp:cNvPr id="0" name=""/>
        <dsp:cNvSpPr/>
      </dsp:nvSpPr>
      <dsp:spPr>
        <a:xfrm>
          <a:off x="5306540" y="739575"/>
          <a:ext cx="628066" cy="6280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713B179-E2F2-4F70-B75C-C4806FCD6E25}">
      <dsp:nvSpPr>
        <dsp:cNvPr id="0" name=""/>
        <dsp:cNvSpPr/>
      </dsp:nvSpPr>
      <dsp:spPr>
        <a:xfrm>
          <a:off x="4922722" y="1577025"/>
          <a:ext cx="1395703" cy="558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2. Environmental Impact-deforestation, excessive pesticide or fertilizer use, water pollution</a:t>
          </a:r>
        </a:p>
      </dsp:txBody>
      <dsp:txXfrm>
        <a:off x="4922722" y="1577025"/>
        <a:ext cx="1395703" cy="558281"/>
      </dsp:txXfrm>
    </dsp:sp>
    <dsp:sp modelId="{4A89CA8F-29EA-410D-A9A1-8ABBA5D27FA4}">
      <dsp:nvSpPr>
        <dsp:cNvPr id="0" name=""/>
        <dsp:cNvSpPr/>
      </dsp:nvSpPr>
      <dsp:spPr>
        <a:xfrm>
          <a:off x="6946492" y="739575"/>
          <a:ext cx="628066" cy="62806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D43A266-E78E-49C1-88AE-3AF2483919A0}">
      <dsp:nvSpPr>
        <dsp:cNvPr id="0" name=""/>
        <dsp:cNvSpPr/>
      </dsp:nvSpPr>
      <dsp:spPr>
        <a:xfrm>
          <a:off x="6562673" y="1577025"/>
          <a:ext cx="1395703" cy="558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3. Genetic engineering &amp; GMO-health risk</a:t>
          </a:r>
        </a:p>
      </dsp:txBody>
      <dsp:txXfrm>
        <a:off x="6562673" y="1577025"/>
        <a:ext cx="1395703" cy="558281"/>
      </dsp:txXfrm>
    </dsp:sp>
    <dsp:sp modelId="{4BAF0B3D-4726-40EE-B8AA-50E5A3CA9266}">
      <dsp:nvSpPr>
        <dsp:cNvPr id="0" name=""/>
        <dsp:cNvSpPr/>
      </dsp:nvSpPr>
      <dsp:spPr>
        <a:xfrm>
          <a:off x="8586443" y="739575"/>
          <a:ext cx="628066" cy="62806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BF435C-BB2C-4AB4-8307-F0EB6C968BB7}">
      <dsp:nvSpPr>
        <dsp:cNvPr id="0" name=""/>
        <dsp:cNvSpPr/>
      </dsp:nvSpPr>
      <dsp:spPr>
        <a:xfrm>
          <a:off x="8202624" y="1577025"/>
          <a:ext cx="1395703" cy="558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4. Food justice-food access and equity towards a more sustainable food system</a:t>
          </a:r>
        </a:p>
      </dsp:txBody>
      <dsp:txXfrm>
        <a:off x="8202624" y="1577025"/>
        <a:ext cx="1395703" cy="55828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E63AC87-E0E6-4412-8F23-83BD45824040}" type="datetimeFigureOut">
              <a:rPr lang="en-US" smtClean="0"/>
              <a:t>1/21/24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59B96CF-65D4-4573-925C-BD967288B9AD}"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2400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63AC87-E0E6-4412-8F23-83BD45824040}" type="datetimeFigureOut">
              <a:rPr lang="en-US" smtClean="0"/>
              <a:t>1/21/24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9B96CF-65D4-4573-925C-BD967288B9AD}" type="slidenum">
              <a:rPr lang="en-US" smtClean="0"/>
              <a:t>‹#›</a:t>
            </a:fld>
            <a:endParaRPr lang="en-US"/>
          </a:p>
        </p:txBody>
      </p:sp>
    </p:spTree>
    <p:extLst>
      <p:ext uri="{BB962C8B-B14F-4D97-AF65-F5344CB8AC3E}">
        <p14:creationId xmlns:p14="http://schemas.microsoft.com/office/powerpoint/2010/main" val="1953638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63AC87-E0E6-4412-8F23-83BD45824040}" type="datetimeFigureOut">
              <a:rPr lang="en-US" smtClean="0"/>
              <a:t>1/21/24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B96CF-65D4-4573-925C-BD967288B9AD}"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7024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63AC87-E0E6-4412-8F23-83BD45824040}" type="datetimeFigureOut">
              <a:rPr lang="en-US" smtClean="0"/>
              <a:t>1/21/24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B96CF-65D4-4573-925C-BD967288B9AD}"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071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63AC87-E0E6-4412-8F23-83BD45824040}" type="datetimeFigureOut">
              <a:rPr lang="en-US" smtClean="0"/>
              <a:t>1/21/24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B96CF-65D4-4573-925C-BD967288B9AD}" type="slidenum">
              <a:rPr lang="en-US" smtClean="0"/>
              <a:t>‹#›</a:t>
            </a:fld>
            <a:endParaRPr lang="en-US"/>
          </a:p>
        </p:txBody>
      </p:sp>
    </p:spTree>
    <p:extLst>
      <p:ext uri="{BB962C8B-B14F-4D97-AF65-F5344CB8AC3E}">
        <p14:creationId xmlns:p14="http://schemas.microsoft.com/office/powerpoint/2010/main" val="2206326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63AC87-E0E6-4412-8F23-83BD45824040}" type="datetimeFigureOut">
              <a:rPr lang="en-US" smtClean="0"/>
              <a:t>1/21/24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B96CF-65D4-4573-925C-BD967288B9AD}"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56943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63AC87-E0E6-4412-8F23-83BD45824040}" type="datetimeFigureOut">
              <a:rPr lang="en-US" smtClean="0"/>
              <a:t>1/21/24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B96CF-65D4-4573-925C-BD967288B9AD}"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4748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63AC87-E0E6-4412-8F23-83BD45824040}" type="datetimeFigureOut">
              <a:rPr lang="en-US" smtClean="0"/>
              <a:t>1/21/24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B96CF-65D4-4573-925C-BD967288B9A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3161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63AC87-E0E6-4412-8F23-83BD45824040}" type="datetimeFigureOut">
              <a:rPr lang="en-US" smtClean="0"/>
              <a:t>1/21/24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B96CF-65D4-4573-925C-BD967288B9AD}"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2635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63AC87-E0E6-4412-8F23-83BD45824040}" type="datetimeFigureOut">
              <a:rPr lang="en-US" smtClean="0"/>
              <a:t>1/21/24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B96CF-65D4-4573-925C-BD967288B9AD}" type="slidenum">
              <a:rPr lang="en-US" smtClean="0"/>
              <a:t>‹#›</a:t>
            </a:fld>
            <a:endParaRPr lang="en-US"/>
          </a:p>
        </p:txBody>
      </p:sp>
    </p:spTree>
    <p:extLst>
      <p:ext uri="{BB962C8B-B14F-4D97-AF65-F5344CB8AC3E}">
        <p14:creationId xmlns:p14="http://schemas.microsoft.com/office/powerpoint/2010/main" val="1540858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63AC87-E0E6-4412-8F23-83BD45824040}" type="datetimeFigureOut">
              <a:rPr lang="en-US" smtClean="0"/>
              <a:t>1/21/24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9B96CF-65D4-4573-925C-BD967288B9AD}"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247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63AC87-E0E6-4412-8F23-83BD45824040}" type="datetimeFigureOut">
              <a:rPr lang="en-US" smtClean="0"/>
              <a:t>1/21/24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9B96CF-65D4-4573-925C-BD967288B9AD}" type="slidenum">
              <a:rPr lang="en-US" smtClean="0"/>
              <a:t>‹#›</a:t>
            </a:fld>
            <a:endParaRPr lang="en-US"/>
          </a:p>
        </p:txBody>
      </p:sp>
    </p:spTree>
    <p:extLst>
      <p:ext uri="{BB962C8B-B14F-4D97-AF65-F5344CB8AC3E}">
        <p14:creationId xmlns:p14="http://schemas.microsoft.com/office/powerpoint/2010/main" val="289428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63AC87-E0E6-4412-8F23-83BD45824040}" type="datetimeFigureOut">
              <a:rPr lang="en-US" smtClean="0"/>
              <a:t>1/21/24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9B96CF-65D4-4573-925C-BD967288B9AD}"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7888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63AC87-E0E6-4412-8F23-83BD45824040}" type="datetimeFigureOut">
              <a:rPr lang="en-US" smtClean="0"/>
              <a:t>1/21/24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9B96CF-65D4-4573-925C-BD967288B9A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3609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63AC87-E0E6-4412-8F23-83BD45824040}" type="datetimeFigureOut">
              <a:rPr lang="en-US" smtClean="0"/>
              <a:t>1/21/24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9B96CF-65D4-4573-925C-BD967288B9AD}" type="slidenum">
              <a:rPr lang="en-US" smtClean="0"/>
              <a:t>‹#›</a:t>
            </a:fld>
            <a:endParaRPr lang="en-US"/>
          </a:p>
        </p:txBody>
      </p:sp>
    </p:spTree>
    <p:extLst>
      <p:ext uri="{BB962C8B-B14F-4D97-AF65-F5344CB8AC3E}">
        <p14:creationId xmlns:p14="http://schemas.microsoft.com/office/powerpoint/2010/main" val="897144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63AC87-E0E6-4412-8F23-83BD45824040}" type="datetimeFigureOut">
              <a:rPr lang="en-US" smtClean="0"/>
              <a:t>1/21/24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9B96CF-65D4-4573-925C-BD967288B9AD}"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1838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63AC87-E0E6-4412-8F23-83BD45824040}" type="datetimeFigureOut">
              <a:rPr lang="en-US" smtClean="0"/>
              <a:t>1/21/24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9B96CF-65D4-4573-925C-BD967288B9AD}" type="slidenum">
              <a:rPr lang="en-US" smtClean="0"/>
              <a:t>‹#›</a:t>
            </a:fld>
            <a:endParaRPr lang="en-US"/>
          </a:p>
        </p:txBody>
      </p:sp>
    </p:spTree>
    <p:extLst>
      <p:ext uri="{BB962C8B-B14F-4D97-AF65-F5344CB8AC3E}">
        <p14:creationId xmlns:p14="http://schemas.microsoft.com/office/powerpoint/2010/main" val="4220612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E63AC87-E0E6-4412-8F23-83BD45824040}" type="datetimeFigureOut">
              <a:rPr lang="en-US" smtClean="0"/>
              <a:t>1/21/24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59B96CF-65D4-4573-925C-BD967288B9AD}" type="slidenum">
              <a:rPr lang="en-US" smtClean="0"/>
              <a:t>‹#›</a:t>
            </a:fld>
            <a:endParaRPr lang="en-US"/>
          </a:p>
        </p:txBody>
      </p:sp>
    </p:spTree>
    <p:extLst>
      <p:ext uri="{BB962C8B-B14F-4D97-AF65-F5344CB8AC3E}">
        <p14:creationId xmlns:p14="http://schemas.microsoft.com/office/powerpoint/2010/main" val="21314452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88000"/>
                <a:lumMod val="98000"/>
              </a:schemeClr>
            </a:gs>
          </a:gsLst>
          <a:lin ang="5400000" scaled="0"/>
        </a:gra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25670FA-84E9-4D3D-BFE1-5DD6C1EED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857804E-7000-4D6F-BCB9-EB292DC3D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920" y="1399880"/>
            <a:ext cx="7808159" cy="410396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DB615E3-6869-4FBE-9989-6D9A8FB8B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solidFill>
              <a:schemeClr val="bg1"/>
            </a:solidFill>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6" name="Group 25">
            <a:extLst>
              <a:ext uri="{FF2B5EF4-FFF2-40B4-BE49-F238E27FC236}">
                <a16:creationId xmlns:a16="http://schemas.microsoft.com/office/drawing/2014/main" id="{FE14D3C4-C240-43BC-99C8-DB470FE466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15" name="Rounded Rectangle 17">
              <a:extLst>
                <a:ext uri="{FF2B5EF4-FFF2-40B4-BE49-F238E27FC236}">
                  <a16:creationId xmlns:a16="http://schemas.microsoft.com/office/drawing/2014/main" id="{798C04BF-875F-4229-959B-395CE72D15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17C53CB1-46D3-40C9-A194-A5D98949B55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17" name="Rounded Rectangle 20">
              <a:extLst>
                <a:ext uri="{FF2B5EF4-FFF2-40B4-BE49-F238E27FC236}">
                  <a16:creationId xmlns:a16="http://schemas.microsoft.com/office/drawing/2014/main" id="{942CD0D8-87A8-430D-8763-99EC0256E9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37ED77AF-7AD7-43AD-92CF-8FE44EE5603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D88DD50B-FB1E-B87D-19B2-EB9614A6AD9E}"/>
              </a:ext>
            </a:extLst>
          </p:cNvPr>
          <p:cNvSpPr>
            <a:spLocks noGrp="1"/>
          </p:cNvSpPr>
          <p:nvPr>
            <p:ph type="ctrTitle"/>
          </p:nvPr>
        </p:nvSpPr>
        <p:spPr>
          <a:xfrm>
            <a:off x="2692398" y="1871131"/>
            <a:ext cx="6815669" cy="1515533"/>
          </a:xfrm>
        </p:spPr>
        <p:txBody>
          <a:bodyPr>
            <a:normAutofit/>
          </a:bodyPr>
          <a:lstStyle/>
          <a:p>
            <a:pPr>
              <a:lnSpc>
                <a:spcPct val="90000"/>
              </a:lnSpc>
            </a:pPr>
            <a:r>
              <a:rPr lang="en-US" sz="5000">
                <a:solidFill>
                  <a:schemeClr val="bg1"/>
                </a:solidFill>
              </a:rPr>
              <a:t>Ethical considerations in Extension</a:t>
            </a:r>
          </a:p>
        </p:txBody>
      </p:sp>
      <p:sp>
        <p:nvSpPr>
          <p:cNvPr id="3" name="Subtitle 2">
            <a:extLst>
              <a:ext uri="{FF2B5EF4-FFF2-40B4-BE49-F238E27FC236}">
                <a16:creationId xmlns:a16="http://schemas.microsoft.com/office/drawing/2014/main" id="{94B79755-AE75-4119-06B5-E04F83ABFA7A}"/>
              </a:ext>
            </a:extLst>
          </p:cNvPr>
          <p:cNvSpPr>
            <a:spLocks noGrp="1"/>
          </p:cNvSpPr>
          <p:nvPr>
            <p:ph type="subTitle" idx="1"/>
          </p:nvPr>
        </p:nvSpPr>
        <p:spPr>
          <a:xfrm>
            <a:off x="2692398" y="3657597"/>
            <a:ext cx="6815669" cy="1320802"/>
          </a:xfrm>
        </p:spPr>
        <p:txBody>
          <a:bodyPr>
            <a:normAutofit/>
          </a:bodyPr>
          <a:lstStyle/>
          <a:p>
            <a:pPr>
              <a:lnSpc>
                <a:spcPct val="90000"/>
              </a:lnSpc>
            </a:pPr>
            <a:r>
              <a:rPr lang="en-US" sz="1500">
                <a:solidFill>
                  <a:schemeClr val="bg1"/>
                </a:solidFill>
              </a:rPr>
              <a:t>Group members</a:t>
            </a:r>
          </a:p>
          <a:p>
            <a:pPr>
              <a:lnSpc>
                <a:spcPct val="90000"/>
              </a:lnSpc>
            </a:pPr>
            <a:r>
              <a:rPr lang="en-US" sz="1500">
                <a:solidFill>
                  <a:schemeClr val="bg1"/>
                </a:solidFill>
              </a:rPr>
              <a:t>Technology Masuku B232375B</a:t>
            </a:r>
          </a:p>
          <a:p>
            <a:pPr>
              <a:lnSpc>
                <a:spcPct val="90000"/>
              </a:lnSpc>
            </a:pPr>
            <a:r>
              <a:rPr lang="en-US" sz="1500">
                <a:solidFill>
                  <a:schemeClr val="bg1"/>
                </a:solidFill>
              </a:rPr>
              <a:t>Tawanda Mawadza B232000B</a:t>
            </a:r>
          </a:p>
          <a:p>
            <a:pPr>
              <a:lnSpc>
                <a:spcPct val="90000"/>
              </a:lnSpc>
            </a:pPr>
            <a:r>
              <a:rPr lang="en-US" sz="1500">
                <a:solidFill>
                  <a:schemeClr val="bg1"/>
                </a:solidFill>
              </a:rPr>
              <a:t>Tawanda Runganga B232641B</a:t>
            </a:r>
          </a:p>
        </p:txBody>
      </p:sp>
      <p:cxnSp>
        <p:nvCxnSpPr>
          <p:cNvPr id="29" name="Straight Connector 28">
            <a:extLst>
              <a:ext uri="{FF2B5EF4-FFF2-40B4-BE49-F238E27FC236}">
                <a16:creationId xmlns:a16="http://schemas.microsoft.com/office/drawing/2014/main" id="{30FF33BF-06A3-4D84-B5A1-313891C867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6442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E99CC0C-7C93-4401-C25B-9E838EFB5952}"/>
              </a:ext>
            </a:extLst>
          </p:cNvPr>
          <p:cNvSpPr>
            <a:spLocks noGrp="1"/>
          </p:cNvSpPr>
          <p:nvPr>
            <p:ph type="title"/>
          </p:nvPr>
        </p:nvSpPr>
        <p:spPr>
          <a:xfrm>
            <a:off x="1055599" y="1055077"/>
            <a:ext cx="2532909" cy="4794578"/>
          </a:xfrm>
        </p:spPr>
        <p:txBody>
          <a:bodyPr>
            <a:normAutofit/>
          </a:bodyPr>
          <a:lstStyle/>
          <a:p>
            <a:r>
              <a:rPr lang="en-US">
                <a:solidFill>
                  <a:srgbClr val="262626"/>
                </a:solidFill>
              </a:rPr>
              <a:t>Concept Ethics</a:t>
            </a:r>
          </a:p>
        </p:txBody>
      </p:sp>
      <p:sp useBgFill="1">
        <p:nvSpPr>
          <p:cNvPr id="18" name="Rectangle 17">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2">
            <a:extLst>
              <a:ext uri="{FF2B5EF4-FFF2-40B4-BE49-F238E27FC236}">
                <a16:creationId xmlns:a16="http://schemas.microsoft.com/office/drawing/2014/main" id="{F9222BB1-56BD-EB7E-EDAF-CF2939BBBDAB}"/>
              </a:ext>
            </a:extLst>
          </p:cNvPr>
          <p:cNvGraphicFramePr>
            <a:graphicFrameLocks noGrp="1"/>
          </p:cNvGraphicFramePr>
          <p:nvPr>
            <p:ph idx="1"/>
            <p:extLst>
              <p:ext uri="{D42A27DB-BD31-4B8C-83A1-F6EECF244321}">
                <p14:modId xmlns:p14="http://schemas.microsoft.com/office/powerpoint/2010/main" val="1161277689"/>
              </p:ext>
            </p:extLst>
          </p:nvPr>
        </p:nvGraphicFramePr>
        <p:xfrm>
          <a:off x="5470072" y="804670"/>
          <a:ext cx="5914209" cy="5248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0699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A440FBE6-72B7-43D4-A8EB-FDBC35FE56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647B8492-BC4D-4046-B35A-C38E03494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33" name="Picture 32">
              <a:extLst>
                <a:ext uri="{FF2B5EF4-FFF2-40B4-BE49-F238E27FC236}">
                  <a16:creationId xmlns:a16="http://schemas.microsoft.com/office/drawing/2014/main" id="{47264A7B-BD07-443B-B4AE-B7D112274D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4" name="Rectangle 33">
              <a:extLst>
                <a:ext uri="{FF2B5EF4-FFF2-40B4-BE49-F238E27FC236}">
                  <a16:creationId xmlns:a16="http://schemas.microsoft.com/office/drawing/2014/main" id="{8D9B85B4-ACC6-412B-BC6B-2163BCCDF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5" name="Picture 34">
              <a:extLst>
                <a:ext uri="{FF2B5EF4-FFF2-40B4-BE49-F238E27FC236}">
                  <a16:creationId xmlns:a16="http://schemas.microsoft.com/office/drawing/2014/main" id="{17D5E57D-F913-44D3-9AF3-FCDFAE64F7E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6" name="Picture 35">
              <a:extLst>
                <a:ext uri="{FF2B5EF4-FFF2-40B4-BE49-F238E27FC236}">
                  <a16:creationId xmlns:a16="http://schemas.microsoft.com/office/drawing/2014/main" id="{BCF01E4E-4102-455A-BC41-D5F848B9417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A5216DF7-D95F-D7C7-58A6-FEE9056B56A4}"/>
              </a:ext>
            </a:extLst>
          </p:cNvPr>
          <p:cNvSpPr>
            <a:spLocks noGrp="1"/>
          </p:cNvSpPr>
          <p:nvPr>
            <p:ph type="title"/>
          </p:nvPr>
        </p:nvSpPr>
        <p:spPr>
          <a:xfrm>
            <a:off x="1295402" y="982132"/>
            <a:ext cx="3660056" cy="1325373"/>
          </a:xfrm>
        </p:spPr>
        <p:txBody>
          <a:bodyPr anchor="b">
            <a:normAutofit/>
          </a:bodyPr>
          <a:lstStyle/>
          <a:p>
            <a:r>
              <a:rPr lang="en-US" sz="2400"/>
              <a:t>Extension ethics</a:t>
            </a:r>
          </a:p>
        </p:txBody>
      </p:sp>
      <p:cxnSp>
        <p:nvCxnSpPr>
          <p:cNvPr id="38" name="Straight Connector 37">
            <a:extLst>
              <a:ext uri="{FF2B5EF4-FFF2-40B4-BE49-F238E27FC236}">
                <a16:creationId xmlns:a16="http://schemas.microsoft.com/office/drawing/2014/main" id="{16652DC1-CA18-4263-AC06-BAB0B05EC78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sp>
        <p:nvSpPr>
          <p:cNvPr id="43" name="Content Placeholder 2">
            <a:extLst>
              <a:ext uri="{FF2B5EF4-FFF2-40B4-BE49-F238E27FC236}">
                <a16:creationId xmlns:a16="http://schemas.microsoft.com/office/drawing/2014/main" id="{979F7BD3-317F-EFB8-4CFC-B0BA07F55F70}"/>
              </a:ext>
            </a:extLst>
          </p:cNvPr>
          <p:cNvSpPr>
            <a:spLocks noGrp="1"/>
          </p:cNvSpPr>
          <p:nvPr>
            <p:ph idx="1"/>
          </p:nvPr>
        </p:nvSpPr>
        <p:spPr>
          <a:xfrm>
            <a:off x="1295401" y="2493774"/>
            <a:ext cx="3660057" cy="3382094"/>
          </a:xfrm>
        </p:spPr>
        <p:txBody>
          <a:bodyPr>
            <a:normAutofit/>
          </a:bodyPr>
          <a:lstStyle/>
          <a:p>
            <a:pPr algn="ctr">
              <a:lnSpc>
                <a:spcPct val="90000"/>
              </a:lnSpc>
            </a:pPr>
            <a:r>
              <a:rPr lang="en-US" sz="1600"/>
              <a:t>Refers to ethical considerations that extension professionals should be mindful of, when providing advice and support to farmers</a:t>
            </a:r>
          </a:p>
          <a:p>
            <a:pPr algn="ctr">
              <a:lnSpc>
                <a:spcPct val="90000"/>
              </a:lnSpc>
            </a:pPr>
            <a:r>
              <a:rPr lang="en-US" sz="1600"/>
              <a:t>Transparency</a:t>
            </a:r>
          </a:p>
          <a:p>
            <a:pPr algn="ctr">
              <a:lnSpc>
                <a:spcPct val="90000"/>
              </a:lnSpc>
            </a:pPr>
            <a:r>
              <a:rPr lang="en-US" sz="1600"/>
              <a:t>Fairness</a:t>
            </a:r>
          </a:p>
          <a:p>
            <a:pPr algn="ctr">
              <a:lnSpc>
                <a:spcPct val="90000"/>
              </a:lnSpc>
            </a:pPr>
            <a:r>
              <a:rPr lang="en-US" sz="1600"/>
              <a:t>Honesty</a:t>
            </a:r>
          </a:p>
          <a:p>
            <a:pPr algn="ctr">
              <a:lnSpc>
                <a:spcPct val="90000"/>
              </a:lnSpc>
            </a:pPr>
            <a:r>
              <a:rPr lang="en-US" sz="1600"/>
              <a:t>Integrity</a:t>
            </a:r>
          </a:p>
          <a:p>
            <a:pPr algn="ctr">
              <a:lnSpc>
                <a:spcPct val="90000"/>
              </a:lnSpc>
            </a:pPr>
            <a:r>
              <a:rPr lang="en-US" sz="1600"/>
              <a:t>As well as promoting environmentally friendly and socially responsible farming practices</a:t>
            </a:r>
          </a:p>
        </p:txBody>
      </p:sp>
      <p:pic>
        <p:nvPicPr>
          <p:cNvPr id="23" name="Picture 22" descr="Sunset at cornfields">
            <a:extLst>
              <a:ext uri="{FF2B5EF4-FFF2-40B4-BE49-F238E27FC236}">
                <a16:creationId xmlns:a16="http://schemas.microsoft.com/office/drawing/2014/main" id="{9D425649-614F-1D14-C4E5-3F8E1079D498}"/>
              </a:ext>
            </a:extLst>
          </p:cNvPr>
          <p:cNvPicPr>
            <a:picLocks noChangeAspect="1"/>
          </p:cNvPicPr>
          <p:nvPr/>
        </p:nvPicPr>
        <p:blipFill rotWithShape="1">
          <a:blip r:embed="rId5"/>
          <a:srcRect t="585" r="2" b="2"/>
          <a:stretch/>
        </p:blipFill>
        <p:spPr>
          <a:xfrm>
            <a:off x="5418668" y="982131"/>
            <a:ext cx="5469466" cy="4893735"/>
          </a:xfrm>
          <a:prstGeom prst="rect">
            <a:avLst/>
          </a:prstGeom>
          <a:ln w="57150" cmpd="thickThin">
            <a:solidFill>
              <a:schemeClr val="tx1">
                <a:lumMod val="50000"/>
                <a:lumOff val="50000"/>
              </a:schemeClr>
            </a:solidFill>
            <a:miter lim="800000"/>
          </a:ln>
        </p:spPr>
      </p:pic>
    </p:spTree>
    <p:extLst>
      <p:ext uri="{BB962C8B-B14F-4D97-AF65-F5344CB8AC3E}">
        <p14:creationId xmlns:p14="http://schemas.microsoft.com/office/powerpoint/2010/main" val="2682491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A5BD6-F5C7-1D87-F836-1807F53DDD14}"/>
              </a:ext>
            </a:extLst>
          </p:cNvPr>
          <p:cNvSpPr>
            <a:spLocks noGrp="1"/>
          </p:cNvSpPr>
          <p:nvPr>
            <p:ph type="title"/>
          </p:nvPr>
        </p:nvSpPr>
        <p:spPr>
          <a:xfrm>
            <a:off x="1295402" y="982132"/>
            <a:ext cx="9601196" cy="1303867"/>
          </a:xfrm>
        </p:spPr>
        <p:txBody>
          <a:bodyPr>
            <a:normAutofit/>
          </a:bodyPr>
          <a:lstStyle/>
          <a:p>
            <a:r>
              <a:rPr lang="en-US">
                <a:solidFill>
                  <a:srgbClr val="262626"/>
                </a:solidFill>
              </a:rPr>
              <a:t>Agro ethics</a:t>
            </a:r>
          </a:p>
        </p:txBody>
      </p:sp>
      <p:graphicFrame>
        <p:nvGraphicFramePr>
          <p:cNvPr id="5" name="Content Placeholder 2">
            <a:extLst>
              <a:ext uri="{FF2B5EF4-FFF2-40B4-BE49-F238E27FC236}">
                <a16:creationId xmlns:a16="http://schemas.microsoft.com/office/drawing/2014/main" id="{2D05DA94-FDF4-FA65-C8C9-E456354CD598}"/>
              </a:ext>
            </a:extLst>
          </p:cNvPr>
          <p:cNvGraphicFramePr>
            <a:graphicFrameLocks noGrp="1"/>
          </p:cNvGraphicFramePr>
          <p:nvPr>
            <p:ph idx="1"/>
            <p:extLst>
              <p:ext uri="{D42A27DB-BD31-4B8C-83A1-F6EECF244321}">
                <p14:modId xmlns:p14="http://schemas.microsoft.com/office/powerpoint/2010/main" val="1362274375"/>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0936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EB8E3BF-F464-4900-8994-851061A9A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paper ships being led by a yellow ship">
            <a:extLst>
              <a:ext uri="{FF2B5EF4-FFF2-40B4-BE49-F238E27FC236}">
                <a16:creationId xmlns:a16="http://schemas.microsoft.com/office/drawing/2014/main" id="{E611C532-DD96-265A-2E61-17B7BF3E1E98}"/>
              </a:ext>
            </a:extLst>
          </p:cNvPr>
          <p:cNvPicPr>
            <a:picLocks noChangeAspect="1"/>
          </p:cNvPicPr>
          <p:nvPr/>
        </p:nvPicPr>
        <p:blipFill rotWithShape="1">
          <a:blip r:embed="rId2">
            <a:alphaModFix amt="35000"/>
          </a:blip>
          <a:srcRect t="14944" b="787"/>
          <a:stretch/>
        </p:blipFill>
        <p:spPr>
          <a:xfrm>
            <a:off x="20" y="10"/>
            <a:ext cx="12191980" cy="6857990"/>
          </a:xfrm>
          <a:prstGeom prst="rect">
            <a:avLst/>
          </a:prstGeom>
        </p:spPr>
      </p:pic>
      <p:sp>
        <p:nvSpPr>
          <p:cNvPr id="2" name="Title 1">
            <a:extLst>
              <a:ext uri="{FF2B5EF4-FFF2-40B4-BE49-F238E27FC236}">
                <a16:creationId xmlns:a16="http://schemas.microsoft.com/office/drawing/2014/main" id="{87F8A91F-963C-4F91-BAC2-76213950F110}"/>
              </a:ext>
            </a:extLst>
          </p:cNvPr>
          <p:cNvSpPr>
            <a:spLocks noGrp="1"/>
          </p:cNvSpPr>
          <p:nvPr>
            <p:ph type="title"/>
          </p:nvPr>
        </p:nvSpPr>
        <p:spPr>
          <a:xfrm>
            <a:off x="1295402" y="982132"/>
            <a:ext cx="9601196" cy="1303867"/>
          </a:xfrm>
        </p:spPr>
        <p:txBody>
          <a:bodyPr>
            <a:normAutofit/>
          </a:bodyPr>
          <a:lstStyle/>
          <a:p>
            <a:r>
              <a:rPr lang="en-US" sz="4100">
                <a:solidFill>
                  <a:srgbClr val="FFFFFF"/>
                </a:solidFill>
              </a:rPr>
              <a:t>Ethical consideration for extension providers</a:t>
            </a:r>
          </a:p>
        </p:txBody>
      </p:sp>
      <p:cxnSp>
        <p:nvCxnSpPr>
          <p:cNvPr id="11" name="Straight Connector 10">
            <a:extLst>
              <a:ext uri="{FF2B5EF4-FFF2-40B4-BE49-F238E27FC236}">
                <a16:creationId xmlns:a16="http://schemas.microsoft.com/office/drawing/2014/main" id="{8E0602D6-3A81-42F8-AE67-1BAAFC967C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421466"/>
            <a:ext cx="9144000" cy="0"/>
          </a:xfrm>
          <a:prstGeom prst="line">
            <a:avLst/>
          </a:prstGeom>
          <a:ln w="15875">
            <a:solidFill>
              <a:srgbClr val="FFFFFF"/>
            </a:solidFill>
          </a:ln>
        </p:spPr>
        <p:style>
          <a:lnRef idx="2">
            <a:schemeClr val="accent1"/>
          </a:lnRef>
          <a:fillRef idx="0">
            <a:schemeClr val="accent1"/>
          </a:fillRef>
          <a:effectRef idx="1">
            <a:schemeClr val="accent1"/>
          </a:effectRef>
          <a:fontRef idx="minor">
            <a:schemeClr val="tx1"/>
          </a:fontRef>
        </p:style>
      </p:cxnSp>
      <p:sp>
        <p:nvSpPr>
          <p:cNvPr id="20" name="Content Placeholder 2">
            <a:extLst>
              <a:ext uri="{FF2B5EF4-FFF2-40B4-BE49-F238E27FC236}">
                <a16:creationId xmlns:a16="http://schemas.microsoft.com/office/drawing/2014/main" id="{190EB7B1-0E18-5843-47AB-F0A1629763AD}"/>
              </a:ext>
            </a:extLst>
          </p:cNvPr>
          <p:cNvSpPr>
            <a:spLocks noGrp="1"/>
          </p:cNvSpPr>
          <p:nvPr>
            <p:ph idx="1"/>
          </p:nvPr>
        </p:nvSpPr>
        <p:spPr>
          <a:xfrm>
            <a:off x="1295401" y="2556932"/>
            <a:ext cx="9601196" cy="3318936"/>
          </a:xfrm>
        </p:spPr>
        <p:txBody>
          <a:bodyPr>
            <a:normAutofit/>
          </a:bodyPr>
          <a:lstStyle/>
          <a:p>
            <a:pPr>
              <a:lnSpc>
                <a:spcPct val="90000"/>
              </a:lnSpc>
            </a:pPr>
            <a:r>
              <a:rPr lang="en-US" sz="1900">
                <a:solidFill>
                  <a:srgbClr val="FFFFFF"/>
                </a:solidFill>
              </a:rPr>
              <a:t>Extension providers who offer educational programming and resources to help individuals improve their knowledge and skills have a responsibility to approach their work with ethical considerations</a:t>
            </a:r>
          </a:p>
          <a:p>
            <a:pPr marL="514350" indent="-514350">
              <a:lnSpc>
                <a:spcPct val="90000"/>
              </a:lnSpc>
              <a:buAutoNum type="arabicPeriod"/>
            </a:pPr>
            <a:r>
              <a:rPr lang="en-US" sz="1900">
                <a:solidFill>
                  <a:srgbClr val="FFFFFF"/>
                </a:solidFill>
              </a:rPr>
              <a:t>Inclusivity and accessibility</a:t>
            </a:r>
          </a:p>
          <a:p>
            <a:pPr marL="514350" indent="-514350">
              <a:lnSpc>
                <a:spcPct val="90000"/>
              </a:lnSpc>
              <a:buAutoNum type="arabicPeriod"/>
            </a:pPr>
            <a:r>
              <a:rPr lang="en-US" sz="1900">
                <a:solidFill>
                  <a:srgbClr val="FFFFFF"/>
                </a:solidFill>
              </a:rPr>
              <a:t>Respect for culture diversity</a:t>
            </a:r>
          </a:p>
          <a:p>
            <a:pPr marL="514350" indent="-514350">
              <a:lnSpc>
                <a:spcPct val="90000"/>
              </a:lnSpc>
              <a:buAutoNum type="arabicPeriod"/>
            </a:pPr>
            <a:r>
              <a:rPr lang="en-US" sz="1900">
                <a:solidFill>
                  <a:srgbClr val="FFFFFF"/>
                </a:solidFill>
              </a:rPr>
              <a:t>Transparency and honesty</a:t>
            </a:r>
          </a:p>
          <a:p>
            <a:pPr marL="514350" indent="-514350">
              <a:lnSpc>
                <a:spcPct val="90000"/>
              </a:lnSpc>
              <a:buAutoNum type="arabicPeriod"/>
            </a:pPr>
            <a:r>
              <a:rPr lang="en-US" sz="1900">
                <a:solidFill>
                  <a:srgbClr val="FFFFFF"/>
                </a:solidFill>
              </a:rPr>
              <a:t>Privacy and confidentiality</a:t>
            </a:r>
          </a:p>
          <a:p>
            <a:pPr marL="514350" indent="-514350">
              <a:lnSpc>
                <a:spcPct val="90000"/>
              </a:lnSpc>
              <a:buAutoNum type="arabicPeriod"/>
            </a:pPr>
            <a:r>
              <a:rPr lang="en-US" sz="1900">
                <a:solidFill>
                  <a:srgbClr val="FFFFFF"/>
                </a:solidFill>
              </a:rPr>
              <a:t>Do no harm</a:t>
            </a:r>
          </a:p>
          <a:p>
            <a:pPr marL="514350" indent="-514350">
              <a:lnSpc>
                <a:spcPct val="90000"/>
              </a:lnSpc>
              <a:buAutoNum type="arabicPeriod"/>
            </a:pPr>
            <a:r>
              <a:rPr lang="en-US" sz="1900">
                <a:solidFill>
                  <a:srgbClr val="FFFFFF"/>
                </a:solidFill>
              </a:rPr>
              <a:t>Continuous learning  </a:t>
            </a:r>
          </a:p>
        </p:txBody>
      </p:sp>
    </p:spTree>
    <p:extLst>
      <p:ext uri="{BB962C8B-B14F-4D97-AF65-F5344CB8AC3E}">
        <p14:creationId xmlns:p14="http://schemas.microsoft.com/office/powerpoint/2010/main" val="192764743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B517C-F732-AEBD-6AF4-94949A9352B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6049C77-DC55-9502-F267-7666D3D984D8}"/>
              </a:ext>
            </a:extLst>
          </p:cNvPr>
          <p:cNvSpPr>
            <a:spLocks noGrp="1"/>
          </p:cNvSpPr>
          <p:nvPr>
            <p:ph idx="1"/>
          </p:nvPr>
        </p:nvSpPr>
        <p:spPr/>
        <p:txBody>
          <a:bodyPr>
            <a:normAutofit fontScale="55000" lnSpcReduction="20000"/>
          </a:bodyPr>
          <a:lstStyle/>
          <a:p>
            <a:pPr marL="0" indent="0">
              <a:buNone/>
            </a:pPr>
            <a:r>
              <a:rPr lang="en-US" dirty="0"/>
              <a:t>1. Bull, J. (2020). Ethical considerations in agricultural extension projects. Journal of Agricultural Education and Extension, 26(3), 237-254.</a:t>
            </a:r>
          </a:p>
          <a:p>
            <a:pPr marL="0" indent="0">
              <a:buNone/>
            </a:pPr>
            <a:r>
              <a:rPr lang="en-US" dirty="0"/>
              <a:t>2. Lykens, J. (2018). Ethics in agricultural extension: A survey of current practices and perceptions. Journal of Agricultural and Environmental Ethics, 31(1), 63-80.</a:t>
            </a:r>
          </a:p>
          <a:p>
            <a:pPr marL="0" indent="0">
              <a:buNone/>
            </a:pPr>
            <a:r>
              <a:rPr lang="en-US" dirty="0"/>
              <a:t>3. Pannell, D. J. (2020). Ethics in agri-food and agricultural extension. In Handbook of Agricultural Economics (Vol. 1B, pp. 717-767). Elsevier.</a:t>
            </a:r>
          </a:p>
          <a:p>
            <a:pPr marL="0" indent="0">
              <a:buNone/>
            </a:pPr>
            <a:r>
              <a:rPr lang="en-US" dirty="0"/>
              <a:t>4. Ibrahim, H. K., </a:t>
            </a:r>
            <a:r>
              <a:rPr lang="en-US" dirty="0" err="1"/>
              <a:t>Shaibu</a:t>
            </a:r>
            <a:r>
              <a:rPr lang="en-US" dirty="0"/>
              <a:t>, A. A., &amp; El-Rahman, A. H. (2019). Ethical considerations in agricultural extension activities: A survey of extension agents in Northern Nigeria. Journal of Agricultural Extension and Rural Development, 11(2), 39-47.</a:t>
            </a:r>
          </a:p>
          <a:p>
            <a:pPr marL="0" indent="0">
              <a:buNone/>
            </a:pPr>
            <a:r>
              <a:rPr lang="en-US" dirty="0"/>
              <a:t>5. Umar, A. A., </a:t>
            </a:r>
            <a:r>
              <a:rPr lang="en-US" dirty="0" err="1"/>
              <a:t>Bwala</a:t>
            </a:r>
            <a:r>
              <a:rPr lang="en-US" dirty="0"/>
              <a:t>, M. M., &amp; Muazu, R. B. (2017). Ethical considerations in agricultural extension service delivery: A case study of Kano State, Nigeria. Journal of Agricultural Extension, 21(1), 167-179.</a:t>
            </a:r>
          </a:p>
          <a:p>
            <a:pPr marL="0" indent="0">
              <a:buNone/>
            </a:pPr>
            <a:r>
              <a:rPr lang="en-US" dirty="0"/>
              <a:t>6. </a:t>
            </a:r>
            <a:r>
              <a:rPr lang="en-US" dirty="0" err="1"/>
              <a:t>Siampila</a:t>
            </a:r>
            <a:r>
              <a:rPr lang="en-US" dirty="0"/>
              <a:t>, P., &amp; </a:t>
            </a:r>
            <a:r>
              <a:rPr lang="en-US" dirty="0" err="1"/>
              <a:t>Maboku</a:t>
            </a:r>
            <a:r>
              <a:rPr lang="en-US" dirty="0"/>
              <a:t>, M. (2020). Ethical considerations in agricultural extension: Perspectives of farmers and extension agents in Malawi. Journal of Agricultural Education and Extension, 26(5), 479-495.</a:t>
            </a:r>
          </a:p>
          <a:p>
            <a:pPr marL="0" indent="0">
              <a:buNone/>
            </a:pPr>
            <a:r>
              <a:rPr lang="en-US" dirty="0"/>
              <a:t>7. Torralba, J. M., &amp; Guerrero, F. G. (2019). Ethical considerations in agricultural extension: An innovative framework for decision-making. Sustainability, 11(14), 3910.</a:t>
            </a:r>
          </a:p>
          <a:p>
            <a:pPr marL="0" indent="0">
              <a:buNone/>
            </a:pPr>
            <a:endParaRPr lang="en-US" dirty="0"/>
          </a:p>
        </p:txBody>
      </p:sp>
    </p:spTree>
    <p:extLst>
      <p:ext uri="{BB962C8B-B14F-4D97-AF65-F5344CB8AC3E}">
        <p14:creationId xmlns:p14="http://schemas.microsoft.com/office/powerpoint/2010/main" val="394394841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25</TotalTime>
  <Words>507</Words>
  <Application>Microsoft Macintosh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Garamond</vt:lpstr>
      <vt:lpstr>Organic</vt:lpstr>
      <vt:lpstr>Ethical considerations in Extension</vt:lpstr>
      <vt:lpstr>Concept Ethics</vt:lpstr>
      <vt:lpstr>Extension ethics</vt:lpstr>
      <vt:lpstr>Agro ethics</vt:lpstr>
      <vt:lpstr>Ethical consideration for extension providers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considerations in Extension</dc:title>
  <dc:creator>Technology Masuku</dc:creator>
  <cp:lastModifiedBy>Tawanda Runganga</cp:lastModifiedBy>
  <cp:revision>3</cp:revision>
  <dcterms:created xsi:type="dcterms:W3CDTF">2024-01-16T07:38:02Z</dcterms:created>
  <dcterms:modified xsi:type="dcterms:W3CDTF">2024-01-21T11:31:40Z</dcterms:modified>
</cp:coreProperties>
</file>