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lang="en-ZW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sp>
        <p:nvSpPr>
          <p:cNvPr id="1048665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6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6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sp>
        <p:nvSpPr>
          <p:cNvPr id="1048685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6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5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4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ZW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8923DF-96E8-4FE9-A6B8-5B377EA7745E}" type="datetimeFigureOut">
              <a:rPr lang="en-ZW" smtClean="0"/>
              <a:t>1/8/2024</a:t>
            </a:fld>
            <a:endParaRPr lang="en-ZW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W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BE8CE0-DAFA-4D48-90DD-85FED8B0FFC1}" type="slidenum">
              <a:rPr lang="en-ZW" smtClean="0"/>
              <a:t>‹#›</a:t>
            </a:fld>
            <a:endParaRPr lang="en-ZW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607418" y="1122363"/>
            <a:ext cx="9060581" cy="1158824"/>
          </a:xfrm>
        </p:spPr>
        <p:txBody>
          <a:bodyPr/>
          <a:p>
            <a:r>
              <a:rPr dirty="0" lang="en-ZW"/>
              <a:t>G</a:t>
            </a:r>
            <a:r>
              <a:rPr dirty="0" lang="x-none" err="1"/>
              <a:t>roup</a:t>
            </a:r>
            <a:r>
              <a:rPr dirty="0" lang="x-none"/>
              <a:t> 3</a:t>
            </a:r>
            <a:endParaRPr dirty="0" lang="en-ZW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2729873" y="2730321"/>
            <a:ext cx="6815669" cy="2132167"/>
          </a:xfrm>
        </p:spPr>
        <p:txBody>
          <a:bodyPr>
            <a:normAutofit/>
          </a:bodyPr>
          <a:p>
            <a:r>
              <a:rPr dirty="0" lang="x-none" err="1"/>
              <a:t>Hukuimwe</a:t>
            </a:r>
            <a:r>
              <a:rPr dirty="0" lang="x-none"/>
              <a:t> </a:t>
            </a:r>
            <a:r>
              <a:rPr dirty="0" lang="x-none" err="1"/>
              <a:t>Tinei</a:t>
            </a:r>
            <a:r>
              <a:rPr dirty="0" lang="x-none"/>
              <a:t> B1953262</a:t>
            </a:r>
          </a:p>
          <a:p>
            <a:r>
              <a:rPr dirty="0" lang="en-ZW"/>
              <a:t>M</a:t>
            </a:r>
            <a:r>
              <a:rPr dirty="0" lang="x-none" err="1"/>
              <a:t>eki</a:t>
            </a:r>
            <a:r>
              <a:rPr dirty="0" lang="x-none"/>
              <a:t> Collen B0019042</a:t>
            </a:r>
          </a:p>
          <a:p>
            <a:r>
              <a:rPr dirty="0" lang="x-none"/>
              <a:t>Bofu Rufaro 232973A</a:t>
            </a:r>
            <a:endParaRPr dirty="0" lang="en-US"/>
          </a:p>
          <a:p>
            <a:r>
              <a:rPr dirty="0" lang="en-US" err="1"/>
              <a:t>Majasi</a:t>
            </a:r>
            <a:r>
              <a:rPr dirty="0" lang="en-US"/>
              <a:t> Benjamin B243346B</a:t>
            </a:r>
          </a:p>
          <a:p>
            <a:endParaRPr dirty="0" lang="x-none"/>
          </a:p>
          <a:p>
            <a:endParaRPr dirty="0" lang="x-none"/>
          </a:p>
          <a:p>
            <a:endParaRPr dirty="0" lang="en-Z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DK"/>
              <a:t>Thank you</a:t>
            </a:r>
            <a:endParaRPr dirty="0" lang="en-ZW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dirty="0" lang="en-DK"/>
          </a:p>
          <a:p>
            <a:pPr algn="ctr"/>
            <a:endParaRPr dirty="0" lang="en-DK"/>
          </a:p>
          <a:p>
            <a:pPr algn="ctr"/>
            <a:endParaRPr dirty="0" lang="en-DK"/>
          </a:p>
          <a:p>
            <a:pPr algn="ctr"/>
            <a:r>
              <a:rPr dirty="0" lang="en-DK"/>
              <a:t>END</a:t>
            </a:r>
          </a:p>
          <a:p>
            <a:pPr algn="ctr"/>
            <a:endParaRPr dirty="0" lang="en-Z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38200" y="426085"/>
            <a:ext cx="10515600" cy="1325563"/>
          </a:xfrm>
        </p:spPr>
        <p:txBody>
          <a:bodyPr/>
          <a:p>
            <a:pPr algn="ctr"/>
            <a:r>
              <a:rPr dirty="0" lang="en-ZW"/>
              <a:t>M</a:t>
            </a:r>
            <a:r>
              <a:rPr dirty="0" lang="x-none"/>
              <a:t>FS 506</a:t>
            </a:r>
            <a:endParaRPr dirty="0" lang="en-ZW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x-none">
                <a:latin typeface="Bookman Old Style" panose="02050604050505020204" pitchFamily="18" charset="0"/>
              </a:rPr>
              <a:t>CHANGING ENVIRONMENT OF THE GLOBAL FOOD INDUSTRY ITS CHALLENGES AND OPPORTUNITIES</a:t>
            </a:r>
            <a:r>
              <a:rPr dirty="0" lang="en-US">
                <a:latin typeface="Bookman Old Style" panose="02050604050505020204" pitchFamily="18" charset="0"/>
              </a:rPr>
              <a:t>.</a:t>
            </a:r>
            <a:endParaRPr dirty="0" lang="en-ZW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295401" y="1159099"/>
            <a:ext cx="9601196" cy="4716769"/>
          </a:xfrm>
        </p:spPr>
        <p:txBody>
          <a:bodyPr>
            <a:normAutofit fontScale="95833"/>
          </a:bodyPr>
          <a:p>
            <a:r>
              <a:rPr dirty="0" lang="en-US"/>
              <a:t>There is enough food for everyone on the planet to lead a healthy and nutritious life, but the global food supply is deeply inequitable, (Fraser, E and Fraser, E. 2014).</a:t>
            </a:r>
            <a:endParaRPr dirty="0" lang="en-ZW"/>
          </a:p>
          <a:p>
            <a:endParaRPr dirty="0" lang="en-ZW"/>
          </a:p>
          <a:p>
            <a:r>
              <a:rPr dirty="0" lang="en-ZW" err="1"/>
              <a:t>Huma</a:t>
            </a:r>
            <a:r>
              <a:rPr dirty="0" lang="x-none"/>
              <a:t>n act</a:t>
            </a:r>
            <a:r>
              <a:rPr dirty="0" lang="en-ZW" err="1"/>
              <a:t>i</a:t>
            </a:r>
            <a:r>
              <a:rPr dirty="0" lang="x-none"/>
              <a:t>vities, including those related to the production, supply and consumption of food, are partly responsible for giving rise to global and local important environment changes</a:t>
            </a:r>
            <a:r>
              <a:rPr dirty="0" lang="en-US"/>
              <a:t>,(Steffen et al, 2004).</a:t>
            </a:r>
          </a:p>
          <a:p>
            <a:pPr indent="0" marL="0">
              <a:buNone/>
            </a:pPr>
            <a:endParaRPr dirty="0" lang="x-none"/>
          </a:p>
          <a:p>
            <a:r>
              <a:rPr dirty="0" lang="x-none"/>
              <a:t>The global food industry is facing a complex and rapidly changing environment, but also has a number of opportunities to adapt and thrive.</a:t>
            </a:r>
            <a:endParaRPr dirty="0" lang="en-Z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3182"/>
          </a:bodyPr>
          <a:p>
            <a:r>
              <a:rPr dirty="0" lang="x-none"/>
              <a:t>Changing </a:t>
            </a:r>
            <a:r>
              <a:rPr dirty="0" lang="en-US"/>
              <a:t>e</a:t>
            </a:r>
            <a:r>
              <a:rPr lang="x-none"/>
              <a:t>nvironment</a:t>
            </a:r>
            <a:r>
              <a:rPr dirty="0" lang="en-US"/>
              <a:t>, challenges and opportunities</a:t>
            </a:r>
            <a:endParaRPr dirty="0" lang="en-ZW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pPr indent="-514350" marL="514350">
              <a:buAutoNum type="arabicPeriod"/>
            </a:pPr>
            <a:r>
              <a:rPr dirty="0" lang="x-none"/>
              <a:t>Climate change</a:t>
            </a:r>
          </a:p>
          <a:p>
            <a:pPr indent="0" marL="0">
              <a:buNone/>
            </a:pPr>
            <a:endParaRPr dirty="0" lang="x-none"/>
          </a:p>
          <a:p>
            <a:pPr indent="0" marL="0">
              <a:buNone/>
            </a:pPr>
            <a:r>
              <a:rPr dirty="0" lang="x-none"/>
              <a:t>Challenges: extreme weather conditions thereby disrupting agricultural activities. Water scarcity impacting on crop yields and</a:t>
            </a:r>
            <a:r>
              <a:rPr dirty="0" lang="en-US"/>
              <a:t> also</a:t>
            </a:r>
            <a:r>
              <a:rPr dirty="0" lang="x-none"/>
              <a:t> increased pest and disease outbreaks. Frequent droughts in the past years</a:t>
            </a:r>
          </a:p>
          <a:p>
            <a:pPr indent="0" marL="0">
              <a:buNone/>
            </a:pPr>
            <a:endParaRPr dirty="0" lang="x-none"/>
          </a:p>
          <a:p>
            <a:pPr indent="0" marL="0">
              <a:buNone/>
            </a:pPr>
            <a:r>
              <a:rPr dirty="0" lang="x-none"/>
              <a:t>Opportunities: Farming community has to adopt sustainable farming practices like conservation agriculture (</a:t>
            </a:r>
            <a:r>
              <a:rPr dirty="0" lang="en-US"/>
              <a:t>P</a:t>
            </a:r>
            <a:r>
              <a:rPr dirty="0" lang="x-none"/>
              <a:t>fumvudza). U</a:t>
            </a:r>
            <a:r>
              <a:rPr dirty="0" lang="en-US" err="1"/>
              <a:t>pg</a:t>
            </a:r>
            <a:r>
              <a:rPr dirty="0" lang="x-none"/>
              <a:t>rading or increased investment in Irrigation system</a:t>
            </a:r>
            <a:r>
              <a:rPr dirty="0" lang="en-US"/>
              <a:t>s</a:t>
            </a:r>
            <a:r>
              <a:rPr dirty="0" lang="x-none"/>
              <a:t> and also build more water bodies (dams).</a:t>
            </a:r>
            <a:endParaRPr dirty="0" lang="en-Z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 err="1"/>
              <a:t>Cont</a:t>
            </a:r>
            <a:r>
              <a:rPr dirty="0" lang="x-none"/>
              <a:t>;</a:t>
            </a:r>
            <a:endParaRPr dirty="0" lang="en-ZW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r>
              <a:rPr dirty="0" lang="x-none"/>
              <a:t>2. Population growth</a:t>
            </a:r>
          </a:p>
          <a:p>
            <a:endParaRPr dirty="0" lang="x-none"/>
          </a:p>
          <a:p>
            <a:pPr algn="just" indent="0" marL="0">
              <a:buNone/>
            </a:pPr>
            <a:r>
              <a:rPr dirty="0" lang="x-none"/>
              <a:t>Challenge</a:t>
            </a:r>
            <a:r>
              <a:rPr dirty="0" lang="en-US"/>
              <a:t>s</a:t>
            </a:r>
            <a:r>
              <a:rPr dirty="0" lang="x-none"/>
              <a:t>: The increase in population implies incre</a:t>
            </a:r>
            <a:r>
              <a:rPr dirty="0" lang="en-ZW"/>
              <a:t>a</a:t>
            </a:r>
            <a:r>
              <a:rPr dirty="0" lang="x-none"/>
              <a:t>sed pressure on resources, land and demand for food. In Zimbabwe farming land is being taken for urbanisation (residential stands)</a:t>
            </a:r>
          </a:p>
          <a:p>
            <a:pPr indent="0" marL="0">
              <a:buNone/>
            </a:pPr>
            <a:endParaRPr dirty="0" lang="x-none"/>
          </a:p>
          <a:p>
            <a:pPr algn="just" indent="0" marL="0">
              <a:buNone/>
            </a:pPr>
            <a:r>
              <a:rPr dirty="0" lang="x-none"/>
              <a:t>Opportunit</a:t>
            </a:r>
            <a:r>
              <a:rPr dirty="0" lang="en-US" err="1"/>
              <a:t>ies</a:t>
            </a:r>
            <a:r>
              <a:rPr dirty="0" lang="x-none"/>
              <a:t>: Utilizing precision agriculture (advanced technology)</a:t>
            </a:r>
            <a:r>
              <a:rPr dirty="0" lang="en-US"/>
              <a:t> </a:t>
            </a:r>
            <a:r>
              <a:rPr dirty="0" lang="x-none"/>
              <a:t>to maximise y</a:t>
            </a:r>
            <a:r>
              <a:rPr dirty="0" lang="en-ZW" err="1"/>
              <a:t>ie</a:t>
            </a:r>
            <a:r>
              <a:rPr dirty="0" lang="x-none"/>
              <a:t>lds. For exa</a:t>
            </a:r>
            <a:r>
              <a:rPr dirty="0" lang="en-ZW"/>
              <a:t>m</a:t>
            </a:r>
            <a:r>
              <a:rPr dirty="0" lang="x-none"/>
              <a:t>ple the Ministry of Agriculture have embraced the use of Drones to detect areas of concern.</a:t>
            </a:r>
            <a:r>
              <a:rPr dirty="0" lang="en-US"/>
              <a:t> Innovation in alternative proteins like plant based meat and reducing food waste through the supply chain. </a:t>
            </a:r>
            <a:endParaRPr dirty="0" lang="en-Z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 err="1"/>
              <a:t>Cont</a:t>
            </a:r>
            <a:r>
              <a:rPr dirty="0" lang="x-none"/>
              <a:t>;</a:t>
            </a:r>
            <a:endParaRPr dirty="0" lang="en-ZW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r>
              <a:rPr dirty="0" lang="x-none"/>
              <a:t>3. Reduction in resources</a:t>
            </a:r>
          </a:p>
          <a:p>
            <a:endParaRPr dirty="0" lang="x-none"/>
          </a:p>
          <a:p>
            <a:pPr algn="just"/>
            <a:r>
              <a:rPr dirty="0" lang="x-none"/>
              <a:t>Challenge</a:t>
            </a:r>
            <a:r>
              <a:rPr dirty="0" lang="en-US"/>
              <a:t>s</a:t>
            </a:r>
            <a:r>
              <a:rPr dirty="0" lang="x-none"/>
              <a:t>: Soil degradation and erosion due to excessive deforestation,mining activities thereby reducing soil fertility.</a:t>
            </a:r>
            <a:r>
              <a:rPr dirty="0" lang="en-US"/>
              <a:t> </a:t>
            </a:r>
            <a:r>
              <a:rPr dirty="0" lang="x-none"/>
              <a:t>For example Kitsiyatota mining area Bindura.</a:t>
            </a:r>
            <a:r>
              <a:rPr dirty="0" lang="en-US"/>
              <a:t> Limited or scarce water for irrigation.</a:t>
            </a:r>
            <a:endParaRPr dirty="0" lang="x-none"/>
          </a:p>
          <a:p>
            <a:endParaRPr dirty="0" lang="x-none"/>
          </a:p>
          <a:p>
            <a:pPr algn="just"/>
            <a:r>
              <a:rPr dirty="0" lang="x-none"/>
              <a:t>Opportunity : Promoting regenerative agriculture practices to improve soil health, like lime application,</a:t>
            </a:r>
            <a:r>
              <a:rPr dirty="0" lang="en-US"/>
              <a:t> P</a:t>
            </a:r>
            <a:r>
              <a:rPr dirty="0" lang="x-none"/>
              <a:t>fumvudza concept of minimal soil disturbances and mulching.</a:t>
            </a:r>
            <a:r>
              <a:rPr dirty="0" lang="en-US"/>
              <a:t> </a:t>
            </a:r>
            <a:r>
              <a:rPr dirty="0" lang="x-none"/>
              <a:t>Engagement of Artisanal miners the proper way of mining.</a:t>
            </a:r>
          </a:p>
          <a:p>
            <a:endParaRPr dirty="0" lang="x-none"/>
          </a:p>
          <a:p>
            <a:endParaRPr dirty="0" lang="en-Z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 err="1"/>
              <a:t>Cont</a:t>
            </a:r>
            <a:r>
              <a:rPr dirty="0" lang="x-none"/>
              <a:t>;</a:t>
            </a:r>
            <a:endParaRPr dirty="0" lang="en-ZW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x-none"/>
              <a:t>4. Consumer preferences and attitude</a:t>
            </a:r>
          </a:p>
          <a:p>
            <a:endParaRPr dirty="0" lang="x-none"/>
          </a:p>
          <a:p>
            <a:pPr algn="just" indent="0" marL="0">
              <a:buNone/>
            </a:pPr>
            <a:r>
              <a:rPr dirty="0" lang="x-none"/>
              <a:t>Challenges : growing demand for healthy, sustainable and ethically sourced food.</a:t>
            </a:r>
          </a:p>
          <a:p>
            <a:pPr indent="0" marL="0">
              <a:buNone/>
            </a:pPr>
            <a:endParaRPr dirty="0" lang="x-none"/>
          </a:p>
          <a:p>
            <a:pPr algn="just" indent="0" marL="0">
              <a:buNone/>
            </a:pPr>
            <a:r>
              <a:rPr dirty="0" lang="x-none"/>
              <a:t>Opportunity : Increase or rise in organic and local food markets. Invest in traditional food</a:t>
            </a:r>
            <a:r>
              <a:rPr dirty="0" lang="en-US"/>
              <a:t>s.</a:t>
            </a:r>
            <a:r>
              <a:rPr dirty="0" lang="x-none"/>
              <a:t> In Zimbabwe the need to increase the production of traditional grains like </a:t>
            </a:r>
            <a:r>
              <a:rPr dirty="0" i="1" lang="en-US"/>
              <a:t>M</a:t>
            </a:r>
            <a:r>
              <a:rPr dirty="0" i="1" lang="x-none"/>
              <a:t>hunga, </a:t>
            </a:r>
            <a:r>
              <a:rPr dirty="0" i="1" lang="en-US"/>
              <a:t>Z</a:t>
            </a:r>
            <a:r>
              <a:rPr dirty="0" i="1" lang="x-none"/>
              <a:t>viyo </a:t>
            </a:r>
            <a:r>
              <a:rPr dirty="0" lang="x-none"/>
              <a:t>and </a:t>
            </a:r>
            <a:r>
              <a:rPr dirty="0" lang="en-US"/>
              <a:t>S</a:t>
            </a:r>
            <a:r>
              <a:rPr dirty="0" lang="x-none"/>
              <a:t>orghum.</a:t>
            </a:r>
            <a:r>
              <a:rPr dirty="0" lang="en-US"/>
              <a:t> </a:t>
            </a:r>
            <a:r>
              <a:rPr dirty="0" lang="x-none"/>
              <a:t>For example the N</a:t>
            </a:r>
            <a:r>
              <a:rPr dirty="0" lang="en-ZW"/>
              <a:t>a</a:t>
            </a:r>
            <a:r>
              <a:rPr dirty="0" lang="x-none"/>
              <a:t>tional CookOut programmes rolled out by the First Lady</a:t>
            </a:r>
            <a:r>
              <a:rPr dirty="0" lang="en-US"/>
              <a:t> to promote traditional foods.</a:t>
            </a:r>
            <a:endParaRPr dirty="0" lang="en-Z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 err="1"/>
              <a:t>Cont</a:t>
            </a:r>
            <a:r>
              <a:rPr dirty="0" lang="x-none"/>
              <a:t>;</a:t>
            </a:r>
            <a:endParaRPr dirty="0" lang="en-ZW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x-none"/>
              <a:t>5. Supply Chain disruptions </a:t>
            </a:r>
          </a:p>
          <a:p>
            <a:endParaRPr dirty="0" lang="x-none"/>
          </a:p>
          <a:p>
            <a:pPr algn="just"/>
            <a:r>
              <a:rPr dirty="0" lang="x-none"/>
              <a:t>Challenges: geopolitical tensions impacting on food trade, eg Russia and Ukraine war. Pandemics (Covid 19) and other crises like trade sanctions causing</a:t>
            </a:r>
            <a:r>
              <a:rPr dirty="0" lang="en-US"/>
              <a:t> food</a:t>
            </a:r>
            <a:r>
              <a:rPr dirty="0" lang="x-none"/>
              <a:t> shortages and price volatility.</a:t>
            </a:r>
          </a:p>
          <a:p>
            <a:endParaRPr dirty="0" lang="x-none"/>
          </a:p>
          <a:p>
            <a:r>
              <a:rPr dirty="0" lang="x-none"/>
              <a:t>Opportunit</a:t>
            </a:r>
            <a:r>
              <a:rPr dirty="0" lang="en-US" err="1"/>
              <a:t>ies</a:t>
            </a:r>
            <a:r>
              <a:rPr dirty="0" lang="x-none"/>
              <a:t>: Investment in local food production systems</a:t>
            </a:r>
            <a:r>
              <a:rPr dirty="0" lang="en-US"/>
              <a:t> and</a:t>
            </a:r>
            <a:r>
              <a:rPr dirty="0" lang="x-none"/>
              <a:t> manufacturing of fertilisers locally. Build more resilient and diversified supply chains, supported locally to avoid reliance on imports.</a:t>
            </a:r>
            <a:r>
              <a:rPr dirty="0" lang="en-US"/>
              <a:t> </a:t>
            </a:r>
            <a:r>
              <a:rPr dirty="0" lang="x-none"/>
              <a:t>For example the Baobab Fruit Processing Plant opened in Mutare recently.</a:t>
            </a:r>
            <a:endParaRPr dirty="0" lang="en-Z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DK"/>
              <a:t>Conclusion</a:t>
            </a:r>
            <a:endParaRPr dirty="0" lang="en-ZW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lang="en-ZW"/>
              <a:t>T</a:t>
            </a:r>
            <a:r>
              <a:rPr dirty="0" lang="en-DK"/>
              <a:t>he global food industry is facing a significant challenges in meeting the growing demand for food as the population grows and climate change. However, there are also a number of opportunities to address these challenges by investing in new technologies, adopting sustainable practices and meeting the changing needs of consumers.</a:t>
            </a:r>
            <a:endParaRPr dirty="0" lang="en-ZW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Group 3</dc:title>
  <dc:creator>Admin</dc:creator>
  <cp:lastModifiedBy>Admin</cp:lastModifiedBy>
  <dcterms:created xsi:type="dcterms:W3CDTF">2024-07-31T02:13:57Z</dcterms:created>
  <dcterms:modified xsi:type="dcterms:W3CDTF">2024-08-02T07:33:20Z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f5a17c4a28e042d3b02bc1c4aa1ef0b1</vt:lpwstr>
  </property>
</Properties>
</file>