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84" r:id="rId4"/>
    <p:sldId id="285" r:id="rId5"/>
    <p:sldId id="288" r:id="rId6"/>
    <p:sldId id="286" r:id="rId7"/>
    <p:sldId id="289" r:id="rId8"/>
    <p:sldId id="287" r:id="rId9"/>
    <p:sldId id="290" r:id="rId10"/>
    <p:sldId id="259" r:id="rId11"/>
    <p:sldId id="291" r:id="rId12"/>
    <p:sldId id="292" r:id="rId13"/>
    <p:sldId id="293" r:id="rId14"/>
    <p:sldId id="294" r:id="rId15"/>
    <p:sldId id="278" r:id="rId16"/>
    <p:sldId id="27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6" d="100"/>
          <a:sy n="46" d="100"/>
        </p:scale>
        <p:origin x="78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3/20/2019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Group 4 MFS 516</a:t>
            </a:r>
            <a:br>
              <a:rPr lang="en-US" dirty="0" smtClean="0"/>
            </a:br>
            <a:r>
              <a:rPr lang="en-US" dirty="0"/>
              <a:t/>
            </a:r>
            <a:br>
              <a:rPr lang="en-US" dirty="0"/>
            </a:br>
            <a:r>
              <a:rPr lang="en-US" sz="2700" dirty="0" smtClean="0"/>
              <a:t>By </a:t>
            </a:r>
            <a:r>
              <a:rPr lang="en-US" sz="2700" dirty="0"/>
              <a:t>M</a:t>
            </a:r>
            <a:r>
              <a:rPr lang="en-US" sz="2700" dirty="0" smtClean="0"/>
              <a:t>. </a:t>
            </a:r>
            <a:r>
              <a:rPr lang="en-US" sz="2700" dirty="0" err="1"/>
              <a:t>M</a:t>
            </a:r>
            <a:r>
              <a:rPr lang="en-US" sz="2700" dirty="0" err="1" smtClean="0"/>
              <a:t>unyama</a:t>
            </a:r>
            <a:r>
              <a:rPr lang="en-US" sz="2700" dirty="0" smtClean="0"/>
              <a:t>, M. </a:t>
            </a:r>
            <a:r>
              <a:rPr lang="en-US" sz="2700" dirty="0" err="1"/>
              <a:t>C</a:t>
            </a:r>
            <a:r>
              <a:rPr lang="en-US" sz="2700" dirty="0" err="1" smtClean="0"/>
              <a:t>hikweye</a:t>
            </a:r>
            <a:r>
              <a:rPr lang="en-US" sz="2700" dirty="0" smtClean="0"/>
              <a:t>, L. </a:t>
            </a:r>
            <a:r>
              <a:rPr lang="en-US" sz="2700" dirty="0" err="1"/>
              <a:t>C</a:t>
            </a:r>
            <a:r>
              <a:rPr lang="en-US" sz="2700" dirty="0" err="1" smtClean="0"/>
              <a:t>himedza</a:t>
            </a:r>
            <a:r>
              <a:rPr lang="en-US" sz="2700" dirty="0" smtClean="0"/>
              <a:t>, </a:t>
            </a:r>
            <a:r>
              <a:rPr lang="en-US" sz="2700" dirty="0" err="1"/>
              <a:t>B</a:t>
            </a:r>
            <a:r>
              <a:rPr lang="en-US" sz="2700" dirty="0" err="1" smtClean="0"/>
              <a:t>howa</a:t>
            </a:r>
            <a:r>
              <a:rPr lang="en-US" sz="2700" dirty="0" smtClean="0"/>
              <a:t/>
            </a:r>
            <a:br>
              <a:rPr lang="en-US" sz="2700" dirty="0" smtClean="0"/>
            </a:br>
            <a:endParaRPr lang="en-US" sz="2700" dirty="0"/>
          </a:p>
        </p:txBody>
      </p:sp>
      <p:sp>
        <p:nvSpPr>
          <p:cNvPr id="3" name="Subtitle 2"/>
          <p:cNvSpPr>
            <a:spLocks noGrp="1"/>
          </p:cNvSpPr>
          <p:nvPr>
            <p:ph type="subTitle" idx="1"/>
          </p:nvPr>
        </p:nvSpPr>
        <p:spPr/>
        <p:txBody>
          <a:bodyPr>
            <a:normAutofit/>
          </a:bodyPr>
          <a:lstStyle/>
          <a:p>
            <a:r>
              <a:rPr lang="en-US" sz="3600" b="1" dirty="0" smtClean="0"/>
              <a:t>Managing food extension programs</a:t>
            </a:r>
            <a:endParaRPr lang="en-US" sz="3600" b="1" dirty="0"/>
          </a:p>
        </p:txBody>
      </p:sp>
    </p:spTree>
    <p:extLst>
      <p:ext uri="{BB962C8B-B14F-4D97-AF65-F5344CB8AC3E}">
        <p14:creationId xmlns:p14="http://schemas.microsoft.com/office/powerpoint/2010/main" val="3477497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Extension Management Strategies</a:t>
            </a:r>
            <a:endParaRPr lang="en-US" dirty="0"/>
          </a:p>
        </p:txBody>
      </p:sp>
      <p:sp>
        <p:nvSpPr>
          <p:cNvPr id="3" name="Content Placeholder 2"/>
          <p:cNvSpPr>
            <a:spLocks noGrp="1"/>
          </p:cNvSpPr>
          <p:nvPr>
            <p:ph idx="1"/>
          </p:nvPr>
        </p:nvSpPr>
        <p:spPr/>
        <p:txBody>
          <a:bodyPr>
            <a:normAutofit lnSpcReduction="10000"/>
          </a:bodyPr>
          <a:lstStyle/>
          <a:p>
            <a:r>
              <a:rPr lang="en-US" sz="2800" dirty="0" smtClean="0"/>
              <a:t>aims </a:t>
            </a:r>
            <a:r>
              <a:rPr lang="en-US" sz="2800" dirty="0"/>
              <a:t>to improve food security, nutrition, and sustainable agriculture practices through education, training, and community engagement. </a:t>
            </a:r>
            <a:r>
              <a:rPr lang="en-US" sz="2800" dirty="0" smtClean="0"/>
              <a:t>These objectives will be attained through -:</a:t>
            </a:r>
          </a:p>
          <a:p>
            <a:pPr>
              <a:buFont typeface="Arial" panose="020B0604020202020204" pitchFamily="34" charset="0"/>
              <a:buChar char="•"/>
            </a:pPr>
            <a:r>
              <a:rPr lang="en-US" sz="2800" dirty="0" smtClean="0"/>
              <a:t>wide spans of control</a:t>
            </a:r>
          </a:p>
          <a:p>
            <a:pPr>
              <a:buFont typeface="Arial" panose="020B0604020202020204" pitchFamily="34" charset="0"/>
              <a:buChar char="•"/>
            </a:pPr>
            <a:r>
              <a:rPr lang="en-US" sz="2800" dirty="0"/>
              <a:t>a</a:t>
            </a:r>
            <a:r>
              <a:rPr lang="en-US" sz="2800" dirty="0" smtClean="0"/>
              <a:t>utonomy</a:t>
            </a:r>
          </a:p>
          <a:p>
            <a:pPr>
              <a:buFont typeface="Arial" panose="020B0604020202020204" pitchFamily="34" charset="0"/>
              <a:buChar char="•"/>
            </a:pPr>
            <a:r>
              <a:rPr lang="en-US" sz="2800" dirty="0" smtClean="0"/>
              <a:t>democracy</a:t>
            </a:r>
            <a:endParaRPr lang="en-US" sz="2800" dirty="0"/>
          </a:p>
          <a:p>
            <a:endParaRPr lang="en-US" dirty="0"/>
          </a:p>
        </p:txBody>
      </p:sp>
    </p:spTree>
    <p:extLst>
      <p:ext uri="{BB962C8B-B14F-4D97-AF65-F5344CB8AC3E}">
        <p14:creationId xmlns:p14="http://schemas.microsoft.com/office/powerpoint/2010/main" val="3772287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Coordination and control within a pluralistic system of extension</a:t>
            </a:r>
            <a:endParaRPr lang="en-US" b="1" dirty="0"/>
          </a:p>
        </p:txBody>
      </p:sp>
      <p:sp>
        <p:nvSpPr>
          <p:cNvPr id="3" name="Content Placeholder 2"/>
          <p:cNvSpPr>
            <a:spLocks noGrp="1"/>
          </p:cNvSpPr>
          <p:nvPr>
            <p:ph idx="1"/>
          </p:nvPr>
        </p:nvSpPr>
        <p:spPr/>
        <p:txBody>
          <a:bodyPr>
            <a:normAutofit lnSpcReduction="10000"/>
          </a:bodyPr>
          <a:lstStyle/>
          <a:p>
            <a:r>
              <a:rPr lang="en-US" sz="2800" dirty="0" smtClean="0"/>
              <a:t>Pluralistic extension involves multiple providers of extension services often with different funding sources and approaches. The guiding principles are as follows -:</a:t>
            </a:r>
          </a:p>
          <a:p>
            <a:pPr>
              <a:buFont typeface="Arial" panose="020B0604020202020204" pitchFamily="34" charset="0"/>
              <a:buChar char="•"/>
            </a:pPr>
            <a:r>
              <a:rPr lang="en-US" sz="2800" dirty="0" smtClean="0"/>
              <a:t>Co-p</a:t>
            </a:r>
            <a:r>
              <a:rPr lang="en-US" sz="2800" dirty="0" smtClean="0"/>
              <a:t>lanning</a:t>
            </a:r>
            <a:endParaRPr lang="en-US" sz="2800" dirty="0" smtClean="0"/>
          </a:p>
          <a:p>
            <a:pPr>
              <a:buFont typeface="Arial" panose="020B0604020202020204" pitchFamily="34" charset="0"/>
              <a:buChar char="•"/>
            </a:pPr>
            <a:r>
              <a:rPr lang="en-US" sz="2800" dirty="0" smtClean="0"/>
              <a:t>Co-programming</a:t>
            </a:r>
            <a:endParaRPr lang="en-US" sz="2800" dirty="0" smtClean="0"/>
          </a:p>
          <a:p>
            <a:pPr>
              <a:buFont typeface="Arial" panose="020B0604020202020204" pitchFamily="34" charset="0"/>
              <a:buChar char="•"/>
            </a:pPr>
            <a:r>
              <a:rPr lang="en-US" sz="2800" dirty="0" smtClean="0"/>
              <a:t>Co-execution</a:t>
            </a:r>
            <a:endParaRPr lang="en-US" sz="2800" dirty="0" smtClean="0"/>
          </a:p>
          <a:p>
            <a:pPr>
              <a:buFont typeface="Arial" panose="020B0604020202020204" pitchFamily="34" charset="0"/>
              <a:buChar char="•"/>
            </a:pPr>
            <a:r>
              <a:rPr lang="en-US" sz="2800" dirty="0" smtClean="0"/>
              <a:t>Co-evaluation</a:t>
            </a:r>
            <a:endParaRPr lang="en-US" sz="2800" dirty="0"/>
          </a:p>
          <a:p>
            <a:endParaRPr lang="en-US" dirty="0"/>
          </a:p>
        </p:txBody>
      </p:sp>
    </p:spTree>
    <p:extLst>
      <p:ext uri="{BB962C8B-B14F-4D97-AF65-F5344CB8AC3E}">
        <p14:creationId xmlns:p14="http://schemas.microsoft.com/office/powerpoint/2010/main" val="805053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Information Management Systems</a:t>
            </a:r>
            <a:endParaRPr lang="en-US" b="1" dirty="0"/>
          </a:p>
        </p:txBody>
      </p:sp>
      <p:sp>
        <p:nvSpPr>
          <p:cNvPr id="3" name="Content Placeholder 2"/>
          <p:cNvSpPr>
            <a:spLocks noGrp="1"/>
          </p:cNvSpPr>
          <p:nvPr>
            <p:ph idx="1"/>
          </p:nvPr>
        </p:nvSpPr>
        <p:spPr/>
        <p:txBody>
          <a:bodyPr/>
          <a:lstStyle/>
          <a:p>
            <a:r>
              <a:rPr lang="en-US" sz="2800" dirty="0"/>
              <a:t>a data driven field focusing on organizing business data ,analyzing it and using it to make informed decisions.</a:t>
            </a:r>
          </a:p>
          <a:p>
            <a:r>
              <a:rPr lang="en-US" sz="2800" dirty="0" smtClean="0"/>
              <a:t>Maintaining a </a:t>
            </a:r>
            <a:r>
              <a:rPr lang="en-US" sz="2800" dirty="0"/>
              <a:t>data </a:t>
            </a:r>
            <a:r>
              <a:rPr lang="en-US" sz="2800" dirty="0" smtClean="0"/>
              <a:t>bank with information like Extension staff in the District, total hectares planted, list of beneficiaries for each inputs program.</a:t>
            </a:r>
          </a:p>
          <a:p>
            <a:endParaRPr lang="en-US" sz="2800" dirty="0"/>
          </a:p>
          <a:p>
            <a:endParaRPr lang="en-US" dirty="0"/>
          </a:p>
        </p:txBody>
      </p:sp>
    </p:spTree>
    <p:extLst>
      <p:ext uri="{BB962C8B-B14F-4D97-AF65-F5344CB8AC3E}">
        <p14:creationId xmlns:p14="http://schemas.microsoft.com/office/powerpoint/2010/main" val="620057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Monitoring, evaluation and learning</a:t>
            </a:r>
            <a:endParaRPr lang="en-US" b="1" dirty="0"/>
          </a:p>
        </p:txBody>
      </p:sp>
      <p:sp>
        <p:nvSpPr>
          <p:cNvPr id="3" name="Content Placeholder 2"/>
          <p:cNvSpPr>
            <a:spLocks noGrp="1"/>
          </p:cNvSpPr>
          <p:nvPr>
            <p:ph idx="1"/>
          </p:nvPr>
        </p:nvSpPr>
        <p:spPr/>
        <p:txBody>
          <a:bodyPr>
            <a:normAutofit/>
          </a:bodyPr>
          <a:lstStyle/>
          <a:p>
            <a:r>
              <a:rPr lang="en-US" sz="2800" dirty="0" smtClean="0"/>
              <a:t>this </a:t>
            </a:r>
            <a:r>
              <a:rPr lang="en-US" sz="2800" dirty="0"/>
              <a:t>enables programs to track their progress, assess their impact, and make informed decisions to improve their effectiveness. </a:t>
            </a:r>
            <a:r>
              <a:rPr lang="en-US" sz="2800" dirty="0" smtClean="0"/>
              <a:t>For example a case of </a:t>
            </a:r>
            <a:r>
              <a:rPr lang="en-US" sz="2800" dirty="0" err="1" smtClean="0"/>
              <a:t>Mushumbi</a:t>
            </a:r>
            <a:r>
              <a:rPr lang="en-US" sz="2800" dirty="0" smtClean="0"/>
              <a:t> District, they receive maize inputs under the PIP so through MEL we have learnt that it is better to give food aid than inputs.</a:t>
            </a:r>
            <a:endParaRPr lang="en-US" sz="2800" dirty="0"/>
          </a:p>
          <a:p>
            <a:endParaRPr lang="en-US" dirty="0"/>
          </a:p>
        </p:txBody>
      </p:sp>
    </p:spTree>
    <p:extLst>
      <p:ext uri="{BB962C8B-B14F-4D97-AF65-F5344CB8AC3E}">
        <p14:creationId xmlns:p14="http://schemas.microsoft.com/office/powerpoint/2010/main" val="2332060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a:t>
            </a:r>
            <a:endParaRPr lang="en-US" b="1" dirty="0"/>
          </a:p>
        </p:txBody>
      </p:sp>
      <p:sp>
        <p:nvSpPr>
          <p:cNvPr id="3" name="Content Placeholder 2"/>
          <p:cNvSpPr>
            <a:spLocks noGrp="1"/>
          </p:cNvSpPr>
          <p:nvPr>
            <p:ph idx="1"/>
          </p:nvPr>
        </p:nvSpPr>
        <p:spPr/>
        <p:txBody>
          <a:bodyPr/>
          <a:lstStyle/>
          <a:p>
            <a:r>
              <a:rPr lang="en-US" sz="2800" dirty="0"/>
              <a:t>In conclusion, the Key Components of Food Extension Programs are interconnected and interdependent, ensuring that a food extension program is well-planned, well-executed, and effective in achieving its goals and objectives.</a:t>
            </a:r>
          </a:p>
          <a:p>
            <a:endParaRPr lang="en-US" dirty="0"/>
          </a:p>
        </p:txBody>
      </p:sp>
    </p:spTree>
    <p:extLst>
      <p:ext uri="{BB962C8B-B14F-4D97-AF65-F5344CB8AC3E}">
        <p14:creationId xmlns:p14="http://schemas.microsoft.com/office/powerpoint/2010/main" val="2609972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a:bodyPr>
          <a:lstStyle/>
          <a:p>
            <a:r>
              <a:rPr lang="en-US" dirty="0" smtClean="0"/>
              <a:t>Monitoring </a:t>
            </a:r>
            <a:r>
              <a:rPr lang="en-US" dirty="0"/>
              <a:t>and Evaluation for Agricultural Extension" </a:t>
            </a:r>
            <a:r>
              <a:rPr lang="en-US" b="1" dirty="0"/>
              <a:t>(</a:t>
            </a:r>
            <a:r>
              <a:rPr lang="en-US" dirty="0"/>
              <a:t>London, 2017)</a:t>
            </a:r>
          </a:p>
          <a:p>
            <a:r>
              <a:rPr lang="en-US" dirty="0" smtClean="0"/>
              <a:t>Farrington</a:t>
            </a:r>
            <a:r>
              <a:rPr lang="en-US" dirty="0"/>
              <a:t>, J. (2017). Monitoring and Evaluation for Agricultural Extension. London: Routledge.</a:t>
            </a:r>
          </a:p>
          <a:p>
            <a:r>
              <a:rPr lang="en-US" dirty="0" smtClean="0"/>
              <a:t>Evaluation </a:t>
            </a:r>
            <a:r>
              <a:rPr lang="en-US" dirty="0"/>
              <a:t>of Agricultural Extension Programs" George W. Norton (2019)</a:t>
            </a:r>
          </a:p>
          <a:p>
            <a:r>
              <a:rPr lang="en-US" dirty="0" smtClean="0"/>
              <a:t> Learning </a:t>
            </a:r>
            <a:r>
              <a:rPr lang="en-US" dirty="0"/>
              <a:t>in Agricultural Extension"  Robert Chambers (2018)</a:t>
            </a:r>
          </a:p>
          <a:p>
            <a:r>
              <a:rPr lang="en-US" dirty="0" smtClean="0"/>
              <a:t> Agricultural </a:t>
            </a:r>
            <a:r>
              <a:rPr lang="en-US" dirty="0"/>
              <a:t>Extension: A Critical Analysis" by Robert Chambers (2017)</a:t>
            </a:r>
          </a:p>
          <a:p>
            <a:r>
              <a:rPr lang="en-US" dirty="0" smtClean="0"/>
              <a:t>Extension </a:t>
            </a:r>
            <a:r>
              <a:rPr lang="en-US" dirty="0"/>
              <a:t>Management: A Handbook for Agricultural Extension Professionals" by William F. </a:t>
            </a:r>
            <a:r>
              <a:rPr lang="en-US" dirty="0" err="1"/>
              <a:t>Wiebold</a:t>
            </a:r>
            <a:r>
              <a:rPr lang="en-US" dirty="0"/>
              <a:t> (2018)</a:t>
            </a:r>
          </a:p>
          <a:p>
            <a:endParaRPr lang="en-US" dirty="0"/>
          </a:p>
          <a:p>
            <a:endParaRPr lang="en-US" dirty="0"/>
          </a:p>
        </p:txBody>
      </p:sp>
    </p:spTree>
    <p:extLst>
      <p:ext uri="{BB962C8B-B14F-4D97-AF65-F5344CB8AC3E}">
        <p14:creationId xmlns:p14="http://schemas.microsoft.com/office/powerpoint/2010/main" val="34077430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a:t>
            </a:r>
            <a:endParaRPr lang="en-US" dirty="0"/>
          </a:p>
        </p:txBody>
      </p:sp>
      <p:sp>
        <p:nvSpPr>
          <p:cNvPr id="3" name="Content Placeholder 2"/>
          <p:cNvSpPr>
            <a:spLocks noGrp="1"/>
          </p:cNvSpPr>
          <p:nvPr>
            <p:ph idx="1"/>
          </p:nvPr>
        </p:nvSpPr>
        <p:spPr/>
        <p:txBody>
          <a:bodyPr/>
          <a:lstStyle/>
          <a:p>
            <a:r>
              <a:rPr lang="en-US" dirty="0" smtClean="0"/>
              <a:t>"Theories </a:t>
            </a:r>
            <a:r>
              <a:rPr lang="en-US" dirty="0"/>
              <a:t>of Agricultural Extension" by George W. Norton (2019)</a:t>
            </a:r>
          </a:p>
          <a:p>
            <a:r>
              <a:rPr lang="en-US" dirty="0" smtClean="0"/>
              <a:t>Cummings</a:t>
            </a:r>
            <a:r>
              <a:rPr lang="en-US" dirty="0"/>
              <a:t>, S. (2017). "Program Planning and Evaluation for Food Extension Programs." National Institute of Food and Agriculture.</a:t>
            </a:r>
          </a:p>
          <a:p>
            <a:r>
              <a:rPr lang="en-US" dirty="0" smtClean="0"/>
              <a:t>Newman</a:t>
            </a:r>
            <a:r>
              <a:rPr lang="en-US" dirty="0"/>
              <a:t>, M. (2019). "Staffing and Training for Food Extension Programs." Journal of Agricultural Education, 60(2), 1-15.</a:t>
            </a:r>
          </a:p>
          <a:p>
            <a:r>
              <a:rPr lang="en-US" dirty="0" smtClean="0"/>
              <a:t>Williams</a:t>
            </a:r>
            <a:r>
              <a:rPr lang="en-US" dirty="0"/>
              <a:t>, R. (2018). "Budgeting and Resource Allocation for Food Extension Programs." National Association of State Universities and Land-Grant Colleges.</a:t>
            </a:r>
          </a:p>
          <a:p>
            <a:endParaRPr lang="en-US" dirty="0"/>
          </a:p>
        </p:txBody>
      </p:sp>
    </p:spTree>
    <p:extLst>
      <p:ext uri="{BB962C8B-B14F-4D97-AF65-F5344CB8AC3E}">
        <p14:creationId xmlns:p14="http://schemas.microsoft.com/office/powerpoint/2010/main" val="21246519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Introduction</a:t>
            </a:r>
            <a:r>
              <a:rPr lang="en-US" dirty="0" smtClean="0"/>
              <a:t/>
            </a:r>
            <a:br>
              <a:rPr lang="en-US" dirty="0" smtClean="0"/>
            </a:br>
            <a:endParaRPr lang="en-US" dirty="0"/>
          </a:p>
        </p:txBody>
      </p:sp>
      <p:sp>
        <p:nvSpPr>
          <p:cNvPr id="3" name="Content Placeholder 2"/>
          <p:cNvSpPr>
            <a:spLocks noGrp="1"/>
          </p:cNvSpPr>
          <p:nvPr>
            <p:ph idx="1"/>
          </p:nvPr>
        </p:nvSpPr>
        <p:spPr>
          <a:xfrm>
            <a:off x="2589212" y="2185852"/>
            <a:ext cx="8915400" cy="3777622"/>
          </a:xfrm>
        </p:spPr>
        <p:txBody>
          <a:bodyPr>
            <a:normAutofit lnSpcReduction="10000"/>
          </a:bodyPr>
          <a:lstStyle/>
          <a:p>
            <a:pPr marL="0" indent="0">
              <a:buNone/>
            </a:pPr>
            <a:r>
              <a:rPr lang="en-US" dirty="0"/>
              <a:t> </a:t>
            </a:r>
            <a:r>
              <a:rPr lang="en-US" dirty="0" smtClean="0"/>
              <a:t> </a:t>
            </a:r>
          </a:p>
          <a:p>
            <a:r>
              <a:rPr lang="en-US" sz="2800" dirty="0"/>
              <a:t>Food extension programs play a </a:t>
            </a:r>
            <a:r>
              <a:rPr lang="en-US" sz="2800" dirty="0" smtClean="0"/>
              <a:t>pivotal role </a:t>
            </a:r>
            <a:r>
              <a:rPr lang="en-US" sz="2800" dirty="0"/>
              <a:t>in addressing global food security challenges, improving nutrition, and promoting sustainable agriculture practices. These programs aim to educate, train, and engage communities in best practices, technologies, and innovations to enhance food production, processing, and consumption. </a:t>
            </a:r>
            <a:endParaRPr lang="en-US" sz="2800" dirty="0" smtClean="0"/>
          </a:p>
          <a:p>
            <a:pPr marL="0" indent="0">
              <a:buNone/>
            </a:pPr>
            <a:endParaRPr lang="en-US" dirty="0"/>
          </a:p>
          <a:p>
            <a:endParaRPr lang="en-US" dirty="0"/>
          </a:p>
        </p:txBody>
      </p:sp>
    </p:spTree>
    <p:extLst>
      <p:ext uri="{BB962C8B-B14F-4D97-AF65-F5344CB8AC3E}">
        <p14:creationId xmlns:p14="http://schemas.microsoft.com/office/powerpoint/2010/main" val="2579865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03328"/>
            <a:ext cx="8911687" cy="1280890"/>
          </a:xfrm>
        </p:spPr>
        <p:txBody>
          <a:bodyPr/>
          <a:lstStyle/>
          <a:p>
            <a:r>
              <a:rPr lang="en-US" b="1" dirty="0" smtClean="0"/>
              <a:t>Areas of focus</a:t>
            </a:r>
            <a:endParaRPr lang="en-US" b="1" dirty="0"/>
          </a:p>
        </p:txBody>
      </p:sp>
      <p:sp>
        <p:nvSpPr>
          <p:cNvPr id="3" name="Content Placeholder 2"/>
          <p:cNvSpPr>
            <a:spLocks noGrp="1"/>
          </p:cNvSpPr>
          <p:nvPr>
            <p:ph idx="1"/>
          </p:nvPr>
        </p:nvSpPr>
        <p:spPr/>
        <p:txBody>
          <a:bodyPr>
            <a:normAutofit/>
          </a:bodyPr>
          <a:lstStyle/>
          <a:p>
            <a:r>
              <a:rPr lang="en-US" sz="2800" dirty="0" smtClean="0"/>
              <a:t>Theories and practice of agricultural extension management</a:t>
            </a:r>
          </a:p>
          <a:p>
            <a:r>
              <a:rPr lang="en-US" sz="2800" dirty="0" smtClean="0"/>
              <a:t>Extension management strategies</a:t>
            </a:r>
          </a:p>
          <a:p>
            <a:r>
              <a:rPr lang="en-US" sz="2800" dirty="0" smtClean="0"/>
              <a:t>Coordination and control within a pluralistic system of extension</a:t>
            </a:r>
          </a:p>
          <a:p>
            <a:r>
              <a:rPr lang="en-US" sz="2800" dirty="0" smtClean="0"/>
              <a:t>Information management system</a:t>
            </a:r>
          </a:p>
          <a:p>
            <a:r>
              <a:rPr lang="en-US" sz="2800" dirty="0" smtClean="0"/>
              <a:t>Monitoring, evaluation and Learning</a:t>
            </a:r>
            <a:endParaRPr lang="en-US" sz="2800" dirty="0"/>
          </a:p>
        </p:txBody>
      </p:sp>
    </p:spTree>
    <p:extLst>
      <p:ext uri="{BB962C8B-B14F-4D97-AF65-F5344CB8AC3E}">
        <p14:creationId xmlns:p14="http://schemas.microsoft.com/office/powerpoint/2010/main" val="762472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Theories and practice of agricultural extension management</a:t>
            </a:r>
            <a:endParaRPr lang="en-US" b="1" dirty="0"/>
          </a:p>
        </p:txBody>
      </p:sp>
      <p:sp>
        <p:nvSpPr>
          <p:cNvPr id="3" name="Content Placeholder 2"/>
          <p:cNvSpPr>
            <a:spLocks noGrp="1"/>
          </p:cNvSpPr>
          <p:nvPr>
            <p:ph idx="1"/>
          </p:nvPr>
        </p:nvSpPr>
        <p:spPr/>
        <p:txBody>
          <a:bodyPr>
            <a:normAutofit lnSpcReduction="10000"/>
          </a:bodyPr>
          <a:lstStyle/>
          <a:p>
            <a:r>
              <a:rPr lang="en-US" sz="2800" b="1" dirty="0"/>
              <a:t>Diffusion of Innovations Theory – Everett Rogers</a:t>
            </a:r>
            <a:r>
              <a:rPr lang="en-US" sz="2800" dirty="0"/>
              <a:t> </a:t>
            </a:r>
          </a:p>
          <a:p>
            <a:pPr>
              <a:buFont typeface="Arial" panose="020B0604020202020204" pitchFamily="34" charset="0"/>
              <a:buChar char="•"/>
            </a:pPr>
            <a:r>
              <a:rPr lang="en-US" sz="2800" dirty="0"/>
              <a:t>This theory </a:t>
            </a:r>
            <a:r>
              <a:rPr lang="en-US" sz="2800" dirty="0" smtClean="0"/>
              <a:t>describes the speed and pattern at which new ideas, practices, technology or products </a:t>
            </a:r>
            <a:r>
              <a:rPr lang="en-US" sz="2800" dirty="0"/>
              <a:t>spread within a </a:t>
            </a:r>
            <a:r>
              <a:rPr lang="en-US" sz="2800" dirty="0" smtClean="0"/>
              <a:t>community</a:t>
            </a:r>
            <a:r>
              <a:rPr lang="en-US" sz="2800" dirty="0"/>
              <a:t> </a:t>
            </a:r>
            <a:r>
              <a:rPr lang="en-US" sz="2800" dirty="0" err="1" smtClean="0"/>
              <a:t>e.g</a:t>
            </a:r>
            <a:r>
              <a:rPr lang="en-US" sz="2800" dirty="0" smtClean="0"/>
              <a:t> an extension officer training farmers on how to take coordinates using GPS system. However there are early adopters, early majority, late majority and laggards so the innovator should be patient.</a:t>
            </a:r>
          </a:p>
          <a:p>
            <a:endParaRPr lang="en-US" dirty="0" smtClean="0"/>
          </a:p>
          <a:p>
            <a:pPr marL="0" indent="0">
              <a:buNone/>
            </a:pPr>
            <a:endParaRPr lang="en-US" dirty="0" smtClean="0"/>
          </a:p>
          <a:p>
            <a:pPr>
              <a:buFont typeface="Arial" panose="020B0604020202020204" pitchFamily="34" charset="0"/>
              <a:buChar char="•"/>
            </a:pPr>
            <a:endParaRPr lang="en-US" dirty="0"/>
          </a:p>
        </p:txBody>
      </p:sp>
    </p:spTree>
    <p:extLst>
      <p:ext uri="{BB962C8B-B14F-4D97-AF65-F5344CB8AC3E}">
        <p14:creationId xmlns:p14="http://schemas.microsoft.com/office/powerpoint/2010/main" val="1440190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Participatory </a:t>
            </a:r>
            <a:r>
              <a:rPr lang="en-US" b="1" dirty="0" smtClean="0"/>
              <a:t>Approach </a:t>
            </a:r>
            <a:r>
              <a:rPr lang="en-US" b="1" dirty="0"/>
              <a:t>– Richard </a:t>
            </a:r>
            <a:r>
              <a:rPr lang="en-US" b="1" dirty="0" err="1"/>
              <a:t>Tarnas</a:t>
            </a:r>
            <a:endParaRPr lang="en-US" b="1" dirty="0"/>
          </a:p>
        </p:txBody>
      </p:sp>
      <p:sp>
        <p:nvSpPr>
          <p:cNvPr id="3" name="Content Placeholder 2"/>
          <p:cNvSpPr>
            <a:spLocks noGrp="1"/>
          </p:cNvSpPr>
          <p:nvPr>
            <p:ph idx="1"/>
          </p:nvPr>
        </p:nvSpPr>
        <p:spPr/>
        <p:txBody>
          <a:bodyPr/>
          <a:lstStyle/>
          <a:p>
            <a:endParaRPr lang="en-US" sz="2800" dirty="0"/>
          </a:p>
          <a:p>
            <a:r>
              <a:rPr lang="en-US" sz="2800" dirty="0"/>
              <a:t>These theories advocate for involving farmers in the decision-making process regarding the extension services they receive. By engaging farmers as active participants, extension programs can be more responsive to their needs and challenges, leading to better outcomes.</a:t>
            </a:r>
          </a:p>
          <a:p>
            <a:endParaRPr lang="en-US" dirty="0"/>
          </a:p>
        </p:txBody>
      </p:sp>
    </p:spTree>
    <p:extLst>
      <p:ext uri="{BB962C8B-B14F-4D97-AF65-F5344CB8AC3E}">
        <p14:creationId xmlns:p14="http://schemas.microsoft.com/office/powerpoint/2010/main" val="119081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Adult learning theory – John Dewey</a:t>
            </a:r>
            <a:endParaRPr lang="en-US" b="1" dirty="0"/>
          </a:p>
        </p:txBody>
      </p:sp>
      <p:sp>
        <p:nvSpPr>
          <p:cNvPr id="3" name="Content Placeholder 2"/>
          <p:cNvSpPr>
            <a:spLocks noGrp="1"/>
          </p:cNvSpPr>
          <p:nvPr>
            <p:ph idx="1"/>
          </p:nvPr>
        </p:nvSpPr>
        <p:spPr/>
        <p:txBody>
          <a:bodyPr>
            <a:normAutofit/>
          </a:bodyPr>
          <a:lstStyle/>
          <a:p>
            <a:r>
              <a:rPr lang="en-US" sz="2800" dirty="0" smtClean="0"/>
              <a:t>recognizes </a:t>
            </a:r>
            <a:r>
              <a:rPr lang="en-US" sz="2800" dirty="0"/>
              <a:t>the </a:t>
            </a:r>
            <a:r>
              <a:rPr lang="en-US" sz="2800" dirty="0" smtClean="0"/>
              <a:t>unique learning preferences of adults by bringing life experiences and existing knowledge. This facilitates farmers active </a:t>
            </a:r>
            <a:r>
              <a:rPr lang="en-US" sz="2800" dirty="0"/>
              <a:t>participation in the learning </a:t>
            </a:r>
            <a:r>
              <a:rPr lang="en-US" sz="2800" dirty="0" smtClean="0"/>
              <a:t>process </a:t>
            </a:r>
            <a:r>
              <a:rPr lang="en-US" sz="2800" dirty="0" err="1" smtClean="0"/>
              <a:t>e.g</a:t>
            </a:r>
            <a:r>
              <a:rPr lang="en-US" sz="2800" dirty="0" smtClean="0"/>
              <a:t> </a:t>
            </a:r>
            <a:r>
              <a:rPr lang="en-US" sz="2800" dirty="0" err="1" smtClean="0"/>
              <a:t>Pfumvudza</a:t>
            </a:r>
            <a:r>
              <a:rPr lang="en-US" sz="2800" dirty="0" smtClean="0"/>
              <a:t> training - farmers can substitute grass with maize stalks for mulching.</a:t>
            </a:r>
          </a:p>
          <a:p>
            <a:pPr>
              <a:buFont typeface="Arial" panose="020B0604020202020204" pitchFamily="34" charset="0"/>
              <a:buChar char="•"/>
            </a:pPr>
            <a:endParaRPr lang="en-US" sz="2800" dirty="0" smtClean="0"/>
          </a:p>
          <a:p>
            <a:pPr>
              <a:buFont typeface="Arial" panose="020B0604020202020204" pitchFamily="34" charset="0"/>
              <a:buChar char="•"/>
            </a:pPr>
            <a:endParaRPr lang="en-US" dirty="0"/>
          </a:p>
          <a:p>
            <a:pPr>
              <a:buFont typeface="Arial" panose="020B0604020202020204" pitchFamily="34" charset="0"/>
              <a:buChar char="•"/>
            </a:pPr>
            <a:endParaRPr lang="en-US" dirty="0"/>
          </a:p>
        </p:txBody>
      </p:sp>
    </p:spTree>
    <p:extLst>
      <p:ext uri="{BB962C8B-B14F-4D97-AF65-F5344CB8AC3E}">
        <p14:creationId xmlns:p14="http://schemas.microsoft.com/office/powerpoint/2010/main" val="11756140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Systems Theory – Ludwig von </a:t>
            </a:r>
            <a:r>
              <a:rPr lang="en-US" b="1" dirty="0" err="1"/>
              <a:t>Bertalanffy</a:t>
            </a:r>
            <a:endParaRPr lang="en-US" b="1" dirty="0"/>
          </a:p>
        </p:txBody>
      </p:sp>
      <p:sp>
        <p:nvSpPr>
          <p:cNvPr id="3" name="Content Placeholder 2"/>
          <p:cNvSpPr>
            <a:spLocks noGrp="1"/>
          </p:cNvSpPr>
          <p:nvPr>
            <p:ph idx="1"/>
          </p:nvPr>
        </p:nvSpPr>
        <p:spPr/>
        <p:txBody>
          <a:bodyPr>
            <a:normAutofit lnSpcReduction="10000"/>
          </a:bodyPr>
          <a:lstStyle/>
          <a:p>
            <a:endParaRPr lang="en-US" dirty="0"/>
          </a:p>
          <a:p>
            <a:r>
              <a:rPr lang="en-US" sz="2800" dirty="0"/>
              <a:t>This approach views agricultural extension as part of a larger system that includes various stakeholders such as government agencies, NGOs, and the farming community. It emphasizes the interconnections and interactions between these components, which can influence the effectiveness of extension </a:t>
            </a:r>
            <a:r>
              <a:rPr lang="en-US" sz="2800" dirty="0" smtClean="0"/>
              <a:t>programs </a:t>
            </a:r>
            <a:r>
              <a:rPr lang="en-US" sz="2800" dirty="0" err="1" smtClean="0"/>
              <a:t>e.g</a:t>
            </a:r>
            <a:r>
              <a:rPr lang="en-US" sz="2800" dirty="0" smtClean="0"/>
              <a:t> ARDA</a:t>
            </a:r>
            <a:endParaRPr lang="en-US" sz="2800" dirty="0"/>
          </a:p>
          <a:p>
            <a:endParaRPr lang="en-US" dirty="0"/>
          </a:p>
        </p:txBody>
      </p:sp>
    </p:spTree>
    <p:extLst>
      <p:ext uri="{BB962C8B-B14F-4D97-AF65-F5344CB8AC3E}">
        <p14:creationId xmlns:p14="http://schemas.microsoft.com/office/powerpoint/2010/main" val="1393358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Behavioral Theory – Elton Mayo</a:t>
            </a:r>
          </a:p>
        </p:txBody>
      </p:sp>
      <p:sp>
        <p:nvSpPr>
          <p:cNvPr id="3" name="Content Placeholder 2"/>
          <p:cNvSpPr>
            <a:spLocks noGrp="1"/>
          </p:cNvSpPr>
          <p:nvPr>
            <p:ph idx="1"/>
          </p:nvPr>
        </p:nvSpPr>
        <p:spPr/>
        <p:txBody>
          <a:bodyPr>
            <a:normAutofit/>
          </a:bodyPr>
          <a:lstStyle/>
          <a:p>
            <a:r>
              <a:rPr lang="en-US" sz="2800" dirty="0" smtClean="0"/>
              <a:t> individuals are motivated far more by relational factors like attention or respect than by monetary rewards </a:t>
            </a:r>
            <a:r>
              <a:rPr lang="en-US" sz="2800" dirty="0" err="1" smtClean="0"/>
              <a:t>e.g</a:t>
            </a:r>
            <a:r>
              <a:rPr lang="en-US" sz="2800" dirty="0" smtClean="0"/>
              <a:t>  when venturing into a new product like growing sesame their input on the pros and cons is vital.</a:t>
            </a:r>
            <a:endParaRPr lang="en-US" sz="2800" dirty="0"/>
          </a:p>
          <a:p>
            <a:pPr marL="0" indent="0">
              <a:buNone/>
            </a:pPr>
            <a:endParaRPr lang="en-US" sz="2800" dirty="0" smtClean="0"/>
          </a:p>
          <a:p>
            <a:pPr>
              <a:buFont typeface="Arial" panose="020B0604020202020204" pitchFamily="34" charset="0"/>
              <a:buChar char="•"/>
            </a:pPr>
            <a:endParaRPr lang="en-US" dirty="0"/>
          </a:p>
          <a:p>
            <a:pPr marL="0" indent="0">
              <a:buNone/>
            </a:pPr>
            <a:r>
              <a:rPr lang="en-US" dirty="0" smtClean="0"/>
              <a:t> </a:t>
            </a:r>
            <a:endParaRPr lang="en-US" dirty="0"/>
          </a:p>
          <a:p>
            <a:pPr marL="0" indent="0">
              <a:buNone/>
            </a:pPr>
            <a:endParaRPr lang="en-US" dirty="0"/>
          </a:p>
        </p:txBody>
      </p:sp>
    </p:spTree>
    <p:extLst>
      <p:ext uri="{BB962C8B-B14F-4D97-AF65-F5344CB8AC3E}">
        <p14:creationId xmlns:p14="http://schemas.microsoft.com/office/powerpoint/2010/main" val="985760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Administrative theory – Henri </a:t>
            </a:r>
            <a:r>
              <a:rPr lang="en-US" b="1" dirty="0" err="1" smtClean="0"/>
              <a:t>Fayol</a:t>
            </a:r>
            <a:r>
              <a:rPr lang="en-US" dirty="0" smtClean="0"/>
              <a:t> </a:t>
            </a:r>
            <a:endParaRPr lang="en-US" dirty="0"/>
          </a:p>
        </p:txBody>
      </p:sp>
      <p:sp>
        <p:nvSpPr>
          <p:cNvPr id="3" name="Content Placeholder 2"/>
          <p:cNvSpPr>
            <a:spLocks noGrp="1"/>
          </p:cNvSpPr>
          <p:nvPr>
            <p:ph idx="1"/>
          </p:nvPr>
        </p:nvSpPr>
        <p:spPr/>
        <p:txBody>
          <a:bodyPr>
            <a:normAutofit/>
          </a:bodyPr>
          <a:lstStyle/>
          <a:p>
            <a:r>
              <a:rPr lang="en-US" sz="2800" dirty="0" smtClean="0"/>
              <a:t>Emphasizes on organization structure and human behavior to increase productivity using activities such as -:</a:t>
            </a:r>
          </a:p>
          <a:p>
            <a:pPr>
              <a:buFont typeface="Arial" panose="020B0604020202020204" pitchFamily="34" charset="0"/>
              <a:buChar char="•"/>
            </a:pPr>
            <a:r>
              <a:rPr lang="en-US" sz="2800" dirty="0" smtClean="0"/>
              <a:t>Division of </a:t>
            </a:r>
            <a:r>
              <a:rPr lang="en-US" sz="2800" dirty="0" err="1" smtClean="0"/>
              <a:t>labour</a:t>
            </a:r>
            <a:endParaRPr lang="en-US" sz="2800" dirty="0" smtClean="0"/>
          </a:p>
          <a:p>
            <a:pPr>
              <a:buFont typeface="Arial" panose="020B0604020202020204" pitchFamily="34" charset="0"/>
              <a:buChar char="•"/>
            </a:pPr>
            <a:r>
              <a:rPr lang="en-US" sz="2800" dirty="0" smtClean="0"/>
              <a:t>Discipline and order</a:t>
            </a:r>
          </a:p>
          <a:p>
            <a:pPr>
              <a:buFont typeface="Arial" panose="020B0604020202020204" pitchFamily="34" charset="0"/>
              <a:buChar char="•"/>
            </a:pPr>
            <a:r>
              <a:rPr lang="en-US" sz="2800" dirty="0" smtClean="0"/>
              <a:t>Unit of command</a:t>
            </a:r>
          </a:p>
          <a:p>
            <a:pPr>
              <a:buFont typeface="Arial" panose="020B0604020202020204" pitchFamily="34" charset="0"/>
              <a:buChar char="•"/>
            </a:pPr>
            <a:r>
              <a:rPr lang="en-US" sz="2800" dirty="0" smtClean="0"/>
              <a:t>Responsibility and authority</a:t>
            </a:r>
            <a:endParaRPr lang="en-US" sz="2800" dirty="0"/>
          </a:p>
        </p:txBody>
      </p:sp>
    </p:spTree>
    <p:extLst>
      <p:ext uri="{BB962C8B-B14F-4D97-AF65-F5344CB8AC3E}">
        <p14:creationId xmlns:p14="http://schemas.microsoft.com/office/powerpoint/2010/main" val="419281848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618</TotalTime>
  <Words>773</Words>
  <Application>Microsoft Office PowerPoint</Application>
  <PresentationFormat>Widescreen</PresentationFormat>
  <Paragraphs>65</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Wingdings 3</vt:lpstr>
      <vt:lpstr>Wisp</vt:lpstr>
      <vt:lpstr>Group 4 MFS 516  By M. Munyama, M. Chikweye, L. Chimedza, Bhowa </vt:lpstr>
      <vt:lpstr>Introduction </vt:lpstr>
      <vt:lpstr>Areas of focus</vt:lpstr>
      <vt:lpstr>Theories and practice of agricultural extension management</vt:lpstr>
      <vt:lpstr>Participatory Approach – Richard Tarnas</vt:lpstr>
      <vt:lpstr>Adult learning theory – John Dewey</vt:lpstr>
      <vt:lpstr>Systems Theory – Ludwig von Bertalanffy</vt:lpstr>
      <vt:lpstr>Behavioral Theory – Elton Mayo</vt:lpstr>
      <vt:lpstr>Administrative theory – Henri Fayol </vt:lpstr>
      <vt:lpstr>Extension Management Strategies</vt:lpstr>
      <vt:lpstr>Coordination and control within a pluralistic system of extension</vt:lpstr>
      <vt:lpstr>Information Management Systems</vt:lpstr>
      <vt:lpstr>Monitoring, evaluation and learning</vt:lpstr>
      <vt:lpstr>Conclusion</vt:lpstr>
      <vt:lpstr>References</vt:lpstr>
      <vt:lpstr>Conti…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4 msf 516  by m. munyama, m. chikweye, l. chimedza, bhowa</dc:title>
  <dc:creator>user</dc:creator>
  <cp:lastModifiedBy>user</cp:lastModifiedBy>
  <cp:revision>84</cp:revision>
  <dcterms:created xsi:type="dcterms:W3CDTF">2024-01-04T13:08:11Z</dcterms:created>
  <dcterms:modified xsi:type="dcterms:W3CDTF">2019-03-20T16:58:52Z</dcterms:modified>
</cp:coreProperties>
</file>