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iro" initials="T" lastIdx="1" clrIdx="0">
    <p:extLst>
      <p:ext uri="{19B8F6BF-5375-455C-9EA6-DF929625EA0E}">
        <p15:presenceInfo xmlns:p15="http://schemas.microsoft.com/office/powerpoint/2012/main" userId="Tar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6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5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1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8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4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98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5031-2377-4E71-998D-2675992960E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4FCCBD3-B1FD-497C-AD84-702BBDAB43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1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0787" y="1557339"/>
            <a:ext cx="9797826" cy="530066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br>
              <a:rPr lang="en-US" sz="4000" b="1" dirty="0"/>
            </a:br>
            <a:r>
              <a:rPr lang="en-US" sz="2700" b="1" dirty="0"/>
              <a:t>COMMUNICATION STRATEGIES IN AGRICULTURAL EXTENSION</a:t>
            </a:r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PRRESENTATION BY:</a:t>
            </a:r>
            <a:br>
              <a:rPr lang="en-US" sz="2700" b="1" dirty="0"/>
            </a:br>
            <a:r>
              <a:rPr lang="en-US" sz="2700" b="1" dirty="0"/>
              <a:t>GROUP 5</a:t>
            </a:r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PATRICIA DZIVA B232984A</a:t>
            </a:r>
            <a:br>
              <a:rPr lang="en-US" sz="2700" b="1" dirty="0"/>
            </a:br>
            <a:r>
              <a:rPr lang="en-US" sz="2700" b="1" dirty="0"/>
              <a:t>CECILIA TAONEZVI B243001B</a:t>
            </a:r>
            <a:br>
              <a:rPr lang="en-US" sz="2700" b="1" dirty="0"/>
            </a:br>
            <a:r>
              <a:rPr lang="en-US" sz="2700" b="1" dirty="0"/>
              <a:t>TENDAI MATONGERA B243681B</a:t>
            </a:r>
            <a:br>
              <a:rPr lang="en-US" sz="2700" b="1" dirty="0"/>
            </a:br>
            <a:r>
              <a:rPr lang="en-US" sz="2700" b="1" dirty="0"/>
              <a:t>TAVENGWA</a:t>
            </a:r>
            <a:br>
              <a:rPr lang="en-US" sz="2700" b="1" dirty="0"/>
            </a:br>
            <a:r>
              <a:rPr lang="en-US" sz="2700" b="1" dirty="0"/>
              <a:t>MAZARIRE</a:t>
            </a:r>
            <a:br>
              <a:rPr lang="en-US" sz="2700" b="1" dirty="0"/>
            </a:br>
            <a:br>
              <a:rPr lang="en-US" sz="3600" b="1" dirty="0"/>
            </a:br>
            <a:br>
              <a:rPr lang="en-US" sz="4000" b="1" dirty="0"/>
            </a:br>
            <a:br>
              <a:rPr lang="en-US" sz="4000" b="1" dirty="0"/>
            </a:b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716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ZIMBABWE HAS A NUMBER  OF QUALIFIED EXTENSION SERVICE  OFFICERS WITH NO CAPACITY TO FACILITATE DEVELOPMENT DUE TO LACK OF SUFFICIENT RESOURCES</a:t>
            </a:r>
          </a:p>
          <a:p>
            <a:r>
              <a:rPr lang="en-US" b="1" dirty="0"/>
              <a:t>THE MOTIVATION OF RESEARCH INSTITUTION </a:t>
            </a:r>
          </a:p>
          <a:p>
            <a:r>
              <a:rPr lang="en-US" b="1" dirty="0"/>
              <a:t>GOVERNMENT FUNDING PROGRAMMES</a:t>
            </a:r>
          </a:p>
          <a:p>
            <a:r>
              <a:rPr lang="en-US" b="1" dirty="0"/>
              <a:t>MINIMISING CORE DEPENDANCY WITH N</a:t>
            </a:r>
            <a:r>
              <a:rPr lang="en-US" dirty="0"/>
              <a:t>GO’s  </a:t>
            </a:r>
          </a:p>
        </p:txBody>
      </p:sp>
    </p:spTree>
    <p:extLst>
      <p:ext uri="{BB962C8B-B14F-4D97-AF65-F5344CB8AC3E}">
        <p14:creationId xmlns:p14="http://schemas.microsoft.com/office/powerpoint/2010/main" val="40500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F744-4E46-9A45-4B76-C9527AB8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175B-3448-CA94-0875-F4B354874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975546"/>
          </a:xfrm>
        </p:spPr>
        <p:txBody>
          <a:bodyPr>
            <a:normAutofit fontScale="55000" lnSpcReduction="20000"/>
          </a:bodyPr>
          <a:lstStyle/>
          <a:p>
            <a:r>
              <a:rPr lang="en-US" sz="2200" b="1" dirty="0" err="1"/>
              <a:t>Acunzo</a:t>
            </a:r>
            <a:r>
              <a:rPr lang="en-US" sz="2200" b="1" dirty="0"/>
              <a:t>, M. (2024). Communication for rural development: Sourcebook Food &amp; Agriculture Organization.</a:t>
            </a:r>
          </a:p>
          <a:p>
            <a:r>
              <a:rPr lang="en-US" sz="2200" b="1" dirty="0" err="1"/>
              <a:t>Agbamu</a:t>
            </a:r>
            <a:r>
              <a:rPr lang="en-US" sz="2200" b="1" dirty="0"/>
              <a:t>, J.U. (2000). Development communication in rural development </a:t>
            </a:r>
            <a:r>
              <a:rPr lang="en-US" sz="2200" b="1" dirty="0" err="1"/>
              <a:t>programmes</a:t>
            </a:r>
            <a:r>
              <a:rPr lang="en-US" sz="2200" b="1" dirty="0"/>
              <a:t>: The African perspective. The Journal of Development Communication, 11(11), 35-49.</a:t>
            </a:r>
          </a:p>
          <a:p>
            <a:r>
              <a:rPr lang="en-US" sz="2200" b="1" dirty="0" err="1"/>
              <a:t>Benor</a:t>
            </a:r>
            <a:r>
              <a:rPr lang="en-US" sz="2200" b="1" dirty="0"/>
              <a:t>, </a:t>
            </a:r>
            <a:r>
              <a:rPr lang="en-US" sz="2200" b="1" dirty="0" err="1"/>
              <a:t>D.&amp;Harrison</a:t>
            </a:r>
            <a:r>
              <a:rPr lang="en-US" sz="2200" b="1" dirty="0"/>
              <a:t>, J. 1997. Agriculture extension; the training and visit system. Washington, DC, World Bank.</a:t>
            </a:r>
          </a:p>
          <a:p>
            <a:r>
              <a:rPr lang="en-US" sz="2200" b="1" dirty="0" err="1"/>
              <a:t>Hanyani</a:t>
            </a:r>
            <a:r>
              <a:rPr lang="en-US" sz="2200" b="1" dirty="0"/>
              <a:t>-Mlambo, B.T. Forthcoming, </a:t>
            </a:r>
            <a:r>
              <a:rPr lang="en-US" sz="2200" b="1" dirty="0" err="1"/>
              <a:t>Remodelling</a:t>
            </a:r>
            <a:r>
              <a:rPr lang="en-US" sz="2200" b="1" dirty="0"/>
              <a:t> intervention: a model for improved research-extension-farmer linkages in smallholder dairying. University of Zimbabwe. (</a:t>
            </a:r>
            <a:r>
              <a:rPr lang="en-US" sz="2200" b="1" dirty="0" err="1"/>
              <a:t>D.Phil.thesis</a:t>
            </a:r>
            <a:r>
              <a:rPr lang="en-US" sz="2200" b="1" dirty="0"/>
              <a:t>)</a:t>
            </a:r>
          </a:p>
          <a:p>
            <a:r>
              <a:rPr lang="en-US" sz="2200" b="1" dirty="0" err="1"/>
              <a:t>Melaku</a:t>
            </a:r>
            <a:r>
              <a:rPr lang="en-US" sz="2200" b="1" dirty="0"/>
              <a:t>, B.S., </a:t>
            </a:r>
            <a:r>
              <a:rPr lang="en-US" sz="2200" b="1" dirty="0" err="1"/>
              <a:t>Sefereh</a:t>
            </a:r>
            <a:r>
              <a:rPr lang="en-US" sz="2200" b="1" dirty="0"/>
              <a:t>, E.Y., </a:t>
            </a:r>
            <a:r>
              <a:rPr lang="en-US" sz="2200" b="1" dirty="0" err="1"/>
              <a:t>Emunu</a:t>
            </a:r>
            <a:r>
              <a:rPr lang="en-US" sz="2200" b="1" dirty="0"/>
              <a:t>, M.H., &amp; </a:t>
            </a:r>
            <a:r>
              <a:rPr lang="en-US" sz="2200" b="1" dirty="0" err="1"/>
              <a:t>Wassie</a:t>
            </a:r>
            <a:r>
              <a:rPr lang="en-US" sz="2200" b="1" dirty="0"/>
              <a:t>, D.Y. (2024). Application of communication strategies in the diffusion of agricultural innovations and technologies: the case of Amhara Regional Agricultural Research Institute, </a:t>
            </a:r>
            <a:r>
              <a:rPr lang="en-US" sz="2200" b="1" dirty="0" err="1"/>
              <a:t>Ethopia</a:t>
            </a:r>
            <a:r>
              <a:rPr lang="en-US" sz="2200" b="1" dirty="0"/>
              <a:t>. Cogent Social Sciences, 10(1). </a:t>
            </a:r>
          </a:p>
          <a:p>
            <a:r>
              <a:rPr lang="en-US" sz="2200" b="1" dirty="0" err="1"/>
              <a:t>Mudimu,G.D</a:t>
            </a:r>
            <a:r>
              <a:rPr lang="en-US" sz="2200" b="1" dirty="0"/>
              <a:t>. 1988. Effectiveness of agricultural extension in Zimbabwe: </a:t>
            </a:r>
            <a:r>
              <a:rPr lang="en-US" sz="2200" b="1" dirty="0" err="1"/>
              <a:t>smallholde</a:t>
            </a:r>
            <a:r>
              <a:rPr lang="en-US" sz="2200" b="1" dirty="0"/>
              <a:t> </a:t>
            </a:r>
            <a:r>
              <a:rPr lang="en-US" sz="2200" b="1" dirty="0" err="1"/>
              <a:t>rfarmers</a:t>
            </a:r>
            <a:r>
              <a:rPr lang="en-US" sz="2200" b="1" dirty="0"/>
              <a:t>’ assessment of the services. Draft working paper. Department of Agricultural Economics and Extension. University of Zimbabwe.</a:t>
            </a:r>
          </a:p>
          <a:p>
            <a:r>
              <a:rPr lang="en-US" sz="2400" b="1" dirty="0"/>
              <a:t>Nwosu, I.A. (2013). Indigenous communication as an enabling factor for rural development in Nigeria. International Journal of Development and Management .</a:t>
            </a:r>
          </a:p>
          <a:p>
            <a:r>
              <a:rPr lang="en-US" sz="2200" b="1" dirty="0"/>
              <a:t>Tailor and Francis (2023). Analysis of communication approaches used in Agricultural extension: Case of </a:t>
            </a:r>
            <a:r>
              <a:rPr lang="en-US" sz="2200" b="1" dirty="0" err="1"/>
              <a:t>Wolaita</a:t>
            </a:r>
            <a:r>
              <a:rPr lang="en-US" sz="2200" b="1" dirty="0"/>
              <a:t> Zone, Southern </a:t>
            </a:r>
            <a:r>
              <a:rPr lang="en-US" sz="2200" b="1" dirty="0" err="1"/>
              <a:t>Ethopia</a:t>
            </a:r>
            <a:r>
              <a:rPr lang="en-US" sz="2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6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85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CC5D-2272-602F-EB34-0174933F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A7C8-5243-9C22-01CE-F745B79A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5643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HANDEI  KU NHIMBEE…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7D557-028D-36CF-C70C-67BFC7137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2" y="2381445"/>
            <a:ext cx="6257924" cy="34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8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INDIGENOUS COMMUNICATION PROGRAMMES</a:t>
            </a:r>
          </a:p>
          <a:p>
            <a:r>
              <a:rPr lang="en-US" b="1" dirty="0"/>
              <a:t>MASS MEDIA</a:t>
            </a:r>
          </a:p>
          <a:p>
            <a:r>
              <a:rPr lang="en-US" b="1" dirty="0"/>
              <a:t>INTERPERSONAL</a:t>
            </a:r>
          </a:p>
          <a:p>
            <a:r>
              <a:rPr lang="en-US" b="1" dirty="0"/>
              <a:t>REVIEW OF AGRICULTURAL COMMUNICATION STRATEGIES</a:t>
            </a:r>
          </a:p>
          <a:p>
            <a:r>
              <a:rPr lang="en-US" b="1" dirty="0"/>
              <a:t>RECOMMENDATION</a:t>
            </a:r>
          </a:p>
          <a:p>
            <a:r>
              <a:rPr lang="en-US" b="1" dirty="0"/>
              <a:t>CONCLUSION 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4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 OF TERMS </a:t>
            </a:r>
          </a:p>
          <a:p>
            <a:r>
              <a:rPr lang="en-US" b="1" dirty="0"/>
              <a:t>COMMUNICATION </a:t>
            </a:r>
          </a:p>
          <a:p>
            <a:r>
              <a:rPr lang="en-US" b="1" dirty="0"/>
              <a:t>COMMUNICATION STRATEGY</a:t>
            </a:r>
          </a:p>
          <a:p>
            <a:r>
              <a:rPr lang="en-US" b="1" dirty="0"/>
              <a:t>MOBILISATION OF PEOPLE FOR DEVELOPMENT </a:t>
            </a:r>
          </a:p>
          <a:p>
            <a:r>
              <a:rPr lang="en-US" b="1" dirty="0"/>
              <a:t>DISSEMINATION OF NEW TECHNOLOGY  AND INFORMATION</a:t>
            </a:r>
          </a:p>
          <a:p>
            <a:r>
              <a:rPr lang="en-US" b="1" dirty="0"/>
              <a:t>FEEDBACK TO THE POLICY MAKERS AND EXTENSION PROVIDERS</a:t>
            </a:r>
          </a:p>
          <a:p>
            <a:r>
              <a:rPr lang="en-US" b="1" dirty="0"/>
              <a:t>A COMBINATION OF STRATEGIES IS POSIBLE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0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INDIGENOUS COMMUNICATION strategy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146" y="1957388"/>
            <a:ext cx="9603275" cy="3938931"/>
          </a:xfrm>
        </p:spPr>
        <p:txBody>
          <a:bodyPr>
            <a:normAutofit/>
          </a:bodyPr>
          <a:lstStyle/>
          <a:p>
            <a:r>
              <a:rPr lang="en-US" b="1" dirty="0"/>
              <a:t>CONTINUOUS PROCESS OF INFORMATION DESSEMINATION</a:t>
            </a:r>
          </a:p>
          <a:p>
            <a:r>
              <a:rPr lang="en-US" b="1" dirty="0"/>
              <a:t> SOCIETY IS IN OWNERSHIP OF THE MEDIA</a:t>
            </a:r>
          </a:p>
          <a:p>
            <a:r>
              <a:rPr lang="en-US" b="1" dirty="0"/>
              <a:t>THE VILLAGE HEAD ACTS AS  A TRUSTEE</a:t>
            </a:r>
          </a:p>
          <a:p>
            <a:r>
              <a:rPr lang="en-US" b="1" dirty="0"/>
              <a:t>ADIFFERENT FORMS OF COMMUNICATION ,IDIOPHONES</a:t>
            </a:r>
          </a:p>
          <a:p>
            <a:r>
              <a:rPr lang="en-US" b="1" dirty="0"/>
              <a:t>SYMBOLOGRAPHY , SIGNALS ,COLOUR SCHEMES AND MUSIC</a:t>
            </a:r>
          </a:p>
          <a:p>
            <a:r>
              <a:rPr lang="en-US" b="1" dirty="0"/>
              <a:t>MODENASATION OF  INDEGENOUS STRATEGIES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6F169-99CE-1471-C9B9-F3A923342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763" y="4921404"/>
            <a:ext cx="4829175" cy="2287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555B9-637D-65E8-3461-954B24115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4921404"/>
            <a:ext cx="4243388" cy="2366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48B1AC-A441-2AA6-FF0C-0DBEAF291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2393"/>
            <a:ext cx="2914650" cy="226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MASS MEDIA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RAPID  SPREAD OF INFORMATION FOR EXTENSION</a:t>
            </a:r>
          </a:p>
          <a:p>
            <a:r>
              <a:rPr lang="en-US" b="1" dirty="0"/>
              <a:t>TECHNOLOGY IS USED TO DISSEMINATE INFORMATION</a:t>
            </a:r>
          </a:p>
          <a:p>
            <a:r>
              <a:rPr lang="en-US" b="1" dirty="0"/>
              <a:t>RADIO ,TV,MOBILE PHONES,NEWS PAPER,INTERNET ,HANDOUTS </a:t>
            </a:r>
          </a:p>
          <a:p>
            <a:r>
              <a:rPr lang="en-US" b="1" dirty="0"/>
              <a:t>DISSEMINATE INFORMATION  TO A LARGE  POPULATION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6D024-CCA0-D69D-5CC1-D713EECC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9" y="4078037"/>
            <a:ext cx="3871911" cy="1997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FC3067-DB83-7069-89A4-8F81E398B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658" y="4078037"/>
            <a:ext cx="2776536" cy="1997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38815-DB4F-A32C-2B8E-2DBF227E9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46" y="4078037"/>
            <a:ext cx="3871912" cy="19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US" b="1" dirty="0"/>
              <a:t>INTERPERSONAL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FACE TO FACE </a:t>
            </a:r>
          </a:p>
          <a:p>
            <a:r>
              <a:rPr lang="en-US" b="1" dirty="0"/>
              <a:t>INDIVIDUAL  WHO IS IN FULL CONTROL</a:t>
            </a:r>
          </a:p>
          <a:p>
            <a:r>
              <a:rPr lang="en-US" b="1" dirty="0"/>
              <a:t>MANAGEMENT OF THE ORGANISATION</a:t>
            </a:r>
          </a:p>
          <a:p>
            <a:r>
              <a:rPr lang="en-US" b="1" dirty="0"/>
              <a:t>SCHOOL HEADMASTER</a:t>
            </a:r>
          </a:p>
          <a:p>
            <a:r>
              <a:rPr lang="en-US" b="1" dirty="0"/>
              <a:t>VILLAGE HEAD</a:t>
            </a:r>
          </a:p>
          <a:p>
            <a:r>
              <a:rPr lang="en-US" b="1" dirty="0"/>
              <a:t>OUTSTANDING FARMERS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0A766-E904-5486-6D39-CDD9888A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95" y="2187182"/>
            <a:ext cx="4978118" cy="39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1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SMALL GROUPS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COMMON OBJECTIVES </a:t>
            </a:r>
          </a:p>
          <a:p>
            <a:r>
              <a:rPr lang="en-US" b="1" dirty="0"/>
              <a:t>FORMS OF MEDIA, VISUAL AIDS, PRACTICAL DEMONSTRATIONS</a:t>
            </a:r>
          </a:p>
          <a:p>
            <a:r>
              <a:rPr lang="en-US" b="1" dirty="0"/>
              <a:t>DIFFICULTY TO MAKE FINAL DECISION </a:t>
            </a:r>
          </a:p>
          <a:p>
            <a:r>
              <a:rPr lang="en-US" b="1" dirty="0"/>
              <a:t>EXTENSION SERVICES IN ZIMBABWE</a:t>
            </a:r>
          </a:p>
          <a:p>
            <a:r>
              <a:rPr lang="en-US" b="1" dirty="0"/>
              <a:t>SECURITY RADIO ON THE FARM</a:t>
            </a:r>
          </a:p>
          <a:p>
            <a:r>
              <a:rPr lang="en-US" b="1" dirty="0"/>
              <a:t>THE GROUPS MAY NOT BE PHYSICAL</a:t>
            </a:r>
          </a:p>
          <a:p>
            <a:r>
              <a:rPr lang="en-US" b="1" dirty="0"/>
              <a:t>ASSOCIATIONS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ED6D8-07BA-0A3C-44B3-511F63B09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45" y="2989899"/>
            <a:ext cx="4362450" cy="3063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CD721-9478-6408-934A-4C6288548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63" y="131050"/>
            <a:ext cx="4362450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5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b="1" dirty="0"/>
              <a:t>REVIEW OF AGRICULTURAL COMMUNICATION STRATEGIES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  AND POST INDEPENDENCE </a:t>
            </a:r>
          </a:p>
          <a:p>
            <a:r>
              <a:rPr lang="en-US" b="1" dirty="0"/>
              <a:t>CLASSIFICATION OF FARMERS </a:t>
            </a:r>
          </a:p>
          <a:p>
            <a:r>
              <a:rPr lang="en-US" b="1" dirty="0"/>
              <a:t>POLITICAL FACTORS</a:t>
            </a:r>
          </a:p>
          <a:p>
            <a:r>
              <a:rPr lang="en-US" b="1" dirty="0"/>
              <a:t>TECHNICAL FACTORS</a:t>
            </a:r>
          </a:p>
          <a:p>
            <a:r>
              <a:rPr lang="en-US" b="1" dirty="0"/>
              <a:t>CULTURAL FACTORS</a:t>
            </a:r>
          </a:p>
          <a:p>
            <a:r>
              <a:rPr lang="en-US" b="1" dirty="0"/>
              <a:t>EXAMPLES OF SUCCESSFUL PROGRAMES THAT WERE EFFECTIVELY COMMUNICATED</a:t>
            </a:r>
          </a:p>
        </p:txBody>
      </p:sp>
    </p:spTree>
    <p:extLst>
      <p:ext uri="{BB962C8B-B14F-4D97-AF65-F5344CB8AC3E}">
        <p14:creationId xmlns:p14="http://schemas.microsoft.com/office/powerpoint/2010/main" val="308976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COMBINATION OF STRATEGIES </a:t>
            </a:r>
          </a:p>
          <a:p>
            <a:r>
              <a:rPr lang="en-US" b="1" dirty="0"/>
              <a:t>INTENSIVE PLANNING  BEFORE  COMMUNICATION</a:t>
            </a:r>
          </a:p>
          <a:p>
            <a:r>
              <a:rPr lang="en-US" b="1" dirty="0"/>
              <a:t>INTERLINK RESEARCH INSTITUTION AND ACADEMICS</a:t>
            </a:r>
          </a:p>
          <a:p>
            <a:r>
              <a:rPr lang="en-US" b="1" dirty="0"/>
              <a:t>SEPERATING POLITICAL INTERESTS AND NATIONAL DEVELOPMENT</a:t>
            </a:r>
          </a:p>
          <a:p>
            <a:r>
              <a:rPr lang="en-US" b="1" dirty="0"/>
              <a:t>FACILITATION OF DEVELOPMENT BY IMPLEMENTING THE STRATEGIES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99B1C-7528-6954-9602-6F820B551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888" y="4132709"/>
            <a:ext cx="2805111" cy="19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914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633</TotalTime>
  <Words>574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      COMMUNICATION STRATEGIES IN AGRICULTURAL EXTENSION  PRRESENTATION BY: GROUP 5  PATRICIA DZIVA B232984A CECILIA TAONEZVI B243001B TENDAI MATONGERA B243681B TAVENGWA MAZARIRE    </vt:lpstr>
      <vt:lpstr>OUTLINE OF THE PRESENTATION</vt:lpstr>
      <vt:lpstr>INTRODUCTION </vt:lpstr>
      <vt:lpstr>INDIGENOUS COMMUNICATION strategy  </vt:lpstr>
      <vt:lpstr>MASS MEDIA STRATEGY </vt:lpstr>
      <vt:lpstr>INTERPERSONAL </vt:lpstr>
      <vt:lpstr>SMALL GROUPS STRATEGY</vt:lpstr>
      <vt:lpstr>REVIEW OF AGRICULTURAL COMMUNICATION STRATEGIES  </vt:lpstr>
      <vt:lpstr>RECOMMENDATIONS</vt:lpstr>
      <vt:lpstr>CONCLUSION </vt:lpstr>
      <vt:lpstr>REFFERENCE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Matongera</dc:creator>
  <cp:lastModifiedBy>Tariro</cp:lastModifiedBy>
  <cp:revision>47</cp:revision>
  <dcterms:created xsi:type="dcterms:W3CDTF">2024-07-30T17:38:23Z</dcterms:created>
  <dcterms:modified xsi:type="dcterms:W3CDTF">2024-08-02T18:22:39Z</dcterms:modified>
</cp:coreProperties>
</file>