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60" r:id="rId6"/>
    <p:sldId id="261" r:id="rId7"/>
    <p:sldId id="262" r:id="rId8"/>
    <p:sldId id="263" r:id="rId9"/>
    <p:sldId id="264" r:id="rId10"/>
    <p:sldId id="265" r:id="rId11"/>
    <p:sldId id="273" r:id="rId12"/>
    <p:sldId id="266" r:id="rId13"/>
    <p:sldId id="267"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46C117F-5CCF-4837-BE5F-2B92066CAFAF}"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4EB90BD-B6CE-46B7-997F-7313B992CC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CDB9D11F-B188-461D-B23F-39381795C052}"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endParaRPr lang="en-US" sz="7200" dirty="0">
              <a:solidFill>
                <a:schemeClr val="tx1"/>
              </a:solidFill>
              <a:effectLst/>
            </a:endParaRP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endParaRPr lang="en-US" sz="72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2E6D8D9-55A2-4063-B0F3-121F44549695}"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D4B24536-994D-4021-A283-9F449C0DB50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3CBBBB78-C96F-47B7-AB17-D852CA960AC9}"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0578ACC-22D6-47C1-A373-4FD133E34F3C}"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331444B-B92B-4E27-8C94-BB93EAF5CB18}"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63EFA5E-FA76-400D-B3DC-F0BA90E6D10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8">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3600" dirty="0"/>
              <a:t>Design Participatory Extension Approach in Food and Agricultural programmes</a:t>
            </a:r>
            <a:endParaRPr lang="en-US" sz="3600" dirty="0"/>
          </a:p>
        </p:txBody>
      </p:sp>
      <p:sp>
        <p:nvSpPr>
          <p:cNvPr id="3" name="Subtitle 2"/>
          <p:cNvSpPr>
            <a:spLocks noGrp="1"/>
          </p:cNvSpPr>
          <p:nvPr>
            <p:ph type="subTitle" idx="1"/>
          </p:nvPr>
        </p:nvSpPr>
        <p:spPr/>
        <p:txBody>
          <a:bodyPr/>
          <a:lstStyle/>
          <a:p>
            <a:r>
              <a:rPr lang="en-US" altLang="en-GB" dirty="0" smtClean="0"/>
              <a:t>Extension </a:t>
            </a:r>
            <a:r>
              <a:rPr lang="en-GB" dirty="0" smtClean="0"/>
              <a:t>P</a:t>
            </a:r>
            <a:r>
              <a:rPr lang="en-US" altLang="en-GB" dirty="0" smtClean="0"/>
              <a:t>rogrammes</a:t>
            </a:r>
            <a:r>
              <a:rPr lang="en-GB" dirty="0" smtClean="0"/>
              <a:t> A</a:t>
            </a:r>
            <a:r>
              <a:rPr lang="en-US" altLang="en-GB" dirty="0" smtClean="0"/>
              <a:t>nd </a:t>
            </a:r>
            <a:r>
              <a:rPr lang="en-GB" dirty="0" smtClean="0"/>
              <a:t>S</a:t>
            </a:r>
            <a:r>
              <a:rPr lang="en-US" altLang="en-GB" dirty="0" smtClean="0"/>
              <a:t>ocio</a:t>
            </a:r>
            <a:r>
              <a:rPr lang="en-GB" dirty="0" smtClean="0"/>
              <a:t>-E</a:t>
            </a:r>
            <a:r>
              <a:rPr lang="en-US" altLang="en-GB" dirty="0" smtClean="0"/>
              <a:t>conomic</a:t>
            </a:r>
            <a:r>
              <a:rPr lang="en-GB" dirty="0" smtClean="0"/>
              <a:t> C</a:t>
            </a:r>
            <a:r>
              <a:rPr lang="en-US" altLang="en-GB" dirty="0" smtClean="0"/>
              <a:t>hange</a:t>
            </a:r>
            <a:endParaRPr lang="en-US" altLang="en-GB" dirty="0" smtClean="0"/>
          </a:p>
        </p:txBody>
      </p:sp>
      <p:sp>
        <p:nvSpPr>
          <p:cNvPr id="5" name="Text Box 4"/>
          <p:cNvSpPr txBox="1"/>
          <p:nvPr/>
        </p:nvSpPr>
        <p:spPr>
          <a:xfrm>
            <a:off x="3382010" y="4987290"/>
            <a:ext cx="4064000" cy="1514475"/>
          </a:xfrm>
          <a:prstGeom prst="rect">
            <a:avLst/>
          </a:prstGeom>
          <a:noFill/>
        </p:spPr>
        <p:txBody>
          <a:bodyPr wrap="square" rtlCol="0">
            <a:noAutofit/>
          </a:bodyPr>
          <a:p>
            <a:r>
              <a:rPr lang="en-US"/>
              <a:t>Group 8 </a:t>
            </a:r>
            <a:endParaRPr lang="en-US"/>
          </a:p>
          <a:p>
            <a:r>
              <a:rPr lang="en-US"/>
              <a:t>Simbarashe Muzerengi 	B233016A</a:t>
            </a:r>
            <a:endParaRPr lang="en-US"/>
          </a:p>
          <a:p>
            <a:r>
              <a:rPr lang="en-US"/>
              <a:t>Plaxades S. Mukhalela   	B243188B</a:t>
            </a:r>
            <a:endParaRPr lang="en-US"/>
          </a:p>
          <a:p>
            <a:r>
              <a:rPr lang="en-US"/>
              <a:t>Fungai Mupeswe        	 	B232966A</a:t>
            </a:r>
            <a:endParaRPr lang="en-US"/>
          </a:p>
          <a:p>
            <a:r>
              <a:rPr lang="en-US"/>
              <a:t>Benedict R. Shoko       	B242847B</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Extension Programmes and Socio Economic Change</a:t>
            </a:r>
            <a:endParaRPr lang="en-US"/>
          </a:p>
        </p:txBody>
      </p:sp>
      <p:sp>
        <p:nvSpPr>
          <p:cNvPr id="3" name="Content Placeholder 2"/>
          <p:cNvSpPr>
            <a:spLocks noGrp="1"/>
          </p:cNvSpPr>
          <p:nvPr>
            <p:ph idx="1"/>
          </p:nvPr>
        </p:nvSpPr>
        <p:spPr/>
        <p:txBody>
          <a:bodyPr/>
          <a:p>
            <a:pPr marL="0" indent="0">
              <a:buNone/>
            </a:pPr>
            <a:endParaRPr lang="en-US"/>
          </a:p>
          <a:p>
            <a:pPr marL="0" indent="0">
              <a:buNone/>
            </a:pPr>
            <a:r>
              <a:rPr lang="en-US"/>
              <a:t>Agricultural extension programmes are designed to support, facilitate, educate, train people or communities in agricutural production to solve problems and obtain information, skills and technologies inorder to improve their livelyhoods and overal well-being.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Impacts of Extension programs on socio-economic change</a:t>
            </a:r>
            <a:endParaRPr lang="en-US"/>
          </a:p>
        </p:txBody>
      </p:sp>
      <p:sp>
        <p:nvSpPr>
          <p:cNvPr id="3" name="Content Placeholder 2"/>
          <p:cNvSpPr>
            <a:spLocks noGrp="1"/>
          </p:cNvSpPr>
          <p:nvPr>
            <p:ph idx="1"/>
          </p:nvPr>
        </p:nvSpPr>
        <p:spPr/>
        <p:txBody>
          <a:bodyPr/>
          <a:p>
            <a:endParaRPr lang="en-US"/>
          </a:p>
          <a:p>
            <a:r>
              <a:rPr lang="en-US"/>
              <a:t>Empowerment and ownership</a:t>
            </a:r>
            <a:endParaRPr lang="en-US"/>
          </a:p>
          <a:p>
            <a:r>
              <a:rPr lang="en-US"/>
              <a:t>Improved Agricultural Practices</a:t>
            </a:r>
            <a:endParaRPr lang="en-US"/>
          </a:p>
          <a:p>
            <a:r>
              <a:rPr lang="en-US"/>
              <a:t>Enhanced decision making</a:t>
            </a:r>
            <a:endParaRPr lang="en-US"/>
          </a:p>
          <a:p>
            <a:r>
              <a:rPr lang="en-US"/>
              <a:t>Income generation </a:t>
            </a:r>
            <a:endParaRPr lang="en-US"/>
          </a:p>
          <a:p>
            <a:r>
              <a:rPr lang="en-US"/>
              <a:t>Social Capital and networks</a:t>
            </a:r>
            <a:endParaRPr lang="en-US"/>
          </a:p>
          <a:p>
            <a:r>
              <a:rPr lang="en-US"/>
              <a:t>Market Access and value chain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Empowerment and Ownership</a:t>
            </a:r>
            <a:endParaRPr lang="en-US"/>
          </a:p>
        </p:txBody>
      </p:sp>
      <p:sp>
        <p:nvSpPr>
          <p:cNvPr id="3" name="Content Placeholder 2"/>
          <p:cNvSpPr>
            <a:spLocks noGrp="1"/>
          </p:cNvSpPr>
          <p:nvPr>
            <p:ph idx="1"/>
          </p:nvPr>
        </p:nvSpPr>
        <p:spPr/>
        <p:txBody>
          <a:bodyPr/>
          <a:p>
            <a:endParaRPr lang="en-US"/>
          </a:p>
          <a:p>
            <a:pPr>
              <a:buFont typeface="Arial" panose="020B0604020202020204" pitchFamily="34" charset="0"/>
              <a:buChar char="•"/>
            </a:pPr>
            <a:r>
              <a:rPr lang="en-US"/>
              <a:t>Farmers actively participate in planning and implementing agricultural activities. </a:t>
            </a:r>
            <a:endParaRPr lang="en-US"/>
          </a:p>
          <a:p>
            <a:pPr>
              <a:buFont typeface="Arial" panose="020B0604020202020204" pitchFamily="34" charset="0"/>
              <a:buChar char="•"/>
            </a:pPr>
            <a:r>
              <a:rPr lang="en-US"/>
              <a:t>PEA encourages farmer groups to collectively address challenges. For instance, in Murehwa district farmers formed a co-orperative to negotiate better prices for their maize produce.</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Improved Agricultural Practices</a:t>
            </a:r>
            <a:endParaRPr lang="en-US"/>
          </a:p>
        </p:txBody>
      </p:sp>
      <p:sp>
        <p:nvSpPr>
          <p:cNvPr id="3" name="Content Placeholder 2"/>
          <p:cNvSpPr>
            <a:spLocks noGrp="1"/>
          </p:cNvSpPr>
          <p:nvPr>
            <p:ph idx="1"/>
          </p:nvPr>
        </p:nvSpPr>
        <p:spPr/>
        <p:txBody>
          <a:bodyPr/>
          <a:p>
            <a:pPr marL="0" indent="0">
              <a:buNone/>
            </a:pPr>
            <a:endParaRPr lang="en-US"/>
          </a:p>
          <a:p>
            <a:pPr>
              <a:buFont typeface="Arial" panose="020B0604020202020204" pitchFamily="34" charset="0"/>
              <a:buChar char="•"/>
            </a:pPr>
            <a:r>
              <a:rPr lang="en-US"/>
              <a:t>Farmers adopt sustainable techniques based on shared ideas through learning. </a:t>
            </a:r>
            <a:endParaRPr lang="en-US"/>
          </a:p>
          <a:p>
            <a:pPr>
              <a:buFont typeface="Arial" panose="020B0604020202020204" pitchFamily="34" charset="0"/>
              <a:buChar char="•"/>
            </a:pPr>
            <a:r>
              <a:rPr lang="en-US"/>
              <a:t>Farmer field schools promote conservation agriculture leading to better soil health, increased yields and income. </a:t>
            </a:r>
            <a:endParaRPr lang="en-US"/>
          </a:p>
          <a:p>
            <a:pPr>
              <a:buFont typeface="Arial" panose="020B0604020202020204" pitchFamily="34" charset="0"/>
              <a:buChar char="•"/>
            </a:pPr>
            <a:r>
              <a:rPr lang="en-US"/>
              <a:t>Participatory technology development involves farmers in identifying and adopting innovations. </a:t>
            </a:r>
            <a:endParaRPr lang="en-US"/>
          </a:p>
          <a:p>
            <a:pPr>
              <a:buFont typeface="Arial" panose="020B0604020202020204" pitchFamily="34" charset="0"/>
              <a:buChar char="•"/>
            </a:pPr>
            <a:r>
              <a:rPr lang="en-US"/>
              <a:t>For instance,in Masvingo; farmers tested and adopted drought tolerant sorghum varieties.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Enhanced Decision Making</a:t>
            </a:r>
            <a:endParaRPr lang="en-US"/>
          </a:p>
        </p:txBody>
      </p:sp>
      <p:sp>
        <p:nvSpPr>
          <p:cNvPr id="3" name="Content Placeholder 2"/>
          <p:cNvSpPr>
            <a:spLocks noGrp="1"/>
          </p:cNvSpPr>
          <p:nvPr>
            <p:ph idx="1"/>
          </p:nvPr>
        </p:nvSpPr>
        <p:spPr/>
        <p:txBody>
          <a:bodyPr/>
          <a:p>
            <a:endParaRPr lang="en-US"/>
          </a:p>
          <a:p>
            <a:pPr>
              <a:buFont typeface="Arial" panose="020B0604020202020204" pitchFamily="34" charset="0"/>
              <a:buChar char="•"/>
            </a:pPr>
            <a:r>
              <a:rPr lang="en-US"/>
              <a:t>Farmers collaboratively decide on crop diversification strategies based on local market demand and resource availability. </a:t>
            </a:r>
            <a:endParaRPr lang="en-US"/>
          </a:p>
          <a:p>
            <a:pPr>
              <a:buFont typeface="Arial" panose="020B0604020202020204" pitchFamily="34" charset="0"/>
              <a:buChar char="•"/>
            </a:pPr>
            <a:r>
              <a:rPr lang="en-US"/>
              <a:t>In Gutu, farmers shifted from mono-cropping to mixed cropping improving resilience.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Income generation</a:t>
            </a:r>
            <a:endParaRPr lang="en-US"/>
          </a:p>
        </p:txBody>
      </p:sp>
      <p:sp>
        <p:nvSpPr>
          <p:cNvPr id="3" name="Content Placeholder 2"/>
          <p:cNvSpPr>
            <a:spLocks noGrp="1"/>
          </p:cNvSpPr>
          <p:nvPr>
            <p:ph idx="1"/>
          </p:nvPr>
        </p:nvSpPr>
        <p:spPr/>
        <p:txBody>
          <a:bodyPr/>
          <a:p>
            <a:pPr marL="0" indent="0">
              <a:buNone/>
            </a:pPr>
            <a:endParaRPr lang="en-US"/>
          </a:p>
          <a:p>
            <a:pPr>
              <a:buFont typeface="Arial" panose="020B0604020202020204" pitchFamily="34" charset="0"/>
              <a:buChar char="•"/>
            </a:pPr>
            <a:r>
              <a:rPr lang="en-US"/>
              <a:t>Improved practices translate to higher incomes for farmers. Value chain (e.g processing fruits into jams) through community led initiatives benefits both farmers and local economy. </a:t>
            </a:r>
            <a:endParaRPr lang="en-US"/>
          </a:p>
          <a:p>
            <a:pPr>
              <a:buFont typeface="Arial" panose="020B0604020202020204" pitchFamily="34" charset="0"/>
              <a:buChar char="•"/>
            </a:pPr>
            <a:r>
              <a:rPr lang="en-US"/>
              <a:t>PEAs also promote sustainable practices, for example; in Chivi, water havesting techniques enables farmers to cultivate vegetables during the dry season, boosting income.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Social Capital and Networks</a:t>
            </a:r>
            <a:endParaRPr lang="en-US"/>
          </a:p>
        </p:txBody>
      </p:sp>
      <p:sp>
        <p:nvSpPr>
          <p:cNvPr id="3" name="Content Placeholder 2"/>
          <p:cNvSpPr>
            <a:spLocks noGrp="1"/>
          </p:cNvSpPr>
          <p:nvPr>
            <p:ph idx="1"/>
          </p:nvPr>
        </p:nvSpPr>
        <p:spPr/>
        <p:txBody>
          <a:bodyPr/>
          <a:p>
            <a:pPr marL="0" indent="0">
              <a:buNone/>
            </a:pPr>
            <a:endParaRPr lang="en-US"/>
          </a:p>
          <a:p>
            <a:pPr>
              <a:buFont typeface="Arial" panose="020B0604020202020204" pitchFamily="34" charset="0"/>
              <a:buChar char="•"/>
            </a:pPr>
            <a:r>
              <a:rPr lang="en-US"/>
              <a:t>Trust and cooperation among farmers increase. </a:t>
            </a:r>
            <a:endParaRPr lang="en-US"/>
          </a:p>
          <a:p>
            <a:pPr>
              <a:buFont typeface="Arial" panose="020B0604020202020204" pitchFamily="34" charset="0"/>
              <a:buChar char="•"/>
            </a:pPr>
            <a:r>
              <a:rPr lang="en-US"/>
              <a:t>Through PEAs, farmers form networks, share resources, and collectively address challenges like marketing and input procurement. </a:t>
            </a:r>
            <a:endParaRPr lang="en-US"/>
          </a:p>
          <a:p>
            <a:pPr>
              <a:buFont typeface="Arial" panose="020B0604020202020204" pitchFamily="34" charset="0"/>
              <a:buChar char="•"/>
            </a:pPr>
            <a:r>
              <a:rPr lang="en-US"/>
              <a:t>Farmer groups in Mtoko collaborated to access credit, share knowledge and negotiate better prices for their groundnuts.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Market Access and Value Chains</a:t>
            </a:r>
            <a:endParaRPr lang="en-US"/>
          </a:p>
        </p:txBody>
      </p:sp>
      <p:sp>
        <p:nvSpPr>
          <p:cNvPr id="3" name="Content Placeholder 2"/>
          <p:cNvSpPr>
            <a:spLocks noGrp="1"/>
          </p:cNvSpPr>
          <p:nvPr>
            <p:ph idx="1"/>
          </p:nvPr>
        </p:nvSpPr>
        <p:spPr/>
        <p:txBody>
          <a:bodyPr/>
          <a:p>
            <a:pPr marL="0" indent="0">
              <a:buNone/>
            </a:pPr>
            <a:endParaRPr lang="en-US"/>
          </a:p>
          <a:p>
            <a:pPr>
              <a:buFont typeface="Arial" panose="020B0604020202020204" pitchFamily="34" charset="0"/>
              <a:buChar char="•"/>
            </a:pPr>
            <a:r>
              <a:rPr lang="en-US"/>
              <a:t>Farmers link to markets and value chains. </a:t>
            </a:r>
            <a:endParaRPr lang="en-US"/>
          </a:p>
          <a:p>
            <a:pPr>
              <a:buFont typeface="Arial" panose="020B0604020202020204" pitchFamily="34" charset="0"/>
              <a:buChar char="•"/>
            </a:pPr>
            <a:r>
              <a:rPr lang="en-US"/>
              <a:t>Participatory market assessments help farmers identify profitable crops and connect with buyers. </a:t>
            </a:r>
            <a:endParaRPr lang="en-US"/>
          </a:p>
          <a:p>
            <a:pPr>
              <a:buFont typeface="Arial" panose="020B0604020202020204" pitchFamily="34" charset="0"/>
              <a:buChar char="•"/>
            </a:pPr>
            <a:r>
              <a:rPr lang="en-US"/>
              <a:t>Participatory value chains enable collective negotiation with buyers. In Marondera, farmers secured better prices for tomatoes by selling as a group.</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Concluding remarks</a:t>
            </a:r>
            <a:endParaRPr lang="en-US"/>
          </a:p>
        </p:txBody>
      </p:sp>
      <p:sp>
        <p:nvSpPr>
          <p:cNvPr id="3" name="Content Placeholder 2"/>
          <p:cNvSpPr>
            <a:spLocks noGrp="1"/>
          </p:cNvSpPr>
          <p:nvPr>
            <p:ph idx="1"/>
          </p:nvPr>
        </p:nvSpPr>
        <p:spPr/>
        <p:txBody>
          <a:bodyPr/>
          <a:p>
            <a:pPr marL="0" indent="0">
              <a:buNone/>
            </a:pPr>
            <a:endParaRPr lang="en-US"/>
          </a:p>
          <a:p>
            <a:pPr marL="0" indent="0">
              <a:buNone/>
            </a:pPr>
            <a:r>
              <a:rPr lang="en-US"/>
              <a:t>Although extension programmes have significantly saved a great deal in the transformation of agricultural systems, it is very difficult to establish a clear relationship between supply of extension programmes and socio-economic change.</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idx="1"/>
          </p:nvPr>
        </p:nvSpPr>
        <p:spPr>
          <a:xfrm>
            <a:off x="680085" y="2336800"/>
            <a:ext cx="9613900" cy="4109720"/>
          </a:xfrm>
        </p:spPr>
        <p:txBody>
          <a:bodyPr/>
          <a:p>
            <a:r>
              <a:rPr lang="en-US" sz="1800"/>
              <a:t>Anderson, J. R. 2007.</a:t>
            </a:r>
            <a:r>
              <a:rPr lang="en-US" sz="1800" i="1"/>
              <a:t>Agricultural advisory services. Background paper for the World Development Report 2008 on Agriculture for Development,</a:t>
            </a:r>
            <a:r>
              <a:rPr lang="en-US" sz="1800"/>
              <a:t> Washington, DC: World Bank</a:t>
            </a:r>
            <a:endParaRPr lang="en-US" sz="1800"/>
          </a:p>
          <a:p>
            <a:r>
              <a:rPr lang="en-US" sz="1800"/>
              <a:t>FAO Food and Agricultural Organization), 2019. Food and Agriculture Organization (FAO) Global Information and Early Warning Systems (GIEWS) Country Brief. Liberia.Food Security Snapshot. http://www.fao.org/giews/countrybrief/country.jsp?code=UGA</a:t>
            </a:r>
            <a:endParaRPr lang="en-US" sz="1800"/>
          </a:p>
          <a:p>
            <a:r>
              <a:rPr lang="en-US" sz="1800"/>
              <a:t>Foti, Richard, Nyakudya, Innocent, Moyo, MackChikuvire, John Mlambo, Nyararai 2007. Determinants of farmer demandfor ‘fee-for-service’extensionin Zimbabwe: the case of Mashonaland central Province.J. IntAgric.Ext. Educ.14(1)95-104</a:t>
            </a:r>
            <a:endParaRPr lang="en-US" sz="1800"/>
          </a:p>
          <a:p>
            <a:r>
              <a:rPr lang="en-US" sz="1800"/>
              <a:t>Nagel, U.J.1997. Alternative approaches to organizing extension. In B.ESwanson, R.P. Bentz, and A.J.Sofranko (eds.), </a:t>
            </a:r>
            <a:r>
              <a:rPr lang="en-US" sz="1800" i="1"/>
              <a:t>Improving agricultural extension: A reference manual.</a:t>
            </a:r>
            <a:r>
              <a:rPr lang="en-US" sz="1800"/>
              <a:t> Rome: Food and Agriculture Organization of the United Nations</a:t>
            </a:r>
            <a:endParaRPr lang="en-US" sz="1800"/>
          </a:p>
          <a:p>
            <a:r>
              <a:rPr lang="en-US" sz="1800"/>
              <a:t>Taylor, J. Edward, Adelman, Irma, 2003. Agricultural household models: genesis, evolution, and extensions. Rev. Econ. Househ.1(1), 33-58</a:t>
            </a:r>
            <a:endParaRPr lang="en-US" sz="1800"/>
          </a:p>
          <a:p>
            <a:endParaRPr lang="en-US" sz="1800"/>
          </a:p>
          <a:p>
            <a:endParaRPr lang="en-US"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PARTICIPATORY EXTENSION APPROACHES</a:t>
            </a:r>
            <a:endParaRPr lang="en-US" dirty="0"/>
          </a:p>
        </p:txBody>
      </p:sp>
      <p:sp>
        <p:nvSpPr>
          <p:cNvPr id="3" name="Content Placeholder 2"/>
          <p:cNvSpPr>
            <a:spLocks noGrp="1"/>
          </p:cNvSpPr>
          <p:nvPr>
            <p:ph idx="1"/>
          </p:nvPr>
        </p:nvSpPr>
        <p:spPr/>
        <p:txBody>
          <a:bodyPr/>
          <a:lstStyle/>
          <a:p>
            <a:r>
              <a:rPr lang="en-GB" dirty="0" smtClean="0"/>
              <a:t>These are approaches that actively engage farmers in the research and extension services</a:t>
            </a:r>
            <a:endParaRPr lang="en-GB" dirty="0" smtClean="0"/>
          </a:p>
          <a:p>
            <a:r>
              <a:rPr lang="en-GB" dirty="0" smtClean="0"/>
              <a:t>They aim to include farmers’ </a:t>
            </a:r>
            <a:r>
              <a:rPr lang="en-GB" dirty="0" err="1" smtClean="0"/>
              <a:t>knowl</a:t>
            </a:r>
            <a:r>
              <a:rPr lang="en-US" altLang="en-GB" dirty="0" err="1" smtClean="0"/>
              <a:t>e</a:t>
            </a:r>
            <a:r>
              <a:rPr lang="en-GB" dirty="0" err="1" smtClean="0"/>
              <a:t>dge</a:t>
            </a:r>
            <a:r>
              <a:rPr lang="en-GB" dirty="0" smtClean="0"/>
              <a:t>, </a:t>
            </a:r>
            <a:r>
              <a:rPr lang="en-GB" dirty="0" err="1" smtClean="0"/>
              <a:t>inc</a:t>
            </a:r>
            <a:r>
              <a:rPr lang="en-US" altLang="en-GB" dirty="0" err="1" smtClean="0"/>
              <a:t>r</a:t>
            </a:r>
            <a:r>
              <a:rPr lang="en-GB" dirty="0" err="1" smtClean="0"/>
              <a:t>ease</a:t>
            </a:r>
            <a:r>
              <a:rPr lang="en-GB" dirty="0" smtClean="0"/>
              <a:t> their skills and foster collaboration between all the stakeholders (researchers, extension agents and farmers)</a:t>
            </a:r>
            <a:endParaRPr lang="en-GB"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Approaches </a:t>
            </a:r>
            <a:endParaRPr lang="en-US" dirty="0"/>
          </a:p>
        </p:txBody>
      </p:sp>
      <p:sp>
        <p:nvSpPr>
          <p:cNvPr id="3" name="Content Placeholder 2"/>
          <p:cNvSpPr>
            <a:spLocks noGrp="1"/>
          </p:cNvSpPr>
          <p:nvPr>
            <p:ph idx="1"/>
          </p:nvPr>
        </p:nvSpPr>
        <p:spPr>
          <a:xfrm>
            <a:off x="680085" y="2160905"/>
            <a:ext cx="9613900" cy="3602990"/>
          </a:xfrm>
        </p:spPr>
        <p:txBody>
          <a:bodyPr>
            <a:normAutofit lnSpcReduction="20000"/>
          </a:bodyPr>
          <a:lstStyle/>
          <a:p>
            <a:r>
              <a:rPr lang="en-US" b="1" dirty="0"/>
              <a:t>On-Farm </a:t>
            </a:r>
            <a:r>
              <a:rPr lang="en-US" b="1" dirty="0" smtClean="0"/>
              <a:t>Trials</a:t>
            </a:r>
            <a:endParaRPr lang="en-US" b="1" dirty="0" smtClean="0"/>
          </a:p>
          <a:p>
            <a:r>
              <a:rPr lang="en-US" b="1" dirty="0" smtClean="0"/>
              <a:t>Farming </a:t>
            </a:r>
            <a:r>
              <a:rPr lang="en-US" b="1" dirty="0"/>
              <a:t>System </a:t>
            </a:r>
            <a:r>
              <a:rPr lang="en-US" b="1" dirty="0" smtClean="0"/>
              <a:t>Perspective</a:t>
            </a:r>
            <a:endParaRPr lang="en-US" b="1" dirty="0" smtClean="0"/>
          </a:p>
          <a:p>
            <a:r>
              <a:rPr lang="en-US" b="1" dirty="0" smtClean="0"/>
              <a:t>Community-Based Organizations</a:t>
            </a:r>
            <a:endParaRPr lang="en-US" b="1" dirty="0"/>
          </a:p>
          <a:p>
            <a:r>
              <a:rPr lang="en-US" b="1" dirty="0"/>
              <a:t>Participatory Technology Development (</a:t>
            </a:r>
            <a:r>
              <a:rPr lang="en-US" b="1" dirty="0" smtClean="0"/>
              <a:t>PTD)</a:t>
            </a:r>
            <a:endParaRPr lang="en-US" b="1" dirty="0" smtClean="0"/>
          </a:p>
          <a:p>
            <a:r>
              <a:rPr lang="en-US" b="1" dirty="0"/>
              <a:t>Community Seed Selection and Breeding</a:t>
            </a:r>
            <a:endParaRPr lang="en-US" b="1" dirty="0"/>
          </a:p>
          <a:p>
            <a:r>
              <a:rPr lang="en-US" b="1" dirty="0">
                <a:sym typeface="+mn-ea"/>
              </a:rPr>
              <a:t>Learning Together Through Participatory </a:t>
            </a:r>
            <a:r>
              <a:rPr lang="en-US" b="1" dirty="0" smtClean="0">
                <a:sym typeface="+mn-ea"/>
              </a:rPr>
              <a:t>Extension</a:t>
            </a:r>
            <a:endParaRPr lang="en-US" b="1" dirty="0" smtClean="0"/>
          </a:p>
          <a:p>
            <a:r>
              <a:rPr lang="en-US" b="1" dirty="0" smtClean="0">
                <a:sym typeface="+mn-ea"/>
              </a:rPr>
              <a:t>Farmer </a:t>
            </a:r>
            <a:r>
              <a:rPr lang="en-US" b="1" dirty="0">
                <a:sym typeface="+mn-ea"/>
              </a:rPr>
              <a:t>Field Schools (</a:t>
            </a:r>
            <a:r>
              <a:rPr lang="en-US" b="1" dirty="0" smtClean="0">
                <a:sym typeface="+mn-ea"/>
              </a:rPr>
              <a:t>FFS)</a:t>
            </a:r>
            <a:endParaRPr lang="en-US" b="1" dirty="0" smtClean="0"/>
          </a:p>
          <a:p>
            <a:r>
              <a:rPr lang="en-US" b="1" dirty="0">
                <a:sym typeface="+mn-ea"/>
              </a:rPr>
              <a:t>Market-Led Extension</a:t>
            </a:r>
            <a:endParaRPr lang="en-US" dirty="0" smtClean="0"/>
          </a:p>
          <a:p>
            <a:r>
              <a:rPr lang="en-US" b="1" dirty="0">
                <a:sym typeface="+mn-ea"/>
              </a:rPr>
              <a:t>Participatory Rural Appraisal (PRA)</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 Farm Trails</a:t>
            </a:r>
            <a:br>
              <a:rPr lang="en-US" dirty="0"/>
            </a:br>
            <a:endParaRPr lang="en-US" dirty="0"/>
          </a:p>
        </p:txBody>
      </p:sp>
      <p:sp>
        <p:nvSpPr>
          <p:cNvPr id="3" name="Content Placeholder 2"/>
          <p:cNvSpPr>
            <a:spLocks noGrp="1"/>
          </p:cNvSpPr>
          <p:nvPr>
            <p:ph idx="1"/>
          </p:nvPr>
        </p:nvSpPr>
        <p:spPr/>
        <p:txBody>
          <a:bodyPr>
            <a:normAutofit lnSpcReduction="20000"/>
          </a:bodyPr>
          <a:lstStyle/>
          <a:p>
            <a:pPr marL="0" indent="0">
              <a:buNone/>
            </a:pPr>
            <a:endParaRPr lang="en-US" dirty="0"/>
          </a:p>
          <a:p>
            <a:pPr>
              <a:lnSpc>
                <a:spcPct val="100000"/>
              </a:lnSpc>
              <a:buFont typeface="Arial" panose="020B0604020202020204" pitchFamily="34" charset="0"/>
              <a:buChar char="•"/>
            </a:pPr>
            <a:r>
              <a:rPr lang="en-US" dirty="0"/>
              <a:t>The extension collaborate with farmers to conduct trials directely on their fields. Farmers learn best by doing practically. </a:t>
            </a:r>
            <a:endParaRPr lang="en-US" dirty="0"/>
          </a:p>
          <a:p>
            <a:pPr>
              <a:buFont typeface="Arial" panose="020B0604020202020204" pitchFamily="34" charset="0"/>
              <a:buChar char="•"/>
            </a:pPr>
            <a:r>
              <a:rPr lang="en-US" dirty="0"/>
              <a:t>On farm trails allow farmers to test new varieties ie hybrids, techniques and practices in their own context. </a:t>
            </a:r>
            <a:endParaRPr lang="en-US" dirty="0"/>
          </a:p>
          <a:p>
            <a:pPr>
              <a:buFont typeface="Arial" panose="020B0604020202020204" pitchFamily="34" charset="0"/>
              <a:buChar char="•"/>
            </a:pPr>
            <a:r>
              <a:rPr lang="en-US" dirty="0"/>
              <a:t>A group of maize farmers can test drought resistant maize varieties through on farm trails. </a:t>
            </a:r>
            <a:endParaRPr lang="en-US" dirty="0"/>
          </a:p>
          <a:p>
            <a:pPr>
              <a:buFont typeface="Arial" panose="020B0604020202020204" pitchFamily="34" charset="0"/>
              <a:buChar char="•"/>
            </a:pPr>
            <a:r>
              <a:rPr lang="en-US" dirty="0"/>
              <a:t>They observe yields, pest resistance and adaptability to local conditions on their farms and learn from their own farms.</a:t>
            </a:r>
            <a:endParaRPr lang="en-US" dirty="0"/>
          </a:p>
        </p:txBody>
      </p:sp>
      <p:sp>
        <p:nvSpPr>
          <p:cNvPr id="4" name="Text Box 3"/>
          <p:cNvSpPr txBox="1"/>
          <p:nvPr/>
        </p:nvSpPr>
        <p:spPr>
          <a:xfrm>
            <a:off x="7330440" y="969645"/>
            <a:ext cx="4064000" cy="368300"/>
          </a:xfrm>
          <a:prstGeom prst="rect">
            <a:avLst/>
          </a:prstGeom>
          <a:noFill/>
        </p:spPr>
        <p:txBody>
          <a:bodyPr wrap="square" rtlCol="0">
            <a:spAutoFit/>
          </a:bodyPr>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Farming system perspective</a:t>
            </a:r>
            <a:endParaRPr lang="en-US" dirty="0"/>
          </a:p>
        </p:txBody>
      </p:sp>
      <p:sp>
        <p:nvSpPr>
          <p:cNvPr id="3" name="Content Placeholder 2"/>
          <p:cNvSpPr>
            <a:spLocks noGrp="1"/>
          </p:cNvSpPr>
          <p:nvPr>
            <p:ph idx="1"/>
          </p:nvPr>
        </p:nvSpPr>
        <p:spPr/>
        <p:txBody>
          <a:bodyPr/>
          <a:lstStyle/>
          <a:p>
            <a:pPr marL="0" indent="0">
              <a:buNone/>
            </a:pPr>
            <a:endParaRPr lang="en-US" dirty="0"/>
          </a:p>
          <a:p>
            <a:pPr>
              <a:buFont typeface="Arial" panose="020B0604020202020204" pitchFamily="34" charset="0"/>
              <a:buChar char="•"/>
            </a:pPr>
            <a:r>
              <a:rPr lang="en-US" dirty="0"/>
              <a:t>The farmers need to understand the entire farming system, including crops, livestock, and socio-economic factors. </a:t>
            </a:r>
            <a:endParaRPr lang="en-US" dirty="0"/>
          </a:p>
          <a:p>
            <a:pPr>
              <a:buFont typeface="Arial" panose="020B0604020202020204" pitchFamily="34" charset="0"/>
              <a:buChar char="•"/>
            </a:pPr>
            <a:r>
              <a:rPr lang="en-US" dirty="0"/>
              <a:t>Holistic approaches lead to sustainable practices which include crop-livestock integration, soil conservation, and water management are considered together.</a:t>
            </a:r>
            <a:endParaRPr lang="en-US" dirty="0"/>
          </a:p>
          <a:p>
            <a:pPr>
              <a:buFont typeface="Arial" panose="020B0604020202020204" pitchFamily="34" charset="0"/>
              <a:buChar char="•"/>
            </a:pPr>
            <a:r>
              <a:rPr lang="en-US" dirty="0"/>
              <a:t>A mixed crop farmer integrates maize, beans and groundnuts and learn the importance of each crop in the rotation as rotation improves soil health and minimizes pests and diseases.</a:t>
            </a:r>
            <a:endParaRPr lang="en-US" dirty="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Learning together through participatory extesion</a:t>
            </a:r>
            <a:endParaRPr lang="en-US" dirty="0"/>
          </a:p>
        </p:txBody>
      </p:sp>
      <p:sp>
        <p:nvSpPr>
          <p:cNvPr id="3" name="Content Placeholder 2"/>
          <p:cNvSpPr>
            <a:spLocks noGrp="1"/>
          </p:cNvSpPr>
          <p:nvPr>
            <p:ph idx="1"/>
          </p:nvPr>
        </p:nvSpPr>
        <p:spPr/>
        <p:txBody>
          <a:bodyPr>
            <a:normAutofit fontScale="50000"/>
          </a:bodyPr>
          <a:lstStyle/>
          <a:p>
            <a:pPr>
              <a:buFont typeface="Arial" panose="020B0604020202020204" pitchFamily="34" charset="0"/>
              <a:buChar char="•"/>
            </a:pPr>
            <a:r>
              <a:rPr lang="en-US" sz="5400" dirty="0"/>
              <a:t>All stakeholders, the farmers, extension agents and researchers should be engaged in joint learning and decision making. </a:t>
            </a:r>
            <a:endParaRPr lang="en-US" sz="5400" dirty="0"/>
          </a:p>
          <a:p>
            <a:pPr>
              <a:buFont typeface="Arial" panose="020B0604020202020204" pitchFamily="34" charset="0"/>
              <a:buChar char="•"/>
            </a:pPr>
            <a:r>
              <a:rPr lang="en-US" sz="5400" dirty="0"/>
              <a:t>Group learning fosters innovation and shared solutions. The stakeholders discuss some of the issues that boost productivity that include issues to do with climate change.</a:t>
            </a:r>
            <a:endParaRPr lang="en-US" sz="5400" dirty="0"/>
          </a:p>
          <a:p>
            <a:pPr>
              <a:buFont typeface="Arial" panose="020B0604020202020204" pitchFamily="34" charset="0"/>
              <a:buChar char="•"/>
            </a:pPr>
            <a:r>
              <a:rPr lang="en-US" sz="5400" dirty="0"/>
              <a:t>A community discusses climate-smart practices, leading to collective adoption of water saving techniques.</a:t>
            </a:r>
            <a:endParaRPr lang="en-US" sz="5400" dirty="0"/>
          </a:p>
        </p:txBody>
      </p:sp>
      <p:sp>
        <p:nvSpPr>
          <p:cNvPr id="4" name="Text Box 3"/>
          <p:cNvSpPr txBox="1"/>
          <p:nvPr/>
        </p:nvSpPr>
        <p:spPr>
          <a:xfrm>
            <a:off x="1543685" y="1346835"/>
            <a:ext cx="4064000" cy="368300"/>
          </a:xfrm>
          <a:prstGeom prst="rect">
            <a:avLst/>
          </a:prstGeom>
          <a:noFill/>
        </p:spPr>
        <p:txBody>
          <a:bodyPr wrap="square" rtlCol="0">
            <a:spAutoFit/>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Farmer field schools</a:t>
            </a:r>
            <a:endParaRPr lang="en-US"/>
          </a:p>
        </p:txBody>
      </p:sp>
      <p:sp>
        <p:nvSpPr>
          <p:cNvPr id="3" name="Content Placeholder 2"/>
          <p:cNvSpPr>
            <a:spLocks noGrp="1"/>
          </p:cNvSpPr>
          <p:nvPr>
            <p:ph idx="1"/>
          </p:nvPr>
        </p:nvSpPr>
        <p:spPr/>
        <p:txBody>
          <a:bodyPr>
            <a:normAutofit lnSpcReduction="20000"/>
          </a:bodyPr>
          <a:p>
            <a:endParaRPr lang="en-US"/>
          </a:p>
          <a:p>
            <a:r>
              <a:rPr lang="en-US"/>
              <a:t>Farmer field schools are group based learning sessions where farmers share experiences and learn practical skills. </a:t>
            </a:r>
            <a:endParaRPr lang="en-US"/>
          </a:p>
          <a:p>
            <a:r>
              <a:rPr lang="en-US"/>
              <a:t>Farmer field schools focus on hands on learning, allowing farmers to experiment and adapt techniques.</a:t>
            </a:r>
            <a:endParaRPr lang="en-US"/>
          </a:p>
          <a:p>
            <a:r>
              <a:rPr lang="en-US"/>
              <a:t>These enhance farmers skills to observe and critically analyse aspects before reaching a conclusion in decision making. </a:t>
            </a:r>
            <a:endParaRPr lang="en-US"/>
          </a:p>
          <a:p>
            <a:r>
              <a:rPr lang="en-US"/>
              <a:t>A group of vegetable farmers attends a farmer field school on integrated pest manament. They learn about natural predators, crop rotation, and safe pestcide use.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Participatory Technology development</a:t>
            </a:r>
            <a:endParaRPr lang="en-US"/>
          </a:p>
        </p:txBody>
      </p:sp>
      <p:sp>
        <p:nvSpPr>
          <p:cNvPr id="3" name="Content Placeholder 2"/>
          <p:cNvSpPr>
            <a:spLocks noGrp="1"/>
          </p:cNvSpPr>
          <p:nvPr>
            <p:ph idx="1"/>
          </p:nvPr>
        </p:nvSpPr>
        <p:spPr/>
        <p:txBody>
          <a:bodyPr/>
          <a:p>
            <a:endParaRPr lang="en-US"/>
          </a:p>
          <a:p>
            <a:r>
              <a:rPr lang="en-US"/>
              <a:t>Involves farmers in adapting and developing technologies suited to their context. Context specific solutions are more effective and sustainable. </a:t>
            </a:r>
            <a:endParaRPr lang="en-US"/>
          </a:p>
          <a:p>
            <a:r>
              <a:rPr lang="en-US"/>
              <a:t>Farmers collaborate with researchers to design low-cost drip irrigation systems suitable for smallholder vegetable plots.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Participatory Rural Appraisals</a:t>
            </a:r>
            <a:endParaRPr lang="en-US"/>
          </a:p>
        </p:txBody>
      </p:sp>
      <p:sp>
        <p:nvSpPr>
          <p:cNvPr id="3" name="Content Placeholder 2"/>
          <p:cNvSpPr>
            <a:spLocks noGrp="1"/>
          </p:cNvSpPr>
          <p:nvPr>
            <p:ph idx="1"/>
          </p:nvPr>
        </p:nvSpPr>
        <p:spPr/>
        <p:txBody>
          <a:bodyPr/>
          <a:p>
            <a:endParaRPr lang="en-US"/>
          </a:p>
          <a:p>
            <a:r>
              <a:rPr lang="en-US"/>
              <a:t>Involves community members in assessing their own needs, resources and priorities. </a:t>
            </a:r>
            <a:endParaRPr lang="en-US"/>
          </a:p>
          <a:p>
            <a:r>
              <a:rPr lang="en-US"/>
              <a:t>Empowering communities leads to more relevant interventions. </a:t>
            </a:r>
            <a:endParaRPr lang="en-US"/>
          </a:p>
          <a:p>
            <a:r>
              <a:rPr lang="en-US"/>
              <a:t>A village conducts a PRA exercise to identify water sources, sanitation needs and income generating activities.</a:t>
            </a:r>
            <a:endParaRPr lang="en-US"/>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0</TotalTime>
  <Words>7042</Words>
  <Application>WPS Presentation</Application>
  <PresentationFormat>Widescreen</PresentationFormat>
  <Paragraphs>127</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Trebuchet MS</vt:lpstr>
      <vt:lpstr>Microsoft YaHei</vt:lpstr>
      <vt:lpstr>Arial Unicode MS</vt:lpstr>
      <vt:lpstr>Calibri</vt:lpstr>
      <vt:lpstr>Berlin</vt:lpstr>
      <vt:lpstr>Design Participatory Extension Approach in Food and Agricultural programmes</vt:lpstr>
      <vt:lpstr>PARTICIPATORY EXTENSION APPROACHES</vt:lpstr>
      <vt:lpstr>Approaches </vt:lpstr>
      <vt:lpstr>On Farm Trails </vt:lpstr>
      <vt:lpstr>Farming system perspective</vt:lpstr>
      <vt:lpstr>Learning together through participatory extesion</vt:lpstr>
      <vt:lpstr>Farmer field schools</vt:lpstr>
      <vt:lpstr>Participatory Technology development</vt:lpstr>
      <vt:lpstr>Participatory Rural Appraisals</vt:lpstr>
      <vt:lpstr>Extension Programmes and Socio Economic Change</vt:lpstr>
      <vt:lpstr>Impacts of Extension programs on socio-economic change</vt:lpstr>
      <vt:lpstr>Empowerment and Ownership</vt:lpstr>
      <vt:lpstr>Improved Agricutural Practices</vt:lpstr>
      <vt:lpstr>Enhanced Decision Making</vt:lpstr>
      <vt:lpstr>Income generation</vt:lpstr>
      <vt:lpstr>Social Capital and Networks</vt:lpstr>
      <vt:lpstr>Market Access and Value Chains</vt:lpstr>
      <vt:lpstr>Concluding remarks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8</dc:title>
  <dc:creator>majoro guest</dc:creator>
  <cp:lastModifiedBy>Admin</cp:lastModifiedBy>
  <cp:revision>45</cp:revision>
  <dcterms:created xsi:type="dcterms:W3CDTF">2024-07-31T18:52:00Z</dcterms:created>
  <dcterms:modified xsi:type="dcterms:W3CDTF">2024-08-04T13:01:27Z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B4F97928EC124F0E9438233C354025D0_12</vt:lpwstr>
  </property>
  <property fmtid="{D5CDD505-2E9C-101B-9397-08002B2CF9AE}" pid="3" name="KSOProductBuildVer">
    <vt:lpwstr>1033-12.2.0.13472</vt:lpwstr>
  </property>
</Properties>
</file>