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4" d="100"/>
          <a:sy n="64" d="100"/>
        </p:scale>
        <p:origin x="-1566" y="-186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C14A41-AC25-4E70-BE21-31987618587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x-none" strike="noStrike" noProof="1" dirty="0">
                <a:latin typeface="Calibri" panose="020F0502020204030204" pitchFamily="34" charset="0"/>
                <a:ea typeface="+mn-ea"/>
                <a:cs typeface="+mn-cs"/>
              </a:rPr>
            </a:fld>
            <a:endParaRPr lang="en-US" altLang="x-none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3"/>
          </a:xfrm>
          <a:solidFill>
            <a:srgbClr val="92D050"/>
          </a:solidFill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 4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Content Placeholder 4"/>
          <p:cNvSpPr>
            <a:spLocks noGrp="1"/>
          </p:cNvSpPr>
          <p:nvPr>
            <p:ph idx="1"/>
          </p:nvPr>
        </p:nvSpPr>
        <p:spPr>
          <a:solidFill>
            <a:srgbClr val="00B0F0"/>
          </a:solidFill>
          <a:ln w="76200">
            <a:solidFill>
              <a:srgbClr val="FFC0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" dirty="0"/>
              <a:t>TARIRO SANDRA SITHOLE B232424B</a:t>
            </a:r>
            <a:endParaRPr lang="en-US" altLang="" dirty="0"/>
          </a:p>
          <a:p>
            <a:pPr eaLnBrk="1" hangingPunct="1"/>
            <a:r>
              <a:rPr lang="en-US" altLang="" dirty="0"/>
              <a:t>MEMORY MADZIKANDA</a:t>
            </a:r>
            <a:endParaRPr lang="en-US" altLang="" dirty="0"/>
          </a:p>
          <a:p>
            <a:pPr eaLnBrk="1" hangingPunct="1"/>
            <a:r>
              <a:rPr lang="en-US" altLang="" dirty="0"/>
              <a:t>MARGRET DORO</a:t>
            </a:r>
            <a:endParaRPr lang="en-US" altLang="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513"/>
          </a:xfrm>
          <a:solidFill>
            <a:srgbClr val="92D050"/>
          </a:solidFill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</a:t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ln w="57150">
            <a:solidFill>
              <a:srgbClr val="FFC000"/>
            </a:solidFill>
            <a:miter/>
          </a:ln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zh-CN" b="1" i="1" dirty="0"/>
              <a:t>Give some examples of the </a:t>
            </a:r>
            <a:r>
              <a:rPr lang="en-US" altLang="zh-CN" i="1" dirty="0"/>
              <a:t>division of labor, scientific management, or bureaucracy or behavioral theories</a:t>
            </a:r>
            <a:r>
              <a:rPr lang="en-US" altLang="zh-CN" b="1" i="1" dirty="0"/>
              <a:t> that we see at work in Food and Extension programs?</a:t>
            </a:r>
            <a:endParaRPr lang="" altLang="x-none" dirty="0"/>
          </a:p>
          <a:p>
            <a:pPr algn="ctr" eaLnBrk="1" hangingPunct="1">
              <a:buNone/>
            </a:pPr>
            <a:endParaRPr lang="" altLang="x-none" b="1" dirty="0"/>
          </a:p>
          <a:p>
            <a:pPr algn="ctr" eaLnBrk="1" hangingPunct="1">
              <a:buNone/>
            </a:pPr>
            <a:r>
              <a:rPr lang="" altLang="x-none" b="1" dirty="0">
                <a:solidFill>
                  <a:srgbClr val="7030A0"/>
                </a:solidFill>
              </a:rPr>
              <a:t>How would develop own management Theory?</a:t>
            </a:r>
            <a:endParaRPr lang="" altLang="x-none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312863"/>
          </a:xfrm>
          <a:solidFill>
            <a:srgbClr val="FFC000"/>
          </a:solidFill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Food &amp; Extension Program  management strategies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  <a:ln w="76200">
            <a:solidFill>
              <a:schemeClr val="tx1"/>
            </a:solidFill>
            <a:miter/>
          </a:ln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zh-CN" dirty="0"/>
              <a:t>It’s a description of how functional units of Food and Extension programmes will attain objectives</a:t>
            </a:r>
            <a:endParaRPr lang="" altLang="x-none" dirty="0"/>
          </a:p>
          <a:p>
            <a:pPr eaLnBrk="1" hangingPunct="1"/>
            <a:r>
              <a:rPr lang="en-US" altLang="zh-CN" dirty="0"/>
              <a:t>wide spans of control (</a:t>
            </a:r>
            <a:r>
              <a:rPr lang="" altLang="x-none" dirty="0"/>
              <a:t>subordinates a manager supervises)</a:t>
            </a:r>
            <a:endParaRPr lang="" altLang="x-none" dirty="0"/>
          </a:p>
          <a:p>
            <a:pPr eaLnBrk="1" hangingPunct="1"/>
            <a:r>
              <a:rPr lang="en-US" altLang="zh-CN" dirty="0"/>
              <a:t> democratic </a:t>
            </a:r>
            <a:endParaRPr lang="" altLang="x-none" dirty="0"/>
          </a:p>
          <a:p>
            <a:pPr eaLnBrk="1" hangingPunct="1"/>
            <a:r>
              <a:rPr lang="en-US" altLang="zh-CN" dirty="0"/>
              <a:t>Autonomous </a:t>
            </a:r>
            <a:endParaRPr lang="" altLang="x-none" dirty="0"/>
          </a:p>
          <a:p>
            <a:pPr eaLnBrk="1" hangingPunct="1"/>
            <a:endParaRPr lang="" altLang="x-non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Coordination and control within a PLURALISTIC system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 extension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  <a:ln w="76200">
            <a:solidFill>
              <a:srgbClr val="00B0F0"/>
            </a:solidFill>
            <a:miter/>
          </a:ln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" altLang="x-none" b="1" dirty="0"/>
              <a:t>Guiding </a:t>
            </a:r>
            <a:r>
              <a:rPr lang="en-US" altLang="zh-CN" b="1" dirty="0"/>
              <a:t> principles </a:t>
            </a:r>
            <a:endParaRPr lang="" altLang="x-none" b="1" dirty="0"/>
          </a:p>
          <a:p>
            <a:pPr eaLnBrk="1" hangingPunct="1"/>
            <a:r>
              <a:rPr lang="en-US" altLang="zh-CN" dirty="0"/>
              <a:t>co-planning </a:t>
            </a:r>
            <a:endParaRPr lang="" altLang="x-none" dirty="0"/>
          </a:p>
          <a:p>
            <a:pPr eaLnBrk="1" hangingPunct="1"/>
            <a:r>
              <a:rPr lang="en-US" altLang="zh-CN" dirty="0"/>
              <a:t>co-programming </a:t>
            </a:r>
            <a:endParaRPr lang="" altLang="x-none" dirty="0"/>
          </a:p>
          <a:p>
            <a:pPr eaLnBrk="1" hangingPunct="1"/>
            <a:r>
              <a:rPr lang="en-US" altLang="zh-CN" dirty="0"/>
              <a:t>co-execution </a:t>
            </a:r>
            <a:endParaRPr lang="" altLang="x-none" dirty="0"/>
          </a:p>
          <a:p>
            <a:pPr eaLnBrk="1" hangingPunct="1"/>
            <a:r>
              <a:rPr lang="en-US" altLang="zh-CN" dirty="0"/>
              <a:t>co-evaluation in the delivery of food/extension programmes</a:t>
            </a:r>
            <a:r>
              <a:rPr lang="" altLang="x-none" dirty="0"/>
              <a:t>. </a:t>
            </a:r>
            <a:endParaRPr lang="" altLang="x-none" dirty="0"/>
          </a:p>
          <a:p>
            <a:pPr eaLnBrk="1" hangingPunct="1"/>
            <a:endParaRPr lang="" altLang="x-non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  <a:solidFill>
            <a:srgbClr val="FFC000"/>
          </a:solid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" altLang="x-none" sz="3200" b="1" dirty="0"/>
              <a:t>Key Steps</a:t>
            </a:r>
            <a:endParaRPr lang="" altLang="x-non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  <a:solidFill>
            <a:srgbClr val="00B0F0"/>
          </a:solidFill>
          <a:ln w="76200">
            <a:solidFill>
              <a:srgbClr val="00B050"/>
            </a:solidFill>
          </a:ln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Community :-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describing and analysing the situation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identifying needs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aspirations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assessing opportunities and obstacles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generating programme and project ideas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establishing implementation plans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monitoring action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evaluating process and results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1075"/>
          </a:xfrm>
          <a:solidFill>
            <a:srgbClr val="00B0F0"/>
          </a:solid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dirty="0"/>
              <a:t>Information management system</a:t>
            </a:r>
            <a:endParaRPr lang="" altLang="x-none" sz="3200" dirty="0"/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  <a:ln w="76200">
            <a:solidFill>
              <a:srgbClr val="00B050"/>
            </a:solidFill>
            <a:miter/>
          </a:ln>
        </p:spPr>
        <p:txBody>
          <a:bodyPr vert="horz" wrap="square" lIns="91440" tIns="45720" rIns="91440" bIns="45720" anchor="t" anchorCtr="0"/>
          <a:p>
            <a:pPr algn="ctr" eaLnBrk="1" hangingPunct="1">
              <a:buNone/>
            </a:pPr>
            <a:r>
              <a:rPr lang="en-US" altLang="zh-CN" b="1" dirty="0"/>
              <a:t>WHY MANAGE INFORMATION?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To make effective decisions than acting on the basis of intuition and past experience. </a:t>
            </a:r>
            <a:endParaRPr lang="" altLang="x-none" dirty="0"/>
          </a:p>
          <a:p>
            <a:pPr eaLnBrk="1" hangingPunct="1"/>
            <a:r>
              <a:rPr lang="en-US" altLang="zh-CN" dirty="0"/>
              <a:t>For effective allocation of resources </a:t>
            </a:r>
            <a:endParaRPr lang="" altLang="x-none" dirty="0"/>
          </a:p>
          <a:p>
            <a:pPr eaLnBrk="1" hangingPunct="1"/>
            <a:r>
              <a:rPr lang="en-US" altLang="zh-CN" dirty="0"/>
              <a:t>To choose between alternative courses of action</a:t>
            </a:r>
            <a:endParaRPr lang="" altLang="x-none" dirty="0"/>
          </a:p>
          <a:p>
            <a:pPr eaLnBrk="1" hangingPunct="1"/>
            <a:r>
              <a:rPr lang="en-US" altLang="zh-CN" dirty="0"/>
              <a:t>To control day-to-day operations</a:t>
            </a:r>
            <a:endParaRPr lang="" altLang="x-none" dirty="0"/>
          </a:p>
          <a:p>
            <a:pPr eaLnBrk="1" hangingPunct="1"/>
            <a:endParaRPr lang="" altLang="x-non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" altLang="x-none" sz="3200" b="1" dirty="0"/>
              <a:t>Information Management Systems</a:t>
            </a:r>
            <a:endParaRPr lang="" altLang="x-none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 w="76200">
            <a:solidFill>
              <a:srgbClr val="FFC000"/>
            </a:solidFill>
          </a:ln>
        </p:spPr>
        <p:txBody>
          <a:bodyPr vert="horz" wrap="square" lIns="91440" tIns="45720" rIns="91440" bIns="45720" numCol="1" rtlCol="0" anchor="t" anchorCtr="0" compatLnSpc="1">
            <a:normAutofit fontScale="92500" lnSpcReduction="2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the level of support that the information system provides in the process of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making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 w="76200">
            <a:solidFill>
              <a:srgbClr val="92D050"/>
            </a:solidFill>
          </a:ln>
        </p:spPr>
        <p:txBody>
          <a:bodyPr vert="horz" wrap="square" lIns="91440" tIns="45720" rIns="91440" bIns="45720" numCol="1" rtlCol="0" anchor="t" anchorCtr="0" compatLnSpc="1">
            <a:normAutofit fontScale="7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Databank Information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e.g.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farms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units of arable land ,average farm size,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number of extension staff.Data base for input distribution of product advanced trials (PAT)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Predictive Information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-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the drawing of inferences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Decision-Making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-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incorporates the value system of the organization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02080" y="27305"/>
            <a:ext cx="6670675" cy="1529715"/>
          </a:xfrm>
        </p:spPr>
        <p:txBody>
          <a:bodyPr/>
          <a:p>
            <a:br>
              <a:rPr lang="en-US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</a:br>
            <a:r>
              <a:rPr lang="en-US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Managing Food Extension Programmes</a:t>
            </a:r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b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</a:b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3045" y="1556385"/>
            <a:ext cx="8721090" cy="4082415"/>
          </a:xfrm>
        </p:spPr>
        <p:txBody>
          <a:bodyPr/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Theories and practice of agricultural extension </a:t>
            </a:r>
            <a:endParaRPr lang="en-US" altLang="x-none" dirty="0">
              <a:solidFill>
                <a:schemeClr val="tx1"/>
              </a:solidFill>
            </a:endParaRPr>
          </a:p>
          <a:p>
            <a:pPr algn="just" eaLnBrk="1" hangingPunct="1"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 management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Extension  management strategies</a:t>
            </a:r>
            <a:endParaRPr lang="en-US" altLang="x-none" dirty="0">
              <a:solidFill>
                <a:schemeClr val="tx1"/>
              </a:solidFill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Coordination and control within a pluralistic system</a:t>
            </a:r>
            <a:r>
              <a:rPr lang="en-US" altLang="x-none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 extension</a:t>
            </a:r>
            <a:endParaRPr lang="en-US" altLang="x-none" dirty="0">
              <a:solidFill>
                <a:schemeClr val="tx1"/>
              </a:solidFill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Information management system</a:t>
            </a:r>
            <a:endParaRPr lang="en-US" altLang="x-none" dirty="0">
              <a:solidFill>
                <a:schemeClr val="tx1"/>
              </a:solidFill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Monitoring, evaluation &amp; Learning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513"/>
          </a:xfrm>
          <a:solidFill>
            <a:srgbClr val="FFC000"/>
          </a:solidFill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Theories and practice of agricultural extension </a:t>
            </a:r>
            <a:b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 management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Management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of designing and maintaining an environment in which individuals working together in groups effectively focus on achieving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organisational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objectives.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things done through people.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rgbClr val="FFC000"/>
          </a:solidFill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-Management Theories-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ln w="76200">
            <a:solidFill>
              <a:srgbClr val="0070C0"/>
            </a:solidFill>
            <a:miter/>
          </a:ln>
        </p:spPr>
        <p:txBody>
          <a:bodyPr vert="horz" wrap="square" lIns="91440" tIns="45720" rIns="91440" bIns="45720" anchor="t" anchorCtr="0"/>
          <a:p>
            <a:pPr marL="457200" indent="-457200" algn="ctr" eaLnBrk="1" hangingPunct="1">
              <a:spcAft>
                <a:spcPct val="20000"/>
              </a:spcAft>
              <a:buNone/>
            </a:pPr>
            <a:r>
              <a:rPr lang="" altLang="x-none" b="1" dirty="0"/>
              <a:t>Adam Smith Theory</a:t>
            </a:r>
            <a:endParaRPr lang="en-US" altLang="zh-CN" b="1" dirty="0"/>
          </a:p>
          <a:p>
            <a:pPr marL="457200" indent="-457200" eaLnBrk="1" hangingPunct="1">
              <a:spcAft>
                <a:spcPct val="20000"/>
              </a:spcAft>
            </a:pPr>
            <a:endParaRPr lang="en-US" altLang="zh-CN" dirty="0"/>
          </a:p>
          <a:p>
            <a:pPr marL="457200" indent="-457200" eaLnBrk="1" hangingPunct="1">
              <a:spcAft>
                <a:spcPct val="20000"/>
              </a:spcAft>
            </a:pPr>
            <a:r>
              <a:rPr lang="en-US" altLang="zh-CN" dirty="0"/>
              <a:t>Division of labor</a:t>
            </a:r>
            <a:r>
              <a:rPr lang="en-US" altLang="zh-CN" b="1" dirty="0"/>
              <a:t>—</a:t>
            </a:r>
            <a:r>
              <a:rPr lang="en-US" altLang="zh-CN" b="1" i="1" dirty="0"/>
              <a:t>the breakdown of jobs into narrow, repetitive tasks</a:t>
            </a:r>
            <a:r>
              <a:rPr lang="en-US" altLang="zh-CN" dirty="0"/>
              <a:t> </a:t>
            </a:r>
            <a:endParaRPr lang="en-US" altLang="zh-CN" b="1" dirty="0"/>
          </a:p>
          <a:p>
            <a:pPr marL="457200" indent="-457200" eaLnBrk="1" hangingPunct="1">
              <a:spcAft>
                <a:spcPct val="20000"/>
              </a:spcAft>
            </a:pPr>
            <a:r>
              <a:rPr lang="en-US" altLang="zh-CN" dirty="0"/>
              <a:t>Workers become very skilled at the one task they are doing tractor driver at a farm.Seed inspector ,seed breeder ,seed processor ,seed packaging supervisor ,seed quality controller 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9275"/>
          </a:xfrm>
          <a:solidFill>
            <a:srgbClr val="FFC000"/>
          </a:solidFill>
        </p:spPr>
        <p:txBody>
          <a:bodyPr vert="horz" wrap="square" lIns="91440" tIns="45720" rIns="91440" bIns="45720" numCol="1" rtlCol="0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Frederick Taylor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79388" y="908050"/>
            <a:ext cx="8507413" cy="5218113"/>
          </a:xfrm>
          <a:solidFill>
            <a:schemeClr val="accent3">
              <a:lumMod val="40000"/>
              <a:lumOff val="60000"/>
            </a:schemeClr>
          </a:solidFill>
          <a:ln w="76200"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Scientific Management  Theory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1911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Demonstrated to workers and managers that both would benefit by improved production efficiency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Systems thinking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Pay related to output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150"/>
          </a:xfrm>
          <a:solidFill>
            <a:srgbClr val="FFC000"/>
          </a:solid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Henri Fayol</a:t>
            </a:r>
            <a:endParaRPr lang="" altLang="x-non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472113"/>
          </a:xfrm>
          <a:ln w="76200">
            <a:solidFill>
              <a:srgbClr val="0070C0"/>
            </a:solidFill>
          </a:ln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Administrative Theory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(guiding principles)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Designed management as a universal set of activities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Division of labour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Responsibility &amp; authority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Remuneration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Centrality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Initiative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Stability of tenure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of command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647700"/>
          </a:xfrm>
          <a:solidFill>
            <a:srgbClr val="FFC000"/>
          </a:solid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" altLang="x-none" sz="3200" dirty="0"/>
              <a:t>Max Webber</a:t>
            </a:r>
            <a:endParaRPr lang="" altLang="x-none" sz="3200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5088"/>
          </a:xfrm>
          <a:solidFill>
            <a:schemeClr val="accent1">
              <a:lumMod val="20000"/>
              <a:lumOff val="80000"/>
            </a:schemeClr>
          </a:solidFill>
          <a:ln w="76200"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Believed in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coercive power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power induced obedience, threatened people adhere to regulations.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Traditional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Charismatic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Bureaucratic/legal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5175"/>
          </a:xfrm>
          <a:solidFill>
            <a:srgbClr val="FFC000"/>
          </a:solid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" altLang="x-none" sz="3200" dirty="0"/>
              <a:t>Characteristics</a:t>
            </a:r>
            <a:endParaRPr lang="" altLang="x-none" sz="3200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  <a:ln w="76200">
            <a:solidFill>
              <a:srgbClr val="00B0F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/>
            <a:r>
              <a:rPr lang="" altLang="x-none" dirty="0"/>
              <a:t>Division of labour</a:t>
            </a:r>
            <a:endParaRPr lang="" altLang="x-none" dirty="0"/>
          </a:p>
          <a:p>
            <a:pPr eaLnBrk="1" hangingPunct="1"/>
            <a:r>
              <a:rPr lang="" altLang="x-none" dirty="0"/>
              <a:t>Hierarchical structure</a:t>
            </a:r>
            <a:endParaRPr lang="" altLang="x-none" dirty="0"/>
          </a:p>
          <a:p>
            <a:pPr eaLnBrk="1" hangingPunct="1"/>
            <a:r>
              <a:rPr lang="" altLang="x-none" dirty="0"/>
              <a:t>Selection based on expertise</a:t>
            </a:r>
            <a:endParaRPr lang="" altLang="x-none" dirty="0"/>
          </a:p>
          <a:p>
            <a:pPr eaLnBrk="1" hangingPunct="1"/>
            <a:r>
              <a:rPr lang="" altLang="x-none" dirty="0"/>
              <a:t>Manage by rules</a:t>
            </a:r>
            <a:endParaRPr lang="" altLang="x-none" dirty="0"/>
          </a:p>
          <a:p>
            <a:pPr eaLnBrk="1" hangingPunct="1"/>
            <a:r>
              <a:rPr lang="" altLang="x-none" dirty="0"/>
              <a:t>Written documents</a:t>
            </a:r>
            <a:endParaRPr lang="" altLang="x-none" dirty="0"/>
          </a:p>
          <a:p>
            <a:pPr eaLnBrk="1" hangingPunct="1"/>
            <a:r>
              <a:rPr lang="" altLang="x-none" dirty="0"/>
              <a:t>Legal power important</a:t>
            </a:r>
            <a:endParaRPr lang="" altLang="x-none" dirty="0"/>
          </a:p>
          <a:p>
            <a:pPr eaLnBrk="1" hangingPunct="1"/>
            <a:r>
              <a:rPr lang="" altLang="x-none" dirty="0"/>
              <a:t>Formal and impersonal relations </a:t>
            </a:r>
            <a:endParaRPr lang="" altLang="x-non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713"/>
          </a:xfrm>
          <a:solidFill>
            <a:srgbClr val="FFC000"/>
          </a:solid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" altLang="x-none" sz="3200" dirty="0"/>
              <a:t>Elton Mayo</a:t>
            </a:r>
            <a:endParaRPr lang="" altLang="x-none" sz="3200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  <a:solidFill>
            <a:schemeClr val="accent6">
              <a:lumMod val="40000"/>
              <a:lumOff val="60000"/>
            </a:schemeClr>
          </a:solidFill>
          <a:ln w="76200">
            <a:solidFill>
              <a:srgbClr val="00B0F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Behavioural Theory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Workers productivity increases when they feel they are considered important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 better in clean, well illuminated settings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3340</Words>
  <Application>WPS Presentation</Application>
  <PresentationFormat>On-screen Show (4:3)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Food Extension Programmes  </dc:title>
  <dc:creator>Kester</dc:creator>
  <cp:lastModifiedBy>tariro.sithole</cp:lastModifiedBy>
  <cp:revision>33</cp:revision>
  <dcterms:created xsi:type="dcterms:W3CDTF">2018-03-23T08:23:41Z</dcterms:created>
  <dcterms:modified xsi:type="dcterms:W3CDTF">2024-01-21T09:39:54Z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616971AF95DE499C9D09287F1CDAAFF8_12</vt:lpwstr>
  </property>
  <property fmtid="{D5CDD505-2E9C-101B-9397-08002B2CF9AE}" pid="3" name="KSOProductBuildVer">
    <vt:lpwstr>1033-12.2.0.13359</vt:lpwstr>
  </property>
</Properties>
</file>