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9" r:id="rId5"/>
    <p:sldId id="265" r:id="rId6"/>
    <p:sldId id="260" r:id="rId7"/>
    <p:sldId id="261" r:id="rId8"/>
    <p:sldId id="262" r:id="rId9"/>
    <p:sldId id="270" r:id="rId10"/>
    <p:sldId id="266" r:id="rId11"/>
    <p:sldId id="268" r:id="rId12"/>
    <p:sldId id="263" r:id="rId13"/>
    <p:sldId id="272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84C0-3000-4B44-B8F2-DE0CB975AC58}" type="datetimeFigureOut">
              <a:rPr lang="en-ZW" smtClean="0"/>
              <a:t>2/8/2024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6F55-9060-48A6-894F-16DE8853F46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95509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84C0-3000-4B44-B8F2-DE0CB975AC58}" type="datetimeFigureOut">
              <a:rPr lang="en-ZW" smtClean="0"/>
              <a:t>2/8/2024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6F55-9060-48A6-894F-16DE8853F46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70917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84C0-3000-4B44-B8F2-DE0CB975AC58}" type="datetimeFigureOut">
              <a:rPr lang="en-ZW" smtClean="0"/>
              <a:t>2/8/2024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6F55-9060-48A6-894F-16DE8853F466}" type="slidenum">
              <a:rPr lang="en-ZW" smtClean="0"/>
              <a:t>‹#›</a:t>
            </a:fld>
            <a:endParaRPr lang="en-ZW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399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84C0-3000-4B44-B8F2-DE0CB975AC58}" type="datetimeFigureOut">
              <a:rPr lang="en-ZW" smtClean="0"/>
              <a:t>2/8/2024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6F55-9060-48A6-894F-16DE8853F46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89505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84C0-3000-4B44-B8F2-DE0CB975AC58}" type="datetimeFigureOut">
              <a:rPr lang="en-ZW" smtClean="0"/>
              <a:t>2/8/2024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6F55-9060-48A6-894F-16DE8853F466}" type="slidenum">
              <a:rPr lang="en-ZW" smtClean="0"/>
              <a:t>‹#›</a:t>
            </a:fld>
            <a:endParaRPr lang="en-ZW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0245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84C0-3000-4B44-B8F2-DE0CB975AC58}" type="datetimeFigureOut">
              <a:rPr lang="en-ZW" smtClean="0"/>
              <a:t>2/8/2024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6F55-9060-48A6-894F-16DE8853F46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37941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84C0-3000-4B44-B8F2-DE0CB975AC58}" type="datetimeFigureOut">
              <a:rPr lang="en-ZW" smtClean="0"/>
              <a:t>2/8/2024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6F55-9060-48A6-894F-16DE8853F46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70804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84C0-3000-4B44-B8F2-DE0CB975AC58}" type="datetimeFigureOut">
              <a:rPr lang="en-ZW" smtClean="0"/>
              <a:t>2/8/2024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6F55-9060-48A6-894F-16DE8853F46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9784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84C0-3000-4B44-B8F2-DE0CB975AC58}" type="datetimeFigureOut">
              <a:rPr lang="en-ZW" smtClean="0"/>
              <a:t>2/8/2024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6F55-9060-48A6-894F-16DE8853F46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0550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84C0-3000-4B44-B8F2-DE0CB975AC58}" type="datetimeFigureOut">
              <a:rPr lang="en-ZW" smtClean="0"/>
              <a:t>2/8/2024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6F55-9060-48A6-894F-16DE8853F46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3077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84C0-3000-4B44-B8F2-DE0CB975AC58}" type="datetimeFigureOut">
              <a:rPr lang="en-ZW" smtClean="0"/>
              <a:t>2/8/2024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6F55-9060-48A6-894F-16DE8853F46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5691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84C0-3000-4B44-B8F2-DE0CB975AC58}" type="datetimeFigureOut">
              <a:rPr lang="en-ZW" smtClean="0"/>
              <a:t>2/8/2024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6F55-9060-48A6-894F-16DE8853F46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725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84C0-3000-4B44-B8F2-DE0CB975AC58}" type="datetimeFigureOut">
              <a:rPr lang="en-ZW" smtClean="0"/>
              <a:t>2/8/2024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6F55-9060-48A6-894F-16DE8853F46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076334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84C0-3000-4B44-B8F2-DE0CB975AC58}" type="datetimeFigureOut">
              <a:rPr lang="en-ZW" smtClean="0"/>
              <a:t>2/8/2024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6F55-9060-48A6-894F-16DE8853F46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28987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84C0-3000-4B44-B8F2-DE0CB975AC58}" type="datetimeFigureOut">
              <a:rPr lang="en-ZW" smtClean="0"/>
              <a:t>2/8/2024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6F55-9060-48A6-894F-16DE8853F46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75945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484C0-3000-4B44-B8F2-DE0CB975AC58}" type="datetimeFigureOut">
              <a:rPr lang="en-ZW" smtClean="0"/>
              <a:t>2/8/2024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E6F55-9060-48A6-894F-16DE8853F46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779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484C0-3000-4B44-B8F2-DE0CB975AC58}" type="datetimeFigureOut">
              <a:rPr lang="en-ZW" smtClean="0"/>
              <a:t>2/8/2024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6E6F55-9060-48A6-894F-16DE8853F466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9755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110" y="1154709"/>
            <a:ext cx="9144000" cy="42581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MUTIZE TYSER ADIEL B243879B</a:t>
            </a:r>
            <a:br>
              <a:rPr lang="en-US" dirty="0" smtClean="0"/>
            </a:br>
            <a:r>
              <a:rPr lang="en-US" dirty="0" smtClean="0"/>
              <a:t>CHIROMO NORMAN B242468B</a:t>
            </a:r>
            <a:br>
              <a:rPr lang="en-US" dirty="0" smtClean="0"/>
            </a:br>
            <a:r>
              <a:rPr lang="en-US" dirty="0" smtClean="0"/>
              <a:t>MURAMBI TRACEY B232974A</a:t>
            </a:r>
            <a:br>
              <a:rPr lang="en-US" dirty="0" smtClean="0"/>
            </a:br>
            <a:r>
              <a:rPr lang="en-US" dirty="0" smtClean="0"/>
              <a:t>MATONHODZE SAMUEL B224136B</a:t>
            </a:r>
          </a:p>
        </p:txBody>
      </p:sp>
    </p:spTree>
    <p:extLst>
      <p:ext uri="{BB962C8B-B14F-4D97-AF65-F5344CB8AC3E}">
        <p14:creationId xmlns:p14="http://schemas.microsoft.com/office/powerpoint/2010/main" val="379659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1481071"/>
          </a:xfrm>
        </p:spPr>
        <p:txBody>
          <a:bodyPr/>
          <a:lstStyle/>
          <a:p>
            <a:r>
              <a:rPr lang="en-US" dirty="0" smtClean="0"/>
              <a:t>Extension approaches used on monitoring and evaluation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9251"/>
            <a:ext cx="9741674" cy="5370490"/>
          </a:xfrm>
        </p:spPr>
        <p:txBody>
          <a:bodyPr>
            <a:noAutofit/>
          </a:bodyPr>
          <a:lstStyle/>
          <a:p>
            <a:r>
              <a:rPr lang="en-US" sz="2400" dirty="0" smtClean="0"/>
              <a:t>1. Group development approach</a:t>
            </a:r>
          </a:p>
          <a:p>
            <a:r>
              <a:rPr lang="en-US" sz="2400" dirty="0" smtClean="0"/>
              <a:t>Was used during 1960s and 1970s in </a:t>
            </a:r>
            <a:r>
              <a:rPr lang="en-US" sz="2400" dirty="0" err="1" smtClean="0"/>
              <a:t>Mashonaland</a:t>
            </a:r>
            <a:r>
              <a:rPr lang="en-US" sz="2400" dirty="0" smtClean="0"/>
              <a:t> East Province </a:t>
            </a:r>
            <a:r>
              <a:rPr lang="en-US" sz="2400" dirty="0" err="1" smtClean="0"/>
              <a:t>particulary</a:t>
            </a:r>
            <a:r>
              <a:rPr lang="en-US" sz="2400" dirty="0" smtClean="0"/>
              <a:t> in </a:t>
            </a:r>
            <a:r>
              <a:rPr lang="en-US" sz="2400" dirty="0" err="1" smtClean="0"/>
              <a:t>Murewa</a:t>
            </a:r>
            <a:r>
              <a:rPr lang="en-US" sz="2400" dirty="0" smtClean="0"/>
              <a:t> and </a:t>
            </a:r>
            <a:r>
              <a:rPr lang="en-US" sz="2400" dirty="0" err="1" smtClean="0"/>
              <a:t>Mutoko</a:t>
            </a:r>
            <a:r>
              <a:rPr lang="en-US" sz="2400" dirty="0" smtClean="0"/>
              <a:t> Districts</a:t>
            </a:r>
          </a:p>
          <a:p>
            <a:r>
              <a:rPr lang="en-US" sz="2400" dirty="0" smtClean="0"/>
              <a:t>Community participation provide </a:t>
            </a:r>
            <a:r>
              <a:rPr lang="en-US" sz="2400" dirty="0" err="1" smtClean="0"/>
              <a:t>labour</a:t>
            </a:r>
            <a:r>
              <a:rPr lang="en-US" sz="2400" dirty="0" smtClean="0"/>
              <a:t> while government donors provides the necessary inputs.</a:t>
            </a:r>
          </a:p>
          <a:p>
            <a:r>
              <a:rPr lang="en-US" sz="2400" dirty="0" smtClean="0"/>
              <a:t>Introduction of agricultural technology</a:t>
            </a:r>
          </a:p>
          <a:p>
            <a:endParaRPr lang="en-US" sz="2400" dirty="0"/>
          </a:p>
          <a:p>
            <a:r>
              <a:rPr lang="en-US" sz="2800" dirty="0" smtClean="0"/>
              <a:t>2. Farming systems research</a:t>
            </a:r>
          </a:p>
          <a:p>
            <a:r>
              <a:rPr lang="en-US" sz="2800" dirty="0" smtClean="0"/>
              <a:t>It is based on farmer needs and identified problems</a:t>
            </a:r>
          </a:p>
          <a:p>
            <a:r>
              <a:rPr lang="en-US" sz="2800" dirty="0" smtClean="0"/>
              <a:t>Encourage multi disciplinary and inter-disciplinary</a:t>
            </a:r>
            <a:endParaRPr lang="en-ZW" sz="2800" dirty="0"/>
          </a:p>
        </p:txBody>
      </p:sp>
    </p:spTree>
    <p:extLst>
      <p:ext uri="{BB962C8B-B14F-4D97-AF65-F5344CB8AC3E}">
        <p14:creationId xmlns:p14="http://schemas.microsoft.com/office/powerpoint/2010/main" val="13959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6214"/>
            <a:ext cx="8596668" cy="163418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Factors affecting monitoring and evaluation </a:t>
            </a:r>
            <a:endParaRPr lang="en-ZW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7646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1.Stakeholder participation</a:t>
            </a:r>
          </a:p>
          <a:p>
            <a:r>
              <a:rPr lang="en-US" sz="4400" dirty="0" smtClean="0"/>
              <a:t>2.Political issues</a:t>
            </a:r>
          </a:p>
          <a:p>
            <a:r>
              <a:rPr lang="en-US" sz="4400" dirty="0" smtClean="0"/>
              <a:t>3.Resource allocation</a:t>
            </a:r>
          </a:p>
          <a:p>
            <a:r>
              <a:rPr lang="en-US" sz="4400" dirty="0" smtClean="0"/>
              <a:t>4.Competence of monitors and evaluators</a:t>
            </a:r>
          </a:p>
          <a:p>
            <a:r>
              <a:rPr lang="en-US" sz="4400" dirty="0" smtClean="0"/>
              <a:t>5.Infrastructure </a:t>
            </a:r>
            <a:r>
              <a:rPr lang="en-US" sz="4400" dirty="0" smtClean="0"/>
              <a:t>networks</a:t>
            </a:r>
          </a:p>
          <a:p>
            <a:pPr marL="0" indent="0">
              <a:buNone/>
            </a:pPr>
            <a:endParaRPr lang="en-ZW" sz="4400" dirty="0"/>
          </a:p>
        </p:txBody>
      </p:sp>
    </p:spTree>
    <p:extLst>
      <p:ext uri="{BB962C8B-B14F-4D97-AF65-F5344CB8AC3E}">
        <p14:creationId xmlns:p14="http://schemas.microsoft.com/office/powerpoint/2010/main" val="276402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94" y="158838"/>
            <a:ext cx="8596668" cy="2001750"/>
          </a:xfrm>
        </p:spPr>
        <p:txBody>
          <a:bodyPr>
            <a:normAutofit/>
          </a:bodyPr>
          <a:lstStyle/>
          <a:p>
            <a:r>
              <a:rPr lang="en-US" sz="4400" dirty="0"/>
              <a:t>Factors affecting monitoring and evaluation </a:t>
            </a:r>
            <a:r>
              <a:rPr lang="en-US" sz="4400" dirty="0" err="1" smtClean="0"/>
              <a:t>cont</a:t>
            </a:r>
            <a:r>
              <a:rPr lang="en-US" sz="4400" dirty="0" smtClean="0"/>
              <a:t>’</a:t>
            </a:r>
            <a:endParaRPr lang="en-ZW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4406"/>
            <a:ext cx="9265156" cy="4995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Societal sensitive programs</a:t>
            </a:r>
          </a:p>
          <a:p>
            <a:pPr>
              <a:buFontTx/>
              <a:buChar char="-"/>
            </a:pPr>
            <a:r>
              <a:rPr lang="en-US" sz="3200" dirty="0" smtClean="0"/>
              <a:t>Other programs within the community should be respected</a:t>
            </a:r>
          </a:p>
          <a:p>
            <a:pPr>
              <a:buFontTx/>
              <a:buChar char="-"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Gender incorporation issues</a:t>
            </a:r>
          </a:p>
          <a:p>
            <a:pPr marL="0" indent="0">
              <a:buNone/>
            </a:pPr>
            <a:r>
              <a:rPr lang="en-US" sz="3200" dirty="0" smtClean="0"/>
              <a:t>- Should involve all gender to avoid being not accepted</a:t>
            </a:r>
            <a:endParaRPr lang="en-ZW" sz="3200" dirty="0"/>
          </a:p>
        </p:txBody>
      </p:sp>
    </p:spTree>
    <p:extLst>
      <p:ext uri="{BB962C8B-B14F-4D97-AF65-F5344CB8AC3E}">
        <p14:creationId xmlns:p14="http://schemas.microsoft.com/office/powerpoint/2010/main" val="26848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5921"/>
            <a:ext cx="8596668" cy="2756079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In the present day monitoring and evaluation for food and agricultural extension programs plays a crucial role through further educational and technological systems.</a:t>
            </a:r>
            <a:endParaRPr lang="en-ZW" sz="3600" dirty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274051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8192"/>
            <a:ext cx="8596668" cy="490684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FAO 2017 Monitoring and Evaluation of Agricultural Extension Programs a Guide Practitioners</a:t>
            </a:r>
          </a:p>
          <a:p>
            <a:r>
              <a:rPr lang="en-US" sz="2800" dirty="0" smtClean="0"/>
              <a:t>GIZ 2019 M&amp;E for Agricultural Extension. A Guide for Practitioners </a:t>
            </a:r>
          </a:p>
          <a:p>
            <a:r>
              <a:rPr lang="en-US" sz="2800" dirty="0" smtClean="0"/>
              <a:t>Zimbabwe </a:t>
            </a:r>
            <a:r>
              <a:rPr lang="en-US" sz="2800" dirty="0"/>
              <a:t>Agricultural Extension Services (AES) 2020 M&amp;E </a:t>
            </a:r>
            <a:r>
              <a:rPr lang="en-US" sz="2800" dirty="0" smtClean="0"/>
              <a:t>Framework</a:t>
            </a:r>
            <a:endParaRPr lang="en-US" sz="2800" dirty="0"/>
          </a:p>
          <a:p>
            <a:r>
              <a:rPr lang="en-US" sz="2800" dirty="0"/>
              <a:t>ZMLAFWRD 2020 Agricultural Extension Services Policy</a:t>
            </a:r>
          </a:p>
          <a:p>
            <a:endParaRPr lang="en-US" sz="2400" dirty="0" smtClean="0"/>
          </a:p>
          <a:p>
            <a:endParaRPr lang="en-ZW" sz="2400" dirty="0"/>
          </a:p>
        </p:txBody>
      </p:sp>
    </p:spTree>
    <p:extLst>
      <p:ext uri="{BB962C8B-B14F-4D97-AF65-F5344CB8AC3E}">
        <p14:creationId xmlns:p14="http://schemas.microsoft.com/office/powerpoint/2010/main" val="409129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553793"/>
            <a:ext cx="8596668" cy="5487570"/>
          </a:xfrm>
        </p:spPr>
        <p:txBody>
          <a:bodyPr>
            <a:normAutofit/>
          </a:bodyPr>
          <a:lstStyle/>
          <a:p>
            <a:r>
              <a:rPr lang="en-US" sz="6000" dirty="0" smtClean="0"/>
              <a:t>Develop monitoring and evaluation tools for food and agricultural extension programs</a:t>
            </a:r>
            <a:endParaRPr lang="en-ZW" sz="6000" dirty="0"/>
          </a:p>
        </p:txBody>
      </p:sp>
    </p:spTree>
    <p:extLst>
      <p:ext uri="{BB962C8B-B14F-4D97-AF65-F5344CB8AC3E}">
        <p14:creationId xmlns:p14="http://schemas.microsoft.com/office/powerpoint/2010/main" val="39067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555"/>
            <a:ext cx="9149246" cy="5228822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/>
              <a:t>Monitoring of extension programs refers to the ongoing measuring or impact of extension</a:t>
            </a:r>
          </a:p>
          <a:p>
            <a:r>
              <a:rPr lang="en-US" sz="3200" dirty="0" smtClean="0"/>
              <a:t>Monitoring involves tracking program outputs, record program outputs and data collection </a:t>
            </a:r>
          </a:p>
          <a:p>
            <a:r>
              <a:rPr lang="en-US" sz="3200" dirty="0" smtClean="0"/>
              <a:t>Tobacco extension program, monitors tobacco farmers adoption of sustainable practices ensuring compliance with regulations</a:t>
            </a:r>
          </a:p>
          <a:p>
            <a:r>
              <a:rPr lang="en-US" sz="3200" dirty="0" smtClean="0"/>
              <a:t>FAO farmer field school program, monitors farmers progress in adopting sustainable agricultural practices and provide guidance</a:t>
            </a:r>
            <a:endParaRPr lang="en-ZW" sz="3200" dirty="0"/>
          </a:p>
        </p:txBody>
      </p:sp>
    </p:spTree>
    <p:extLst>
      <p:ext uri="{BB962C8B-B14F-4D97-AF65-F5344CB8AC3E}">
        <p14:creationId xmlns:p14="http://schemas.microsoft.com/office/powerpoint/2010/main" val="409941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CONT’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90918"/>
            <a:ext cx="9329551" cy="5074275"/>
          </a:xfrm>
        </p:spPr>
        <p:txBody>
          <a:bodyPr>
            <a:normAutofit/>
          </a:bodyPr>
          <a:lstStyle/>
          <a:p>
            <a:r>
              <a:rPr lang="en-US" sz="2800" dirty="0"/>
              <a:t>Evaluation of extension programs is a method of determining how far an activity has progressed and how much it should be carried to accomplish objectives.</a:t>
            </a:r>
          </a:p>
          <a:p>
            <a:r>
              <a:rPr lang="en-US" sz="2800" dirty="0"/>
              <a:t>Evaluation measure program impact and efficiency</a:t>
            </a:r>
          </a:p>
          <a:p>
            <a:r>
              <a:rPr lang="en-US" sz="2800" dirty="0"/>
              <a:t>Zimbabwe Farmers Union assesses in improving agricultural productivity and livelihoods</a:t>
            </a:r>
          </a:p>
          <a:p>
            <a:r>
              <a:rPr lang="en-US" sz="2800" dirty="0"/>
              <a:t>Climate Smart Agriculture examine impact of agricultural productivity, income and food security</a:t>
            </a:r>
            <a:endParaRPr lang="en-ZW" sz="2800" dirty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06537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31820"/>
            <a:ext cx="8596668" cy="1698580"/>
          </a:xfrm>
        </p:spPr>
        <p:txBody>
          <a:bodyPr/>
          <a:lstStyle/>
          <a:p>
            <a:r>
              <a:rPr lang="en-US" dirty="0" smtClean="0"/>
              <a:t>Key objectives of monitoring and evaluation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9020458" cy="4662152"/>
          </a:xfrm>
        </p:spPr>
        <p:txBody>
          <a:bodyPr>
            <a:noAutofit/>
          </a:bodyPr>
          <a:lstStyle/>
          <a:p>
            <a:r>
              <a:rPr lang="en-US" sz="2800" dirty="0" smtClean="0"/>
              <a:t>Helping to measure progress towards achieving program goals</a:t>
            </a:r>
          </a:p>
          <a:p>
            <a:r>
              <a:rPr lang="en-US" sz="2800" dirty="0" smtClean="0"/>
              <a:t>Identifying areas for improvement and making adjustments to program activities</a:t>
            </a:r>
          </a:p>
          <a:p>
            <a:r>
              <a:rPr lang="en-US" sz="2800" dirty="0" smtClean="0"/>
              <a:t>Ensuring accountability and transparency by establishing clear benchmarks for </a:t>
            </a:r>
            <a:r>
              <a:rPr lang="en-US" sz="2800" dirty="0"/>
              <a:t>p</a:t>
            </a:r>
            <a:r>
              <a:rPr lang="en-US" sz="2800" dirty="0" smtClean="0"/>
              <a:t>rogram performance</a:t>
            </a:r>
          </a:p>
          <a:p>
            <a:r>
              <a:rPr lang="en-US" sz="2800" dirty="0" smtClean="0"/>
              <a:t>Providing evidence based data to inform decision making and program planning.</a:t>
            </a:r>
            <a:endParaRPr lang="en-ZW" sz="2800" dirty="0"/>
          </a:p>
        </p:txBody>
      </p:sp>
    </p:spTree>
    <p:extLst>
      <p:ext uri="{BB962C8B-B14F-4D97-AF65-F5344CB8AC3E}">
        <p14:creationId xmlns:p14="http://schemas.microsoft.com/office/powerpoint/2010/main" val="244714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0456"/>
            <a:ext cx="8596668" cy="1659944"/>
          </a:xfrm>
        </p:spPr>
        <p:txBody>
          <a:bodyPr/>
          <a:lstStyle/>
          <a:p>
            <a:r>
              <a:rPr lang="en-US" dirty="0" smtClean="0"/>
              <a:t>Tools for monitoring and evaluation of extension programs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1. Logical framework analyses</a:t>
            </a:r>
          </a:p>
          <a:p>
            <a:r>
              <a:rPr lang="en-US" sz="2800" dirty="0" smtClean="0"/>
              <a:t>-this outlines program goals, objectives and indicators</a:t>
            </a:r>
          </a:p>
          <a:p>
            <a:endParaRPr lang="en-US" sz="2800" dirty="0"/>
          </a:p>
          <a:p>
            <a:r>
              <a:rPr lang="en-US" sz="2800" dirty="0" smtClean="0"/>
              <a:t>2.Cost benefit analysis template</a:t>
            </a:r>
          </a:p>
          <a:p>
            <a:r>
              <a:rPr lang="en-US" sz="2800" dirty="0" smtClean="0"/>
              <a:t>-evaluates program cost effectiveness and return on investment</a:t>
            </a:r>
            <a:endParaRPr lang="en-ZW" sz="2800" dirty="0"/>
          </a:p>
        </p:txBody>
      </p:sp>
    </p:spTree>
    <p:extLst>
      <p:ext uri="{BB962C8B-B14F-4D97-AF65-F5344CB8AC3E}">
        <p14:creationId xmlns:p14="http://schemas.microsoft.com/office/powerpoint/2010/main" val="112287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96214"/>
            <a:ext cx="8596668" cy="1634186"/>
          </a:xfrm>
        </p:spPr>
        <p:txBody>
          <a:bodyPr/>
          <a:lstStyle/>
          <a:p>
            <a:r>
              <a:rPr lang="en-US" dirty="0"/>
              <a:t>Tools for monitoring and evaluation of extension </a:t>
            </a:r>
            <a:r>
              <a:rPr lang="en-US" dirty="0" smtClean="0"/>
              <a:t>programs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3. Progress reports</a:t>
            </a:r>
          </a:p>
          <a:p>
            <a:r>
              <a:rPr lang="en-US" sz="2800" dirty="0" smtClean="0"/>
              <a:t>-summarize program progress achievements and challenges</a:t>
            </a:r>
          </a:p>
          <a:p>
            <a:endParaRPr lang="en-US" sz="2800" dirty="0"/>
          </a:p>
          <a:p>
            <a:r>
              <a:rPr lang="en-US" sz="2800" dirty="0" smtClean="0"/>
              <a:t>4. Data collection templates</a:t>
            </a:r>
          </a:p>
          <a:p>
            <a:r>
              <a:rPr lang="en-US" sz="2800" dirty="0" smtClean="0"/>
              <a:t>-for collecting data on program inputs, outputs and outcome</a:t>
            </a:r>
            <a:endParaRPr lang="en-ZW" sz="2800" dirty="0"/>
          </a:p>
        </p:txBody>
      </p:sp>
    </p:spTree>
    <p:extLst>
      <p:ext uri="{BB962C8B-B14F-4D97-AF65-F5344CB8AC3E}">
        <p14:creationId xmlns:p14="http://schemas.microsoft.com/office/powerpoint/2010/main" val="10723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545" y="489397"/>
            <a:ext cx="8596668" cy="1957589"/>
          </a:xfrm>
        </p:spPr>
        <p:txBody>
          <a:bodyPr/>
          <a:lstStyle/>
          <a:p>
            <a:r>
              <a:rPr lang="en-US" dirty="0"/>
              <a:t>Tools for monitoring and evaluation of extension </a:t>
            </a:r>
            <a:r>
              <a:rPr lang="en-US" dirty="0" smtClean="0"/>
              <a:t>programs </a:t>
            </a:r>
            <a:r>
              <a:rPr lang="en-US" dirty="0" err="1" smtClean="0"/>
              <a:t>cont</a:t>
            </a:r>
            <a:r>
              <a:rPr lang="en-US" dirty="0" smtClean="0"/>
              <a:t>’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545" y="2446986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5. Theory based evaluation</a:t>
            </a:r>
          </a:p>
          <a:p>
            <a:r>
              <a:rPr lang="en-US" sz="2800" dirty="0" smtClean="0"/>
              <a:t>- approach to evaluate conceptual analytical and not a specific method or technique</a:t>
            </a:r>
          </a:p>
        </p:txBody>
      </p:sp>
    </p:spTree>
    <p:extLst>
      <p:ext uri="{BB962C8B-B14F-4D97-AF65-F5344CB8AC3E}">
        <p14:creationId xmlns:p14="http://schemas.microsoft.com/office/powerpoint/2010/main" val="36451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182" y="0"/>
            <a:ext cx="8596668" cy="1320800"/>
          </a:xfrm>
        </p:spPr>
        <p:txBody>
          <a:bodyPr/>
          <a:lstStyle/>
          <a:p>
            <a:r>
              <a:rPr lang="en-US" dirty="0" smtClean="0"/>
              <a:t>Fig 1. Showing stalk destruction</a:t>
            </a:r>
            <a:endParaRPr lang="en-ZW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442" y="721217"/>
            <a:ext cx="4185634" cy="613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7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463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MUTIZE TYSER ADIEL B243879B CHIROMO NORMAN B242468B MURAMBI TRACEY B232974A MATONHODZE SAMUEL B224136B</vt:lpstr>
      <vt:lpstr>PowerPoint Presentation</vt:lpstr>
      <vt:lpstr>INTRODUCTION</vt:lpstr>
      <vt:lpstr>INTRODUCTION CONT’</vt:lpstr>
      <vt:lpstr>Key objectives of monitoring and evaluation</vt:lpstr>
      <vt:lpstr>Tools for monitoring and evaluation of extension programs cont’</vt:lpstr>
      <vt:lpstr>Tools for monitoring and evaluation of extension programs cont’</vt:lpstr>
      <vt:lpstr>Tools for monitoring and evaluation of extension programs cont’</vt:lpstr>
      <vt:lpstr>Fig 1. Showing stalk destruction</vt:lpstr>
      <vt:lpstr>Extension approaches used on monitoring and evaluation</vt:lpstr>
      <vt:lpstr>Factors affecting monitoring and evaluation </vt:lpstr>
      <vt:lpstr>Factors affecting monitoring and evaluation cont’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MUTIZE TYSER ADIEL B243879B CHIROMO NORMAN B242468B MURAMBI TRACEY B232974A MATONHODZE SAMUEL B224136B</dc:title>
  <dc:creator>Norman C</dc:creator>
  <cp:lastModifiedBy>Norman C</cp:lastModifiedBy>
  <cp:revision>32</cp:revision>
  <dcterms:created xsi:type="dcterms:W3CDTF">2024-08-01T13:41:30Z</dcterms:created>
  <dcterms:modified xsi:type="dcterms:W3CDTF">2024-08-02T09:47:07Z</dcterms:modified>
</cp:coreProperties>
</file>