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76" r:id="rId2"/>
    <p:sldId id="275" r:id="rId3"/>
    <p:sldId id="264" r:id="rId4"/>
    <p:sldId id="259" r:id="rId5"/>
    <p:sldId id="274" r:id="rId6"/>
    <p:sldId id="265" r:id="rId7"/>
    <p:sldId id="266" r:id="rId8"/>
    <p:sldId id="262" r:id="rId9"/>
    <p:sldId id="267" r:id="rId10"/>
    <p:sldId id="268" r:id="rId11"/>
    <p:sldId id="269" r:id="rId12"/>
    <p:sldId id="270" r:id="rId13"/>
    <p:sldId id="271" r:id="rId14"/>
    <p:sldId id="272" r:id="rId15"/>
    <p:sldId id="273" r:id="rId16"/>
    <p:sldId id="26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96" d="100"/>
          <a:sy n="96" d="100"/>
        </p:scale>
        <p:origin x="-178" y="6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extBox 7"/>
          <p:cNvSpPr txBox="1"/>
          <p:nvPr/>
        </p:nvSpPr>
        <p:spPr>
          <a:xfrm>
            <a:off x="2438400" y="3159761"/>
            <a:ext cx="609600" cy="1034129"/>
          </a:xfrm>
          <a:prstGeom prst="rect">
            <a:avLst/>
          </a:prstGeom>
          <a:noFill/>
        </p:spPr>
        <p:txBody>
          <a:bodyPr wrap="square" lIns="0" tIns="9144" rIns="0" bIns="9144" rtlCol="0" anchor="ctr"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2" name="Title 1"/>
          <p:cNvSpPr>
            <a:spLocks noGrp="1"/>
          </p:cNvSpPr>
          <p:nvPr>
            <p:ph type="ctrTitle"/>
          </p:nvPr>
        </p:nvSpPr>
        <p:spPr>
          <a:xfrm>
            <a:off x="1036320" y="1219200"/>
            <a:ext cx="10058400" cy="2152650"/>
          </a:xfrm>
        </p:spPr>
        <p:txBody>
          <a:bodyPr>
            <a:noAutofit/>
          </a:bodyPr>
          <a:lstStyle>
            <a:lvl1pPr>
              <a:defRPr sz="600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844800" y="3375491"/>
            <a:ext cx="8229600" cy="685800"/>
          </a:xfrm>
        </p:spPr>
        <p:txBody>
          <a:bodyPr anchor="ct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5" name="Date Placeholder 14"/>
          <p:cNvSpPr>
            <a:spLocks noGrp="1"/>
          </p:cNvSpPr>
          <p:nvPr>
            <p:ph type="dt" sz="half" idx="10"/>
          </p:nvPr>
        </p:nvSpPr>
        <p:spPr/>
        <p:txBody>
          <a:bodyPr/>
          <a:lstStyle/>
          <a:p>
            <a:fld id="{93C9BB1D-0F60-4B71-B39A-67632A9CF32F}" type="datetimeFigureOut">
              <a:rPr lang="en-US" smtClean="0"/>
              <a:t>1/23/2024</a:t>
            </a:fld>
            <a:endParaRPr lang="en-US"/>
          </a:p>
        </p:txBody>
      </p:sp>
      <p:sp>
        <p:nvSpPr>
          <p:cNvPr id="16" name="Slide Number Placeholder 15"/>
          <p:cNvSpPr>
            <a:spLocks noGrp="1"/>
          </p:cNvSpPr>
          <p:nvPr>
            <p:ph type="sldNum" sz="quarter" idx="11"/>
          </p:nvPr>
        </p:nvSpPr>
        <p:spPr/>
        <p:txBody>
          <a:bodyPr/>
          <a:lstStyle/>
          <a:p>
            <a:fld id="{7EA4B2A7-96B5-4FEA-87AD-75DED35AE1C5}"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844800" y="685802"/>
            <a:ext cx="7721600" cy="3505199"/>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3C9BB1D-0F60-4B71-B39A-67632A9CF32F}"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A4B2A7-96B5-4FEA-87AD-75DED35AE1C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12800" y="609601"/>
            <a:ext cx="2844800" cy="5181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0800" y="685801"/>
            <a:ext cx="6705600" cy="45720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3C9BB1D-0F60-4B71-B39A-67632A9CF32F}"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A4B2A7-96B5-4FEA-87AD-75DED35AE1C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Title 12"/>
          <p:cNvSpPr>
            <a:spLocks noGrp="1"/>
          </p:cNvSpPr>
          <p:nvPr>
            <p:ph type="title"/>
          </p:nvPr>
        </p:nvSpPr>
        <p:spPr/>
        <p:txBody>
          <a:bodyPr/>
          <a:lstStyle/>
          <a:p>
            <a:r>
              <a:rPr lang="en-US" smtClean="0"/>
              <a:t>Click to edit Master title style</a:t>
            </a:r>
            <a:endParaRPr lang="en-US"/>
          </a:p>
        </p:txBody>
      </p:sp>
      <p:sp>
        <p:nvSpPr>
          <p:cNvPr id="14" name="Date Placeholder 13"/>
          <p:cNvSpPr>
            <a:spLocks noGrp="1"/>
          </p:cNvSpPr>
          <p:nvPr>
            <p:ph type="dt" sz="half" idx="10"/>
          </p:nvPr>
        </p:nvSpPr>
        <p:spPr/>
        <p:txBody>
          <a:bodyPr/>
          <a:lstStyle/>
          <a:p>
            <a:fld id="{93C9BB1D-0F60-4B71-B39A-67632A9CF32F}" type="datetimeFigureOut">
              <a:rPr lang="en-US" smtClean="0"/>
              <a:t>1/23/2024</a:t>
            </a:fld>
            <a:endParaRPr lang="en-US"/>
          </a:p>
        </p:txBody>
      </p:sp>
      <p:sp>
        <p:nvSpPr>
          <p:cNvPr id="15" name="Slide Number Placeholder 14"/>
          <p:cNvSpPr>
            <a:spLocks noGrp="1"/>
          </p:cNvSpPr>
          <p:nvPr>
            <p:ph type="sldNum" sz="quarter" idx="11"/>
          </p:nvPr>
        </p:nvSpPr>
        <p:spPr/>
        <p:txBody>
          <a:bodyPr/>
          <a:lstStyle/>
          <a:p>
            <a:fld id="{7EA4B2A7-96B5-4FEA-87AD-75DED35AE1C5}" type="slidenum">
              <a:rPr lang="en-US" smtClean="0"/>
              <a:t>‹#›</a:t>
            </a:fld>
            <a:endParaRPr lang="en-US"/>
          </a:p>
        </p:txBody>
      </p:sp>
      <p:sp>
        <p:nvSpPr>
          <p:cNvPr id="16" name="Footer Placeholder 15"/>
          <p:cNvSpPr>
            <a:spLocks noGrp="1"/>
          </p:cNvSpPr>
          <p:nvPr>
            <p:ph type="ftr" sz="quarter" idx="12"/>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TextBox 7"/>
          <p:cNvSpPr txBox="1"/>
          <p:nvPr/>
        </p:nvSpPr>
        <p:spPr>
          <a:xfrm>
            <a:off x="5689600" y="4074498"/>
            <a:ext cx="609600" cy="1015663"/>
          </a:xfrm>
          <a:prstGeom prst="rect">
            <a:avLst/>
          </a:prstGeom>
          <a:noFill/>
        </p:spPr>
        <p:txBody>
          <a:bodyPr wrap="square" lIns="0" tIns="0" rIns="0" bIns="0" rtlCol="0" anchor="t" anchorCtr="0">
            <a:spAutoFit/>
          </a:bodyPr>
          <a:lstStyle/>
          <a:p>
            <a:r>
              <a:rPr lang="en-US" sz="6600" dirty="0" smtClean="0">
                <a:effectLst>
                  <a:outerShdw blurRad="38100" dist="38100" dir="2700000" algn="tl">
                    <a:srgbClr val="000000">
                      <a:alpha val="43137"/>
                    </a:srgbClr>
                  </a:outerShdw>
                </a:effectLst>
                <a:latin typeface="+mn-lt"/>
              </a:rPr>
              <a:t>{</a:t>
            </a:r>
            <a:endParaRPr lang="en-US" sz="6600" dirty="0">
              <a:effectLst>
                <a:outerShdw blurRad="38100" dist="38100" dir="2700000" algn="tl">
                  <a:srgbClr val="000000">
                    <a:alpha val="43137"/>
                  </a:srgbClr>
                </a:outerShdw>
              </a:effectLst>
              <a:latin typeface="+mn-lt"/>
            </a:endParaRPr>
          </a:p>
        </p:txBody>
      </p:sp>
      <p:sp>
        <p:nvSpPr>
          <p:cNvPr id="3" name="Text Placeholder 2"/>
          <p:cNvSpPr>
            <a:spLocks noGrp="1"/>
          </p:cNvSpPr>
          <p:nvPr>
            <p:ph type="body" idx="1"/>
          </p:nvPr>
        </p:nvSpPr>
        <p:spPr>
          <a:xfrm>
            <a:off x="6096000" y="4267368"/>
            <a:ext cx="4978400" cy="731520"/>
          </a:xfrm>
        </p:spPr>
        <p:txBody>
          <a:bodyPr anchor="ctr">
            <a:normAutofit/>
          </a:bodyPr>
          <a:lstStyle>
            <a:lvl1pPr marL="0" indent="0">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2" name="Date Placeholder 11"/>
          <p:cNvSpPr>
            <a:spLocks noGrp="1"/>
          </p:cNvSpPr>
          <p:nvPr>
            <p:ph type="dt" sz="half" idx="10"/>
          </p:nvPr>
        </p:nvSpPr>
        <p:spPr/>
        <p:txBody>
          <a:bodyPr/>
          <a:lstStyle/>
          <a:p>
            <a:fld id="{93C9BB1D-0F60-4B71-B39A-67632A9CF32F}" type="datetimeFigureOut">
              <a:rPr lang="en-US" smtClean="0"/>
              <a:t>1/23/2024</a:t>
            </a:fld>
            <a:endParaRPr lang="en-US"/>
          </a:p>
        </p:txBody>
      </p:sp>
      <p:sp>
        <p:nvSpPr>
          <p:cNvPr id="13" name="Slide Number Placeholder 12"/>
          <p:cNvSpPr>
            <a:spLocks noGrp="1"/>
          </p:cNvSpPr>
          <p:nvPr>
            <p:ph type="sldNum" sz="quarter" idx="11"/>
          </p:nvPr>
        </p:nvSpPr>
        <p:spPr/>
        <p:txBody>
          <a:bodyPr/>
          <a:lstStyle/>
          <a:p>
            <a:fld id="{7EA4B2A7-96B5-4FEA-87AD-75DED35AE1C5}"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
        <p:nvSpPr>
          <p:cNvPr id="4" name="Title 3"/>
          <p:cNvSpPr>
            <a:spLocks noGrp="1"/>
          </p:cNvSpPr>
          <p:nvPr>
            <p:ph type="title"/>
          </p:nvPr>
        </p:nvSpPr>
        <p:spPr>
          <a:xfrm>
            <a:off x="3048000" y="1905000"/>
            <a:ext cx="8046720" cy="2350008"/>
          </a:xfrm>
        </p:spPr>
        <p:txBody>
          <a:bodyPr/>
          <a:lstStyle>
            <a:lvl1pPr marL="0" algn="l" defTabSz="914400" rtl="0" eaLnBrk="1" latinLnBrk="0" hangingPunct="1">
              <a:spcBef>
                <a:spcPct val="0"/>
              </a:spcBef>
              <a:buNone/>
              <a:defRPr lang="en-US" sz="5400" b="0" kern="1200" cap="none" dirty="0" smtClean="0">
                <a:solidFill>
                  <a:schemeClr val="tx1"/>
                </a:solidFill>
                <a:effectLst>
                  <a:outerShdw blurRad="38100" dist="38100" dir="2700000" algn="tl">
                    <a:srgbClr val="000000">
                      <a:alpha val="43137"/>
                    </a:srgbClr>
                  </a:outerShdw>
                </a:effectLst>
                <a:latin typeface="+mj-lt"/>
                <a:ea typeface="+mj-ea"/>
                <a:cs typeface="+mj-cs"/>
              </a:defRPr>
            </a:lvl1pPr>
          </a:lstStyle>
          <a:p>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93C9BB1D-0F60-4B71-B39A-67632A9CF32F}" type="datetimeFigureOut">
              <a:rPr lang="en-US" smtClean="0"/>
              <a:t>1/23/2024</a:t>
            </a:fld>
            <a:endParaRPr lang="en-US"/>
          </a:p>
        </p:txBody>
      </p:sp>
      <p:sp>
        <p:nvSpPr>
          <p:cNvPr id="9" name="Slide Number Placeholder 8"/>
          <p:cNvSpPr>
            <a:spLocks noGrp="1"/>
          </p:cNvSpPr>
          <p:nvPr>
            <p:ph type="sldNum" sz="quarter" idx="11"/>
          </p:nvPr>
        </p:nvSpPr>
        <p:spPr/>
        <p:txBody>
          <a:bodyPr/>
          <a:lstStyle/>
          <a:p>
            <a:fld id="{7EA4B2A7-96B5-4FEA-87AD-75DED35AE1C5}"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
        <p:nvSpPr>
          <p:cNvPr id="11" name="Title 10"/>
          <p:cNvSpPr>
            <a:spLocks noGrp="1"/>
          </p:cNvSpPr>
          <p:nvPr>
            <p:ph type="title"/>
          </p:nvPr>
        </p:nvSpPr>
        <p:spPr/>
        <p:txBody>
          <a:bodyPr/>
          <a:lstStyle/>
          <a:p>
            <a:r>
              <a:rPr lang="en-US" smtClean="0"/>
              <a:t>Click to edit Master title style</a:t>
            </a:r>
            <a:endParaRPr lang="en-US" dirty="0"/>
          </a:p>
        </p:txBody>
      </p:sp>
      <p:sp>
        <p:nvSpPr>
          <p:cNvPr id="5" name="Content Placeholder 4"/>
          <p:cNvSpPr>
            <a:spLocks noGrp="1"/>
          </p:cNvSpPr>
          <p:nvPr>
            <p:ph sz="quarter" idx="13"/>
          </p:nvPr>
        </p:nvSpPr>
        <p:spPr>
          <a:xfrm>
            <a:off x="1792224" y="658368"/>
            <a:ext cx="4364736" cy="3429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Content Placeholder 6"/>
          <p:cNvSpPr>
            <a:spLocks noGrp="1"/>
          </p:cNvSpPr>
          <p:nvPr>
            <p:ph sz="quarter" idx="14"/>
          </p:nvPr>
        </p:nvSpPr>
        <p:spPr>
          <a:xfrm>
            <a:off x="6705600" y="658369"/>
            <a:ext cx="4364736" cy="34321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8160" y="661976"/>
            <a:ext cx="4364736"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792224" y="1371600"/>
            <a:ext cx="4368800"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705600" y="661976"/>
            <a:ext cx="4364736" cy="639762"/>
          </a:xfrm>
        </p:spPr>
        <p:txBody>
          <a:bodyPr anchor="ctr">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705600" y="1371600"/>
            <a:ext cx="4364736" cy="2743200"/>
          </a:xfrm>
        </p:spPr>
        <p:txBody>
          <a:bodyPr anchor="t"/>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TextBox 12"/>
          <p:cNvSpPr txBox="1"/>
          <p:nvPr/>
        </p:nvSpPr>
        <p:spPr>
          <a:xfrm>
            <a:off x="1408853" y="520192"/>
            <a:ext cx="6096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8" name="TextBox 17"/>
          <p:cNvSpPr txBox="1"/>
          <p:nvPr/>
        </p:nvSpPr>
        <p:spPr>
          <a:xfrm>
            <a:off x="6373707" y="520192"/>
            <a:ext cx="6096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2" name="Title 11"/>
          <p:cNvSpPr>
            <a:spLocks noGrp="1"/>
          </p:cNvSpPr>
          <p:nvPr>
            <p:ph type="title"/>
          </p:nvPr>
        </p:nvSpPr>
        <p:spPr/>
        <p:txBody>
          <a:bodyPr/>
          <a:lstStyle/>
          <a:p>
            <a:r>
              <a:rPr lang="en-US" smtClean="0"/>
              <a:t>Click to edit Master title style</a:t>
            </a:r>
            <a:endParaRPr lang="en-US" dirty="0"/>
          </a:p>
        </p:txBody>
      </p:sp>
      <p:sp>
        <p:nvSpPr>
          <p:cNvPr id="14" name="Date Placeholder 13"/>
          <p:cNvSpPr>
            <a:spLocks noGrp="1"/>
          </p:cNvSpPr>
          <p:nvPr>
            <p:ph type="dt" sz="half" idx="10"/>
          </p:nvPr>
        </p:nvSpPr>
        <p:spPr/>
        <p:txBody>
          <a:bodyPr/>
          <a:lstStyle/>
          <a:p>
            <a:fld id="{93C9BB1D-0F60-4B71-B39A-67632A9CF32F}" type="datetimeFigureOut">
              <a:rPr lang="en-US" smtClean="0"/>
              <a:t>1/23/2024</a:t>
            </a:fld>
            <a:endParaRPr lang="en-US"/>
          </a:p>
        </p:txBody>
      </p:sp>
      <p:sp>
        <p:nvSpPr>
          <p:cNvPr id="15" name="Slide Number Placeholder 14"/>
          <p:cNvSpPr>
            <a:spLocks noGrp="1"/>
          </p:cNvSpPr>
          <p:nvPr>
            <p:ph type="sldNum" sz="quarter" idx="11"/>
          </p:nvPr>
        </p:nvSpPr>
        <p:spPr/>
        <p:txBody>
          <a:bodyPr/>
          <a:lstStyle/>
          <a:p>
            <a:fld id="{7EA4B2A7-96B5-4FEA-87AD-75DED35AE1C5}" type="slidenum">
              <a:rPr lang="en-US" smtClean="0"/>
              <a:t>‹#›</a:t>
            </a:fld>
            <a:endParaRPr lang="en-US"/>
          </a:p>
        </p:txBody>
      </p:sp>
      <p:sp>
        <p:nvSpPr>
          <p:cNvPr id="16" name="Footer Placeholder 15"/>
          <p:cNvSpPr>
            <a:spLocks noGrp="1"/>
          </p:cNvSpPr>
          <p:nvPr>
            <p:ph type="ftr" sz="quarter" idx="12"/>
          </p:nvPr>
        </p:nvSpPr>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a:p>
        </p:txBody>
      </p:sp>
      <p:sp>
        <p:nvSpPr>
          <p:cNvPr id="7" name="Date Placeholder 6"/>
          <p:cNvSpPr>
            <a:spLocks noGrp="1"/>
          </p:cNvSpPr>
          <p:nvPr>
            <p:ph type="dt" sz="half" idx="10"/>
          </p:nvPr>
        </p:nvSpPr>
        <p:spPr/>
        <p:txBody>
          <a:bodyPr/>
          <a:lstStyle/>
          <a:p>
            <a:fld id="{93C9BB1D-0F60-4B71-B39A-67632A9CF32F}" type="datetimeFigureOut">
              <a:rPr lang="en-US" smtClean="0"/>
              <a:t>1/23/2024</a:t>
            </a:fld>
            <a:endParaRPr lang="en-US"/>
          </a:p>
        </p:txBody>
      </p:sp>
      <p:sp>
        <p:nvSpPr>
          <p:cNvPr id="8" name="Slide Number Placeholder 7"/>
          <p:cNvSpPr>
            <a:spLocks noGrp="1"/>
          </p:cNvSpPr>
          <p:nvPr>
            <p:ph type="sldNum" sz="quarter" idx="11"/>
          </p:nvPr>
        </p:nvSpPr>
        <p:spPr/>
        <p:txBody>
          <a:bodyPr/>
          <a:lstStyle/>
          <a:p>
            <a:fld id="{7EA4B2A7-96B5-4FEA-87AD-75DED35AE1C5}"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93C9BB1D-0F60-4B71-B39A-67632A9CF32F}" type="datetimeFigureOut">
              <a:rPr lang="en-US" smtClean="0"/>
              <a:t>1/23/2024</a:t>
            </a:fld>
            <a:endParaRPr lang="en-US"/>
          </a:p>
        </p:txBody>
      </p:sp>
      <p:sp>
        <p:nvSpPr>
          <p:cNvPr id="6" name="Slide Number Placeholder 5"/>
          <p:cNvSpPr>
            <a:spLocks noGrp="1"/>
          </p:cNvSpPr>
          <p:nvPr>
            <p:ph type="sldNum" sz="quarter" idx="11"/>
          </p:nvPr>
        </p:nvSpPr>
        <p:spPr/>
        <p:txBody>
          <a:bodyPr/>
          <a:lstStyle/>
          <a:p>
            <a:fld id="{7EA4B2A7-96B5-4FEA-87AD-75DED35AE1C5}" type="slidenum">
              <a:rPr lang="en-US" smtClean="0"/>
              <a:t>‹#›</a:t>
            </a:fld>
            <a:endParaRPr lang="en-US"/>
          </a:p>
        </p:txBody>
      </p:sp>
      <p:sp>
        <p:nvSpPr>
          <p:cNvPr id="7" name="Footer Placeholder 6"/>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TextBox 8"/>
          <p:cNvSpPr txBox="1"/>
          <p:nvPr/>
        </p:nvSpPr>
        <p:spPr>
          <a:xfrm>
            <a:off x="7105227" y="1774588"/>
            <a:ext cx="609600" cy="1231106"/>
          </a:xfrm>
          <a:prstGeom prst="rect">
            <a:avLst/>
          </a:prstGeom>
          <a:noFill/>
        </p:spPr>
        <p:txBody>
          <a:bodyPr wrap="square" lIns="0" tIns="0" rIns="0" bIns="0" rtlCol="0" anchor="t" anchorCtr="0">
            <a:spAutoFit/>
          </a:bodyPr>
          <a:lstStyle/>
          <a:p>
            <a:r>
              <a:rPr lang="en-US" sz="8000" dirty="0" smtClean="0">
                <a:effectLst>
                  <a:outerShdw blurRad="38100" dist="38100" dir="2700000" algn="tl">
                    <a:srgbClr val="000000">
                      <a:alpha val="43137"/>
                    </a:srgbClr>
                  </a:outerShdw>
                </a:effectLst>
                <a:latin typeface="+mn-lt"/>
              </a:rPr>
              <a:t>{</a:t>
            </a:r>
            <a:endParaRPr lang="en-US" sz="8000" dirty="0">
              <a:effectLst>
                <a:outerShdw blurRad="38100" dist="38100" dir="2700000" algn="tl">
                  <a:srgbClr val="000000">
                    <a:alpha val="43137"/>
                  </a:srgbClr>
                </a:outerShdw>
              </a:effectLst>
              <a:latin typeface="+mn-lt"/>
            </a:endParaRPr>
          </a:p>
        </p:txBody>
      </p:sp>
      <p:sp>
        <p:nvSpPr>
          <p:cNvPr id="3" name="Content Placeholder 2"/>
          <p:cNvSpPr>
            <a:spLocks noGrp="1"/>
          </p:cNvSpPr>
          <p:nvPr>
            <p:ph idx="1"/>
          </p:nvPr>
        </p:nvSpPr>
        <p:spPr>
          <a:xfrm>
            <a:off x="1117600" y="685801"/>
            <a:ext cx="5791200" cy="3429000"/>
          </a:xfrm>
        </p:spPr>
        <p:txBody>
          <a:bodyPr anchor="ct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00" y="685801"/>
            <a:ext cx="3454400" cy="3429000"/>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5" name="Date Placeholder 14"/>
          <p:cNvSpPr>
            <a:spLocks noGrp="1"/>
          </p:cNvSpPr>
          <p:nvPr>
            <p:ph type="dt" sz="half" idx="10"/>
          </p:nvPr>
        </p:nvSpPr>
        <p:spPr/>
        <p:txBody>
          <a:bodyPr/>
          <a:lstStyle/>
          <a:p>
            <a:fld id="{93C9BB1D-0F60-4B71-B39A-67632A9CF32F}" type="datetimeFigureOut">
              <a:rPr lang="en-US" smtClean="0"/>
              <a:t>1/23/2024</a:t>
            </a:fld>
            <a:endParaRPr lang="en-US"/>
          </a:p>
        </p:txBody>
      </p:sp>
      <p:sp>
        <p:nvSpPr>
          <p:cNvPr id="16" name="Slide Number Placeholder 15"/>
          <p:cNvSpPr>
            <a:spLocks noGrp="1"/>
          </p:cNvSpPr>
          <p:nvPr>
            <p:ph type="sldNum" sz="quarter" idx="11"/>
          </p:nvPr>
        </p:nvSpPr>
        <p:spPr/>
        <p:txBody>
          <a:bodyPr/>
          <a:lstStyle/>
          <a:p>
            <a:fld id="{7EA4B2A7-96B5-4FEA-87AD-75DED35AE1C5}"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
        <p:nvSpPr>
          <p:cNvPr id="18" name="Title 17"/>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625600" y="612776"/>
            <a:ext cx="8940800" cy="2546985"/>
          </a:xfrm>
          <a:effectLst>
            <a:outerShdw blurRad="152400" dist="317500" dir="5400000" sx="90000" sy="-19000" rotWithShape="0">
              <a:prstClr val="black">
                <a:alpha val="15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3657600" y="3453047"/>
            <a:ext cx="6705600" cy="720804"/>
          </a:xfrm>
        </p:spPr>
        <p:txBody>
          <a:bodyPr anchor="ct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Box 8"/>
          <p:cNvSpPr txBox="1"/>
          <p:nvPr/>
        </p:nvSpPr>
        <p:spPr>
          <a:xfrm>
            <a:off x="3247136" y="3331464"/>
            <a:ext cx="609600" cy="923330"/>
          </a:xfrm>
          <a:prstGeom prst="rect">
            <a:avLst/>
          </a:prstGeom>
          <a:noFill/>
        </p:spPr>
        <p:txBody>
          <a:bodyPr wrap="square" lIns="0" tIns="0" rIns="0" bIns="0" rtlCol="0" anchor="t" anchorCtr="0">
            <a:spAutoFit/>
          </a:bodyPr>
          <a:lstStyle/>
          <a:p>
            <a:r>
              <a:rPr lang="en-US" sz="6000" dirty="0" smtClean="0">
                <a:effectLst>
                  <a:outerShdw blurRad="38100" dist="38100" dir="2700000" algn="tl">
                    <a:srgbClr val="000000">
                      <a:alpha val="43137"/>
                    </a:srgbClr>
                  </a:outerShdw>
                </a:effectLst>
                <a:latin typeface="+mn-lt"/>
              </a:rPr>
              <a:t>{</a:t>
            </a:r>
            <a:endParaRPr lang="en-US" sz="6000" dirty="0">
              <a:effectLst>
                <a:outerShdw blurRad="38100" dist="38100" dir="2700000" algn="tl">
                  <a:srgbClr val="000000">
                    <a:alpha val="43137"/>
                  </a:srgbClr>
                </a:outerShdw>
              </a:effectLst>
              <a:latin typeface="+mn-lt"/>
            </a:endParaRPr>
          </a:p>
        </p:txBody>
      </p:sp>
      <p:sp>
        <p:nvSpPr>
          <p:cNvPr id="11" name="Title 10"/>
          <p:cNvSpPr>
            <a:spLocks noGrp="1"/>
          </p:cNvSpPr>
          <p:nvPr>
            <p:ph type="title"/>
          </p:nvPr>
        </p:nvSpPr>
        <p:spPr/>
        <p:txBody>
          <a:bodyPr/>
          <a:lstStyle/>
          <a:p>
            <a:r>
              <a:rPr lang="en-US" smtClean="0"/>
              <a:t>Click to edit Master title style</a:t>
            </a:r>
            <a:endParaRPr lang="en-US"/>
          </a:p>
        </p:txBody>
      </p:sp>
      <p:sp>
        <p:nvSpPr>
          <p:cNvPr id="13" name="Date Placeholder 12"/>
          <p:cNvSpPr>
            <a:spLocks noGrp="1"/>
          </p:cNvSpPr>
          <p:nvPr>
            <p:ph type="dt" sz="half" idx="10"/>
          </p:nvPr>
        </p:nvSpPr>
        <p:spPr/>
        <p:txBody>
          <a:bodyPr/>
          <a:lstStyle/>
          <a:p>
            <a:fld id="{93C9BB1D-0F60-4B71-B39A-67632A9CF32F}" type="datetimeFigureOut">
              <a:rPr lang="en-US" smtClean="0"/>
              <a:t>1/23/2024</a:t>
            </a:fld>
            <a:endParaRPr lang="en-US"/>
          </a:p>
        </p:txBody>
      </p:sp>
      <p:sp>
        <p:nvSpPr>
          <p:cNvPr id="14" name="Slide Number Placeholder 13"/>
          <p:cNvSpPr>
            <a:spLocks noGrp="1"/>
          </p:cNvSpPr>
          <p:nvPr>
            <p:ph type="sldNum" sz="quarter" idx="11"/>
          </p:nvPr>
        </p:nvSpPr>
        <p:spPr/>
        <p:txBody>
          <a:bodyPr/>
          <a:lstStyle/>
          <a:p>
            <a:fld id="{7EA4B2A7-96B5-4FEA-87AD-75DED35AE1C5}" type="slidenum">
              <a:rPr lang="en-US" smtClean="0"/>
              <a:t>‹#›</a:t>
            </a:fld>
            <a:endParaRPr lang="en-US"/>
          </a:p>
        </p:txBody>
      </p:sp>
      <p:sp>
        <p:nvSpPr>
          <p:cNvPr id="15" name="Footer Placeholder 14"/>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gradFill>
            <a:gsLst>
              <a:gs pos="0">
                <a:schemeClr val="accent6">
                  <a:lumMod val="50000"/>
                  <a:alpha val="36000"/>
                </a:schemeClr>
              </a:gs>
              <a:gs pos="100000">
                <a:schemeClr val="bg2">
                  <a:alpha val="1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rot="19724275">
            <a:off x="1830961" y="1038441"/>
            <a:ext cx="9654160" cy="5706987"/>
          </a:xfrm>
          <a:prstGeom prst="ellipse">
            <a:avLst/>
          </a:prstGeom>
          <a:gradFill flip="none" rotWithShape="1">
            <a:gsLst>
              <a:gs pos="0">
                <a:schemeClr val="accent6">
                  <a:lumMod val="60000"/>
                  <a:lumOff val="40000"/>
                  <a:alpha val="7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rot="17656910">
            <a:off x="557464" y="419133"/>
            <a:ext cx="5538472" cy="5973945"/>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rot="19724275">
            <a:off x="4370607" y="116855"/>
            <a:ext cx="8639149" cy="4754757"/>
          </a:xfrm>
          <a:prstGeom prst="ellipse">
            <a:avLst/>
          </a:prstGeom>
          <a:gradFill flip="none" rotWithShape="1">
            <a:gsLst>
              <a:gs pos="0">
                <a:schemeClr val="accent6">
                  <a:lumMod val="60000"/>
                  <a:lumOff val="40000"/>
                  <a:alpha val="8000"/>
                </a:schemeClr>
              </a:gs>
              <a:gs pos="58000">
                <a:schemeClr val="bg2">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36320" y="4876800"/>
            <a:ext cx="10058400" cy="9144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2844800" y="685802"/>
            <a:ext cx="8128000" cy="365759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00" y="6154739"/>
            <a:ext cx="2844800" cy="365125"/>
          </a:xfrm>
          <a:prstGeom prst="rect">
            <a:avLst/>
          </a:prstGeom>
        </p:spPr>
        <p:txBody>
          <a:bodyPr vert="horz" lIns="91440" tIns="45720" rIns="91440" bIns="45720" rtlCol="0" anchor="t"/>
          <a:lstStyle>
            <a:lvl1pPr algn="r">
              <a:defRPr sz="1100">
                <a:solidFill>
                  <a:schemeClr val="tx1">
                    <a:alpha val="60000"/>
                  </a:schemeClr>
                </a:solidFill>
                <a:effectLst/>
              </a:defRPr>
            </a:lvl1pPr>
          </a:lstStyle>
          <a:p>
            <a:fld id="{93C9BB1D-0F60-4B71-B39A-67632A9CF32F}" type="datetimeFigureOut">
              <a:rPr lang="en-US" smtClean="0"/>
              <a:t>1/23/2024</a:t>
            </a:fld>
            <a:endParaRPr lang="en-US"/>
          </a:p>
        </p:txBody>
      </p:sp>
      <p:sp>
        <p:nvSpPr>
          <p:cNvPr id="5" name="Footer Placeholder 4"/>
          <p:cNvSpPr>
            <a:spLocks noGrp="1"/>
          </p:cNvSpPr>
          <p:nvPr>
            <p:ph type="ftr" sz="quarter" idx="3"/>
          </p:nvPr>
        </p:nvSpPr>
        <p:spPr>
          <a:xfrm>
            <a:off x="1097280" y="6154739"/>
            <a:ext cx="6096000" cy="365125"/>
          </a:xfrm>
          <a:prstGeom prst="rect">
            <a:avLst/>
          </a:prstGeom>
        </p:spPr>
        <p:txBody>
          <a:bodyPr vert="horz" lIns="91440" tIns="45720" rIns="91440" bIns="45720" rtlCol="0" anchor="t"/>
          <a:lstStyle>
            <a:lvl1pPr algn="l">
              <a:defRPr sz="1100">
                <a:solidFill>
                  <a:schemeClr val="tx1">
                    <a:alpha val="60000"/>
                  </a:schemeClr>
                </a:solidFill>
                <a:effectLst/>
              </a:defRPr>
            </a:lvl1pPr>
          </a:lstStyle>
          <a:p>
            <a:endParaRPr lang="en-US"/>
          </a:p>
        </p:txBody>
      </p:sp>
      <p:sp>
        <p:nvSpPr>
          <p:cNvPr id="6" name="Slide Number Placeholder 5"/>
          <p:cNvSpPr>
            <a:spLocks noGrp="1"/>
          </p:cNvSpPr>
          <p:nvPr>
            <p:ph type="sldNum" sz="quarter" idx="4"/>
          </p:nvPr>
        </p:nvSpPr>
        <p:spPr>
          <a:xfrm>
            <a:off x="1097280" y="5842000"/>
            <a:ext cx="2844800" cy="304800"/>
          </a:xfrm>
          <a:prstGeom prst="rect">
            <a:avLst/>
          </a:prstGeom>
        </p:spPr>
        <p:txBody>
          <a:bodyPr vert="horz" lIns="91440" tIns="45720" rIns="91440" bIns="9144" rtlCol="0" anchor="b"/>
          <a:lstStyle>
            <a:lvl1pPr algn="l">
              <a:defRPr sz="1600">
                <a:solidFill>
                  <a:schemeClr val="tx1">
                    <a:alpha val="60000"/>
                  </a:schemeClr>
                </a:solidFill>
                <a:effectLst/>
              </a:defRPr>
            </a:lvl1pPr>
          </a:lstStyle>
          <a:p>
            <a:fld id="{7EA4B2A7-96B5-4FEA-87AD-75DED35AE1C5}"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spcBef>
          <a:spcPct val="0"/>
        </a:spcBef>
        <a:buNone/>
        <a:defRPr sz="4900" kern="1200">
          <a:solidFill>
            <a:schemeClr val="tx1"/>
          </a:solidFill>
          <a:effectLst>
            <a:outerShdw blurRad="38100" dist="38100" dir="2700000" algn="tl">
              <a:srgbClr val="000000">
                <a:alpha val="43137"/>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56032" algn="l" defTabSz="914400" rtl="0" eaLnBrk="1" latinLnBrk="0" hangingPunct="1">
        <a:spcBef>
          <a:spcPct val="20000"/>
        </a:spcBef>
        <a:spcAft>
          <a:spcPts val="0"/>
        </a:spcAft>
        <a:buSzPct val="60000"/>
        <a:buFont typeface="Wingdings" pitchFamily="2" charset="2"/>
        <a:buChar char=""/>
        <a:defRPr sz="2100" kern="1200">
          <a:solidFill>
            <a:schemeClr val="tx1"/>
          </a:solidFill>
          <a:effectLst>
            <a:outerShdw blurRad="38100" dist="38100" dir="2700000" algn="tl">
              <a:srgbClr val="000000">
                <a:alpha val="43137"/>
              </a:srgbClr>
            </a:outerShdw>
          </a:effectLst>
          <a:latin typeface="+mn-lt"/>
          <a:ea typeface="+mn-ea"/>
          <a:cs typeface="+mn-cs"/>
        </a:defRPr>
      </a:lvl1pPr>
      <a:lvl2pPr marL="640080" indent="-256032" algn="l" defTabSz="914400" rtl="0" eaLnBrk="1" latinLnBrk="0" hangingPunct="1">
        <a:spcBef>
          <a:spcPct val="20000"/>
        </a:spcBef>
        <a:buSzPct val="60000"/>
        <a:buFont typeface="Wingdings" pitchFamily="2" charset="2"/>
        <a:buChar char=""/>
        <a:defRPr sz="1900" kern="1200">
          <a:solidFill>
            <a:schemeClr val="tx1"/>
          </a:solidFill>
          <a:effectLst>
            <a:outerShdw blurRad="38100" dist="38100" dir="2700000" algn="tl">
              <a:srgbClr val="000000">
                <a:alpha val="43137"/>
              </a:srgbClr>
            </a:outerShdw>
          </a:effectLst>
          <a:latin typeface="+mn-lt"/>
          <a:ea typeface="+mn-ea"/>
          <a:cs typeface="+mn-cs"/>
        </a:defRPr>
      </a:lvl2pPr>
      <a:lvl3pPr marL="1005840" indent="-256032" algn="l" defTabSz="914400" rtl="0" eaLnBrk="1" latinLnBrk="0" hangingPunct="1">
        <a:spcBef>
          <a:spcPct val="20000"/>
        </a:spcBef>
        <a:buSzPct val="60000"/>
        <a:buFont typeface="Wingdings" pitchFamily="2" charset="2"/>
        <a:buChar char=""/>
        <a:defRPr sz="1700" kern="1200">
          <a:solidFill>
            <a:schemeClr val="tx1"/>
          </a:solidFill>
          <a:effectLst>
            <a:outerShdw blurRad="38100" dist="38100" dir="2700000" algn="tl">
              <a:srgbClr val="000000">
                <a:alpha val="43137"/>
              </a:srgbClr>
            </a:outerShdw>
          </a:effectLst>
          <a:latin typeface="+mn-lt"/>
          <a:ea typeface="+mn-ea"/>
          <a:cs typeface="+mn-cs"/>
        </a:defRPr>
      </a:lvl3pPr>
      <a:lvl4pPr marL="1371600" indent="-256032" algn="l" defTabSz="914400" rtl="0" eaLnBrk="1" latinLnBrk="0" hangingPunct="1">
        <a:spcBef>
          <a:spcPct val="20000"/>
        </a:spcBef>
        <a:buSzPct val="60000"/>
        <a:buFont typeface="Wingdings" pitchFamily="2" charset="2"/>
        <a:buChar char=""/>
        <a:defRPr sz="1600" kern="1200">
          <a:solidFill>
            <a:schemeClr val="tx1"/>
          </a:solidFill>
          <a:effectLst>
            <a:outerShdw blurRad="38100" dist="38100" dir="2700000" algn="tl">
              <a:srgbClr val="000000">
                <a:alpha val="43137"/>
              </a:srgbClr>
            </a:outerShdw>
          </a:effectLst>
          <a:latin typeface="+mn-lt"/>
          <a:ea typeface="+mn-ea"/>
          <a:cs typeface="+mn-cs"/>
        </a:defRPr>
      </a:lvl4pPr>
      <a:lvl5pPr marL="1645920" indent="-256032" algn="l" defTabSz="914400" rtl="0" eaLnBrk="1" latinLnBrk="0" hangingPunct="1">
        <a:spcBef>
          <a:spcPct val="20000"/>
        </a:spcBef>
        <a:buSzPct val="60000"/>
        <a:buFont typeface="Wingdings" pitchFamily="2" charset="2"/>
        <a:buChar char=""/>
        <a:defRPr sz="1500" kern="1200">
          <a:solidFill>
            <a:schemeClr val="tx1"/>
          </a:solidFill>
          <a:effectLst>
            <a:outerShdw blurRad="38100" dist="38100" dir="2700000" algn="tl">
              <a:srgbClr val="000000">
                <a:alpha val="43137"/>
              </a:srgbClr>
            </a:outerShdw>
          </a:effectLst>
          <a:latin typeface="+mn-lt"/>
          <a:ea typeface="+mn-ea"/>
          <a:cs typeface="+mn-cs"/>
        </a:defRPr>
      </a:lvl5pPr>
      <a:lvl6pPr marL="196596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6pPr>
      <a:lvl7pPr marL="224028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7pPr>
      <a:lvl8pPr marL="251460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8pPr>
      <a:lvl9pPr marL="2834640" indent="-256032" algn="l" defTabSz="914400" rtl="0" eaLnBrk="1" latinLnBrk="0" hangingPunct="1">
        <a:spcBef>
          <a:spcPct val="20000"/>
        </a:spcBef>
        <a:buSzPct val="60000"/>
        <a:buFont typeface="Wingdings" pitchFamily="2" charset="2"/>
        <a:buChar char=""/>
        <a:defRPr sz="1400" kern="1200">
          <a:solidFill>
            <a:schemeClr val="tx1"/>
          </a:solidFill>
          <a:effectLst>
            <a:outerShdw blurRad="38100" dist="38100" dir="2700000" algn="ctr" rotWithShape="0">
              <a:srgbClr val="000000">
                <a:alpha val="43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18288" indent="0">
              <a:buNone/>
            </a:pPr>
            <a:r>
              <a:rPr lang="en-US" sz="2400" dirty="0"/>
              <a:t/>
            </a:r>
            <a:br>
              <a:rPr lang="en-US" sz="2400" dirty="0"/>
            </a:br>
            <a:endParaRPr lang="en-ZW" dirty="0"/>
          </a:p>
        </p:txBody>
      </p:sp>
      <p:sp>
        <p:nvSpPr>
          <p:cNvPr id="3" name="Title 2"/>
          <p:cNvSpPr>
            <a:spLocks noGrp="1"/>
          </p:cNvSpPr>
          <p:nvPr>
            <p:ph type="title"/>
          </p:nvPr>
        </p:nvSpPr>
        <p:spPr>
          <a:xfrm>
            <a:off x="853440" y="2957885"/>
            <a:ext cx="10058400" cy="2854517"/>
          </a:xfrm>
        </p:spPr>
        <p:txBody>
          <a:bodyPr/>
          <a:lstStyle/>
          <a:p>
            <a:r>
              <a:rPr lang="en-GB" sz="4400" dirty="0">
                <a:latin typeface="Tahoma" panose="020B0604030504040204" pitchFamily="34" charset="0"/>
                <a:ea typeface="Tahoma" panose="020B0604030504040204" pitchFamily="34" charset="0"/>
                <a:cs typeface="Tahoma" panose="020B0604030504040204" pitchFamily="34" charset="0"/>
              </a:rPr>
              <a:t>MANDIZVIDZA EUGINE. K. B231791B</a:t>
            </a:r>
            <a:br>
              <a:rPr lang="en-GB" sz="4400" dirty="0">
                <a:latin typeface="Tahoma" panose="020B0604030504040204" pitchFamily="34" charset="0"/>
                <a:ea typeface="Tahoma" panose="020B0604030504040204" pitchFamily="34" charset="0"/>
                <a:cs typeface="Tahoma" panose="020B0604030504040204" pitchFamily="34" charset="0"/>
              </a:rPr>
            </a:br>
            <a:r>
              <a:rPr lang="en-GB" sz="4400" dirty="0">
                <a:latin typeface="Tahoma" panose="020B0604030504040204" pitchFamily="34" charset="0"/>
                <a:ea typeface="Tahoma" panose="020B0604030504040204" pitchFamily="34" charset="0"/>
                <a:cs typeface="Tahoma" panose="020B0604030504040204" pitchFamily="34" charset="0"/>
              </a:rPr>
              <a:t>MUDZINGWA BLESSED B231058B</a:t>
            </a:r>
            <a:br>
              <a:rPr lang="en-GB" sz="4400" dirty="0">
                <a:latin typeface="Tahoma" panose="020B0604030504040204" pitchFamily="34" charset="0"/>
                <a:ea typeface="Tahoma" panose="020B0604030504040204" pitchFamily="34" charset="0"/>
                <a:cs typeface="Tahoma" panose="020B0604030504040204" pitchFamily="34" charset="0"/>
              </a:rPr>
            </a:br>
            <a:r>
              <a:rPr lang="en-GB" sz="4400" dirty="0">
                <a:latin typeface="Tahoma" panose="020B0604030504040204" pitchFamily="34" charset="0"/>
                <a:ea typeface="Tahoma" panose="020B0604030504040204" pitchFamily="34" charset="0"/>
                <a:cs typeface="Tahoma" panose="020B0604030504040204" pitchFamily="34" charset="0"/>
              </a:rPr>
              <a:t>CHIWARA MARGRET B1231754</a:t>
            </a:r>
            <a:r>
              <a:rPr lang="en-US" sz="4400" dirty="0">
                <a:latin typeface="Tahoma" panose="020B0604030504040204" pitchFamily="34" charset="0"/>
                <a:ea typeface="Tahoma" panose="020B0604030504040204" pitchFamily="34" charset="0"/>
                <a:cs typeface="Tahoma" panose="020B0604030504040204" pitchFamily="34" charset="0"/>
              </a:rPr>
              <a:t/>
            </a:r>
            <a:br>
              <a:rPr lang="en-US" sz="4400" dirty="0">
                <a:latin typeface="Tahoma" panose="020B0604030504040204" pitchFamily="34" charset="0"/>
                <a:ea typeface="Tahoma" panose="020B0604030504040204" pitchFamily="34" charset="0"/>
                <a:cs typeface="Tahoma" panose="020B0604030504040204" pitchFamily="34" charset="0"/>
              </a:rPr>
            </a:br>
            <a:endParaRPr lang="en-ZW" sz="4400" dirty="0">
              <a:latin typeface="Tahoma" panose="020B0604030504040204" pitchFamily="34" charset="0"/>
              <a:ea typeface="Tahoma" panose="020B0604030504040204" pitchFamily="34" charset="0"/>
              <a:cs typeface="Tahoma" panose="020B0604030504040204" pitchFamily="34" charset="0"/>
            </a:endParaRPr>
          </a:p>
        </p:txBody>
      </p:sp>
      <p:sp>
        <p:nvSpPr>
          <p:cNvPr id="4" name="Rectangle 3"/>
          <p:cNvSpPr/>
          <p:nvPr/>
        </p:nvSpPr>
        <p:spPr>
          <a:xfrm>
            <a:off x="238538" y="232087"/>
            <a:ext cx="11489635" cy="2554545"/>
          </a:xfrm>
          <a:prstGeom prst="rect">
            <a:avLst/>
          </a:prstGeom>
        </p:spPr>
        <p:txBody>
          <a:bodyPr wrap="square">
            <a:spAutoFit/>
          </a:bodyPr>
          <a:lstStyle/>
          <a:p>
            <a:pPr algn="ctr"/>
            <a:r>
              <a:rPr lang="en-US" b="1" dirty="0">
                <a:latin typeface="Times New Roman" panose="02020603050405020304" pitchFamily="18" charset="0"/>
                <a:ea typeface="Times New Roman" panose="02020603050405020304" pitchFamily="18" charset="0"/>
              </a:rPr>
              <a:t> </a:t>
            </a:r>
            <a:r>
              <a:rPr lang="en-US" sz="3200" b="1" dirty="0">
                <a:latin typeface="Times New Roman" panose="02020603050405020304" pitchFamily="18" charset="0"/>
                <a:ea typeface="Times New Roman" panose="02020603050405020304" pitchFamily="18" charset="0"/>
              </a:rPr>
              <a:t>PRACTICAL</a:t>
            </a:r>
            <a:r>
              <a:rPr lang="en-US" sz="3200" dirty="0">
                <a:latin typeface="Times New Roman" panose="02020603050405020304" pitchFamily="18" charset="0"/>
                <a:ea typeface="Times New Roman" panose="02020603050405020304" pitchFamily="18" charset="0"/>
              </a:rPr>
              <a:t/>
            </a:r>
            <a:br>
              <a:rPr lang="en-US" sz="3200" dirty="0">
                <a:latin typeface="Times New Roman" panose="02020603050405020304" pitchFamily="18" charset="0"/>
                <a:ea typeface="Times New Roman" panose="02020603050405020304" pitchFamily="18" charset="0"/>
              </a:rPr>
            </a:br>
            <a:r>
              <a:rPr lang="en-US" sz="3200" dirty="0">
                <a:latin typeface="Times New Roman" panose="02020603050405020304" pitchFamily="18" charset="0"/>
                <a:ea typeface="Times New Roman" panose="02020603050405020304" pitchFamily="18" charset="0"/>
              </a:rPr>
              <a:t> </a:t>
            </a:r>
            <a:r>
              <a:rPr lang="en-US" sz="3200" b="1" dirty="0">
                <a:latin typeface="Times New Roman" panose="02020603050405020304" pitchFamily="18" charset="0"/>
                <a:ea typeface="Times New Roman" panose="02020603050405020304" pitchFamily="18" charset="0"/>
              </a:rPr>
              <a:t>Design Participatory Extension approach in Food</a:t>
            </a:r>
            <a:br>
              <a:rPr lang="en-US" sz="3200" b="1" dirty="0">
                <a:latin typeface="Times New Roman" panose="02020603050405020304" pitchFamily="18" charset="0"/>
                <a:ea typeface="Times New Roman" panose="02020603050405020304" pitchFamily="18" charset="0"/>
              </a:rPr>
            </a:br>
            <a:r>
              <a:rPr lang="en-US" sz="3200" b="1" dirty="0">
                <a:latin typeface="Times New Roman" panose="02020603050405020304" pitchFamily="18" charset="0"/>
                <a:ea typeface="Times New Roman" panose="02020603050405020304" pitchFamily="18" charset="0"/>
              </a:rPr>
              <a:t>                  and Agricultural </a:t>
            </a:r>
            <a:r>
              <a:rPr lang="en-US" sz="3200" b="1" dirty="0" smtClean="0">
                <a:latin typeface="Times New Roman" panose="02020603050405020304" pitchFamily="18" charset="0"/>
                <a:ea typeface="Times New Roman" panose="02020603050405020304" pitchFamily="18" charset="0"/>
              </a:rPr>
              <a:t>Programmes</a:t>
            </a:r>
          </a:p>
          <a:p>
            <a:pPr algn="ctr"/>
            <a:endParaRPr lang="en-US" sz="3200" b="1" dirty="0" smtClean="0">
              <a:latin typeface="Times New Roman" panose="02020603050405020304" pitchFamily="18" charset="0"/>
              <a:ea typeface="Times New Roman" panose="02020603050405020304" pitchFamily="18" charset="0"/>
            </a:endParaRPr>
          </a:p>
          <a:p>
            <a:pPr algn="ctr"/>
            <a:r>
              <a:rPr lang="en-US" sz="3200" b="1" dirty="0" smtClean="0">
                <a:latin typeface="Times New Roman" panose="02020603050405020304" pitchFamily="18" charset="0"/>
              </a:rPr>
              <a:t>Extension Programmes and Socio-Economic Change</a:t>
            </a:r>
            <a:endParaRPr lang="en-ZW" sz="3200" dirty="0"/>
          </a:p>
        </p:txBody>
      </p:sp>
    </p:spTree>
    <p:extLst>
      <p:ext uri="{BB962C8B-B14F-4D97-AF65-F5344CB8AC3E}">
        <p14:creationId xmlns:p14="http://schemas.microsoft.com/office/powerpoint/2010/main" val="34220217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mandy\OneDrive\Desktop\images (1).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4390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2393" y="685802"/>
            <a:ext cx="10710407" cy="3657599"/>
          </a:xfrm>
        </p:spPr>
        <p:txBody>
          <a:bodyPr>
            <a:noAutofit/>
          </a:bodyPr>
          <a:lstStyle/>
          <a:p>
            <a:pPr>
              <a:buFont typeface="Wingdings" panose="05000000000000000000" pitchFamily="2" charset="2"/>
              <a:buChar char="v"/>
            </a:pPr>
            <a:r>
              <a:rPr lang="en-US" sz="4800" dirty="0" smtClean="0"/>
              <a:t>Conclusively, the design principles and strategies aim to effectively empower farmers, promote local innovation,  and contribute to sustainable agricultural development.</a:t>
            </a:r>
            <a:endParaRPr lang="en-ZW" sz="4800" dirty="0"/>
          </a:p>
        </p:txBody>
      </p:sp>
    </p:spTree>
    <p:extLst>
      <p:ext uri="{BB962C8B-B14F-4D97-AF65-F5344CB8AC3E}">
        <p14:creationId xmlns:p14="http://schemas.microsoft.com/office/powerpoint/2010/main" val="27665861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25718" y="685803"/>
            <a:ext cx="8563555" cy="761334"/>
          </a:xfrm>
        </p:spPr>
        <p:txBody>
          <a:bodyPr>
            <a:noAutofit/>
          </a:bodyPr>
          <a:lstStyle/>
          <a:p>
            <a:pPr marL="18288" indent="0" algn="ctr">
              <a:buNone/>
            </a:pPr>
            <a:r>
              <a:rPr lang="en-US" sz="3600" b="1" dirty="0" smtClean="0"/>
              <a:t>EXTENSION PROGRAMMES AND SOCIO-ECONOMIC CHANGE </a:t>
            </a:r>
            <a:endParaRPr lang="en-ZW" sz="3600" b="1" dirty="0"/>
          </a:p>
        </p:txBody>
      </p:sp>
      <p:sp>
        <p:nvSpPr>
          <p:cNvPr id="3" name="Title 2"/>
          <p:cNvSpPr>
            <a:spLocks noGrp="1"/>
          </p:cNvSpPr>
          <p:nvPr>
            <p:ph type="title"/>
          </p:nvPr>
        </p:nvSpPr>
        <p:spPr>
          <a:xfrm>
            <a:off x="416118" y="1823498"/>
            <a:ext cx="11775882" cy="5034501"/>
          </a:xfrm>
        </p:spPr>
        <p:txBody>
          <a:bodyPr/>
          <a:lstStyle/>
          <a:p>
            <a:r>
              <a:rPr lang="en-US" sz="3200" dirty="0"/>
              <a:t>Extension programs play a crucial role in promoting socio-economic change in communities and societies</a:t>
            </a:r>
            <a:r>
              <a:rPr lang="en-US" sz="3200" dirty="0" smtClean="0"/>
              <a:t>.</a:t>
            </a:r>
            <a:br>
              <a:rPr lang="en-US" sz="3200" dirty="0" smtClean="0"/>
            </a:br>
            <a:r>
              <a:rPr lang="en-US" sz="3200" dirty="0"/>
              <a:t/>
            </a:r>
            <a:br>
              <a:rPr lang="en-US" sz="3200" dirty="0"/>
            </a:br>
            <a:r>
              <a:rPr lang="en-US" sz="3200" dirty="0" smtClean="0"/>
              <a:t>These </a:t>
            </a:r>
            <a:r>
              <a:rPr lang="en-US" sz="3200" dirty="0"/>
              <a:t>programs are designed to provide education, training, and support to individuals, groups, and communities, with the aim of improving their livelihoods and overall well-being. </a:t>
            </a:r>
            <a:r>
              <a:rPr lang="en-US" sz="3200" dirty="0" smtClean="0"/>
              <a:t/>
            </a:r>
            <a:br>
              <a:rPr lang="en-US" sz="3200" dirty="0" smtClean="0"/>
            </a:br>
            <a:r>
              <a:rPr lang="en-US" sz="3200" dirty="0"/>
              <a:t/>
            </a:r>
            <a:br>
              <a:rPr lang="en-US" sz="3200" dirty="0"/>
            </a:br>
            <a:r>
              <a:rPr lang="en-US" sz="3200" dirty="0" smtClean="0"/>
              <a:t>Here </a:t>
            </a:r>
            <a:r>
              <a:rPr lang="en-US" sz="3200" dirty="0"/>
              <a:t>are some key notes on extension programs and their impact on socio-economic change: </a:t>
            </a:r>
            <a:endParaRPr lang="en-ZW" sz="3200" dirty="0"/>
          </a:p>
        </p:txBody>
      </p:sp>
    </p:spTree>
    <p:extLst>
      <p:ext uri="{BB962C8B-B14F-4D97-AF65-F5344CB8AC3E}">
        <p14:creationId xmlns:p14="http://schemas.microsoft.com/office/powerpoint/2010/main" val="12066963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096584" cy="5632311"/>
          </a:xfrm>
          <a:prstGeom prst="rect">
            <a:avLst/>
          </a:prstGeom>
        </p:spPr>
        <p:txBody>
          <a:bodyPr wrap="square">
            <a:spAutoFit/>
          </a:bodyPr>
          <a:lstStyle/>
          <a:p>
            <a:pPr marL="342900" indent="-342900">
              <a:buFont typeface="Wingdings" panose="05000000000000000000" pitchFamily="2" charset="2"/>
              <a:buChar char="v"/>
            </a:pPr>
            <a:r>
              <a:rPr lang="en-US" sz="2400" dirty="0"/>
              <a:t>Agricultural Development: Agricultural extension programs are particularly vital in promoting socioeconomic change in rural areas. </a:t>
            </a:r>
            <a:endParaRPr lang="en-US" sz="2400" dirty="0" smtClean="0"/>
          </a:p>
          <a:p>
            <a:pPr marL="342900" indent="-342900">
              <a:buFont typeface="Wingdings" panose="05000000000000000000" pitchFamily="2" charset="2"/>
              <a:buChar char="v"/>
            </a:pPr>
            <a:endParaRPr lang="en-US" sz="2400" dirty="0"/>
          </a:p>
          <a:p>
            <a:pPr marL="342900" indent="-342900">
              <a:buFont typeface="Wingdings" panose="05000000000000000000" pitchFamily="2" charset="2"/>
              <a:buChar char="v"/>
            </a:pPr>
            <a:r>
              <a:rPr lang="en-US" sz="2400" dirty="0" smtClean="0"/>
              <a:t>They </a:t>
            </a:r>
            <a:r>
              <a:rPr lang="en-US" sz="2400" dirty="0"/>
              <a:t>provide farmers with up-to-date information on modern farming techniques, crop varieties, pest management strategies, and market trends. By adopting these practices, farmers can increase their yields, reduce production costs, and enhance their income. </a:t>
            </a:r>
          </a:p>
          <a:p>
            <a:pPr marL="342900" indent="-342900">
              <a:buFont typeface="Wingdings" panose="05000000000000000000" pitchFamily="2" charset="2"/>
              <a:buChar char="v"/>
            </a:pPr>
            <a:endParaRPr lang="en-US" sz="2400" dirty="0" smtClean="0"/>
          </a:p>
          <a:p>
            <a:pPr marL="342900" indent="-342900">
              <a:buFont typeface="Wingdings" panose="05000000000000000000" pitchFamily="2" charset="2"/>
              <a:buChar char="v"/>
            </a:pPr>
            <a:r>
              <a:rPr lang="en-US" sz="2400" dirty="0" smtClean="0"/>
              <a:t> </a:t>
            </a:r>
            <a:r>
              <a:rPr lang="en-US" sz="2400" dirty="0"/>
              <a:t>Rural Development: Extension programs extend beyond agriculture to encompass rural development initiatives. </a:t>
            </a:r>
            <a:endParaRPr lang="en-US" sz="2400" dirty="0" smtClean="0"/>
          </a:p>
          <a:p>
            <a:pPr marL="342900" indent="-342900">
              <a:buFont typeface="Wingdings" panose="05000000000000000000" pitchFamily="2" charset="2"/>
              <a:buChar char="v"/>
            </a:pPr>
            <a:endParaRPr lang="en-US" sz="2400" dirty="0"/>
          </a:p>
          <a:p>
            <a:pPr marL="342900" indent="-342900">
              <a:buFont typeface="Wingdings" panose="05000000000000000000" pitchFamily="2" charset="2"/>
              <a:buChar char="v"/>
            </a:pPr>
            <a:r>
              <a:rPr lang="en-US" sz="2400" dirty="0" smtClean="0"/>
              <a:t>They </a:t>
            </a:r>
            <a:r>
              <a:rPr lang="en-US" sz="2400" dirty="0"/>
              <a:t>address various aspects such as infrastructure development, access to clean water and sanitation, renewable energy, and microfinance. By improving rural infrastructure and services, these programs contribute to poverty reduction and enhance the overall socio-economic conditions of rural communities. </a:t>
            </a:r>
            <a:endParaRPr lang="en-ZW" sz="2400" dirty="0"/>
          </a:p>
        </p:txBody>
      </p:sp>
    </p:spTree>
    <p:extLst>
      <p:ext uri="{BB962C8B-B14F-4D97-AF65-F5344CB8AC3E}">
        <p14:creationId xmlns:p14="http://schemas.microsoft.com/office/powerpoint/2010/main" val="9581574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12845"/>
            <a:ext cx="12192000" cy="6370975"/>
          </a:xfrm>
          <a:prstGeom prst="rect">
            <a:avLst/>
          </a:prstGeom>
        </p:spPr>
        <p:txBody>
          <a:bodyPr wrap="square">
            <a:spAutoFit/>
          </a:bodyPr>
          <a:lstStyle/>
          <a:p>
            <a:pPr marL="342900" indent="-342900">
              <a:buFont typeface="Wingdings" panose="05000000000000000000" pitchFamily="2" charset="2"/>
              <a:buChar char="v"/>
            </a:pPr>
            <a:r>
              <a:rPr lang="en-US" sz="2400" dirty="0" smtClean="0"/>
              <a:t>Health </a:t>
            </a:r>
            <a:r>
              <a:rPr lang="en-US" sz="2400" dirty="0"/>
              <a:t>and Nutrition: Some extension programs focus on health and nutrition education. They provide communities with information on disease prevention, hygiene practices, maternal and child health, and nutrition. By improving health outcomes and reducing healthcare costs, these programs contribute to overall socio-economic development. </a:t>
            </a:r>
          </a:p>
          <a:p>
            <a:endParaRPr lang="en-US" sz="2400" dirty="0" smtClean="0"/>
          </a:p>
          <a:p>
            <a:pPr marL="342900" indent="-342900">
              <a:buFont typeface="Wingdings" panose="05000000000000000000" pitchFamily="2" charset="2"/>
              <a:buChar char="v"/>
            </a:pPr>
            <a:r>
              <a:rPr lang="en-US" sz="2400" dirty="0" smtClean="0"/>
              <a:t>Women </a:t>
            </a:r>
            <a:r>
              <a:rPr lang="en-US" sz="2400" dirty="0"/>
              <a:t>Empowerment: Extension programs often prioritize the empowerment of women, recognizing their crucial role in socio-economic development. These programs provide training on gender equality, women's rights, and income-generating activities. By empowering women, extension programs promote inclusive growth and foster more equitable societies. </a:t>
            </a:r>
          </a:p>
          <a:p>
            <a:pPr marL="342900" indent="-342900">
              <a:buFont typeface="Wingdings" panose="05000000000000000000" pitchFamily="2" charset="2"/>
              <a:buChar char="v"/>
            </a:pPr>
            <a:endParaRPr lang="en-US" sz="2400" dirty="0" smtClean="0"/>
          </a:p>
          <a:p>
            <a:pPr marL="342900" indent="-342900">
              <a:buFont typeface="Wingdings" panose="05000000000000000000" pitchFamily="2" charset="2"/>
              <a:buChar char="v"/>
            </a:pPr>
            <a:r>
              <a:rPr lang="en-US" sz="2400" dirty="0" smtClean="0"/>
              <a:t>Community </a:t>
            </a:r>
            <a:r>
              <a:rPr lang="en-US" sz="2400" dirty="0"/>
              <a:t>Engagement and Participation: Extension programs emphasize community engagement and participation. They involve community members in program planning, implementation, and evaluation. This participatory approach ensures that programs address the specific needs of the community, promoting ownership, and sustainability.</a:t>
            </a:r>
            <a:endParaRPr lang="en-ZW" sz="2400" dirty="0"/>
          </a:p>
        </p:txBody>
      </p:sp>
    </p:spTree>
    <p:extLst>
      <p:ext uri="{BB962C8B-B14F-4D97-AF65-F5344CB8AC3E}">
        <p14:creationId xmlns:p14="http://schemas.microsoft.com/office/powerpoint/2010/main" val="23740846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17481"/>
            <a:ext cx="12192000" cy="1815882"/>
          </a:xfrm>
          <a:prstGeom prst="rect">
            <a:avLst/>
          </a:prstGeom>
        </p:spPr>
        <p:txBody>
          <a:bodyPr wrap="square">
            <a:spAutoFit/>
          </a:bodyPr>
          <a:lstStyle/>
          <a:p>
            <a:r>
              <a:rPr lang="en-US" sz="2800" dirty="0" smtClean="0"/>
              <a:t>In a nut shell, </a:t>
            </a:r>
            <a:r>
              <a:rPr lang="en-US" sz="2800" dirty="0"/>
              <a:t>extension programs are powerful tools for driving socio-economic change. By providing knowledge, skills, and support, they empower individuals and communities to enhance their livelihoods, reduce poverty, and achieve sustainable development.</a:t>
            </a:r>
            <a:endParaRPr lang="en-ZW" sz="2800" dirty="0"/>
          </a:p>
        </p:txBody>
      </p:sp>
    </p:spTree>
    <p:extLst>
      <p:ext uri="{BB962C8B-B14F-4D97-AF65-F5344CB8AC3E}">
        <p14:creationId xmlns:p14="http://schemas.microsoft.com/office/powerpoint/2010/main" val="39359500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3A04C59-2DEC-041A-3AA0-6D62A8B9BFCF}"/>
              </a:ext>
            </a:extLst>
          </p:cNvPr>
          <p:cNvSpPr>
            <a:spLocks noGrp="1"/>
          </p:cNvSpPr>
          <p:nvPr>
            <p:ph idx="1"/>
          </p:nvPr>
        </p:nvSpPr>
        <p:spPr>
          <a:xfrm>
            <a:off x="121297" y="1091682"/>
            <a:ext cx="11905861" cy="5085281"/>
          </a:xfrm>
        </p:spPr>
        <p:txBody>
          <a:bodyPr>
            <a:normAutofit/>
          </a:bodyPr>
          <a:lstStyle/>
          <a:p>
            <a:pPr marL="0" indent="0" algn="l">
              <a:buNone/>
            </a:pPr>
            <a:r>
              <a:rPr lang="en-GB" b="0" i="0" dirty="0" smtClean="0">
                <a:solidFill>
                  <a:srgbClr val="343A3C"/>
                </a:solidFill>
                <a:effectLst/>
                <a:latin typeface="Times New Roman" panose="02020603050405020304" pitchFamily="18" charset="0"/>
                <a:cs typeface="Times New Roman" panose="02020603050405020304" pitchFamily="18" charset="0"/>
              </a:rPr>
              <a:t>Bartlett </a:t>
            </a:r>
            <a:r>
              <a:rPr lang="en-GB" b="0" i="0" dirty="0">
                <a:solidFill>
                  <a:srgbClr val="343A3C"/>
                </a:solidFill>
                <a:effectLst/>
                <a:latin typeface="Times New Roman" panose="02020603050405020304" pitchFamily="18" charset="0"/>
                <a:cs typeface="Times New Roman" panose="02020603050405020304" pitchFamily="18" charset="0"/>
              </a:rPr>
              <a:t>A. (2005) Farmer Field Schools to promote Integrated Pest Management in Asia: the FAO experience, Workshop on Scaling Up Case Studies in Agriculture. IRRI</a:t>
            </a:r>
            <a:r>
              <a:rPr lang="en-GB" b="0" i="0" dirty="0" smtClean="0">
                <a:solidFill>
                  <a:srgbClr val="343A3C"/>
                </a:solidFill>
                <a:effectLst/>
                <a:latin typeface="Times New Roman" panose="02020603050405020304" pitchFamily="18" charset="0"/>
                <a:cs typeface="Times New Roman" panose="02020603050405020304" pitchFamily="18" charset="0"/>
              </a:rPr>
              <a:t>.</a:t>
            </a:r>
          </a:p>
          <a:p>
            <a:pPr marL="457200" indent="-457200" algn="l">
              <a:buAutoNum type="arabicPeriod"/>
            </a:pPr>
            <a:endParaRPr lang="en-GB" b="0" i="0" dirty="0">
              <a:solidFill>
                <a:srgbClr val="343A3C"/>
              </a:solidFill>
              <a:effectLst/>
              <a:latin typeface="Times New Roman" panose="02020603050405020304" pitchFamily="18" charset="0"/>
              <a:cs typeface="Times New Roman" panose="02020603050405020304" pitchFamily="18" charset="0"/>
            </a:endParaRPr>
          </a:p>
          <a:p>
            <a:pPr marL="0" indent="0" algn="l">
              <a:buNone/>
            </a:pPr>
            <a:r>
              <a:rPr lang="en-GB" b="0" i="0" dirty="0" smtClean="0">
                <a:solidFill>
                  <a:srgbClr val="343A3C"/>
                </a:solidFill>
                <a:effectLst/>
                <a:latin typeface="Times New Roman" panose="02020603050405020304" pitchFamily="18" charset="0"/>
                <a:cs typeface="Times New Roman" panose="02020603050405020304" pitchFamily="18" charset="0"/>
              </a:rPr>
              <a:t>Bijlmakers</a:t>
            </a:r>
            <a:r>
              <a:rPr lang="en-GB" b="0" i="0" dirty="0">
                <a:solidFill>
                  <a:srgbClr val="343A3C"/>
                </a:solidFill>
                <a:effectLst/>
                <a:latin typeface="Times New Roman" panose="02020603050405020304" pitchFamily="18" charset="0"/>
                <a:cs typeface="Times New Roman" panose="02020603050405020304" pitchFamily="18" charset="0"/>
              </a:rPr>
              <a:t>, H.( 2005) Farmer Field Schools for IPM - Refresh your Memory, IPM </a:t>
            </a:r>
            <a:r>
              <a:rPr lang="en-GB" b="0" i="0" dirty="0" smtClean="0">
                <a:solidFill>
                  <a:srgbClr val="343A3C"/>
                </a:solidFill>
                <a:effectLst/>
                <a:latin typeface="Times New Roman" panose="02020603050405020304" pitchFamily="18" charset="0"/>
                <a:cs typeface="Times New Roman" panose="02020603050405020304" pitchFamily="18" charset="0"/>
              </a:rPr>
              <a:t>DANIDA</a:t>
            </a:r>
          </a:p>
          <a:p>
            <a:pPr marL="0" indent="0" algn="l">
              <a:buNone/>
            </a:pPr>
            <a:endParaRPr lang="en-GB" b="0" i="0" dirty="0">
              <a:solidFill>
                <a:srgbClr val="343A3C"/>
              </a:solidFill>
              <a:effectLst/>
              <a:latin typeface="Times New Roman" panose="02020603050405020304" pitchFamily="18" charset="0"/>
              <a:cs typeface="Times New Roman" panose="02020603050405020304" pitchFamily="18" charset="0"/>
            </a:endParaRPr>
          </a:p>
          <a:p>
            <a:pPr marL="0" indent="0" algn="l">
              <a:buNone/>
            </a:pPr>
            <a:r>
              <a:rPr lang="en-GB" b="0" i="0" dirty="0" smtClean="0">
                <a:solidFill>
                  <a:srgbClr val="343A3C"/>
                </a:solidFill>
                <a:effectLst/>
                <a:latin typeface="Times New Roman" panose="02020603050405020304" pitchFamily="18" charset="0"/>
                <a:cs typeface="Times New Roman" panose="02020603050405020304" pitchFamily="18" charset="0"/>
              </a:rPr>
              <a:t>Feder</a:t>
            </a:r>
            <a:r>
              <a:rPr lang="en-GB" b="0" i="0" dirty="0">
                <a:solidFill>
                  <a:srgbClr val="343A3C"/>
                </a:solidFill>
                <a:effectLst/>
                <a:latin typeface="Times New Roman" panose="02020603050405020304" pitchFamily="18" charset="0"/>
                <a:cs typeface="Times New Roman" panose="02020603050405020304" pitchFamily="18" charset="0"/>
              </a:rPr>
              <a:t>, G., R. Murgai, and J. B. Quizon (2004b) 'The acquisition and diffusion of knowledge: The case of pest management training in farmer field schools, Indonesia'. Journal of Agricultural Economics 55, no. 2 (2004b): 221-43</a:t>
            </a:r>
            <a:r>
              <a:rPr lang="en-GB" b="0" i="0" dirty="0" smtClean="0">
                <a:solidFill>
                  <a:srgbClr val="343A3C"/>
                </a:solidFill>
                <a:effectLst/>
                <a:latin typeface="Times New Roman" panose="02020603050405020304" pitchFamily="18" charset="0"/>
                <a:cs typeface="Times New Roman" panose="02020603050405020304" pitchFamily="18" charset="0"/>
              </a:rPr>
              <a:t>.</a:t>
            </a:r>
          </a:p>
          <a:p>
            <a:pPr marL="0" indent="0" algn="l">
              <a:buNone/>
            </a:pPr>
            <a:endParaRPr lang="en-GB" b="0" i="0" dirty="0">
              <a:solidFill>
                <a:srgbClr val="343A3C"/>
              </a:solidFill>
              <a:effectLst/>
              <a:latin typeface="Times New Roman" panose="02020603050405020304" pitchFamily="18" charset="0"/>
              <a:cs typeface="Times New Roman" panose="02020603050405020304" pitchFamily="18" charset="0"/>
            </a:endParaRPr>
          </a:p>
          <a:p>
            <a:pPr marL="0" indent="0" algn="l">
              <a:buNone/>
            </a:pPr>
            <a:r>
              <a:rPr lang="en-GB" b="0" i="0" dirty="0" smtClean="0">
                <a:solidFill>
                  <a:srgbClr val="343A3C"/>
                </a:solidFill>
                <a:effectLst/>
                <a:latin typeface="Times New Roman" panose="02020603050405020304" pitchFamily="18" charset="0"/>
                <a:cs typeface="Times New Roman" panose="02020603050405020304" pitchFamily="18" charset="0"/>
              </a:rPr>
              <a:t>Pontius</a:t>
            </a:r>
            <a:r>
              <a:rPr lang="en-GB" b="0" i="0" dirty="0">
                <a:solidFill>
                  <a:srgbClr val="343A3C"/>
                </a:solidFill>
                <a:effectLst/>
                <a:latin typeface="Times New Roman" panose="02020603050405020304" pitchFamily="18" charset="0"/>
                <a:cs typeface="Times New Roman" panose="02020603050405020304" pitchFamily="18" charset="0"/>
              </a:rPr>
              <a:t>, J., R. Dilts, , A. Bartlett (2002) Ten Years of IPM Training in Asia - From Farmer Field School to Community IPM, FAO</a:t>
            </a:r>
          </a:p>
          <a:p>
            <a:pPr marL="18288" indent="0">
              <a:buNone/>
            </a:pPr>
            <a:endParaRPr lang="en-US" dirty="0"/>
          </a:p>
        </p:txBody>
      </p:sp>
      <p:sp>
        <p:nvSpPr>
          <p:cNvPr id="2" name="Title 1">
            <a:extLst>
              <a:ext uri="{FF2B5EF4-FFF2-40B4-BE49-F238E27FC236}">
                <a16:creationId xmlns:a16="http://schemas.microsoft.com/office/drawing/2014/main" xmlns="" id="{FA84F24D-0FBA-FB01-7B68-8CBC1A9BE91C}"/>
              </a:ext>
            </a:extLst>
          </p:cNvPr>
          <p:cNvSpPr>
            <a:spLocks noGrp="1"/>
          </p:cNvSpPr>
          <p:nvPr>
            <p:ph type="title"/>
          </p:nvPr>
        </p:nvSpPr>
        <p:spPr>
          <a:xfrm>
            <a:off x="0" y="1"/>
            <a:ext cx="11353800" cy="1091682"/>
          </a:xfrm>
        </p:spPr>
        <p:txBody>
          <a:bodyPr>
            <a:normAutofit/>
          </a:bodyPr>
          <a:lstStyle/>
          <a:p>
            <a:r>
              <a:rPr lang="en-GB" sz="2800" dirty="0">
                <a:latin typeface="Times New Roman" panose="02020603050405020304" pitchFamily="18" charset="0"/>
                <a:cs typeface="Times New Roman" panose="02020603050405020304" pitchFamily="18" charset="0"/>
              </a:rPr>
              <a:t>REFERENCE</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3862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77764"/>
            <a:ext cx="12191999" cy="6001643"/>
          </a:xfrm>
          <a:prstGeom prst="rect">
            <a:avLst/>
          </a:prstGeom>
        </p:spPr>
        <p:txBody>
          <a:bodyPr wrap="square">
            <a:spAutoFit/>
          </a:bodyPr>
          <a:lstStyle/>
          <a:p>
            <a:pPr marL="685800" indent="-685800">
              <a:buFont typeface="Wingdings" panose="05000000000000000000" pitchFamily="2" charset="2"/>
              <a:buChar char="v"/>
            </a:pPr>
            <a:r>
              <a:rPr lang="en-US" sz="4800" dirty="0"/>
              <a:t>Participatory extension approaches in food and agricultural programs involve engaging and involving farmers, stakeholders, and communities in the process of designing, implementing, and evaluating agricultural extension activities. </a:t>
            </a:r>
            <a:br>
              <a:rPr lang="en-US" sz="4800" dirty="0"/>
            </a:br>
            <a:endParaRPr lang="en-ZW" sz="4800" dirty="0"/>
          </a:p>
        </p:txBody>
      </p:sp>
    </p:spTree>
    <p:extLst>
      <p:ext uri="{BB962C8B-B14F-4D97-AF65-F5344CB8AC3E}">
        <p14:creationId xmlns:p14="http://schemas.microsoft.com/office/powerpoint/2010/main" val="2053563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mandy\OneDrive\Desktop\images-28.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138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8003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A644309-A604-CF4A-81A0-68DC8CBC99CA}"/>
              </a:ext>
            </a:extLst>
          </p:cNvPr>
          <p:cNvSpPr>
            <a:spLocks noGrp="1"/>
          </p:cNvSpPr>
          <p:nvPr>
            <p:ph idx="1"/>
          </p:nvPr>
        </p:nvSpPr>
        <p:spPr>
          <a:xfrm>
            <a:off x="218940" y="1200647"/>
            <a:ext cx="11803432" cy="5550459"/>
          </a:xfrm>
        </p:spPr>
        <p:txBody>
          <a:bodyPr>
            <a:normAutofit fontScale="92500" lnSpcReduction="10000"/>
          </a:bodyPr>
          <a:lstStyle/>
          <a:p>
            <a:pPr marL="18288" indent="0" algn="l">
              <a:buNone/>
            </a:pPr>
            <a:r>
              <a:rPr lang="en-GB" sz="2400" b="0" i="0" dirty="0">
                <a:solidFill>
                  <a:srgbClr val="343A3C"/>
                </a:solidFill>
                <a:effectLst/>
                <a:latin typeface="Times New Roman" panose="02020603050405020304" pitchFamily="18" charset="0"/>
                <a:cs typeface="Times New Roman" panose="02020603050405020304" pitchFamily="18" charset="0"/>
              </a:rPr>
              <a:t>The FFS approach represents a radical departure from earlier agricultural extension programmes, in which farmers were expected to adopt generalised recommendations that had been formulated by specialists from outside the community. The basic features of a typical rice IPM Farmer Field School are as follows (from Pontius, Dilts, and Bartlett, 2002; Bijlmakers, 2005):</a:t>
            </a:r>
          </a:p>
          <a:p>
            <a:pPr algn="l">
              <a:buFont typeface="Arial" panose="020B0604020202020204" pitchFamily="34" charset="0"/>
              <a:buChar char="•"/>
            </a:pPr>
            <a:r>
              <a:rPr lang="en-GB" sz="2400" b="0" i="0" dirty="0">
                <a:solidFill>
                  <a:srgbClr val="343A3C"/>
                </a:solidFill>
                <a:effectLst/>
                <a:latin typeface="Times New Roman" panose="02020603050405020304" pitchFamily="18" charset="0"/>
                <a:cs typeface="Times New Roman" panose="02020603050405020304" pitchFamily="18" charset="0"/>
              </a:rPr>
              <a:t>The IPM FFS is field-based and lasts for a full cropping season</a:t>
            </a:r>
            <a:r>
              <a:rPr lang="en-GB" sz="2400" b="0" i="0" dirty="0" smtClean="0">
                <a:solidFill>
                  <a:srgbClr val="343A3C"/>
                </a:solidFill>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endParaRPr lang="en-GB" sz="2400" b="0" i="0" dirty="0">
              <a:solidFill>
                <a:srgbClr val="343A3C"/>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GB" sz="2400" b="0" i="0" dirty="0">
                <a:solidFill>
                  <a:srgbClr val="343A3C"/>
                </a:solidFill>
                <a:effectLst/>
                <a:latin typeface="Times New Roman" panose="02020603050405020304" pitchFamily="18" charset="0"/>
                <a:cs typeface="Times New Roman" panose="02020603050405020304" pitchFamily="18" charset="0"/>
              </a:rPr>
              <a:t>A FFS meets once a week with a total number of meetings that might range from at least 10 (up to 16) meetings</a:t>
            </a:r>
            <a:r>
              <a:rPr lang="en-GB" sz="2400" b="0" i="0" dirty="0" smtClean="0">
                <a:solidFill>
                  <a:srgbClr val="343A3C"/>
                </a:solidFill>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endParaRPr lang="en-GB" sz="2400" b="0" i="0" dirty="0">
              <a:solidFill>
                <a:srgbClr val="343A3C"/>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GB" sz="2400" b="0" i="0" dirty="0">
                <a:solidFill>
                  <a:srgbClr val="343A3C"/>
                </a:solidFill>
                <a:effectLst/>
                <a:latin typeface="Times New Roman" panose="02020603050405020304" pitchFamily="18" charset="0"/>
                <a:cs typeface="Times New Roman" panose="02020603050405020304" pitchFamily="18" charset="0"/>
              </a:rPr>
              <a:t>The primary learning material at a FFS is the cropping field</a:t>
            </a:r>
            <a:r>
              <a:rPr lang="en-GB" sz="2400" b="0" i="0" dirty="0" smtClean="0">
                <a:solidFill>
                  <a:srgbClr val="343A3C"/>
                </a:solidFill>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endParaRPr lang="en-GB" sz="2400" b="0" i="0" dirty="0">
              <a:solidFill>
                <a:srgbClr val="343A3C"/>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GB" sz="2400" b="0" i="0" dirty="0">
                <a:solidFill>
                  <a:srgbClr val="343A3C"/>
                </a:solidFill>
                <a:effectLst/>
                <a:latin typeface="Times New Roman" panose="02020603050405020304" pitchFamily="18" charset="0"/>
                <a:cs typeface="Times New Roman" panose="02020603050405020304" pitchFamily="18" charset="0"/>
              </a:rPr>
              <a:t>The FFS meeting place is close to the learning plots, often in a farmer’s home and sometimes beneath a tree</a:t>
            </a:r>
            <a:r>
              <a:rPr lang="en-GB" sz="2400" b="0" i="0" dirty="0" smtClean="0">
                <a:solidFill>
                  <a:srgbClr val="343A3C"/>
                </a:solidFill>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endParaRPr lang="en-GB" sz="2400" b="0" i="0" dirty="0">
              <a:solidFill>
                <a:srgbClr val="343A3C"/>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GB" sz="2400" b="0" i="0" dirty="0">
                <a:solidFill>
                  <a:srgbClr val="343A3C"/>
                </a:solidFill>
                <a:effectLst/>
                <a:latin typeface="Times New Roman" panose="02020603050405020304" pitchFamily="18" charset="0"/>
                <a:cs typeface="Times New Roman" panose="02020603050405020304" pitchFamily="18" charset="0"/>
              </a:rPr>
              <a:t>FFS educational methods are experiential, participatory, and learner centred.</a:t>
            </a:r>
          </a:p>
          <a:p>
            <a:endParaRPr lang="en-US" sz="10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xmlns="" id="{1D3836AF-3A68-7D3F-E8FB-AC160E7BBD87}"/>
              </a:ext>
            </a:extLst>
          </p:cNvPr>
          <p:cNvSpPr>
            <a:spLocks noGrp="1"/>
          </p:cNvSpPr>
          <p:nvPr>
            <p:ph type="title"/>
          </p:nvPr>
        </p:nvSpPr>
        <p:spPr>
          <a:xfrm>
            <a:off x="1359673" y="106894"/>
            <a:ext cx="8984974" cy="1093753"/>
          </a:xfrm>
        </p:spPr>
        <p:txBody>
          <a:bodyPr>
            <a:normAutofit/>
          </a:bodyPr>
          <a:lstStyle/>
          <a:p>
            <a:r>
              <a:rPr lang="en-GB" sz="200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FALL ARMY WORM FARMER FIELD SCHOOL</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7092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12845"/>
            <a:ext cx="12192000" cy="8217634"/>
          </a:xfrm>
          <a:prstGeom prst="rect">
            <a:avLst/>
          </a:prstGeom>
        </p:spPr>
        <p:txBody>
          <a:bodyPr wrap="square">
            <a:spAutoFit/>
          </a:bodyPr>
          <a:lstStyle/>
          <a:p>
            <a:pPr>
              <a:buFont typeface="Arial" panose="020B0604020202020204" pitchFamily="34" charset="0"/>
              <a:buChar char="•"/>
            </a:pPr>
            <a:r>
              <a:rPr lang="en-GB" sz="2400" dirty="0">
                <a:solidFill>
                  <a:srgbClr val="343A3C"/>
                </a:solidFill>
                <a:latin typeface="Times New Roman" panose="02020603050405020304" pitchFamily="18" charset="0"/>
                <a:cs typeface="Times New Roman" panose="02020603050405020304" pitchFamily="18" charset="0"/>
              </a:rPr>
              <a:t>Each FFS meeting includes at least three activities: the agro-ecosystem analysis, a ‘special topic’, and a group dynamics activity</a:t>
            </a:r>
            <a:r>
              <a:rPr lang="en-GB" sz="2400" dirty="0" smtClean="0">
                <a:solidFill>
                  <a:srgbClr val="343A3C"/>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endParaRPr lang="en-GB" sz="2400" dirty="0">
              <a:solidFill>
                <a:srgbClr val="343A3C"/>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sz="2400" dirty="0">
                <a:solidFill>
                  <a:srgbClr val="343A3C"/>
                </a:solidFill>
                <a:latin typeface="Times New Roman" panose="02020603050405020304" pitchFamily="18" charset="0"/>
                <a:cs typeface="Times New Roman" panose="02020603050405020304" pitchFamily="18" charset="0"/>
              </a:rPr>
              <a:t>In every FFS, participants conduct a study comparing plots with different managements</a:t>
            </a:r>
            <a:r>
              <a:rPr lang="en-GB" sz="2400" dirty="0" smtClean="0">
                <a:solidFill>
                  <a:srgbClr val="343A3C"/>
                </a:solidFill>
                <a:latin typeface="Times New Roman" panose="02020603050405020304" pitchFamily="18" charset="0"/>
                <a:cs typeface="Times New Roman" panose="02020603050405020304" pitchFamily="18" charset="0"/>
              </a:rPr>
              <a:t>.</a:t>
            </a:r>
          </a:p>
          <a:p>
            <a:endParaRPr lang="en-GB" sz="2400" dirty="0">
              <a:solidFill>
                <a:srgbClr val="343A3C"/>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sz="2400" dirty="0">
                <a:solidFill>
                  <a:srgbClr val="343A3C"/>
                </a:solidFill>
                <a:latin typeface="Times New Roman" panose="02020603050405020304" pitchFamily="18" charset="0"/>
                <a:cs typeface="Times New Roman" panose="02020603050405020304" pitchFamily="18" charset="0"/>
              </a:rPr>
              <a:t>An FFS often includes several additional field studies depending on local field problems</a:t>
            </a:r>
            <a:r>
              <a:rPr lang="en-GB" sz="2400" dirty="0" smtClean="0">
                <a:solidFill>
                  <a:srgbClr val="343A3C"/>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endParaRPr lang="en-GB" sz="2400" dirty="0">
              <a:solidFill>
                <a:srgbClr val="343A3C"/>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sz="2400" dirty="0">
                <a:solidFill>
                  <a:srgbClr val="343A3C"/>
                </a:solidFill>
                <a:latin typeface="Times New Roman" panose="02020603050405020304" pitchFamily="18" charset="0"/>
                <a:cs typeface="Times New Roman" panose="02020603050405020304" pitchFamily="18" charset="0"/>
              </a:rPr>
              <a:t>Between 25 and 30 farmers participate in an FFS. Participants learn together in small groups of five to maximise participation</a:t>
            </a:r>
            <a:r>
              <a:rPr lang="en-GB" sz="2400" dirty="0" smtClean="0">
                <a:solidFill>
                  <a:srgbClr val="343A3C"/>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endParaRPr lang="en-GB" sz="2400" dirty="0">
              <a:solidFill>
                <a:srgbClr val="343A3C"/>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sz="2400" dirty="0">
                <a:solidFill>
                  <a:srgbClr val="343A3C"/>
                </a:solidFill>
                <a:latin typeface="Times New Roman" panose="02020603050405020304" pitchFamily="18" charset="0"/>
                <a:cs typeface="Times New Roman" panose="02020603050405020304" pitchFamily="18" charset="0"/>
              </a:rPr>
              <a:t>All FFSs include a ‘field day’ in which farmers make presentations the results of their studies</a:t>
            </a:r>
            <a:r>
              <a:rPr lang="en-GB" sz="2400" dirty="0" smtClean="0">
                <a:solidFill>
                  <a:srgbClr val="343A3C"/>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endParaRPr lang="en-GB" sz="2400" dirty="0">
              <a:solidFill>
                <a:srgbClr val="343A3C"/>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sz="2400" dirty="0">
                <a:solidFill>
                  <a:srgbClr val="343A3C"/>
                </a:solidFill>
                <a:latin typeface="Times New Roman" panose="02020603050405020304" pitchFamily="18" charset="0"/>
                <a:cs typeface="Times New Roman" panose="02020603050405020304" pitchFamily="18" charset="0"/>
              </a:rPr>
              <a:t>A pre- and post-test is conducted as part of every FFS for diagnostic purposes and for determining follow-up activities</a:t>
            </a:r>
            <a:r>
              <a:rPr lang="en-GB" sz="2400" dirty="0" smtClean="0">
                <a:solidFill>
                  <a:srgbClr val="343A3C"/>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endParaRPr lang="en-GB" sz="2400" dirty="0">
              <a:solidFill>
                <a:srgbClr val="343A3C"/>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sz="2400" dirty="0">
                <a:solidFill>
                  <a:srgbClr val="343A3C"/>
                </a:solidFill>
                <a:latin typeface="Times New Roman" panose="02020603050405020304" pitchFamily="18" charset="0"/>
                <a:cs typeface="Times New Roman" panose="02020603050405020304" pitchFamily="18" charset="0"/>
              </a:rPr>
              <a:t>The facilitators of FFSs undergo intensive season-long residential training to prepare them for organising and conducting FFS</a:t>
            </a:r>
            <a:r>
              <a:rPr lang="en-GB" sz="2400" dirty="0" smtClean="0">
                <a:solidFill>
                  <a:srgbClr val="343A3C"/>
                </a:solidFill>
                <a:latin typeface="Times New Roman" panose="02020603050405020304" pitchFamily="18" charset="0"/>
                <a:cs typeface="Times New Roman" panose="02020603050405020304" pitchFamily="18" charset="0"/>
              </a:rPr>
              <a:t>.</a:t>
            </a:r>
          </a:p>
          <a:p>
            <a:pPr>
              <a:buFont typeface="Arial" panose="020B0604020202020204" pitchFamily="34" charset="0"/>
              <a:buChar char="•"/>
            </a:pPr>
            <a:endParaRPr lang="en-GB" sz="2400" dirty="0">
              <a:solidFill>
                <a:srgbClr val="343A3C"/>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sz="2400" dirty="0">
                <a:solidFill>
                  <a:srgbClr val="343A3C"/>
                </a:solidFill>
                <a:latin typeface="Times New Roman" panose="02020603050405020304" pitchFamily="18" charset="0"/>
                <a:cs typeface="Times New Roman" panose="02020603050405020304" pitchFamily="18" charset="0"/>
              </a:rPr>
              <a:t>Preparation meetings precede an FFS to determine needs, recruit participants, and develop a learning contract</a:t>
            </a:r>
            <a:r>
              <a:rPr lang="en-GB" sz="2400" dirty="0" smtClean="0">
                <a:solidFill>
                  <a:srgbClr val="343A3C"/>
                </a:solidFill>
                <a:latin typeface="Times New Roman" panose="02020603050405020304" pitchFamily="18" charset="0"/>
                <a:cs typeface="Times New Roman" panose="02020603050405020304" pitchFamily="18" charset="0"/>
              </a:rPr>
              <a:t>.</a:t>
            </a:r>
          </a:p>
          <a:p>
            <a:endParaRPr lang="en-GB" sz="2400" dirty="0">
              <a:solidFill>
                <a:srgbClr val="343A3C"/>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sz="2400" dirty="0">
                <a:solidFill>
                  <a:srgbClr val="343A3C"/>
                </a:solidFill>
                <a:latin typeface="Times New Roman" panose="02020603050405020304" pitchFamily="18" charset="0"/>
                <a:cs typeface="Times New Roman" panose="02020603050405020304" pitchFamily="18" charset="0"/>
              </a:rPr>
              <a:t>Final meetings of the FFS often include planning for follow-up activities.</a:t>
            </a:r>
            <a:endParaRPr lang="en-GB" sz="2400" dirty="0">
              <a:solidFill>
                <a:srgbClr val="343A3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9189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ZW" dirty="0"/>
          </a:p>
        </p:txBody>
      </p:sp>
      <p:pic>
        <p:nvPicPr>
          <p:cNvPr id="2050" name="Picture 2" descr="C:\Users\mandy\OneDrive\Desktop\images.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123" y="-1"/>
            <a:ext cx="12048877" cy="62099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6711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77823" y="0"/>
            <a:ext cx="6092466" cy="1349732"/>
          </a:xfrm>
        </p:spPr>
        <p:txBody>
          <a:bodyPr>
            <a:noAutofit/>
          </a:bodyPr>
          <a:lstStyle/>
          <a:p>
            <a:pPr marL="18288" indent="0" algn="ctr">
              <a:buNone/>
            </a:pPr>
            <a:r>
              <a:rPr lang="en-US" sz="4400" dirty="0" smtClean="0"/>
              <a:t>PARTICIPATORY APPROACH DESIGN</a:t>
            </a:r>
            <a:endParaRPr lang="en-ZW" sz="4400" dirty="0"/>
          </a:p>
        </p:txBody>
      </p:sp>
      <p:sp>
        <p:nvSpPr>
          <p:cNvPr id="3" name="Title 2"/>
          <p:cNvSpPr>
            <a:spLocks noGrp="1"/>
          </p:cNvSpPr>
          <p:nvPr>
            <p:ph type="title"/>
          </p:nvPr>
        </p:nvSpPr>
        <p:spPr>
          <a:xfrm>
            <a:off x="485029" y="2019631"/>
            <a:ext cx="11441927" cy="3454841"/>
          </a:xfrm>
        </p:spPr>
        <p:txBody>
          <a:bodyPr/>
          <a:lstStyle/>
          <a:p>
            <a:pPr marL="571500" indent="-571500">
              <a:buFont typeface="Wingdings" panose="05000000000000000000" pitchFamily="2" charset="2"/>
              <a:buChar char="v"/>
            </a:pPr>
            <a:r>
              <a:rPr lang="en-GB" sz="4000" b="1" dirty="0">
                <a:effectLst/>
                <a:latin typeface="Times New Roman" panose="02020603050405020304" pitchFamily="18" charset="0"/>
                <a:cs typeface="Times New Roman" panose="02020603050405020304" pitchFamily="18" charset="0"/>
              </a:rPr>
              <a:t>Key principles and strategies for designing participatory extension approaches in food and agricultural</a:t>
            </a:r>
            <a:br>
              <a:rPr lang="en-GB" sz="4000" b="1" dirty="0">
                <a:effectLst/>
                <a:latin typeface="Times New Roman" panose="02020603050405020304" pitchFamily="18" charset="0"/>
                <a:cs typeface="Times New Roman" panose="02020603050405020304" pitchFamily="18" charset="0"/>
              </a:rPr>
            </a:br>
            <a:r>
              <a:rPr lang="en-GB" sz="4000" b="1" dirty="0">
                <a:effectLst/>
                <a:latin typeface="Times New Roman" panose="02020603050405020304" pitchFamily="18" charset="0"/>
                <a:cs typeface="Times New Roman" panose="02020603050405020304" pitchFamily="18" charset="0"/>
              </a:rPr>
              <a:t>programs</a:t>
            </a:r>
            <a:r>
              <a:rPr lang="en-GB" sz="4000" b="1" dirty="0" smtClean="0">
                <a:effectLst/>
                <a:latin typeface="Times New Roman" panose="02020603050405020304" pitchFamily="18" charset="0"/>
                <a:cs typeface="Times New Roman" panose="02020603050405020304" pitchFamily="18" charset="0"/>
              </a:rPr>
              <a:t>:</a:t>
            </a:r>
            <a:br>
              <a:rPr lang="en-GB" sz="4000" b="1" dirty="0" smtClean="0">
                <a:effectLst/>
                <a:latin typeface="Times New Roman" panose="02020603050405020304" pitchFamily="18" charset="0"/>
                <a:cs typeface="Times New Roman" panose="02020603050405020304" pitchFamily="18" charset="0"/>
              </a:rPr>
            </a:br>
            <a:r>
              <a:rPr lang="en-GB" sz="1400" dirty="0" smtClean="0">
                <a:effectLst/>
                <a:latin typeface="Times New Roman" panose="02020603050405020304" pitchFamily="18" charset="0"/>
                <a:cs typeface="Times New Roman" panose="02020603050405020304" pitchFamily="18" charset="0"/>
              </a:rPr>
              <a:t/>
            </a:r>
            <a:br>
              <a:rPr lang="en-GB" sz="1400" dirty="0" smtClean="0">
                <a:effectLst/>
                <a:latin typeface="Times New Roman" panose="02020603050405020304" pitchFamily="18" charset="0"/>
                <a:cs typeface="Times New Roman" panose="02020603050405020304" pitchFamily="18" charset="0"/>
              </a:rPr>
            </a:br>
            <a:endParaRPr lang="en-ZW" sz="1400" dirty="0"/>
          </a:p>
        </p:txBody>
      </p:sp>
    </p:spTree>
    <p:extLst>
      <p:ext uri="{BB962C8B-B14F-4D97-AF65-F5344CB8AC3E}">
        <p14:creationId xmlns:p14="http://schemas.microsoft.com/office/powerpoint/2010/main" val="2919485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579FFA1-6628-8FDF-488C-1625BC48B4B5}"/>
              </a:ext>
            </a:extLst>
          </p:cNvPr>
          <p:cNvSpPr>
            <a:spLocks noGrp="1"/>
          </p:cNvSpPr>
          <p:nvPr>
            <p:ph idx="1"/>
          </p:nvPr>
        </p:nvSpPr>
        <p:spPr>
          <a:xfrm>
            <a:off x="164891" y="-111318"/>
            <a:ext cx="11873383" cy="6841901"/>
          </a:xfrm>
        </p:spPr>
        <p:txBody>
          <a:bodyPr>
            <a:normAutofit fontScale="85000" lnSpcReduction="20000"/>
          </a:bodyPr>
          <a:lstStyle/>
          <a:p>
            <a:pPr marL="342900" indent="-342900">
              <a:buFont typeface="Wingdings" panose="05000000000000000000" pitchFamily="2" charset="2"/>
              <a:buChar char="v"/>
            </a:pPr>
            <a:r>
              <a:rPr lang="en-GB" sz="2300" dirty="0">
                <a:effectLst/>
                <a:latin typeface="Times New Roman" panose="02020603050405020304" pitchFamily="18" charset="0"/>
                <a:cs typeface="Times New Roman" panose="02020603050405020304" pitchFamily="18" charset="0"/>
              </a:rPr>
              <a:t/>
            </a:r>
            <a:br>
              <a:rPr lang="en-GB" sz="2300" dirty="0">
                <a:effectLst/>
                <a:latin typeface="Times New Roman" panose="02020603050405020304" pitchFamily="18" charset="0"/>
                <a:cs typeface="Times New Roman" panose="02020603050405020304" pitchFamily="18" charset="0"/>
              </a:rPr>
            </a:br>
            <a:r>
              <a:rPr lang="en-GB" sz="3300" dirty="0" smtClean="0">
                <a:effectLst/>
                <a:latin typeface="Times New Roman" panose="02020603050405020304" pitchFamily="18" charset="0"/>
                <a:cs typeface="Times New Roman" panose="02020603050405020304" pitchFamily="18" charset="0"/>
              </a:rPr>
              <a:t>Needs </a:t>
            </a:r>
            <a:r>
              <a:rPr lang="en-GB" sz="3300" dirty="0">
                <a:effectLst/>
                <a:latin typeface="Times New Roman" panose="02020603050405020304" pitchFamily="18" charset="0"/>
                <a:cs typeface="Times New Roman" panose="02020603050405020304" pitchFamily="18" charset="0"/>
              </a:rPr>
              <a:t>Assessment: Begin by conducting a thorough needs assessment to understand the speciﬁc challenges, aspirations, and priorities of the target farmers and communities. This can be achieved through surveys, focus group discussions, interviews, and direct observation</a:t>
            </a:r>
            <a:r>
              <a:rPr lang="en-GB" sz="3300" dirty="0" smtClean="0">
                <a:effectLst/>
                <a:latin typeface="Times New Roman" panose="02020603050405020304" pitchFamily="18" charset="0"/>
                <a:cs typeface="Times New Roman" panose="02020603050405020304" pitchFamily="18" charset="0"/>
              </a:rPr>
              <a:t>.</a:t>
            </a:r>
          </a:p>
          <a:p>
            <a:pPr marL="457200" indent="-457200">
              <a:buFont typeface="Wingdings" panose="05000000000000000000" pitchFamily="2" charset="2"/>
              <a:buChar char="v"/>
            </a:pPr>
            <a:endParaRPr lang="en-GB" sz="3300" dirty="0">
              <a:effectLst/>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GB" sz="3300" dirty="0" smtClean="0">
                <a:effectLst/>
                <a:latin typeface="Times New Roman" panose="02020603050405020304" pitchFamily="18" charset="0"/>
                <a:cs typeface="Times New Roman" panose="02020603050405020304" pitchFamily="18" charset="0"/>
              </a:rPr>
              <a:t>Farmer </a:t>
            </a:r>
            <a:r>
              <a:rPr lang="en-GB" sz="3300" dirty="0">
                <a:effectLst/>
                <a:latin typeface="Times New Roman" panose="02020603050405020304" pitchFamily="18" charset="0"/>
                <a:cs typeface="Times New Roman" panose="02020603050405020304" pitchFamily="18" charset="0"/>
              </a:rPr>
              <a:t>Participation: Involve farmers and community members from the outset. Include them in planning, implementation, and evaluation activities. Encourage their active participation by soliciting their opinions, ideas, and feedback throughout the process.</a:t>
            </a:r>
            <a:r>
              <a:rPr lang="en-GB" sz="3300" dirty="0">
                <a:effectLst/>
                <a:latin typeface="Times New Roman" panose="02020603050405020304" pitchFamily="18" charset="0"/>
                <a:cs typeface="Times New Roman" panose="02020603050405020304" pitchFamily="18" charset="0"/>
              </a:rPr>
              <a:t/>
            </a:r>
            <a:br>
              <a:rPr lang="en-GB" sz="3300" dirty="0">
                <a:effectLst/>
                <a:latin typeface="Times New Roman" panose="02020603050405020304" pitchFamily="18" charset="0"/>
                <a:cs typeface="Times New Roman" panose="02020603050405020304" pitchFamily="18" charset="0"/>
              </a:rPr>
            </a:br>
            <a:endParaRPr lang="en-GB" sz="3300" dirty="0" smtClean="0">
              <a:effectLst/>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GB" sz="3300" dirty="0" smtClean="0">
                <a:effectLst/>
                <a:latin typeface="Times New Roman" panose="02020603050405020304" pitchFamily="18" charset="0"/>
                <a:cs typeface="Times New Roman" panose="02020603050405020304" pitchFamily="18" charset="0"/>
              </a:rPr>
              <a:t>Farmer </a:t>
            </a:r>
            <a:r>
              <a:rPr lang="en-GB" sz="3300" dirty="0">
                <a:effectLst/>
                <a:latin typeface="Times New Roman" panose="02020603050405020304" pitchFamily="18" charset="0"/>
                <a:cs typeface="Times New Roman" panose="02020603050405020304" pitchFamily="18" charset="0"/>
              </a:rPr>
              <a:t>Field Schools (FFS): FFS is a popular participatory approach where farmers learn by doing. It involves organizing groups of farmers who meet regularly to learn and experiment with new agricultural techniques. Farmers actively participate in decision-making, problem-solving, and knowledge sharing</a:t>
            </a:r>
            <a:br>
              <a:rPr lang="en-GB" sz="3300" dirty="0">
                <a:effectLst/>
                <a:latin typeface="Times New Roman" panose="02020603050405020304" pitchFamily="18" charset="0"/>
                <a:cs typeface="Times New Roman" panose="02020603050405020304" pitchFamily="18" charset="0"/>
              </a:rPr>
            </a:br>
            <a:r>
              <a:rPr lang="en-GB" sz="3300" dirty="0">
                <a:effectLst/>
                <a:latin typeface="Times New Roman" panose="02020603050405020304" pitchFamily="18" charset="0"/>
                <a:cs typeface="Times New Roman" panose="02020603050405020304" pitchFamily="18" charset="0"/>
              </a:rPr>
              <a:t>within the group.</a:t>
            </a:r>
            <a:br>
              <a:rPr lang="en-GB" sz="3300" dirty="0">
                <a:effectLst/>
                <a:latin typeface="Times New Roman" panose="02020603050405020304" pitchFamily="18" charset="0"/>
                <a:cs typeface="Times New Roman" panose="02020603050405020304" pitchFamily="18" charset="0"/>
              </a:rPr>
            </a:br>
            <a:endParaRPr lang="en-GB" sz="3300" dirty="0">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dirty="0"/>
          </a:p>
        </p:txBody>
      </p:sp>
    </p:spTree>
    <p:extLst>
      <p:ext uri="{BB962C8B-B14F-4D97-AF65-F5344CB8AC3E}">
        <p14:creationId xmlns:p14="http://schemas.microsoft.com/office/powerpoint/2010/main" val="1557205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40689" y="0"/>
            <a:ext cx="10585836" cy="7939377"/>
          </a:xfrm>
        </p:spPr>
        <p:txBody>
          <a:bodyPr/>
          <a:lstStyle/>
          <a:p>
            <a:pPr marL="457200" indent="-457200">
              <a:buFont typeface="Wingdings" panose="05000000000000000000" pitchFamily="2" charset="2"/>
              <a:buChar char="v"/>
            </a:pPr>
            <a:r>
              <a:rPr lang="en-GB" sz="2800" dirty="0">
                <a:effectLst/>
                <a:latin typeface="Times New Roman" panose="02020603050405020304" pitchFamily="18" charset="0"/>
                <a:cs typeface="Times New Roman" panose="02020603050405020304" pitchFamily="18" charset="0"/>
              </a:rPr>
              <a:t>Participatory Research and Demonstration: Collaborate with farmers to identify research questions </a:t>
            </a:r>
            <a:r>
              <a:rPr lang="en-GB" sz="2800" dirty="0" smtClean="0">
                <a:effectLst/>
                <a:latin typeface="Times New Roman" panose="02020603050405020304" pitchFamily="18" charset="0"/>
                <a:cs typeface="Times New Roman" panose="02020603050405020304" pitchFamily="18" charset="0"/>
              </a:rPr>
              <a:t>and carry </a:t>
            </a:r>
            <a:r>
              <a:rPr lang="en-GB" sz="2800" dirty="0">
                <a:effectLst/>
                <a:latin typeface="Times New Roman" panose="02020603050405020304" pitchFamily="18" charset="0"/>
                <a:cs typeface="Times New Roman" panose="02020603050405020304" pitchFamily="18" charset="0"/>
              </a:rPr>
              <a:t>out on-farm trials and demonstrations. Farmers can actively participate in data collection, analysis, and interpretation of results. This enhances </a:t>
            </a:r>
            <a:r>
              <a:rPr lang="en-GB" sz="2800" dirty="0" smtClean="0">
                <a:effectLst/>
                <a:latin typeface="Times New Roman" panose="02020603050405020304" pitchFamily="18" charset="0"/>
                <a:cs typeface="Times New Roman" panose="02020603050405020304" pitchFamily="18" charset="0"/>
              </a:rPr>
              <a:t>their understanding </a:t>
            </a:r>
            <a:r>
              <a:rPr lang="en-GB" sz="2800" dirty="0">
                <a:effectLst/>
                <a:latin typeface="Times New Roman" panose="02020603050405020304" pitchFamily="18" charset="0"/>
                <a:cs typeface="Times New Roman" panose="02020603050405020304" pitchFamily="18" charset="0"/>
              </a:rPr>
              <a:t>and ownership of the </a:t>
            </a:r>
            <a:r>
              <a:rPr lang="en-GB" sz="2800" dirty="0" smtClean="0">
                <a:effectLst/>
                <a:latin typeface="Times New Roman" panose="02020603050405020304" pitchFamily="18" charset="0"/>
                <a:cs typeface="Times New Roman" panose="02020603050405020304" pitchFamily="18" charset="0"/>
              </a:rPr>
              <a:t>agricultural practices </a:t>
            </a:r>
            <a:r>
              <a:rPr lang="en-GB" sz="2800" dirty="0">
                <a:effectLst/>
                <a:latin typeface="Times New Roman" panose="02020603050405020304" pitchFamily="18" charset="0"/>
                <a:cs typeface="Times New Roman" panose="02020603050405020304" pitchFamily="18" charset="0"/>
              </a:rPr>
              <a:t>being promoted.</a:t>
            </a:r>
            <a:br>
              <a:rPr lang="en-GB" sz="2800" dirty="0">
                <a:effectLst/>
                <a:latin typeface="Times New Roman" panose="02020603050405020304" pitchFamily="18" charset="0"/>
                <a:cs typeface="Times New Roman" panose="02020603050405020304" pitchFamily="18" charset="0"/>
              </a:rPr>
            </a:br>
            <a:r>
              <a:rPr lang="en-GB" sz="2800" dirty="0">
                <a:effectLst/>
                <a:latin typeface="Times New Roman" panose="02020603050405020304" pitchFamily="18" charset="0"/>
                <a:cs typeface="Times New Roman" panose="02020603050405020304" pitchFamily="18" charset="0"/>
              </a:rPr>
              <a:t/>
            </a:r>
            <a:br>
              <a:rPr lang="en-GB" sz="2800" dirty="0">
                <a:effectLst/>
                <a:latin typeface="Times New Roman" panose="02020603050405020304" pitchFamily="18" charset="0"/>
                <a:cs typeface="Times New Roman" panose="02020603050405020304" pitchFamily="18" charset="0"/>
              </a:rPr>
            </a:br>
            <a:r>
              <a:rPr lang="en-GB" sz="2800" dirty="0">
                <a:effectLst/>
                <a:latin typeface="Times New Roman" panose="02020603050405020304" pitchFamily="18" charset="0"/>
                <a:cs typeface="Times New Roman" panose="02020603050405020304" pitchFamily="18" charset="0"/>
              </a:rPr>
              <a:t>Knowledge Sharing Platforms: Establish knowledge-sharing platforms such as farmer groups, cooperatives, or online communities where farmers can exchange experiences, innovations, and best practices. Encourage peer-to-peer learning and facilitate interactions between farmers, extension agents, researchers, and other stakeholders.</a:t>
            </a:r>
            <a:br>
              <a:rPr lang="en-GB" sz="2800" dirty="0">
                <a:effectLst/>
                <a:latin typeface="Times New Roman" panose="02020603050405020304" pitchFamily="18" charset="0"/>
                <a:cs typeface="Times New Roman" panose="02020603050405020304" pitchFamily="18" charset="0"/>
              </a:rPr>
            </a:br>
            <a:r>
              <a:rPr lang="en-GB" sz="2800" dirty="0">
                <a:effectLst/>
                <a:latin typeface="Times New Roman" panose="02020603050405020304" pitchFamily="18" charset="0"/>
                <a:cs typeface="Times New Roman" panose="02020603050405020304" pitchFamily="18" charset="0"/>
              </a:rPr>
              <a:t>Capacity Building: Provide training and capacity building activities to enhance farmers' knowledge, skills, and conﬁdence. Offer both formal and informal learning opportunities, including workshops, ﬁeld</a:t>
            </a:r>
            <a:r>
              <a:rPr lang="en-GB" sz="5400" dirty="0">
                <a:effectLst/>
                <a:latin typeface="Times New Roman" panose="02020603050405020304" pitchFamily="18" charset="0"/>
                <a:cs typeface="Times New Roman" panose="02020603050405020304" pitchFamily="18" charset="0"/>
              </a:rPr>
              <a:t/>
            </a:r>
            <a:br>
              <a:rPr lang="en-GB" sz="5400" dirty="0">
                <a:effectLst/>
                <a:latin typeface="Times New Roman" panose="02020603050405020304" pitchFamily="18" charset="0"/>
                <a:cs typeface="Times New Roman" panose="02020603050405020304" pitchFamily="18" charset="0"/>
              </a:rPr>
            </a:br>
            <a:endParaRPr lang="en-ZW" dirty="0"/>
          </a:p>
        </p:txBody>
      </p:sp>
    </p:spTree>
    <p:extLst>
      <p:ext uri="{BB962C8B-B14F-4D97-AF65-F5344CB8AC3E}">
        <p14:creationId xmlns:p14="http://schemas.microsoft.com/office/powerpoint/2010/main" val="3252887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lemental">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Elemental">
      <a:maj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lemental">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tint val="95000"/>
              </a:schemeClr>
            </a:gs>
            <a:gs pos="100000">
              <a:schemeClr val="phClr">
                <a:shade val="40000"/>
                <a:satMod val="180000"/>
              </a:schemeClr>
            </a:gs>
          </a:gsLst>
          <a:lin ang="5400000" scaled="0"/>
        </a:gradFill>
        <a:blipFill>
          <a:blip xmlns:r="http://schemas.openxmlformats.org/officeDocument/2006/relationships" r:embed="rId1">
            <a:duotone>
              <a:schemeClr val="phClr">
                <a:shade val="14000"/>
                <a:satMod val="280000"/>
              </a:schemeClr>
              <a:schemeClr val="phClr">
                <a:tint val="60000"/>
                <a:sat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Elemental</Template>
  <TotalTime>227</TotalTime>
  <Words>905</Words>
  <Application>Microsoft Office PowerPoint</Application>
  <PresentationFormat>Custom</PresentationFormat>
  <Paragraphs>65</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Elemental</vt:lpstr>
      <vt:lpstr>MANDIZVIDZA EUGINE. K. B231791B MUDZINGWA BLESSED B231058B CHIWARA MARGRET B1231754 </vt:lpstr>
      <vt:lpstr>PowerPoint Presentation</vt:lpstr>
      <vt:lpstr>PowerPoint Presentation</vt:lpstr>
      <vt:lpstr>                    FALL ARMY WORM FARMER FIELD SCHOOL</vt:lpstr>
      <vt:lpstr>PowerPoint Presentation</vt:lpstr>
      <vt:lpstr>PowerPoint Presentation</vt:lpstr>
      <vt:lpstr>Key principles and strategies for designing participatory extension approaches in food and agricultural programs:  </vt:lpstr>
      <vt:lpstr>PowerPoint Presentation</vt:lpstr>
      <vt:lpstr>Participatory Research and Demonstration: Collaborate with farmers to identify research questions and carry out on-farm trials and demonstrations. Farmers can actively participate in data collection, analysis, and interpretation of results. This enhances their understanding and ownership of the agricultural practices being promoted.  Knowledge Sharing Platforms: Establish knowledge-sharing platforms such as farmer groups, cooperatives, or online communities where farmers can exchange experiences, innovations, and best practices. Encourage peer-to-peer learning and facilitate interactions between farmers, extension agents, researchers, and other stakeholders. Capacity Building: Provide training and capacity building activities to enhance farmers' knowledge, skills, and conﬁdence. Offer both formal and informal learning opportunities, including workshops, ﬁeld </vt:lpstr>
      <vt:lpstr>PowerPoint Presentation</vt:lpstr>
      <vt:lpstr>PowerPoint Presentation</vt:lpstr>
      <vt:lpstr>Extension programs play a crucial role in promoting socio-economic change in communities and societies.  These programs are designed to provide education, training, and support to individuals, groups, and communities, with the aim of improving their livelihoods and overall well-being.   Here are some key notes on extension programs and their impact on socio-economic change: </vt:lpstr>
      <vt:lpstr>PowerPoint Presentation</vt:lpstr>
      <vt:lpstr>PowerPoint Presentation</vt:lpstr>
      <vt:lpstr>PowerPoint Presentation</vt:lpstr>
      <vt:lpstr>REFERENCE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PRACTICAL  Design Participatory Extension approach in Food                   and Agricultural Programmes</dc:title>
  <dc:creator>blessed mudzingwa</dc:creator>
  <cp:lastModifiedBy>Kaiwe Mandy</cp:lastModifiedBy>
  <cp:revision>17</cp:revision>
  <dcterms:created xsi:type="dcterms:W3CDTF">2024-01-22T14:28:57Z</dcterms:created>
  <dcterms:modified xsi:type="dcterms:W3CDTF">2024-01-23T09:35:55Z</dcterms:modified>
</cp:coreProperties>
</file>