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61" r:id="rId7"/>
    <p:sldId id="262" r:id="rId8"/>
    <p:sldId id="263" r:id="rId9"/>
    <p:sldId id="264" r:id="rId10"/>
    <p:sldId id="265" r:id="rId11"/>
    <p:sldId id="266" r:id="rId12"/>
    <p:sldId id="258"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82449B69-D5B6-400D-B096-996475F00352}" type="datetimeFigureOut">
              <a:rPr lang="en-ZW" smtClean="0"/>
              <a:t>16/1/2024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345888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82449B69-D5B6-400D-B096-996475F00352}" type="datetimeFigureOut">
              <a:rPr lang="en-ZW" smtClean="0"/>
              <a:t>16/1/2024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41482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82449B69-D5B6-400D-B096-996475F00352}" type="datetimeFigureOut">
              <a:rPr lang="en-ZW" smtClean="0"/>
              <a:t>16/1/2024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17662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82449B69-D5B6-400D-B096-996475F00352}" type="datetimeFigureOut">
              <a:rPr lang="en-ZW" smtClean="0"/>
              <a:t>16/1/2024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47035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449B69-D5B6-400D-B096-996475F00352}" type="datetimeFigureOut">
              <a:rPr lang="en-ZW" smtClean="0"/>
              <a:t>16/1/2024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150057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82449B69-D5B6-400D-B096-996475F00352}" type="datetimeFigureOut">
              <a:rPr lang="en-ZW" smtClean="0"/>
              <a:t>16/1/2024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321247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82449B69-D5B6-400D-B096-996475F00352}" type="datetimeFigureOut">
              <a:rPr lang="en-ZW" smtClean="0"/>
              <a:t>16/1/2024</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350367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82449B69-D5B6-400D-B096-996475F00352}" type="datetimeFigureOut">
              <a:rPr lang="en-ZW" smtClean="0"/>
              <a:t>16/1/2024</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194785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9B69-D5B6-400D-B096-996475F00352}" type="datetimeFigureOut">
              <a:rPr lang="en-ZW" smtClean="0"/>
              <a:t>16/1/2024</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390659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49B69-D5B6-400D-B096-996475F00352}" type="datetimeFigureOut">
              <a:rPr lang="en-ZW" smtClean="0"/>
              <a:t>16/1/2024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48979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49B69-D5B6-400D-B096-996475F00352}" type="datetimeFigureOut">
              <a:rPr lang="en-ZW" smtClean="0"/>
              <a:t>16/1/2024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6E8B8910-F0B0-4707-B103-C63BCBF6058D}" type="slidenum">
              <a:rPr lang="en-ZW" smtClean="0"/>
              <a:t>‹#›</a:t>
            </a:fld>
            <a:endParaRPr lang="en-ZW"/>
          </a:p>
        </p:txBody>
      </p:sp>
    </p:spTree>
    <p:extLst>
      <p:ext uri="{BB962C8B-B14F-4D97-AF65-F5344CB8AC3E}">
        <p14:creationId xmlns:p14="http://schemas.microsoft.com/office/powerpoint/2010/main" val="192539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49B69-D5B6-400D-B096-996475F00352}" type="datetimeFigureOut">
              <a:rPr lang="en-ZW" smtClean="0"/>
              <a:t>16/1/2024</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B8910-F0B0-4707-B103-C63BCBF6058D}" type="slidenum">
              <a:rPr lang="en-ZW" smtClean="0"/>
              <a:t>‹#›</a:t>
            </a:fld>
            <a:endParaRPr lang="en-ZW"/>
          </a:p>
        </p:txBody>
      </p:sp>
    </p:spTree>
    <p:extLst>
      <p:ext uri="{BB962C8B-B14F-4D97-AF65-F5344CB8AC3E}">
        <p14:creationId xmlns:p14="http://schemas.microsoft.com/office/powerpoint/2010/main" val="109120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EXTENSION AGENT</a:t>
            </a:r>
            <a:endParaRPr lang="en-ZW" dirty="0"/>
          </a:p>
        </p:txBody>
      </p:sp>
      <p:sp>
        <p:nvSpPr>
          <p:cNvPr id="3" name="Subtitle 2"/>
          <p:cNvSpPr>
            <a:spLocks noGrp="1"/>
          </p:cNvSpPr>
          <p:nvPr>
            <p:ph type="subTitle" idx="1"/>
          </p:nvPr>
        </p:nvSpPr>
        <p:spPr/>
        <p:txBody>
          <a:bodyPr/>
          <a:lstStyle/>
          <a:p>
            <a:r>
              <a:rPr lang="en-US" dirty="0" smtClean="0"/>
              <a:t>EVELYN </a:t>
            </a:r>
            <a:r>
              <a:rPr lang="en-US" dirty="0" smtClean="0"/>
              <a:t>MANYEVERE (B232180A)</a:t>
            </a:r>
            <a:endParaRPr lang="en-US" dirty="0" smtClean="0"/>
          </a:p>
          <a:p>
            <a:r>
              <a:rPr lang="en-US" dirty="0" smtClean="0"/>
              <a:t>TAKUDZWA B TIENGANE (B231789A</a:t>
            </a:r>
            <a:r>
              <a:rPr lang="en-US" dirty="0" smtClean="0"/>
              <a:t>)</a:t>
            </a:r>
          </a:p>
          <a:p>
            <a:r>
              <a:rPr lang="en-US" dirty="0" smtClean="0"/>
              <a:t>DOZVA FREDDIE (B231968B)</a:t>
            </a:r>
            <a:endParaRPr lang="en-ZW" dirty="0"/>
          </a:p>
        </p:txBody>
      </p:sp>
    </p:spTree>
    <p:extLst>
      <p:ext uri="{BB962C8B-B14F-4D97-AF65-F5344CB8AC3E}">
        <p14:creationId xmlns:p14="http://schemas.microsoft.com/office/powerpoint/2010/main" val="67219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ZW" dirty="0"/>
          </a:p>
        </p:txBody>
      </p:sp>
      <p:sp>
        <p:nvSpPr>
          <p:cNvPr id="3" name="Content Placeholder 2"/>
          <p:cNvSpPr>
            <a:spLocks noGrp="1"/>
          </p:cNvSpPr>
          <p:nvPr>
            <p:ph idx="1"/>
          </p:nvPr>
        </p:nvSpPr>
        <p:spPr/>
        <p:txBody>
          <a:bodyPr>
            <a:normAutofit fontScale="92500"/>
          </a:bodyPr>
          <a:lstStyle/>
          <a:p>
            <a:r>
              <a:rPr lang="en-US" b="1" dirty="0" smtClean="0"/>
              <a:t>Leadership</a:t>
            </a:r>
            <a:r>
              <a:rPr lang="en-US" dirty="0" smtClean="0"/>
              <a:t>: Extensionists have to be able to effectively lead, coordinate and facilitate different stakeholders involved in the agricultural extension environment.</a:t>
            </a:r>
          </a:p>
          <a:p>
            <a:r>
              <a:rPr lang="en-US" b="1" dirty="0" smtClean="0"/>
              <a:t> Organisational management</a:t>
            </a:r>
            <a:r>
              <a:rPr lang="en-US" dirty="0" smtClean="0"/>
              <a:t>: Professional extensionists need to have excellent organisational skills and be able to mobilise and monitor their resources effectively.</a:t>
            </a:r>
          </a:p>
          <a:p>
            <a:r>
              <a:rPr lang="en-US" b="1" dirty="0" smtClean="0"/>
              <a:t>Programme monitoring and evaluation</a:t>
            </a:r>
            <a:r>
              <a:rPr lang="en-US" dirty="0" smtClean="0"/>
              <a:t>: There is always competition for resources in the agricultural extension environment. An effective extension agent will need to be able to monitor and evaluate the success of extension programmes in order to avoid previous mistakes and to report to stakeholders whether programmes have had the desired effects.</a:t>
            </a:r>
            <a:endParaRPr lang="en-ZW" dirty="0"/>
          </a:p>
        </p:txBody>
      </p:sp>
    </p:spTree>
    <p:extLst>
      <p:ext uri="{BB962C8B-B14F-4D97-AF65-F5344CB8AC3E}">
        <p14:creationId xmlns:p14="http://schemas.microsoft.com/office/powerpoint/2010/main" val="210295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ZW" dirty="0"/>
          </a:p>
        </p:txBody>
      </p:sp>
      <p:sp>
        <p:nvSpPr>
          <p:cNvPr id="3" name="Content Placeholder 2"/>
          <p:cNvSpPr>
            <a:spLocks noGrp="1"/>
          </p:cNvSpPr>
          <p:nvPr>
            <p:ph idx="1"/>
          </p:nvPr>
        </p:nvSpPr>
        <p:spPr/>
        <p:txBody>
          <a:bodyPr>
            <a:normAutofit lnSpcReduction="10000"/>
          </a:bodyPr>
          <a:lstStyle/>
          <a:p>
            <a:r>
              <a:rPr lang="en-US" b="1" dirty="0" smtClean="0"/>
              <a:t>Sensitivity to diversity and multiculturalism</a:t>
            </a:r>
            <a:r>
              <a:rPr lang="en-US" dirty="0" smtClean="0"/>
              <a:t>: Many extension agents will work in developing countries with many different races, religions and ethnicities. Professional extensionists have to be familiar with these differences and value the diversity of their audience. </a:t>
            </a:r>
          </a:p>
          <a:p>
            <a:r>
              <a:rPr lang="en-US" b="1" dirty="0" smtClean="0"/>
              <a:t>Education and informational technology</a:t>
            </a:r>
            <a:r>
              <a:rPr lang="en-US" dirty="0" smtClean="0"/>
              <a:t>: Information and communication technologies (ICTs), such as mobile phones and tablet computers, are becoming very important in agricultural extension. These ICTs are an effective way to communicate with a large number of users and extension professionals should ensure that they are familiar with them. They should also try to encourage their clients to use these ICTs.</a:t>
            </a:r>
            <a:endParaRPr lang="en-ZW" dirty="0"/>
          </a:p>
        </p:txBody>
      </p:sp>
    </p:spTree>
    <p:extLst>
      <p:ext uri="{BB962C8B-B14F-4D97-AF65-F5344CB8AC3E}">
        <p14:creationId xmlns:p14="http://schemas.microsoft.com/office/powerpoint/2010/main" val="188948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QUALITIES AND SKILLS</a:t>
            </a:r>
            <a:endParaRPr lang="en-ZW"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Inherent characteristics, traits or attributes that an individual possesses and displays in their personal life, relationships and interactions, More related to a person’s personality and character</a:t>
            </a:r>
            <a:endParaRPr lang="en-US" dirty="0" smtClean="0"/>
          </a:p>
          <a:p>
            <a:endParaRPr lang="en-US" dirty="0"/>
          </a:p>
          <a:p>
            <a:r>
              <a:rPr lang="en-US" dirty="0" smtClean="0"/>
              <a:t>Honesty</a:t>
            </a:r>
            <a:r>
              <a:rPr lang="en-US" dirty="0" smtClean="0"/>
              <a:t>/ </a:t>
            </a:r>
            <a:r>
              <a:rPr lang="en-US" dirty="0" smtClean="0"/>
              <a:t>Integrity</a:t>
            </a:r>
          </a:p>
          <a:p>
            <a:r>
              <a:rPr lang="en-US" dirty="0" smtClean="0"/>
              <a:t>Kind – remembers that s/he is working with real people</a:t>
            </a:r>
            <a:endParaRPr lang="en-US" dirty="0" smtClean="0"/>
          </a:p>
          <a:p>
            <a:r>
              <a:rPr lang="en-US" dirty="0" smtClean="0"/>
              <a:t>Tolerance and patience</a:t>
            </a:r>
          </a:p>
          <a:p>
            <a:r>
              <a:rPr lang="en-US" dirty="0" smtClean="0"/>
              <a:t>Discipline –making and keeping promises. </a:t>
            </a:r>
            <a:r>
              <a:rPr lang="en-US" dirty="0" err="1" smtClean="0"/>
              <a:t>Honouring</a:t>
            </a:r>
            <a:r>
              <a:rPr lang="en-US" dirty="0" smtClean="0"/>
              <a:t> commitments</a:t>
            </a:r>
          </a:p>
          <a:p>
            <a:r>
              <a:rPr lang="en-US" dirty="0" smtClean="0"/>
              <a:t>Courage</a:t>
            </a:r>
          </a:p>
          <a:p>
            <a:r>
              <a:rPr lang="en-US" dirty="0" smtClean="0"/>
              <a:t>Empathy</a:t>
            </a:r>
          </a:p>
          <a:p>
            <a:r>
              <a:rPr lang="en-US" dirty="0" smtClean="0"/>
              <a:t>Service attitude/humility </a:t>
            </a:r>
          </a:p>
        </p:txBody>
      </p:sp>
    </p:spTree>
    <p:extLst>
      <p:ext uri="{BB962C8B-B14F-4D97-AF65-F5344CB8AC3E}">
        <p14:creationId xmlns:p14="http://schemas.microsoft.com/office/powerpoint/2010/main" val="329731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QUALITIES AND SKILLS</a:t>
            </a:r>
            <a:endParaRPr lang="en-ZW" dirty="0"/>
          </a:p>
        </p:txBody>
      </p:sp>
      <p:sp>
        <p:nvSpPr>
          <p:cNvPr id="3" name="Content Placeholder 2"/>
          <p:cNvSpPr>
            <a:spLocks noGrp="1"/>
          </p:cNvSpPr>
          <p:nvPr>
            <p:ph idx="1"/>
          </p:nvPr>
        </p:nvSpPr>
        <p:spPr/>
        <p:txBody>
          <a:bodyPr>
            <a:normAutofit lnSpcReduction="10000"/>
          </a:bodyPr>
          <a:lstStyle/>
          <a:p>
            <a:pPr lvl="0"/>
            <a:r>
              <a:rPr lang="en-US" sz="2600" dirty="0">
                <a:solidFill>
                  <a:prstClr val="black"/>
                </a:solidFill>
              </a:rPr>
              <a:t>Friendly</a:t>
            </a:r>
            <a:r>
              <a:rPr lang="en-ZW" sz="2600" dirty="0">
                <a:solidFill>
                  <a:prstClr val="black"/>
                </a:solidFill>
              </a:rPr>
              <a:t> nature – works with people and therefore must have a good working relationship with them. Make people comfortable. Free and welcoming</a:t>
            </a:r>
          </a:p>
          <a:p>
            <a:pPr lvl="0"/>
            <a:r>
              <a:rPr lang="en-US" sz="2600" dirty="0" smtClean="0">
                <a:solidFill>
                  <a:prstClr val="black"/>
                </a:solidFill>
              </a:rPr>
              <a:t>Respectful</a:t>
            </a:r>
            <a:endParaRPr lang="en-US" dirty="0" smtClean="0"/>
          </a:p>
          <a:p>
            <a:r>
              <a:rPr lang="en-US" dirty="0" smtClean="0"/>
              <a:t>Emotional maturity – avoid emotional outbursts. Be emotionally sober. Understand others’ emotions</a:t>
            </a:r>
          </a:p>
          <a:p>
            <a:r>
              <a:rPr lang="en-US" dirty="0" smtClean="0"/>
              <a:t>Confident</a:t>
            </a:r>
            <a:endParaRPr lang="en-US" dirty="0" smtClean="0"/>
          </a:p>
          <a:p>
            <a:r>
              <a:rPr lang="en-US" dirty="0" smtClean="0"/>
              <a:t>Resilience and adaptability</a:t>
            </a:r>
          </a:p>
          <a:p>
            <a:r>
              <a:rPr lang="en-US" dirty="0" smtClean="0"/>
              <a:t>Open-mindedness</a:t>
            </a:r>
          </a:p>
          <a:p>
            <a:r>
              <a:rPr lang="en-US" dirty="0" smtClean="0"/>
              <a:t>Positive attitude</a:t>
            </a:r>
            <a:endParaRPr lang="en-US" dirty="0" smtClean="0"/>
          </a:p>
          <a:p>
            <a:endParaRPr lang="en-ZW" dirty="0"/>
          </a:p>
        </p:txBody>
      </p:sp>
    </p:spTree>
    <p:extLst>
      <p:ext uri="{BB962C8B-B14F-4D97-AF65-F5344CB8AC3E}">
        <p14:creationId xmlns:p14="http://schemas.microsoft.com/office/powerpoint/2010/main" val="182453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2562415"/>
            <a:ext cx="10515600" cy="1325563"/>
          </a:xfrm>
        </p:spPr>
        <p:txBody>
          <a:bodyPr/>
          <a:lstStyle/>
          <a:p>
            <a:r>
              <a:rPr lang="en-US" dirty="0" smtClean="0"/>
              <a:t>                             THANK YOU</a:t>
            </a:r>
            <a:endParaRPr lang="en-ZW" dirty="0"/>
          </a:p>
        </p:txBody>
      </p:sp>
    </p:spTree>
    <p:extLst>
      <p:ext uri="{BB962C8B-B14F-4D97-AF65-F5344CB8AC3E}">
        <p14:creationId xmlns:p14="http://schemas.microsoft.com/office/powerpoint/2010/main" val="12877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53"/>
            <a:ext cx="10515600" cy="1325563"/>
          </a:xfrm>
        </p:spPr>
        <p:txBody>
          <a:bodyPr/>
          <a:lstStyle/>
          <a:p>
            <a:r>
              <a:rPr lang="en-US" dirty="0" smtClean="0"/>
              <a:t>REFERENCES </a:t>
            </a:r>
            <a:endParaRPr lang="en-ZW" dirty="0"/>
          </a:p>
        </p:txBody>
      </p:sp>
      <p:sp>
        <p:nvSpPr>
          <p:cNvPr id="3" name="Content Placeholder 2"/>
          <p:cNvSpPr>
            <a:spLocks noGrp="1"/>
          </p:cNvSpPr>
          <p:nvPr>
            <p:ph idx="1"/>
          </p:nvPr>
        </p:nvSpPr>
        <p:spPr>
          <a:xfrm>
            <a:off x="838200" y="1307010"/>
            <a:ext cx="10515600" cy="5803474"/>
          </a:xfrm>
        </p:spPr>
        <p:txBody>
          <a:bodyPr>
            <a:normAutofit lnSpcReduction="10000"/>
          </a:bodyPr>
          <a:lstStyle/>
          <a:p>
            <a:r>
              <a:rPr lang="en-US" dirty="0" smtClean="0"/>
              <a:t>Cochran G.R.,2009, Ohio State University Extension Competency Study: Developing a Competency Model for a 21</a:t>
            </a:r>
            <a:r>
              <a:rPr lang="en-US" baseline="30000" dirty="0" smtClean="0"/>
              <a:t>st</a:t>
            </a:r>
            <a:r>
              <a:rPr lang="en-US" dirty="0" smtClean="0"/>
              <a:t> Century Extension Organisation, J </a:t>
            </a:r>
            <a:r>
              <a:rPr lang="en-US" dirty="0" err="1" smtClean="0"/>
              <a:t>Agric</a:t>
            </a:r>
            <a:r>
              <a:rPr lang="en-US" dirty="0" smtClean="0"/>
              <a:t> </a:t>
            </a:r>
            <a:r>
              <a:rPr lang="en-US" dirty="0" err="1" smtClean="0"/>
              <a:t>Educ</a:t>
            </a:r>
            <a:r>
              <a:rPr lang="en-US" dirty="0" smtClean="0"/>
              <a:t>, 10 (2): 68-72, Columbus, OH</a:t>
            </a:r>
          </a:p>
          <a:p>
            <a:r>
              <a:rPr lang="en-US" dirty="0" err="1" smtClean="0"/>
              <a:t>Idowu</a:t>
            </a:r>
            <a:r>
              <a:rPr lang="en-US" dirty="0" smtClean="0"/>
              <a:t> </a:t>
            </a:r>
            <a:r>
              <a:rPr lang="en-US" dirty="0" err="1" smtClean="0"/>
              <a:t>Oladele</a:t>
            </a:r>
            <a:r>
              <a:rPr lang="en-US" dirty="0" smtClean="0"/>
              <a:t>, 2015, </a:t>
            </a:r>
            <a:r>
              <a:rPr lang="en-US" dirty="0" err="1" smtClean="0"/>
              <a:t>Borich</a:t>
            </a:r>
            <a:r>
              <a:rPr lang="en-US" dirty="0" smtClean="0"/>
              <a:t> Needs Model Analysis of Professional Competence </a:t>
            </a:r>
            <a:r>
              <a:rPr lang="en-US" dirty="0" err="1" smtClean="0"/>
              <a:t>Amoung</a:t>
            </a:r>
            <a:r>
              <a:rPr lang="en-US" dirty="0" smtClean="0"/>
              <a:t> Extension Officers in North West Province, South Africa, Journal of Agricultural and Food Information 16:2, pages 151-162</a:t>
            </a:r>
          </a:p>
          <a:p>
            <a:r>
              <a:rPr lang="en-US" dirty="0" smtClean="0"/>
              <a:t>Moore L.L., Rudd R.D., 2003, Exploring Leadership Competencies in Extension. Paper presented at the Association of Leadership Educators Annual Conference, Anchorage, AK</a:t>
            </a:r>
          </a:p>
          <a:p>
            <a:r>
              <a:rPr lang="en-US" dirty="0" err="1" smtClean="0"/>
              <a:t>Okwoche</a:t>
            </a:r>
            <a:r>
              <a:rPr lang="en-US" dirty="0" smtClean="0"/>
              <a:t> V.A., et al, </a:t>
            </a:r>
            <a:r>
              <a:rPr lang="en-US" dirty="0" err="1" smtClean="0"/>
              <a:t>Proffesional</a:t>
            </a:r>
            <a:r>
              <a:rPr lang="en-US" dirty="0" smtClean="0"/>
              <a:t> Competencies Perceived to be Important and Needed by Female and Male Agricultural Extension Agents: A study from Nigeria, Journal of Agricultural Sciences, 2:2, 121-126</a:t>
            </a:r>
          </a:p>
          <a:p>
            <a:endParaRPr lang="en-ZW" dirty="0"/>
          </a:p>
        </p:txBody>
      </p:sp>
    </p:spTree>
    <p:extLst>
      <p:ext uri="{BB962C8B-B14F-4D97-AF65-F5344CB8AC3E}">
        <p14:creationId xmlns:p14="http://schemas.microsoft.com/office/powerpoint/2010/main" val="363094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ZW" dirty="0"/>
          </a:p>
        </p:txBody>
      </p:sp>
      <p:sp>
        <p:nvSpPr>
          <p:cNvPr id="3" name="Content Placeholder 2"/>
          <p:cNvSpPr>
            <a:spLocks noGrp="1"/>
          </p:cNvSpPr>
          <p:nvPr>
            <p:ph idx="1"/>
          </p:nvPr>
        </p:nvSpPr>
        <p:spPr/>
        <p:txBody>
          <a:bodyPr/>
          <a:lstStyle/>
          <a:p>
            <a:r>
              <a:rPr lang="en-US" dirty="0" smtClean="0"/>
              <a:t>An extension agent, also known as an agricultural extension officer, is a professional who works in the field of providing education, information and support farmers, rural communities and other stakeholders in agricultural sector</a:t>
            </a:r>
          </a:p>
          <a:p>
            <a:r>
              <a:rPr lang="en-US" dirty="0" smtClean="0"/>
              <a:t>They serve as the link between agricultural research, policy, and farmers on the ground</a:t>
            </a:r>
          </a:p>
          <a:p>
            <a:r>
              <a:rPr lang="en-US" dirty="0" smtClean="0"/>
              <a:t>They play a pivotal role in improving agricultural productivity, promoting sustainable practices, enhancing rural livelihoods and contributing to food security and rural development</a:t>
            </a:r>
            <a:endParaRPr lang="en-ZW" dirty="0"/>
          </a:p>
        </p:txBody>
      </p:sp>
    </p:spTree>
    <p:extLst>
      <p:ext uri="{BB962C8B-B14F-4D97-AF65-F5344CB8AC3E}">
        <p14:creationId xmlns:p14="http://schemas.microsoft.com/office/powerpoint/2010/main" val="307117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QUALITIES</a:t>
            </a:r>
            <a:endParaRPr lang="en-ZW" dirty="0"/>
          </a:p>
        </p:txBody>
      </p:sp>
      <p:sp>
        <p:nvSpPr>
          <p:cNvPr id="3" name="Content Placeholder 2"/>
          <p:cNvSpPr>
            <a:spLocks noGrp="1"/>
          </p:cNvSpPr>
          <p:nvPr>
            <p:ph idx="1"/>
          </p:nvPr>
        </p:nvSpPr>
        <p:spPr/>
        <p:txBody>
          <a:bodyPr>
            <a:normAutofit/>
          </a:bodyPr>
          <a:lstStyle/>
          <a:p>
            <a:r>
              <a:rPr lang="en-US" dirty="0" smtClean="0"/>
              <a:t> a professional is a person who is qualified to follow a certain profession</a:t>
            </a:r>
          </a:p>
          <a:p>
            <a:r>
              <a:rPr lang="en-US" dirty="0" smtClean="0"/>
              <a:t>a professional has to meet extensive educational, ethical and regulatory requirements set by their profession before they can provide their service to the public</a:t>
            </a:r>
          </a:p>
          <a:p>
            <a:r>
              <a:rPr lang="en-US" dirty="0" smtClean="0"/>
              <a:t>professionals possess personal qualities such as integrity, honesty and reliability </a:t>
            </a:r>
          </a:p>
          <a:p>
            <a:r>
              <a:rPr lang="en-US" dirty="0" smtClean="0"/>
              <a:t> a profession performs an essential service to the public, requires extensive knowledge, is governed by a code of ethics and emphasises close relationships with colleagues</a:t>
            </a:r>
            <a:endParaRPr lang="en-ZW" dirty="0"/>
          </a:p>
        </p:txBody>
      </p:sp>
    </p:spTree>
    <p:extLst>
      <p:ext uri="{BB962C8B-B14F-4D97-AF65-F5344CB8AC3E}">
        <p14:creationId xmlns:p14="http://schemas.microsoft.com/office/powerpoint/2010/main" val="18601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 Professional Extensionist</a:t>
            </a:r>
            <a:endParaRPr lang="en-ZW" dirty="0"/>
          </a:p>
        </p:txBody>
      </p:sp>
      <p:sp>
        <p:nvSpPr>
          <p:cNvPr id="3" name="Content Placeholder 2"/>
          <p:cNvSpPr>
            <a:spLocks noGrp="1"/>
          </p:cNvSpPr>
          <p:nvPr>
            <p:ph idx="1"/>
          </p:nvPr>
        </p:nvSpPr>
        <p:spPr/>
        <p:txBody>
          <a:bodyPr>
            <a:normAutofit/>
          </a:bodyPr>
          <a:lstStyle/>
          <a:p>
            <a:r>
              <a:rPr lang="en-US" dirty="0" smtClean="0"/>
              <a:t>Always pay attention to detail and will take pride in doing a job well;</a:t>
            </a:r>
          </a:p>
          <a:p>
            <a:r>
              <a:rPr lang="en-US" dirty="0" smtClean="0"/>
              <a:t>Not be satisfied with substandard results, and will seek to put things right as soon as possible; </a:t>
            </a:r>
          </a:p>
          <a:p>
            <a:r>
              <a:rPr lang="en-US" dirty="0" smtClean="0"/>
              <a:t>Always try to be polite and remain calm when interacting with their customers, superiors or coworkers;</a:t>
            </a:r>
          </a:p>
          <a:p>
            <a:r>
              <a:rPr lang="en-US" dirty="0" smtClean="0"/>
              <a:t>Always be prepared to acknowledge mistakes, learn from them and take appropriate steps to avoid similar mistakes; </a:t>
            </a:r>
          </a:p>
        </p:txBody>
      </p:sp>
    </p:spTree>
    <p:extLst>
      <p:ext uri="{BB962C8B-B14F-4D97-AF65-F5344CB8AC3E}">
        <p14:creationId xmlns:p14="http://schemas.microsoft.com/office/powerpoint/2010/main" val="194720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lstStyle/>
          <a:p>
            <a:r>
              <a:rPr lang="en-US" dirty="0" smtClean="0"/>
              <a:t>Show respect to those who consult them in a professional capacity; </a:t>
            </a:r>
          </a:p>
          <a:p>
            <a:r>
              <a:rPr lang="en-US" dirty="0" smtClean="0"/>
              <a:t>Always attempt to uphold the reputation of the profession;</a:t>
            </a:r>
          </a:p>
          <a:p>
            <a:r>
              <a:rPr lang="en-US" dirty="0" smtClean="0"/>
              <a:t>Respect authority and the rules of law when managing or employing others; and </a:t>
            </a:r>
          </a:p>
          <a:p>
            <a:r>
              <a:rPr lang="en-US" dirty="0" smtClean="0"/>
              <a:t> Continuously aim to develop and improve their skills and remain up to date with the latest developments in their field</a:t>
            </a:r>
            <a:endParaRPr lang="en-ZW" dirty="0" smtClean="0"/>
          </a:p>
          <a:p>
            <a:endParaRPr lang="en-ZW" dirty="0"/>
          </a:p>
        </p:txBody>
      </p:sp>
    </p:spTree>
    <p:extLst>
      <p:ext uri="{BB962C8B-B14F-4D97-AF65-F5344CB8AC3E}">
        <p14:creationId xmlns:p14="http://schemas.microsoft.com/office/powerpoint/2010/main" val="64390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Being Professional:- Professionalism</a:t>
            </a:r>
            <a:endParaRPr lang="en-ZW" dirty="0"/>
          </a:p>
        </p:txBody>
      </p:sp>
      <p:sp>
        <p:nvSpPr>
          <p:cNvPr id="3" name="Content Placeholder 2"/>
          <p:cNvSpPr>
            <a:spLocks noGrp="1"/>
          </p:cNvSpPr>
          <p:nvPr>
            <p:ph idx="1"/>
          </p:nvPr>
        </p:nvSpPr>
        <p:spPr/>
        <p:txBody>
          <a:bodyPr>
            <a:normAutofit/>
          </a:bodyPr>
          <a:lstStyle/>
          <a:p>
            <a:r>
              <a:rPr lang="en-US" dirty="0" smtClean="0"/>
              <a:t>Professionalism is the commitment to courtesy, honesty and mature responsibility when dealing with other individuals or organizations as follows;</a:t>
            </a:r>
          </a:p>
          <a:p>
            <a:r>
              <a:rPr lang="en-US" dirty="0" smtClean="0"/>
              <a:t>Show specialized knowledge and competency: Professionals have expert knowledge and skills and professionalism means using these skills to perform services with confidence and competence.</a:t>
            </a:r>
          </a:p>
          <a:p>
            <a:r>
              <a:rPr lang="en-US" dirty="0" smtClean="0"/>
              <a:t>Honesty and integrity: Professionals always try to stay truthful and keep their word.</a:t>
            </a:r>
          </a:p>
        </p:txBody>
      </p:sp>
    </p:spTree>
    <p:extLst>
      <p:ext uri="{BB962C8B-B14F-4D97-AF65-F5344CB8AC3E}">
        <p14:creationId xmlns:p14="http://schemas.microsoft.com/office/powerpoint/2010/main" val="231262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lstStyle/>
          <a:p>
            <a:r>
              <a:rPr lang="en-US" dirty="0" smtClean="0"/>
              <a:t>Respect and courtesy: Professionals are considerate and treat all people with respect.</a:t>
            </a:r>
          </a:p>
          <a:p>
            <a:r>
              <a:rPr lang="en-US" dirty="0" smtClean="0"/>
              <a:t>Accountability: Professionals take responsibility for their actions, even if they have made a mistake.</a:t>
            </a:r>
          </a:p>
          <a:p>
            <a:r>
              <a:rPr lang="en-US" dirty="0" smtClean="0"/>
              <a:t>Communication: Professionals are able to communicate effectively. </a:t>
            </a:r>
            <a:endParaRPr lang="en-US" dirty="0"/>
          </a:p>
          <a:p>
            <a:r>
              <a:rPr lang="en-US" dirty="0" smtClean="0"/>
              <a:t>Continuing education and lifelong learning: Professionals will continuously identify opportunities for professional development.</a:t>
            </a:r>
            <a:endParaRPr lang="en-ZW" dirty="0"/>
          </a:p>
        </p:txBody>
      </p:sp>
    </p:spTree>
    <p:extLst>
      <p:ext uri="{BB962C8B-B14F-4D97-AF65-F5344CB8AC3E}">
        <p14:creationId xmlns:p14="http://schemas.microsoft.com/office/powerpoint/2010/main" val="373212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Why professionalism in Extension?</a:t>
            </a:r>
            <a:endParaRPr lang="en-ZW" dirty="0"/>
          </a:p>
        </p:txBody>
      </p:sp>
      <p:sp>
        <p:nvSpPr>
          <p:cNvPr id="3" name="Content Placeholder 2"/>
          <p:cNvSpPr>
            <a:spLocks noGrp="1"/>
          </p:cNvSpPr>
          <p:nvPr>
            <p:ph idx="1"/>
          </p:nvPr>
        </p:nvSpPr>
        <p:spPr/>
        <p:txBody>
          <a:bodyPr>
            <a:normAutofit fontScale="92500" lnSpcReduction="10000"/>
          </a:bodyPr>
          <a:lstStyle/>
          <a:p>
            <a:r>
              <a:rPr lang="en-US" b="1" dirty="0" smtClean="0"/>
              <a:t>Maintains accountability</a:t>
            </a:r>
            <a:r>
              <a:rPr lang="en-US" dirty="0" smtClean="0"/>
              <a:t>: Professionalism ensures that organizations take responsibility for their actions no matter what the outcome. </a:t>
            </a:r>
          </a:p>
          <a:p>
            <a:r>
              <a:rPr lang="en-US" b="1" dirty="0" smtClean="0"/>
              <a:t>Promotes respect</a:t>
            </a:r>
            <a:r>
              <a:rPr lang="en-US" dirty="0" smtClean="0"/>
              <a:t>: Professionalism ensures that all members are treated with respect, regardless of their background or position in the organization. </a:t>
            </a:r>
          </a:p>
          <a:p>
            <a:r>
              <a:rPr lang="en-US" b="1" dirty="0" smtClean="0"/>
              <a:t>Minimises conflict</a:t>
            </a:r>
            <a:r>
              <a:rPr lang="en-US" dirty="0" smtClean="0"/>
              <a:t>: Organisations are usually made up of members from diverse backgrounds. Professionalisms ensure mutual respect between members of an organisation and this in turn minimises conflict between members.</a:t>
            </a:r>
          </a:p>
          <a:p>
            <a:r>
              <a:rPr lang="en-US" b="1" dirty="0" smtClean="0"/>
              <a:t>Establishes boundaries</a:t>
            </a:r>
            <a:r>
              <a:rPr lang="en-US" dirty="0" smtClean="0"/>
              <a:t>: Professionalism establishes clear boundaries between what is appropriate behaviour and what is not within the organization.</a:t>
            </a:r>
            <a:endParaRPr lang="en-ZW" dirty="0"/>
          </a:p>
        </p:txBody>
      </p:sp>
    </p:spTree>
    <p:extLst>
      <p:ext uri="{BB962C8B-B14F-4D97-AF65-F5344CB8AC3E}">
        <p14:creationId xmlns:p14="http://schemas.microsoft.com/office/powerpoint/2010/main" val="78790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competencies needed by professional extension workers</a:t>
            </a:r>
            <a:endParaRPr lang="en-ZW" dirty="0"/>
          </a:p>
        </p:txBody>
      </p:sp>
      <p:sp>
        <p:nvSpPr>
          <p:cNvPr id="3" name="Content Placeholder 2"/>
          <p:cNvSpPr>
            <a:spLocks noGrp="1"/>
          </p:cNvSpPr>
          <p:nvPr>
            <p:ph idx="1"/>
          </p:nvPr>
        </p:nvSpPr>
        <p:spPr/>
        <p:txBody>
          <a:bodyPr>
            <a:normAutofit/>
          </a:bodyPr>
          <a:lstStyle/>
          <a:p>
            <a:r>
              <a:rPr lang="en-US" b="1" dirty="0" smtClean="0"/>
              <a:t>Programme planning and implementation</a:t>
            </a:r>
            <a:r>
              <a:rPr lang="en-US" dirty="0" smtClean="0"/>
              <a:t>: An extension agent needs to be able to plan an extension programme to the last detail. They also have to be able to help their clients to understand how to do and use meticulous planning. </a:t>
            </a:r>
          </a:p>
          <a:p>
            <a:r>
              <a:rPr lang="en-US" b="1" dirty="0" smtClean="0"/>
              <a:t>Communication</a:t>
            </a:r>
            <a:r>
              <a:rPr lang="en-US" dirty="0" smtClean="0"/>
              <a:t>: Good communication skills are one of the most important skills in extension. Extensionist have to be able to effectively communicate agricultural innovations to clients, but also effectively listen to their needs. Extension agents should also be able to communicate confidently with other stakeholders such as investors or government officials.</a:t>
            </a:r>
            <a:endParaRPr lang="en-ZW" dirty="0"/>
          </a:p>
        </p:txBody>
      </p:sp>
    </p:spTree>
    <p:extLst>
      <p:ext uri="{BB962C8B-B14F-4D97-AF65-F5344CB8AC3E}">
        <p14:creationId xmlns:p14="http://schemas.microsoft.com/office/powerpoint/2010/main" val="328970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1096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THE EXTENSION AGENT</vt:lpstr>
      <vt:lpstr>DEFINITION</vt:lpstr>
      <vt:lpstr>PROFESSIONAL QUALITIES</vt:lpstr>
      <vt:lpstr>Qualities of a Professional Extensionist</vt:lpstr>
      <vt:lpstr>PowerPoint Presentation</vt:lpstr>
      <vt:lpstr>Process of Being Professional:- Professionalism</vt:lpstr>
      <vt:lpstr>PowerPoint Presentation</vt:lpstr>
      <vt:lpstr>Why professionalism in Extension?</vt:lpstr>
      <vt:lpstr>Core competencies needed by professional extension workers</vt:lpstr>
      <vt:lpstr>Cont….</vt:lpstr>
      <vt:lpstr>Cont….</vt:lpstr>
      <vt:lpstr>PERSONAL QUALITIES AND SKILLS</vt:lpstr>
      <vt:lpstr>PERSONAL QUALITIES AND SKILLS</vt:lpstr>
      <vt:lpstr>                             THANK YOU</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Muromo</dc:creator>
  <cp:lastModifiedBy>Muromo</cp:lastModifiedBy>
  <cp:revision>26</cp:revision>
  <dcterms:created xsi:type="dcterms:W3CDTF">2024-01-15T19:06:40Z</dcterms:created>
  <dcterms:modified xsi:type="dcterms:W3CDTF">2024-01-16T08:10:35Z</dcterms:modified>
</cp:coreProperties>
</file>