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9" r:id="rId4"/>
    <p:sldId id="264" r:id="rId5"/>
    <p:sldId id="258" r:id="rId6"/>
    <p:sldId id="265" r:id="rId7"/>
    <p:sldId id="270" r:id="rId8"/>
    <p:sldId id="259" r:id="rId9"/>
    <p:sldId id="271" r:id="rId10"/>
    <p:sldId id="257" r:id="rId11"/>
    <p:sldId id="272" r:id="rId12"/>
    <p:sldId id="260" r:id="rId13"/>
    <p:sldId id="261" r:id="rId14"/>
    <p:sldId id="262" r:id="rId15"/>
    <p:sldId id="263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354-1E71-4244-BCB2-7E9F12553939}" type="datetimeFigureOut">
              <a:rPr lang="en-ZW" smtClean="0"/>
              <a:t>21/1/2024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FEF-7839-4864-9F09-A684D69257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4277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354-1E71-4244-BCB2-7E9F12553939}" type="datetimeFigureOut">
              <a:rPr lang="en-ZW" smtClean="0"/>
              <a:t>21/1/2024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FEF-7839-4864-9F09-A684D69257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15897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354-1E71-4244-BCB2-7E9F12553939}" type="datetimeFigureOut">
              <a:rPr lang="en-ZW" smtClean="0"/>
              <a:t>21/1/2024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FEF-7839-4864-9F09-A684D69257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62840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354-1E71-4244-BCB2-7E9F12553939}" type="datetimeFigureOut">
              <a:rPr lang="en-ZW" smtClean="0"/>
              <a:t>21/1/2024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FEF-7839-4864-9F09-A684D69257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81817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354-1E71-4244-BCB2-7E9F12553939}" type="datetimeFigureOut">
              <a:rPr lang="en-ZW" smtClean="0"/>
              <a:t>21/1/2024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FEF-7839-4864-9F09-A684D69257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34748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354-1E71-4244-BCB2-7E9F12553939}" type="datetimeFigureOut">
              <a:rPr lang="en-ZW" smtClean="0"/>
              <a:t>21/1/2024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FEF-7839-4864-9F09-A684D69257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1016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354-1E71-4244-BCB2-7E9F12553939}" type="datetimeFigureOut">
              <a:rPr lang="en-ZW" smtClean="0"/>
              <a:t>21/1/2024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FEF-7839-4864-9F09-A684D69257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50398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354-1E71-4244-BCB2-7E9F12553939}" type="datetimeFigureOut">
              <a:rPr lang="en-ZW" smtClean="0"/>
              <a:t>21/1/2024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FEF-7839-4864-9F09-A684D69257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5658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354-1E71-4244-BCB2-7E9F12553939}" type="datetimeFigureOut">
              <a:rPr lang="en-ZW" smtClean="0"/>
              <a:t>21/1/2024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FEF-7839-4864-9F09-A684D69257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7370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354-1E71-4244-BCB2-7E9F12553939}" type="datetimeFigureOut">
              <a:rPr lang="en-ZW" smtClean="0"/>
              <a:t>21/1/2024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FEF-7839-4864-9F09-A684D69257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17115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DC354-1E71-4244-BCB2-7E9F12553939}" type="datetimeFigureOut">
              <a:rPr lang="en-ZW" smtClean="0"/>
              <a:t>21/1/2024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B6FEF-7839-4864-9F09-A684D69257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48493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DC354-1E71-4244-BCB2-7E9F12553939}" type="datetimeFigureOut">
              <a:rPr lang="en-ZW" smtClean="0"/>
              <a:t>21/1/2024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B6FEF-7839-4864-9F09-A684D6925798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200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6292"/>
          </a:xfrm>
        </p:spPr>
        <p:txBody>
          <a:bodyPr>
            <a:normAutofit fontScale="90000"/>
          </a:bodyPr>
          <a:lstStyle/>
          <a:p>
            <a:r>
              <a:rPr lang="en-US" sz="8000" dirty="0" smtClean="0"/>
              <a:t>Group 5</a:t>
            </a:r>
            <a:endParaRPr lang="en-ZW" sz="8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6286"/>
            <a:ext cx="10515600" cy="5408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800" dirty="0">
                <a:solidFill>
                  <a:prstClr val="black"/>
                </a:solidFill>
              </a:rPr>
              <a:t>Communication strategies </a:t>
            </a:r>
            <a:r>
              <a:rPr lang="en-US" sz="8800" dirty="0" smtClean="0">
                <a:solidFill>
                  <a:prstClr val="black"/>
                </a:solidFill>
              </a:rPr>
              <a:t>in Agricultural </a:t>
            </a:r>
            <a:r>
              <a:rPr lang="en-US" sz="8800" dirty="0">
                <a:solidFill>
                  <a:prstClr val="black"/>
                </a:solidFill>
              </a:rPr>
              <a:t>extension and Food Programmes</a:t>
            </a:r>
            <a:endParaRPr lang="en-ZW" sz="8800" dirty="0"/>
          </a:p>
        </p:txBody>
      </p:sp>
    </p:spTree>
    <p:extLst>
      <p:ext uri="{BB962C8B-B14F-4D97-AF65-F5344CB8AC3E}">
        <p14:creationId xmlns:p14="http://schemas.microsoft.com/office/powerpoint/2010/main" val="3216569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Interpersona</a:t>
            </a:r>
            <a:r>
              <a:rPr lang="en-US" sz="5400" dirty="0"/>
              <a:t>l</a:t>
            </a:r>
            <a:endParaRPr lang="en-ZW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-involve direct communication and interaction between extension professionals and farmers. </a:t>
            </a:r>
          </a:p>
          <a:p>
            <a:pPr marL="0" indent="0">
              <a:buNone/>
            </a:pPr>
            <a:r>
              <a:rPr lang="en-US" dirty="0" smtClean="0"/>
              <a:t>-the strategy focus on building relationships, understanding farmer’s needs and facilitating knowledge exchange.</a:t>
            </a:r>
          </a:p>
          <a:p>
            <a:pPr marL="514350" indent="-514350">
              <a:buAutoNum type="alphaLcParenR"/>
            </a:pPr>
            <a:r>
              <a:rPr lang="en-US" dirty="0" smtClean="0"/>
              <a:t>Home visits- visiting farmers at their homes or farms.</a:t>
            </a:r>
          </a:p>
          <a:p>
            <a:pPr marL="0" indent="0">
              <a:buNone/>
            </a:pPr>
            <a:r>
              <a:rPr lang="en-US" dirty="0" smtClean="0"/>
              <a:t>-e.g., needs assessment, customized advise and recommendations, demonstration and training.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b) Office visit-involves farmers or community members visiting the extension office or center to seek information, support and services related to agriculture.</a:t>
            </a:r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714858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c) Farm – the farm itself plays a pivotal role as a primary site for implementing various approaches and interventions.</a:t>
            </a:r>
          </a:p>
          <a:p>
            <a:pPr marL="0" indent="0">
              <a:buNone/>
            </a:pPr>
            <a:r>
              <a:rPr lang="en-US" dirty="0" smtClean="0"/>
              <a:t>-e.g., demonstration plots, on-farm trials, farm visits and consultations.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d) Meetings- e.g., stakeholder engagement, training and capacity building.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42444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Small Groups</a:t>
            </a:r>
            <a:endParaRPr lang="en-ZW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smtClean="0"/>
              <a:t>Widely used in agricultural extension due to their effectiveness in promoting learning, participation and collaboration among farmers.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LcParenR"/>
            </a:pPr>
            <a:r>
              <a:rPr lang="en-US" dirty="0" smtClean="0"/>
              <a:t>Group discussion – a platform for farmers and other stakeholders to share knowledge, exchange experiences and collectively address challenges. E.g., farmer-to-farmer learning and participatory planning.</a:t>
            </a:r>
          </a:p>
          <a:p>
            <a:pPr marL="514350" indent="-514350">
              <a:buAutoNum type="alphaLcParenR"/>
            </a:pPr>
            <a:r>
              <a:rPr lang="en-US" dirty="0" smtClean="0"/>
              <a:t>Result demonstrations</a:t>
            </a:r>
          </a:p>
          <a:p>
            <a:pPr marL="514350" indent="-514350">
              <a:buAutoNum type="alphaLcParenR"/>
            </a:pPr>
            <a:r>
              <a:rPr lang="en-US" dirty="0" smtClean="0"/>
              <a:t>Agriculture shows</a:t>
            </a:r>
          </a:p>
          <a:p>
            <a:pPr marL="514350" indent="-514350">
              <a:buAutoNum type="alphaLcParenR"/>
            </a:pPr>
            <a:r>
              <a:rPr lang="en-US" dirty="0" smtClean="0"/>
              <a:t>Workshops</a:t>
            </a:r>
          </a:p>
          <a:p>
            <a:pPr marL="514350" indent="-514350">
              <a:buAutoNum type="alphaLcParenR"/>
            </a:pPr>
            <a:r>
              <a:rPr lang="en-US" dirty="0" smtClean="0"/>
              <a:t>Family meetings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98446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Facilitation for development</a:t>
            </a:r>
            <a:endParaRPr lang="en-ZW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discovering how to unleash people’s ability to learn, reflect and use their skills and potential to achieve their desired goals (Pazvakavambwa </a:t>
            </a:r>
            <a:r>
              <a:rPr lang="en-US" i="1" dirty="0" smtClean="0"/>
              <a:t>et al., </a:t>
            </a:r>
            <a:r>
              <a:rPr lang="en-US" dirty="0" smtClean="0"/>
              <a:t>2010).</a:t>
            </a:r>
          </a:p>
          <a:p>
            <a:r>
              <a:rPr lang="en-US" dirty="0" smtClean="0"/>
              <a:t>Facilitation principles:</a:t>
            </a:r>
          </a:p>
          <a:p>
            <a:pPr marL="514350" indent="-514350">
              <a:buAutoNum type="alphaLcParenR"/>
            </a:pPr>
            <a:r>
              <a:rPr lang="en-ZW" dirty="0" smtClean="0"/>
              <a:t>Planning and preparation</a:t>
            </a:r>
          </a:p>
          <a:p>
            <a:pPr marL="514350" indent="-514350">
              <a:buAutoNum type="alphaLcParenR"/>
            </a:pPr>
            <a:r>
              <a:rPr lang="en-US" dirty="0" smtClean="0"/>
              <a:t>Create a setting where participants feel comfortable</a:t>
            </a:r>
          </a:p>
          <a:p>
            <a:pPr marL="514350" indent="-514350">
              <a:buAutoNum type="alphaLcParenR"/>
            </a:pPr>
            <a:r>
              <a:rPr lang="en-US" dirty="0" smtClean="0"/>
              <a:t>Neutrality</a:t>
            </a:r>
          </a:p>
          <a:p>
            <a:pPr marL="514350" indent="-514350">
              <a:buAutoNum type="alphaLcParenR"/>
            </a:pPr>
            <a:r>
              <a:rPr lang="en-US" dirty="0" smtClean="0"/>
              <a:t>Listening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1436724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Cont..</a:t>
            </a:r>
            <a:endParaRPr lang="en-ZW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Attributes of a facilitator</a:t>
            </a:r>
          </a:p>
          <a:p>
            <a:r>
              <a:rPr lang="en-US" sz="4000" dirty="0" smtClean="0"/>
              <a:t>Cognitive – systems thinking, critical thinking and lateral thinking.</a:t>
            </a:r>
          </a:p>
          <a:p>
            <a:r>
              <a:rPr lang="en-US" sz="4000" dirty="0" smtClean="0"/>
              <a:t>Emotional -- how you deal with your emotions and how you respond to the emotions of those you interact with.</a:t>
            </a:r>
          </a:p>
          <a:p>
            <a:r>
              <a:rPr lang="en-US" sz="4000" dirty="0" smtClean="0"/>
              <a:t>Social – ability to form positive professional relationships with others so they will want to work with you.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59706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Review of agricultural communication strategies</a:t>
            </a:r>
            <a:endParaRPr lang="en-ZW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6"/>
          </a:xfrm>
        </p:spPr>
        <p:txBody>
          <a:bodyPr>
            <a:noAutofit/>
          </a:bodyPr>
          <a:lstStyle/>
          <a:p>
            <a:r>
              <a:rPr lang="en-US" dirty="0" smtClean="0"/>
              <a:t>Dealing with obstructions that comes between the source and receiver communication strategies. </a:t>
            </a:r>
          </a:p>
          <a:p>
            <a:r>
              <a:rPr lang="en-US" dirty="0" smtClean="0"/>
              <a:t>Failure: (i) of a channel to reach the intended audience - usually no one channel reaches to the entire audience. For example, meeting -all cannot attend, Radio - all don’t have, written matter- all can’t read. </a:t>
            </a:r>
          </a:p>
          <a:p>
            <a:r>
              <a:rPr lang="en-US" dirty="0" smtClean="0"/>
              <a:t>(ii) on the part of communicator to handle channels skillfully - for example, meeting if everyone can’t hear. </a:t>
            </a:r>
          </a:p>
          <a:p>
            <a:r>
              <a:rPr lang="en-US" dirty="0" smtClean="0"/>
              <a:t>(iii) to select channels appropriate to the objective of a communicator. For example, in method demonstration-radio cannot serve. </a:t>
            </a:r>
          </a:p>
          <a:p>
            <a:r>
              <a:rPr lang="en-US" dirty="0" smtClean="0"/>
              <a:t>(iv) to use channels in accordance with the abilities of the audience. For example, written material cannot serve to illiterate effectively.</a:t>
            </a:r>
          </a:p>
          <a:p>
            <a:r>
              <a:rPr lang="en-US" dirty="0" smtClean="0"/>
              <a:t> (v) to avoid physical distraction – for example, in a meeting, people going in and out, loud noises in or out of the groups, unattractive exhibits. </a:t>
            </a:r>
          </a:p>
          <a:p>
            <a:r>
              <a:rPr lang="en-US" dirty="0" smtClean="0"/>
              <a:t> (vii) to use enough channels in parallel- combine methods. (Chauhan, 2007) 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3647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References</a:t>
            </a:r>
            <a:endParaRPr lang="en-ZW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Burton E, Swanson, Robert P. Bentz and Andrew J. Sofranko (1998). </a:t>
            </a:r>
            <a:r>
              <a:rPr lang="en-US" sz="2000" i="1" dirty="0" smtClean="0"/>
              <a:t>Improving agricultural extension</a:t>
            </a:r>
            <a:r>
              <a:rPr lang="en-US" sz="2000" dirty="0" smtClean="0"/>
              <a:t>. A reference manual Food and Agriculture Organization of the United Nations Rome.</a:t>
            </a:r>
          </a:p>
          <a:p>
            <a:pPr marL="0" indent="0">
              <a:buNone/>
            </a:pPr>
            <a:r>
              <a:rPr lang="en-US" sz="2000" dirty="0" smtClean="0"/>
              <a:t>Burton E, Swanson and Riikka Rajalahti, 2010. Strengthening Agricultural and Advisory Systems: </a:t>
            </a:r>
            <a:r>
              <a:rPr lang="en-US" sz="2000" i="1" dirty="0" smtClean="0"/>
              <a:t>Procedures for Assessing, Transforming, and Evaluating Extension Systems</a:t>
            </a:r>
            <a:r>
              <a:rPr lang="en-US" sz="2000" dirty="0" smtClean="0"/>
              <a:t>. The  International Bank for Reconstruction and Development / The World Bank, Washington, DC 20433.</a:t>
            </a:r>
          </a:p>
          <a:p>
            <a:pPr marL="0" indent="0">
              <a:buNone/>
            </a:pPr>
            <a:r>
              <a:rPr lang="en-US" sz="2000" dirty="0" smtClean="0"/>
              <a:t>S Pazvakavambwa, C Sukume, S Sibanda and B Hanyani-Mlambo (2010). </a:t>
            </a:r>
            <a:r>
              <a:rPr lang="en-US" sz="2000" i="1" dirty="0" smtClean="0"/>
              <a:t>Final Report: Rehabilitation and Improving National Extension Systems</a:t>
            </a:r>
            <a:r>
              <a:rPr lang="en-US" sz="2000" dirty="0" smtClean="0"/>
              <a:t>, Harare.</a:t>
            </a:r>
            <a:endParaRPr lang="en-ZW" sz="2000" dirty="0"/>
          </a:p>
        </p:txBody>
      </p:sp>
    </p:spTree>
    <p:extLst>
      <p:ext uri="{BB962C8B-B14F-4D97-AF65-F5344CB8AC3E}">
        <p14:creationId xmlns:p14="http://schemas.microsoft.com/office/powerpoint/2010/main" val="3341538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 smtClean="0"/>
              <a:t>Thank you..</a:t>
            </a:r>
            <a:endParaRPr lang="en-ZW" sz="9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/>
              <a:t>Mazviita Muhuru                      B1645350</a:t>
            </a:r>
          </a:p>
          <a:p>
            <a:pPr marL="0" indent="0">
              <a:buNone/>
            </a:pPr>
            <a:r>
              <a:rPr lang="en-US" sz="4800" dirty="0" smtClean="0"/>
              <a:t>Aretah    Murisi                         B1233841</a:t>
            </a:r>
          </a:p>
          <a:p>
            <a:pPr marL="0" indent="0">
              <a:buNone/>
            </a:pPr>
            <a:r>
              <a:rPr lang="en-US" sz="4800" dirty="0" smtClean="0"/>
              <a:t>Prosper Mapuza                       B1543502</a:t>
            </a:r>
            <a:endParaRPr lang="en-ZW" sz="4800" dirty="0"/>
          </a:p>
        </p:txBody>
      </p:sp>
    </p:spTree>
    <p:extLst>
      <p:ext uri="{BB962C8B-B14F-4D97-AF65-F5344CB8AC3E}">
        <p14:creationId xmlns:p14="http://schemas.microsoft.com/office/powerpoint/2010/main" val="1786452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Communication- definition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process by which two or more people exchange ideas, facts, feelings or impressions in ways that each gains a common understanding of the meaning, intent and use the </a:t>
            </a:r>
            <a:r>
              <a:rPr lang="en-US" dirty="0" smtClean="0"/>
              <a:t>message, Burton </a:t>
            </a:r>
            <a:r>
              <a:rPr lang="en-US" i="1" dirty="0" smtClean="0"/>
              <a:t>et al</a:t>
            </a:r>
            <a:r>
              <a:rPr lang="en-US" dirty="0" smtClean="0"/>
              <a:t> 1998.</a:t>
            </a:r>
            <a:endParaRPr lang="en-US" dirty="0" smtClean="0"/>
          </a:p>
          <a:p>
            <a:pPr marL="342900" indent="-342900"/>
            <a:r>
              <a:rPr lang="en-US" dirty="0" smtClean="0"/>
              <a:t>It is the act of getting a sender and a receiver to reach a common understanding of a particular message.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80437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strategies-definition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refer to the deliberate plans and approaches employed by individuals, organizations or groups to effectively convey information, ideas or messages to others (</a:t>
            </a:r>
            <a:r>
              <a:rPr lang="en-US" dirty="0" smtClean="0"/>
              <a:t>Swanson </a:t>
            </a:r>
            <a:r>
              <a:rPr lang="en-US" dirty="0"/>
              <a:t>and </a:t>
            </a:r>
            <a:r>
              <a:rPr lang="en-US" dirty="0" smtClean="0"/>
              <a:t>Rajalahti</a:t>
            </a:r>
            <a:r>
              <a:rPr lang="en-US" dirty="0"/>
              <a:t>, </a:t>
            </a:r>
            <a:r>
              <a:rPr lang="en-US" dirty="0" smtClean="0"/>
              <a:t>2010)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-these strategies are designed to facilitate understanding, promote collaboration and achieve specific communication goals.</a:t>
            </a:r>
            <a:endParaRPr lang="en-Z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79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3636"/>
          </a:xfrm>
        </p:spPr>
        <p:txBody>
          <a:bodyPr/>
          <a:lstStyle/>
          <a:p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128" y="1690688"/>
            <a:ext cx="10704671" cy="5386729"/>
          </a:xfrm>
        </p:spPr>
        <p:txBody>
          <a:bodyPr/>
          <a:lstStyle/>
          <a:p>
            <a:pPr marL="0" indent="0">
              <a:buNone/>
            </a:pPr>
            <a:endParaRPr lang="en-ZW" dirty="0"/>
          </a:p>
        </p:txBody>
      </p:sp>
      <p:sp>
        <p:nvSpPr>
          <p:cNvPr id="5" name="Oval 4"/>
          <p:cNvSpPr/>
          <p:nvPr/>
        </p:nvSpPr>
        <p:spPr>
          <a:xfrm>
            <a:off x="4794069" y="3328556"/>
            <a:ext cx="2442754" cy="1583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Effective Communication</a:t>
            </a:r>
            <a:endParaRPr lang="en-ZW" dirty="0"/>
          </a:p>
        </p:txBody>
      </p:sp>
      <p:sp>
        <p:nvSpPr>
          <p:cNvPr id="6" name="Oval 5"/>
          <p:cNvSpPr/>
          <p:nvPr/>
        </p:nvSpPr>
        <p:spPr>
          <a:xfrm>
            <a:off x="5151802" y="1646753"/>
            <a:ext cx="1510255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Active Listening</a:t>
            </a:r>
            <a:endParaRPr lang="en-ZW" dirty="0"/>
          </a:p>
        </p:txBody>
      </p:sp>
      <p:sp>
        <p:nvSpPr>
          <p:cNvPr id="7" name="Oval 6"/>
          <p:cNvSpPr/>
          <p:nvPr/>
        </p:nvSpPr>
        <p:spPr>
          <a:xfrm>
            <a:off x="3166656" y="5460275"/>
            <a:ext cx="1627413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 Feedback</a:t>
            </a:r>
            <a:endParaRPr lang="en-ZW" dirty="0"/>
          </a:p>
        </p:txBody>
      </p:sp>
      <p:sp>
        <p:nvSpPr>
          <p:cNvPr id="8" name="Oval 7"/>
          <p:cNvSpPr/>
          <p:nvPr/>
        </p:nvSpPr>
        <p:spPr>
          <a:xfrm>
            <a:off x="7746274" y="5100625"/>
            <a:ext cx="2194560" cy="914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Recognize barriers to understanding</a:t>
            </a:r>
            <a:endParaRPr lang="en-ZW" dirty="0"/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6015446" y="2561154"/>
            <a:ext cx="0" cy="76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 flipH="1">
            <a:off x="4702630" y="4679798"/>
            <a:ext cx="449172" cy="1012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</p:cNvCxnSpPr>
          <p:nvPr/>
        </p:nvCxnSpPr>
        <p:spPr>
          <a:xfrm>
            <a:off x="6879090" y="4679798"/>
            <a:ext cx="1010876" cy="66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2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Indigenous Extension Methods</a:t>
            </a:r>
            <a:endParaRPr lang="en-ZW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These aim to support and empower indigenous communities in their agricultural practices while respecting their cultural values, traditional knowledge and land management (Pazvakavambwa </a:t>
            </a:r>
            <a:r>
              <a:rPr lang="en-US" i="1" dirty="0" smtClean="0"/>
              <a:t>et al</a:t>
            </a:r>
            <a:r>
              <a:rPr lang="en-US" dirty="0" smtClean="0"/>
              <a:t>., 2010).</a:t>
            </a:r>
          </a:p>
          <a:p>
            <a:pPr marL="514350" indent="-514350">
              <a:buAutoNum type="alphaLcParenR"/>
            </a:pPr>
            <a:r>
              <a:rPr lang="en-US" dirty="0" smtClean="0"/>
              <a:t>Observation</a:t>
            </a:r>
          </a:p>
          <a:p>
            <a:pPr marL="0" indent="0">
              <a:buNone/>
            </a:pPr>
            <a:r>
              <a:rPr lang="en-US" dirty="0" smtClean="0"/>
              <a:t>-involves actively observing and learning from indigenous farmers and communities in their agricultural practices, land management and knowledge systems.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b) Imitation</a:t>
            </a:r>
          </a:p>
          <a:p>
            <a:pPr marL="0" indent="0">
              <a:buNone/>
            </a:pPr>
            <a:r>
              <a:rPr lang="en-US" dirty="0" smtClean="0"/>
              <a:t>-involves learning from and imitating indigenous practices and techniques to foster knowledge transfer and skill development.</a:t>
            </a:r>
          </a:p>
        </p:txBody>
      </p:sp>
    </p:spTree>
    <p:extLst>
      <p:ext uri="{BB962C8B-B14F-4D97-AF65-F5344CB8AC3E}">
        <p14:creationId xmlns:p14="http://schemas.microsoft.com/office/powerpoint/2010/main" val="369262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Cont..</a:t>
            </a:r>
            <a:endParaRPr lang="en-ZW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c) Doing trial and error –approach used to test and refine various methods, techniques and interventions </a:t>
            </a:r>
          </a:p>
          <a:p>
            <a:pPr marL="0" indent="0">
              <a:buNone/>
            </a:pPr>
            <a:r>
              <a:rPr lang="en-US" dirty="0" smtClean="0"/>
              <a:t>-implementing different approaches and observing the outcomes to determine which ones are effective and suitable for specific agricultural context, e.g. new farming practices and varieties and pilot projects.</a:t>
            </a:r>
          </a:p>
          <a:p>
            <a:pPr marL="0" indent="0">
              <a:buNone/>
            </a:pPr>
            <a:r>
              <a:rPr lang="en-US" dirty="0" smtClean="0"/>
              <a:t>d) Listening and practice– active engagement of farmers and practical implementation of knowledge and skills, e.g. listen to farmers to understand their needs, challenges and aspirations (hands-on training, farmer field schools).</a:t>
            </a:r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99454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e)Questions and answers – done to facilitate knowledge transfer, address farmer’s concerns and provide practical solutions e.g. farmer consultations, farmer helplines, workshops.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f)Oral instructions – direct and immediate interaction between extension agents and farmers, e.g. farmer meetings and group discussions, field visits.</a:t>
            </a:r>
            <a:endParaRPr lang="en-ZW" dirty="0" smtClean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68287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/>
              <a:t>Mass Media</a:t>
            </a:r>
            <a:endParaRPr lang="en-ZW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Mass media refers to various forms of communication that reach a large audience simultaneously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/>
              <a:t>Swanson and </a:t>
            </a:r>
            <a:r>
              <a:rPr lang="en-US" dirty="0" smtClean="0"/>
              <a:t>Rajalahti</a:t>
            </a:r>
            <a:r>
              <a:rPr lang="en-US" dirty="0"/>
              <a:t> </a:t>
            </a:r>
            <a:r>
              <a:rPr lang="en-US" dirty="0" smtClean="0"/>
              <a:t>et al., 1998)).</a:t>
            </a:r>
          </a:p>
          <a:p>
            <a:pPr marL="0" indent="0">
              <a:buNone/>
            </a:pPr>
            <a:r>
              <a:rPr lang="en-US" dirty="0" smtClean="0"/>
              <a:t>a)Radio – radio broadcasts, farm radio listening groups, interactive radio programs (AGRIBUSINESS TODAY, ZBC CLASSIC 263 FM).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b)Television – a powerful medium in agricultural extension which provides visual content e.g. agricultural TV programs , demonstration videos, farmer profiles and success stories (MURIMI WANHASI).</a:t>
            </a:r>
          </a:p>
          <a:p>
            <a:pPr marL="0" indent="0">
              <a:buNone/>
            </a:pPr>
            <a:r>
              <a:rPr lang="en-US" dirty="0" smtClean="0"/>
              <a:t>c)Newspaper – for the literate and provision of in-depth information.</a:t>
            </a:r>
          </a:p>
          <a:p>
            <a:pPr marL="0" indent="0">
              <a:buNone/>
            </a:pPr>
            <a:r>
              <a:rPr lang="en-US" dirty="0" smtClean="0"/>
              <a:t>-e.g. agricultural articles and columns, information on </a:t>
            </a:r>
            <a:r>
              <a:rPr lang="en-US" dirty="0" err="1" smtClean="0"/>
              <a:t>gvt</a:t>
            </a:r>
            <a:r>
              <a:rPr lang="en-US" dirty="0" smtClean="0"/>
              <a:t> schemes and subsidies.</a:t>
            </a:r>
          </a:p>
        </p:txBody>
      </p:sp>
    </p:spTree>
    <p:extLst>
      <p:ext uri="{BB962C8B-B14F-4D97-AF65-F5344CB8AC3E}">
        <p14:creationId xmlns:p14="http://schemas.microsoft.com/office/powerpoint/2010/main" val="217605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d)Magazines – a valuable medium offering in-depth and specialized content to farmers and other stakeholders in the agricultural sector e.g., success stories and profiles.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e)Journals – provides a platform for sharing research, scholarly articles and evidence practices, e.g., research dissemination, peer-reviewed articles, conceptual and theoretical frameworks. </a:t>
            </a:r>
            <a:endParaRPr lang="en-ZW" dirty="0" smtClean="0"/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421831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1108</Words>
  <Application>Microsoft Office PowerPoint</Application>
  <PresentationFormat>Widescreen</PresentationFormat>
  <Paragraphs>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Group 5</vt:lpstr>
      <vt:lpstr>Communication- definition</vt:lpstr>
      <vt:lpstr>Communication strategies-definition</vt:lpstr>
      <vt:lpstr>PowerPoint Presentation</vt:lpstr>
      <vt:lpstr>Indigenous Extension Methods</vt:lpstr>
      <vt:lpstr>Cont..</vt:lpstr>
      <vt:lpstr>Cont..</vt:lpstr>
      <vt:lpstr>Mass Media</vt:lpstr>
      <vt:lpstr>Cont..</vt:lpstr>
      <vt:lpstr>Interpersonal</vt:lpstr>
      <vt:lpstr>PowerPoint Presentation</vt:lpstr>
      <vt:lpstr>Small Groups</vt:lpstr>
      <vt:lpstr>Facilitation for development</vt:lpstr>
      <vt:lpstr>Cont..</vt:lpstr>
      <vt:lpstr>Review of agricultural communication strategies</vt:lpstr>
      <vt:lpstr>References</vt:lpstr>
      <vt:lpstr>Thank 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USER</dc:creator>
  <cp:lastModifiedBy>USER</cp:lastModifiedBy>
  <cp:revision>32</cp:revision>
  <dcterms:created xsi:type="dcterms:W3CDTF">2024-01-15T18:36:45Z</dcterms:created>
  <dcterms:modified xsi:type="dcterms:W3CDTF">2024-01-21T13:32:28Z</dcterms:modified>
</cp:coreProperties>
</file>