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3"/>
  </p:notesMasterIdLst>
  <p:handoutMasterIdLst>
    <p:handoutMasterId r:id="rId154"/>
  </p:handoutMasterIdLst>
  <p:sldIdLst>
    <p:sldId id="344" r:id="rId2"/>
    <p:sldId id="345" r:id="rId3"/>
    <p:sldId id="346" r:id="rId4"/>
    <p:sldId id="347" r:id="rId5"/>
    <p:sldId id="348" r:id="rId6"/>
    <p:sldId id="349" r:id="rId7"/>
    <p:sldId id="476" r:id="rId8"/>
    <p:sldId id="350" r:id="rId9"/>
    <p:sldId id="351" r:id="rId10"/>
    <p:sldId id="352" r:id="rId11"/>
    <p:sldId id="353" r:id="rId12"/>
    <p:sldId id="354" r:id="rId13"/>
    <p:sldId id="355" r:id="rId14"/>
    <p:sldId id="380" r:id="rId15"/>
    <p:sldId id="381" r:id="rId16"/>
    <p:sldId id="383" r:id="rId17"/>
    <p:sldId id="385" r:id="rId18"/>
    <p:sldId id="482" r:id="rId19"/>
    <p:sldId id="384" r:id="rId20"/>
    <p:sldId id="483" r:id="rId21"/>
    <p:sldId id="387" r:id="rId22"/>
    <p:sldId id="484" r:id="rId23"/>
    <p:sldId id="386" r:id="rId24"/>
    <p:sldId id="485" r:id="rId25"/>
    <p:sldId id="388" r:id="rId26"/>
    <p:sldId id="389" r:id="rId27"/>
    <p:sldId id="391" r:id="rId28"/>
    <p:sldId id="390" r:id="rId29"/>
    <p:sldId id="486" r:id="rId30"/>
    <p:sldId id="480" r:id="rId31"/>
    <p:sldId id="479" r:id="rId32"/>
    <p:sldId id="392" r:id="rId33"/>
    <p:sldId id="393" r:id="rId34"/>
    <p:sldId id="378" r:id="rId35"/>
    <p:sldId id="357" r:id="rId36"/>
    <p:sldId id="358" r:id="rId37"/>
    <p:sldId id="359" r:id="rId38"/>
    <p:sldId id="360" r:id="rId39"/>
    <p:sldId id="361" r:id="rId40"/>
    <p:sldId id="362" r:id="rId41"/>
    <p:sldId id="363" r:id="rId42"/>
    <p:sldId id="364" r:id="rId43"/>
    <p:sldId id="379" r:id="rId44"/>
    <p:sldId id="365" r:id="rId45"/>
    <p:sldId id="366" r:id="rId46"/>
    <p:sldId id="398" r:id="rId47"/>
    <p:sldId id="400" r:id="rId48"/>
    <p:sldId id="402" r:id="rId49"/>
    <p:sldId id="399" r:id="rId50"/>
    <p:sldId id="401" r:id="rId51"/>
    <p:sldId id="374" r:id="rId52"/>
    <p:sldId id="375" r:id="rId53"/>
    <p:sldId id="376" r:id="rId54"/>
    <p:sldId id="377" r:id="rId55"/>
    <p:sldId id="343" r:id="rId56"/>
    <p:sldId id="258" r:id="rId57"/>
    <p:sldId id="259" r:id="rId58"/>
    <p:sldId id="260" r:id="rId59"/>
    <p:sldId id="261" r:id="rId60"/>
    <p:sldId id="262" r:id="rId61"/>
    <p:sldId id="263" r:id="rId62"/>
    <p:sldId id="397" r:id="rId63"/>
    <p:sldId id="467" r:id="rId64"/>
    <p:sldId id="468" r:id="rId65"/>
    <p:sldId id="469" r:id="rId66"/>
    <p:sldId id="470" r:id="rId67"/>
    <p:sldId id="342" r:id="rId68"/>
    <p:sldId id="340" r:id="rId69"/>
    <p:sldId id="341" r:id="rId70"/>
    <p:sldId id="273" r:id="rId71"/>
    <p:sldId id="481" r:id="rId72"/>
    <p:sldId id="404" r:id="rId73"/>
    <p:sldId id="405" r:id="rId74"/>
    <p:sldId id="274" r:id="rId75"/>
    <p:sldId id="275" r:id="rId76"/>
    <p:sldId id="276" r:id="rId77"/>
    <p:sldId id="277" r:id="rId78"/>
    <p:sldId id="278" r:id="rId79"/>
    <p:sldId id="280" r:id="rId80"/>
    <p:sldId id="282" r:id="rId81"/>
    <p:sldId id="285" r:id="rId82"/>
    <p:sldId id="286" r:id="rId83"/>
    <p:sldId id="287" r:id="rId84"/>
    <p:sldId id="406" r:id="rId85"/>
    <p:sldId id="394" r:id="rId86"/>
    <p:sldId id="283" r:id="rId87"/>
    <p:sldId id="291" r:id="rId88"/>
    <p:sldId id="407" r:id="rId89"/>
    <p:sldId id="408" r:id="rId90"/>
    <p:sldId id="409" r:id="rId91"/>
    <p:sldId id="395" r:id="rId92"/>
    <p:sldId id="293" r:id="rId93"/>
    <p:sldId id="295" r:id="rId94"/>
    <p:sldId id="296" r:id="rId95"/>
    <p:sldId id="297" r:id="rId96"/>
    <p:sldId id="474" r:id="rId97"/>
    <p:sldId id="299" r:id="rId98"/>
    <p:sldId id="300" r:id="rId99"/>
    <p:sldId id="302" r:id="rId100"/>
    <p:sldId id="303" r:id="rId101"/>
    <p:sldId id="304" r:id="rId102"/>
    <p:sldId id="305" r:id="rId103"/>
    <p:sldId id="306" r:id="rId104"/>
    <p:sldId id="307" r:id="rId105"/>
    <p:sldId id="308" r:id="rId106"/>
    <p:sldId id="309" r:id="rId107"/>
    <p:sldId id="310" r:id="rId108"/>
    <p:sldId id="311" r:id="rId109"/>
    <p:sldId id="312" r:id="rId110"/>
    <p:sldId id="396" r:id="rId111"/>
    <p:sldId id="471" r:id="rId112"/>
    <p:sldId id="410" r:id="rId113"/>
    <p:sldId id="411" r:id="rId114"/>
    <p:sldId id="412" r:id="rId115"/>
    <p:sldId id="413" r:id="rId116"/>
    <p:sldId id="414" r:id="rId117"/>
    <p:sldId id="415" r:id="rId118"/>
    <p:sldId id="416" r:id="rId119"/>
    <p:sldId id="417" r:id="rId120"/>
    <p:sldId id="418" r:id="rId121"/>
    <p:sldId id="419" r:id="rId122"/>
    <p:sldId id="420" r:id="rId123"/>
    <p:sldId id="318" r:id="rId124"/>
    <p:sldId id="424" r:id="rId125"/>
    <p:sldId id="425" r:id="rId126"/>
    <p:sldId id="319" r:id="rId127"/>
    <p:sldId id="320" r:id="rId128"/>
    <p:sldId id="321" r:id="rId129"/>
    <p:sldId id="322" r:id="rId130"/>
    <p:sldId id="323" r:id="rId131"/>
    <p:sldId id="324" r:id="rId132"/>
    <p:sldId id="325" r:id="rId133"/>
    <p:sldId id="326" r:id="rId134"/>
    <p:sldId id="327" r:id="rId135"/>
    <p:sldId id="328" r:id="rId136"/>
    <p:sldId id="329" r:id="rId137"/>
    <p:sldId id="332" r:id="rId138"/>
    <p:sldId id="334" r:id="rId139"/>
    <p:sldId id="335" r:id="rId140"/>
    <p:sldId id="439" r:id="rId141"/>
    <p:sldId id="440" r:id="rId142"/>
    <p:sldId id="441" r:id="rId143"/>
    <p:sldId id="442" r:id="rId144"/>
    <p:sldId id="444" r:id="rId145"/>
    <p:sldId id="472" r:id="rId146"/>
    <p:sldId id="426" r:id="rId147"/>
    <p:sldId id="427" r:id="rId148"/>
    <p:sldId id="428" r:id="rId149"/>
    <p:sldId id="429" r:id="rId150"/>
    <p:sldId id="430" r:id="rId151"/>
    <p:sldId id="431" r:id="rId1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4"/>
    <p:restoredTop sz="93081" autoAdjust="0"/>
  </p:normalViewPr>
  <p:slideViewPr>
    <p:cSldViewPr>
      <p:cViewPr varScale="1">
        <p:scale>
          <a:sx n="97" d="100"/>
          <a:sy n="97" d="100"/>
        </p:scale>
        <p:origin x="680"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handoutMaster" Target="handoutMasters/handoutMaster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ZW"/>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EE6F20F-7D0E-4EEA-A61D-8CAAF7E93E24}" type="datetimeFigureOut">
              <a:rPr lang="en-ZW" smtClean="0"/>
              <a:pPr/>
              <a:t>23/2/2025</a:t>
            </a:fld>
            <a:endParaRPr lang="en-ZW"/>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ZW"/>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F8E6660-1193-428D-9B7C-0927575EA2F0}" type="slidenum">
              <a:rPr lang="en-ZW" smtClean="0"/>
              <a:pPr/>
              <a:t>‹#›</a:t>
            </a:fld>
            <a:endParaRPr lang="en-ZW"/>
          </a:p>
        </p:txBody>
      </p:sp>
    </p:spTree>
    <p:extLst>
      <p:ext uri="{BB962C8B-B14F-4D97-AF65-F5344CB8AC3E}">
        <p14:creationId xmlns:p14="http://schemas.microsoft.com/office/powerpoint/2010/main" val="32239758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ZW"/>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6474AF-8D52-4494-AD0C-6C0FF75E42D1}" type="datetimeFigureOut">
              <a:rPr lang="en-ZW" smtClean="0"/>
              <a:t>23/2/2025</a:t>
            </a:fld>
            <a:endParaRPr lang="en-ZW"/>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ZW"/>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W"/>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ZW"/>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DA2CB2-FC6D-4E34-A292-543FD57B3B0A}" type="slidenum">
              <a:rPr lang="en-ZW" smtClean="0"/>
              <a:t>‹#›</a:t>
            </a:fld>
            <a:endParaRPr lang="en-ZW"/>
          </a:p>
        </p:txBody>
      </p:sp>
    </p:spTree>
    <p:extLst>
      <p:ext uri="{BB962C8B-B14F-4D97-AF65-F5344CB8AC3E}">
        <p14:creationId xmlns:p14="http://schemas.microsoft.com/office/powerpoint/2010/main" val="2998291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2AA9B3-65BA-4C70-AB3D-300E0A04921A}" type="slidenum">
              <a:rPr lang="en-US" altLang="en-US"/>
              <a:pPr/>
              <a:t>71</a:t>
            </a:fld>
            <a:endParaRPr lang="en-US" alt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56687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ZW"/>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ZW"/>
          </a:p>
        </p:txBody>
      </p:sp>
      <p:sp>
        <p:nvSpPr>
          <p:cNvPr id="4" name="Date Placeholder 3"/>
          <p:cNvSpPr>
            <a:spLocks noGrp="1"/>
          </p:cNvSpPr>
          <p:nvPr>
            <p:ph type="dt" sz="half" idx="10"/>
          </p:nvPr>
        </p:nvSpPr>
        <p:spPr/>
        <p:txBody>
          <a:bodyPr/>
          <a:lstStyle/>
          <a:p>
            <a:fld id="{1AB8CB5E-6121-47A9-A50A-6EF8BB772FC3}" type="datetimeFigureOut">
              <a:rPr lang="en-ZW" smtClean="0"/>
              <a:pPr/>
              <a:t>23/2/2025</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9FB5922F-A368-45DD-B2DD-71599245612A}" type="slidenum">
              <a:rPr lang="en-ZW" smtClean="0"/>
              <a:pPr/>
              <a:t>‹#›</a:t>
            </a:fld>
            <a:endParaRPr lang="en-ZW"/>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W"/>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W"/>
          </a:p>
        </p:txBody>
      </p:sp>
      <p:sp>
        <p:nvSpPr>
          <p:cNvPr id="4" name="Date Placeholder 3"/>
          <p:cNvSpPr>
            <a:spLocks noGrp="1"/>
          </p:cNvSpPr>
          <p:nvPr>
            <p:ph type="dt" sz="half" idx="10"/>
          </p:nvPr>
        </p:nvSpPr>
        <p:spPr/>
        <p:txBody>
          <a:bodyPr/>
          <a:lstStyle/>
          <a:p>
            <a:fld id="{1AB8CB5E-6121-47A9-A50A-6EF8BB772FC3}" type="datetimeFigureOut">
              <a:rPr lang="en-ZW" smtClean="0"/>
              <a:pPr/>
              <a:t>23/2/2025</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9FB5922F-A368-45DD-B2DD-71599245612A}" type="slidenum">
              <a:rPr lang="en-ZW" smtClean="0"/>
              <a:pPr/>
              <a:t>‹#›</a:t>
            </a:fld>
            <a:endParaRPr lang="en-ZW"/>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ZW"/>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W"/>
          </a:p>
        </p:txBody>
      </p:sp>
      <p:sp>
        <p:nvSpPr>
          <p:cNvPr id="4" name="Date Placeholder 3"/>
          <p:cNvSpPr>
            <a:spLocks noGrp="1"/>
          </p:cNvSpPr>
          <p:nvPr>
            <p:ph type="dt" sz="half" idx="10"/>
          </p:nvPr>
        </p:nvSpPr>
        <p:spPr/>
        <p:txBody>
          <a:bodyPr/>
          <a:lstStyle/>
          <a:p>
            <a:fld id="{1AB8CB5E-6121-47A9-A50A-6EF8BB772FC3}" type="datetimeFigureOut">
              <a:rPr lang="en-ZW" smtClean="0"/>
              <a:pPr/>
              <a:t>23/2/2025</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9FB5922F-A368-45DD-B2DD-71599245612A}" type="slidenum">
              <a:rPr lang="en-ZW" smtClean="0"/>
              <a:pPr/>
              <a:t>‹#›</a:t>
            </a:fld>
            <a:endParaRPr lang="en-ZW"/>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W"/>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W"/>
          </a:p>
        </p:txBody>
      </p:sp>
      <p:sp>
        <p:nvSpPr>
          <p:cNvPr id="4" name="Date Placeholder 3"/>
          <p:cNvSpPr>
            <a:spLocks noGrp="1"/>
          </p:cNvSpPr>
          <p:nvPr>
            <p:ph type="dt" sz="half" idx="10"/>
          </p:nvPr>
        </p:nvSpPr>
        <p:spPr/>
        <p:txBody>
          <a:bodyPr/>
          <a:lstStyle/>
          <a:p>
            <a:fld id="{1AB8CB5E-6121-47A9-A50A-6EF8BB772FC3}" type="datetimeFigureOut">
              <a:rPr lang="en-ZW" smtClean="0"/>
              <a:pPr/>
              <a:t>23/2/2025</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9FB5922F-A368-45DD-B2DD-71599245612A}" type="slidenum">
              <a:rPr lang="en-ZW" smtClean="0"/>
              <a:pPr/>
              <a:t>‹#›</a:t>
            </a:fld>
            <a:endParaRPr lang="en-ZW"/>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ZW"/>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B8CB5E-6121-47A9-A50A-6EF8BB772FC3}" type="datetimeFigureOut">
              <a:rPr lang="en-ZW" smtClean="0"/>
              <a:pPr/>
              <a:t>23/2/2025</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9FB5922F-A368-45DD-B2DD-71599245612A}" type="slidenum">
              <a:rPr lang="en-ZW" smtClean="0"/>
              <a:pPr/>
              <a:t>‹#›</a:t>
            </a:fld>
            <a:endParaRPr lang="en-ZW"/>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W"/>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W"/>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W"/>
          </a:p>
        </p:txBody>
      </p:sp>
      <p:sp>
        <p:nvSpPr>
          <p:cNvPr id="5" name="Date Placeholder 4"/>
          <p:cNvSpPr>
            <a:spLocks noGrp="1"/>
          </p:cNvSpPr>
          <p:nvPr>
            <p:ph type="dt" sz="half" idx="10"/>
          </p:nvPr>
        </p:nvSpPr>
        <p:spPr/>
        <p:txBody>
          <a:bodyPr/>
          <a:lstStyle/>
          <a:p>
            <a:fld id="{1AB8CB5E-6121-47A9-A50A-6EF8BB772FC3}" type="datetimeFigureOut">
              <a:rPr lang="en-ZW" smtClean="0"/>
              <a:pPr/>
              <a:t>23/2/2025</a:t>
            </a:fld>
            <a:endParaRPr lang="en-ZW"/>
          </a:p>
        </p:txBody>
      </p:sp>
      <p:sp>
        <p:nvSpPr>
          <p:cNvPr id="6" name="Footer Placeholder 5"/>
          <p:cNvSpPr>
            <a:spLocks noGrp="1"/>
          </p:cNvSpPr>
          <p:nvPr>
            <p:ph type="ftr" sz="quarter" idx="11"/>
          </p:nvPr>
        </p:nvSpPr>
        <p:spPr/>
        <p:txBody>
          <a:bodyPr/>
          <a:lstStyle/>
          <a:p>
            <a:endParaRPr lang="en-ZW"/>
          </a:p>
        </p:txBody>
      </p:sp>
      <p:sp>
        <p:nvSpPr>
          <p:cNvPr id="7" name="Slide Number Placeholder 6"/>
          <p:cNvSpPr>
            <a:spLocks noGrp="1"/>
          </p:cNvSpPr>
          <p:nvPr>
            <p:ph type="sldNum" sz="quarter" idx="12"/>
          </p:nvPr>
        </p:nvSpPr>
        <p:spPr/>
        <p:txBody>
          <a:bodyPr/>
          <a:lstStyle/>
          <a:p>
            <a:fld id="{9FB5922F-A368-45DD-B2DD-71599245612A}" type="slidenum">
              <a:rPr lang="en-ZW" smtClean="0"/>
              <a:pPr/>
              <a:t>‹#›</a:t>
            </a:fld>
            <a:endParaRPr lang="en-ZW"/>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ZW"/>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W"/>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W"/>
          </a:p>
        </p:txBody>
      </p:sp>
      <p:sp>
        <p:nvSpPr>
          <p:cNvPr id="7" name="Date Placeholder 6"/>
          <p:cNvSpPr>
            <a:spLocks noGrp="1"/>
          </p:cNvSpPr>
          <p:nvPr>
            <p:ph type="dt" sz="half" idx="10"/>
          </p:nvPr>
        </p:nvSpPr>
        <p:spPr/>
        <p:txBody>
          <a:bodyPr/>
          <a:lstStyle/>
          <a:p>
            <a:fld id="{1AB8CB5E-6121-47A9-A50A-6EF8BB772FC3}" type="datetimeFigureOut">
              <a:rPr lang="en-ZW" smtClean="0"/>
              <a:pPr/>
              <a:t>23/2/2025</a:t>
            </a:fld>
            <a:endParaRPr lang="en-ZW"/>
          </a:p>
        </p:txBody>
      </p:sp>
      <p:sp>
        <p:nvSpPr>
          <p:cNvPr id="8" name="Footer Placeholder 7"/>
          <p:cNvSpPr>
            <a:spLocks noGrp="1"/>
          </p:cNvSpPr>
          <p:nvPr>
            <p:ph type="ftr" sz="quarter" idx="11"/>
          </p:nvPr>
        </p:nvSpPr>
        <p:spPr/>
        <p:txBody>
          <a:bodyPr/>
          <a:lstStyle/>
          <a:p>
            <a:endParaRPr lang="en-ZW"/>
          </a:p>
        </p:txBody>
      </p:sp>
      <p:sp>
        <p:nvSpPr>
          <p:cNvPr id="9" name="Slide Number Placeholder 8"/>
          <p:cNvSpPr>
            <a:spLocks noGrp="1"/>
          </p:cNvSpPr>
          <p:nvPr>
            <p:ph type="sldNum" sz="quarter" idx="12"/>
          </p:nvPr>
        </p:nvSpPr>
        <p:spPr/>
        <p:txBody>
          <a:bodyPr/>
          <a:lstStyle/>
          <a:p>
            <a:fld id="{9FB5922F-A368-45DD-B2DD-71599245612A}" type="slidenum">
              <a:rPr lang="en-ZW" smtClean="0"/>
              <a:pPr/>
              <a:t>‹#›</a:t>
            </a:fld>
            <a:endParaRPr lang="en-ZW"/>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W"/>
          </a:p>
        </p:txBody>
      </p:sp>
      <p:sp>
        <p:nvSpPr>
          <p:cNvPr id="3" name="Date Placeholder 2"/>
          <p:cNvSpPr>
            <a:spLocks noGrp="1"/>
          </p:cNvSpPr>
          <p:nvPr>
            <p:ph type="dt" sz="half" idx="10"/>
          </p:nvPr>
        </p:nvSpPr>
        <p:spPr/>
        <p:txBody>
          <a:bodyPr/>
          <a:lstStyle/>
          <a:p>
            <a:fld id="{1AB8CB5E-6121-47A9-A50A-6EF8BB772FC3}" type="datetimeFigureOut">
              <a:rPr lang="en-ZW" smtClean="0"/>
              <a:pPr/>
              <a:t>23/2/2025</a:t>
            </a:fld>
            <a:endParaRPr lang="en-ZW"/>
          </a:p>
        </p:txBody>
      </p:sp>
      <p:sp>
        <p:nvSpPr>
          <p:cNvPr id="4" name="Footer Placeholder 3"/>
          <p:cNvSpPr>
            <a:spLocks noGrp="1"/>
          </p:cNvSpPr>
          <p:nvPr>
            <p:ph type="ftr" sz="quarter" idx="11"/>
          </p:nvPr>
        </p:nvSpPr>
        <p:spPr/>
        <p:txBody>
          <a:bodyPr/>
          <a:lstStyle/>
          <a:p>
            <a:endParaRPr lang="en-ZW"/>
          </a:p>
        </p:txBody>
      </p:sp>
      <p:sp>
        <p:nvSpPr>
          <p:cNvPr id="5" name="Slide Number Placeholder 4"/>
          <p:cNvSpPr>
            <a:spLocks noGrp="1"/>
          </p:cNvSpPr>
          <p:nvPr>
            <p:ph type="sldNum" sz="quarter" idx="12"/>
          </p:nvPr>
        </p:nvSpPr>
        <p:spPr/>
        <p:txBody>
          <a:bodyPr/>
          <a:lstStyle/>
          <a:p>
            <a:fld id="{9FB5922F-A368-45DD-B2DD-71599245612A}" type="slidenum">
              <a:rPr lang="en-ZW" smtClean="0"/>
              <a:pPr/>
              <a:t>‹#›</a:t>
            </a:fld>
            <a:endParaRPr lang="en-ZW"/>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B8CB5E-6121-47A9-A50A-6EF8BB772FC3}" type="datetimeFigureOut">
              <a:rPr lang="en-ZW" smtClean="0"/>
              <a:pPr/>
              <a:t>23/2/2025</a:t>
            </a:fld>
            <a:endParaRPr lang="en-ZW"/>
          </a:p>
        </p:txBody>
      </p:sp>
      <p:sp>
        <p:nvSpPr>
          <p:cNvPr id="3" name="Footer Placeholder 2"/>
          <p:cNvSpPr>
            <a:spLocks noGrp="1"/>
          </p:cNvSpPr>
          <p:nvPr>
            <p:ph type="ftr" sz="quarter" idx="11"/>
          </p:nvPr>
        </p:nvSpPr>
        <p:spPr/>
        <p:txBody>
          <a:bodyPr/>
          <a:lstStyle/>
          <a:p>
            <a:endParaRPr lang="en-ZW"/>
          </a:p>
        </p:txBody>
      </p:sp>
      <p:sp>
        <p:nvSpPr>
          <p:cNvPr id="4" name="Slide Number Placeholder 3"/>
          <p:cNvSpPr>
            <a:spLocks noGrp="1"/>
          </p:cNvSpPr>
          <p:nvPr>
            <p:ph type="sldNum" sz="quarter" idx="12"/>
          </p:nvPr>
        </p:nvSpPr>
        <p:spPr/>
        <p:txBody>
          <a:bodyPr/>
          <a:lstStyle/>
          <a:p>
            <a:fld id="{9FB5922F-A368-45DD-B2DD-71599245612A}" type="slidenum">
              <a:rPr lang="en-ZW" smtClean="0"/>
              <a:pPr/>
              <a:t>‹#›</a:t>
            </a:fld>
            <a:endParaRPr lang="en-ZW"/>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ZW"/>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W"/>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B8CB5E-6121-47A9-A50A-6EF8BB772FC3}" type="datetimeFigureOut">
              <a:rPr lang="en-ZW" smtClean="0"/>
              <a:pPr/>
              <a:t>23/2/2025</a:t>
            </a:fld>
            <a:endParaRPr lang="en-ZW"/>
          </a:p>
        </p:txBody>
      </p:sp>
      <p:sp>
        <p:nvSpPr>
          <p:cNvPr id="6" name="Footer Placeholder 5"/>
          <p:cNvSpPr>
            <a:spLocks noGrp="1"/>
          </p:cNvSpPr>
          <p:nvPr>
            <p:ph type="ftr" sz="quarter" idx="11"/>
          </p:nvPr>
        </p:nvSpPr>
        <p:spPr/>
        <p:txBody>
          <a:bodyPr/>
          <a:lstStyle/>
          <a:p>
            <a:endParaRPr lang="en-ZW"/>
          </a:p>
        </p:txBody>
      </p:sp>
      <p:sp>
        <p:nvSpPr>
          <p:cNvPr id="7" name="Slide Number Placeholder 6"/>
          <p:cNvSpPr>
            <a:spLocks noGrp="1"/>
          </p:cNvSpPr>
          <p:nvPr>
            <p:ph type="sldNum" sz="quarter" idx="12"/>
          </p:nvPr>
        </p:nvSpPr>
        <p:spPr/>
        <p:txBody>
          <a:bodyPr/>
          <a:lstStyle/>
          <a:p>
            <a:fld id="{9FB5922F-A368-45DD-B2DD-71599245612A}" type="slidenum">
              <a:rPr lang="en-ZW" smtClean="0"/>
              <a:pPr/>
              <a:t>‹#›</a:t>
            </a:fld>
            <a:endParaRPr lang="en-ZW"/>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ZW"/>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W"/>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B8CB5E-6121-47A9-A50A-6EF8BB772FC3}" type="datetimeFigureOut">
              <a:rPr lang="en-ZW" smtClean="0"/>
              <a:pPr/>
              <a:t>23/2/2025</a:t>
            </a:fld>
            <a:endParaRPr lang="en-ZW"/>
          </a:p>
        </p:txBody>
      </p:sp>
      <p:sp>
        <p:nvSpPr>
          <p:cNvPr id="6" name="Footer Placeholder 5"/>
          <p:cNvSpPr>
            <a:spLocks noGrp="1"/>
          </p:cNvSpPr>
          <p:nvPr>
            <p:ph type="ftr" sz="quarter" idx="11"/>
          </p:nvPr>
        </p:nvSpPr>
        <p:spPr/>
        <p:txBody>
          <a:bodyPr/>
          <a:lstStyle/>
          <a:p>
            <a:endParaRPr lang="en-ZW"/>
          </a:p>
        </p:txBody>
      </p:sp>
      <p:sp>
        <p:nvSpPr>
          <p:cNvPr id="7" name="Slide Number Placeholder 6"/>
          <p:cNvSpPr>
            <a:spLocks noGrp="1"/>
          </p:cNvSpPr>
          <p:nvPr>
            <p:ph type="sldNum" sz="quarter" idx="12"/>
          </p:nvPr>
        </p:nvSpPr>
        <p:spPr/>
        <p:txBody>
          <a:bodyPr/>
          <a:lstStyle/>
          <a:p>
            <a:fld id="{9FB5922F-A368-45DD-B2DD-71599245612A}" type="slidenum">
              <a:rPr lang="en-ZW" smtClean="0"/>
              <a:pPr/>
              <a:t>‹#›</a:t>
            </a:fld>
            <a:endParaRPr lang="en-ZW"/>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ZW"/>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W"/>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B8CB5E-6121-47A9-A50A-6EF8BB772FC3}" type="datetimeFigureOut">
              <a:rPr lang="en-ZW" smtClean="0"/>
              <a:pPr/>
              <a:t>23/2/2025</a:t>
            </a:fld>
            <a:endParaRPr lang="en-ZW"/>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W"/>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B5922F-A368-45DD-B2DD-71599245612A}" type="slidenum">
              <a:rPr lang="en-ZW" smtClean="0"/>
              <a:pPr/>
              <a:t>‹#›</a:t>
            </a:fld>
            <a:endParaRPr lang="en-ZW"/>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hyperlink" Target="http://www.google.com.ng/url?sa=i&amp;rct=j&amp;q=&amp;esrc=s&amp;frm=1&amp;source=images&amp;cd=&amp;cad=rja&amp;docid=wgLDflaP9SWj1M&amp;tbnid=S-nNt9qzQL4dUM:&amp;ved=0CAUQjRw&amp;url=http://www.fao.org/docrep/004/T0582E/T0582E06.htm&amp;ei=f5xlUfnlJsXrswa0-IHgAg&amp;bvm=bv.44990110,d.Yms&amp;psig=AFQjCNFUakwphmOz8G8EyKzWlG4i27eE5g&amp;ust=1365700057367702" TargetMode="Externa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google.co.zw/url?sa=i&amp;rct=j&amp;q=&amp;esrc=s&amp;source=images&amp;cd=&amp;cad=rja&amp;uact=8&amp;ved=0ahUKEwid8t3Q_6PLAhUK0xoKHSmQAjwQjRwIBw&amp;url=https://mrski-apecon-2008.wikispaces.com/Chapter+9+JK+&amp;+JJ&amp;psig=AFQjCNFJ0-LJMCjGkrDGY6J-gXNffAiyUg&amp;ust=1457076635970013" TargetMode="Externa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838200"/>
            <a:ext cx="7772400" cy="5714999"/>
          </a:xfrm>
        </p:spPr>
        <p:txBody>
          <a:bodyPr>
            <a:normAutofit fontScale="90000"/>
          </a:bodyPr>
          <a:lstStyle/>
          <a:p>
            <a:br>
              <a:rPr lang="en-US" dirty="0"/>
            </a:br>
            <a:br>
              <a:rPr lang="en-US" dirty="0"/>
            </a:br>
            <a:br>
              <a:rPr lang="en-US" dirty="0"/>
            </a:br>
            <a:br>
              <a:rPr lang="en-US" dirty="0"/>
            </a:br>
            <a:r>
              <a:rPr lang="en-ZW" dirty="0"/>
              <a:t>INTRODUCTORY NOTES FOR </a:t>
            </a:r>
            <a:br>
              <a:rPr lang="en-ZW" dirty="0"/>
            </a:br>
            <a:br>
              <a:rPr lang="en-ZW" dirty="0"/>
            </a:br>
            <a:br>
              <a:rPr lang="en-ZW" dirty="0"/>
            </a:br>
            <a:r>
              <a:rPr lang="en-US" dirty="0"/>
              <a:t>MFS514 </a:t>
            </a:r>
            <a:br>
              <a:rPr lang="en-US" dirty="0"/>
            </a:br>
            <a:r>
              <a:rPr lang="en-ZW" dirty="0"/>
              <a:t>INTERNATIONAL TRADE</a:t>
            </a:r>
            <a:br>
              <a:rPr lang="en-ZW" dirty="0"/>
            </a:br>
            <a:br>
              <a:rPr lang="en-ZW" dirty="0"/>
            </a:br>
            <a:br>
              <a:rPr lang="en-ZW" dirty="0"/>
            </a:br>
            <a:br>
              <a:rPr lang="en-ZW" dirty="0"/>
            </a:br>
            <a:br>
              <a:rPr lang="en-ZW" dirty="0"/>
            </a:br>
            <a:br>
              <a:rPr lang="en-ZW" dirty="0"/>
            </a:br>
            <a:br>
              <a:rPr lang="en-ZW" dirty="0"/>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W" b="1" dirty="0"/>
              <a:t>Protectionist policies</a:t>
            </a:r>
            <a:br>
              <a:rPr lang="en-ZW" b="1" dirty="0"/>
            </a:br>
            <a:endParaRPr lang="en-ZW" dirty="0"/>
          </a:p>
        </p:txBody>
      </p:sp>
      <p:sp>
        <p:nvSpPr>
          <p:cNvPr id="3" name="Content Placeholder 2"/>
          <p:cNvSpPr>
            <a:spLocks noGrp="1"/>
          </p:cNvSpPr>
          <p:nvPr>
            <p:ph idx="1"/>
          </p:nvPr>
        </p:nvSpPr>
        <p:spPr/>
        <p:txBody>
          <a:bodyPr/>
          <a:lstStyle/>
          <a:p>
            <a:r>
              <a:rPr lang="en-ZW" i="1" dirty="0"/>
              <a:t>Tariffs</a:t>
            </a:r>
          </a:p>
          <a:p>
            <a:r>
              <a:rPr lang="en-ZW" i="1" dirty="0"/>
              <a:t>Import quotas</a:t>
            </a:r>
          </a:p>
          <a:p>
            <a:r>
              <a:rPr lang="en-ZW" i="1" dirty="0"/>
              <a:t>Administrative barriers</a:t>
            </a:r>
            <a:r>
              <a:rPr lang="en-ZW" dirty="0"/>
              <a:t>: Countries are sometimes accused of using their various administrative rules (e.g. regarding food safety, environmental standards, electrical safety, etc.) as a way to introduce barriers to imports</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rc_mi" descr="http://www.fao.org/docrep/004/T0582E/T0582E06.gif">
            <a:hlinkClick r:id="rId2"/>
          </p:cNvPr>
          <p:cNvPicPr/>
          <p:nvPr/>
        </p:nvPicPr>
        <p:blipFill>
          <a:blip r:embed="rId3" cstate="print"/>
          <a:srcRect/>
          <a:stretch>
            <a:fillRect/>
          </a:stretch>
        </p:blipFill>
        <p:spPr bwMode="auto">
          <a:xfrm>
            <a:off x="1447800" y="1143000"/>
            <a:ext cx="6172200" cy="4114800"/>
          </a:xfrm>
          <a:prstGeom prst="rect">
            <a:avLst/>
          </a:prstGeom>
          <a:noFill/>
          <a:ln w="9525">
            <a:noFill/>
            <a:miter lim="800000"/>
            <a:headEnd/>
            <a:tailEnd/>
          </a:ln>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a:t>Export Tax</a:t>
            </a:r>
          </a:p>
        </p:txBody>
      </p:sp>
      <p:sp>
        <p:nvSpPr>
          <p:cNvPr id="3" name="Content Placeholder 2"/>
          <p:cNvSpPr>
            <a:spLocks noGrp="1"/>
          </p:cNvSpPr>
          <p:nvPr>
            <p:ph idx="1"/>
          </p:nvPr>
        </p:nvSpPr>
        <p:spPr/>
        <p:txBody>
          <a:bodyPr/>
          <a:lstStyle/>
          <a:p>
            <a:r>
              <a:rPr lang="en-ZW" dirty="0"/>
              <a:t>Introducing an export tax results in producers contracting output from Q0 to Q1 and domestic consumers purchasing C1 rather than C0.</a:t>
            </a:r>
          </a:p>
          <a:p>
            <a:r>
              <a:rPr lang="en-ZW" dirty="0"/>
              <a:t>Export tariffs may also be used to protect consumers from increases in world prices of an export commodity</a:t>
            </a:r>
          </a:p>
          <a:p>
            <a:endParaRPr lang="en-ZW"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514600"/>
            <a:ext cx="8229600" cy="1143000"/>
          </a:xfrm>
        </p:spPr>
        <p:txBody>
          <a:bodyPr>
            <a:normAutofit fontScale="90000"/>
          </a:bodyPr>
          <a:lstStyle/>
          <a:p>
            <a:r>
              <a:rPr lang="en-ZW" dirty="0"/>
              <a:t>Arguments for restricting imports</a:t>
            </a:r>
            <a:br>
              <a:rPr lang="en-ZW" dirty="0"/>
            </a:br>
            <a:endParaRPr lang="en-ZW"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W" dirty="0"/>
              <a:t>Increasing output and employment</a:t>
            </a:r>
            <a:br>
              <a:rPr lang="en-ZW" dirty="0"/>
            </a:br>
            <a:endParaRPr lang="en-ZW" dirty="0"/>
          </a:p>
        </p:txBody>
      </p:sp>
      <p:sp>
        <p:nvSpPr>
          <p:cNvPr id="3" name="Content Placeholder 2"/>
          <p:cNvSpPr>
            <a:spLocks noGrp="1"/>
          </p:cNvSpPr>
          <p:nvPr>
            <p:ph idx="1"/>
          </p:nvPr>
        </p:nvSpPr>
        <p:spPr/>
        <p:txBody>
          <a:bodyPr>
            <a:normAutofit/>
          </a:bodyPr>
          <a:lstStyle/>
          <a:p>
            <a:r>
              <a:rPr lang="en-ZW" dirty="0"/>
              <a:t>It is often argued that protectionism is a desirable way of increasing output, incomes, and employment because of the multiplier effect of reduced imports. If imports can be cut by $10 billion, it is argued, the resulting $10 billion increase in production of import substitutes will start a Keynesian multiplier process that will ultimately increase domestic output</a:t>
            </a:r>
          </a:p>
          <a:p>
            <a:endParaRPr lang="en-ZW"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W" dirty="0"/>
              <a:t>Closing a trade </a:t>
            </a:r>
            <a:r>
              <a:rPr lang="en-ZW" dirty="0" err="1"/>
              <a:t>deﬁcit</a:t>
            </a:r>
            <a:br>
              <a:rPr lang="en-ZW" dirty="0"/>
            </a:br>
            <a:endParaRPr lang="en-ZW" dirty="0"/>
          </a:p>
        </p:txBody>
      </p:sp>
      <p:sp>
        <p:nvSpPr>
          <p:cNvPr id="3" name="Content Placeholder 2"/>
          <p:cNvSpPr>
            <a:spLocks noGrp="1"/>
          </p:cNvSpPr>
          <p:nvPr>
            <p:ph idx="1"/>
          </p:nvPr>
        </p:nvSpPr>
        <p:spPr/>
        <p:txBody>
          <a:bodyPr/>
          <a:lstStyle/>
          <a:p>
            <a:r>
              <a:rPr lang="en-ZW" dirty="0"/>
              <a:t>Countries with large balance-of-payments </a:t>
            </a:r>
            <a:r>
              <a:rPr lang="en-ZW" dirty="0" err="1"/>
              <a:t>deﬁcits</a:t>
            </a:r>
            <a:r>
              <a:rPr lang="en-ZW" dirty="0"/>
              <a:t> sometimes view import restraints as a means of reducing or eliminating such problems.</a:t>
            </a:r>
          </a:p>
          <a:p>
            <a:endParaRPr lang="en-ZW"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W" dirty="0"/>
              <a:t>The terms-of-trade argument</a:t>
            </a:r>
            <a:br>
              <a:rPr lang="en-ZW" dirty="0"/>
            </a:br>
            <a:endParaRPr lang="en-ZW" dirty="0"/>
          </a:p>
        </p:txBody>
      </p:sp>
      <p:sp>
        <p:nvSpPr>
          <p:cNvPr id="3" name="Content Placeholder 2"/>
          <p:cNvSpPr>
            <a:spLocks noGrp="1"/>
          </p:cNvSpPr>
          <p:nvPr>
            <p:ph idx="1"/>
          </p:nvPr>
        </p:nvSpPr>
        <p:spPr/>
        <p:txBody>
          <a:bodyPr>
            <a:normAutofit/>
          </a:bodyPr>
          <a:lstStyle/>
          <a:p>
            <a:r>
              <a:rPr lang="en-ZW" dirty="0"/>
              <a:t>By imposing a tariff a large country may be able to turn the terms of trade in its </a:t>
            </a:r>
            <a:r>
              <a:rPr lang="en-ZW" dirty="0" err="1"/>
              <a:t>favor</a:t>
            </a:r>
            <a:r>
              <a:rPr lang="en-ZW" dirty="0"/>
              <a:t>. </a:t>
            </a:r>
          </a:p>
          <a:p>
            <a:r>
              <a:rPr lang="en-ZW" dirty="0"/>
              <a:t>This gain may be large enough to outweigh the loss from a reduced volume of trade.</a:t>
            </a:r>
          </a:p>
          <a:p>
            <a:r>
              <a:rPr lang="en-ZW" dirty="0"/>
              <a:t> So runs the terms-of-trade argument, which is also known as the “optimum tariff” case, although it is optimal only for the country imposing the tariff and not for the world.</a:t>
            </a:r>
          </a:p>
          <a:p>
            <a:endParaRPr lang="en-ZW"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W" dirty="0"/>
              <a:t>The infant-industry argument</a:t>
            </a:r>
            <a:br>
              <a:rPr lang="en-ZW" dirty="0"/>
            </a:br>
            <a:endParaRPr lang="en-ZW" dirty="0"/>
          </a:p>
        </p:txBody>
      </p:sp>
      <p:sp>
        <p:nvSpPr>
          <p:cNvPr id="3" name="Content Placeholder 2"/>
          <p:cNvSpPr>
            <a:spLocks noGrp="1"/>
          </p:cNvSpPr>
          <p:nvPr>
            <p:ph idx="1"/>
          </p:nvPr>
        </p:nvSpPr>
        <p:spPr/>
        <p:txBody>
          <a:bodyPr>
            <a:normAutofit fontScale="92500" lnSpcReduction="10000"/>
          </a:bodyPr>
          <a:lstStyle/>
          <a:p>
            <a:r>
              <a:rPr lang="en-ZW" dirty="0"/>
              <a:t>When production of a commodity </a:t>
            </a:r>
            <a:r>
              <a:rPr lang="en-ZW" dirty="0" err="1"/>
              <a:t>ﬁrst</a:t>
            </a:r>
            <a:r>
              <a:rPr lang="en-ZW" dirty="0"/>
              <a:t> begins in a country, the ﬁrms producing it are often small, inexperienced, and unfamiliar with the technology they are using. </a:t>
            </a:r>
          </a:p>
          <a:p>
            <a:r>
              <a:rPr lang="en-ZW" dirty="0"/>
              <a:t>Workers are also inexperienced and less </a:t>
            </a:r>
            <a:r>
              <a:rPr lang="en-ZW" dirty="0" err="1"/>
              <a:t>efﬁcient</a:t>
            </a:r>
            <a:r>
              <a:rPr lang="en-ZW" dirty="0"/>
              <a:t> than they will become in time. </a:t>
            </a:r>
          </a:p>
          <a:p>
            <a:r>
              <a:rPr lang="en-ZW" dirty="0"/>
              <a:t>During this breaking-in stage costs are higher than they will be later on, and infant ﬁrms in the new industry may need temporary protection from older, established ﬁrms in other countries.</a:t>
            </a:r>
          </a:p>
          <a:p>
            <a:endParaRPr lang="en-ZW"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W" dirty="0"/>
              <a:t>Dumping</a:t>
            </a:r>
            <a:br>
              <a:rPr lang="en-ZW" dirty="0"/>
            </a:br>
            <a:endParaRPr lang="en-ZW" dirty="0"/>
          </a:p>
        </p:txBody>
      </p:sp>
      <p:sp>
        <p:nvSpPr>
          <p:cNvPr id="3" name="Content Placeholder 2"/>
          <p:cNvSpPr>
            <a:spLocks noGrp="1"/>
          </p:cNvSpPr>
          <p:nvPr>
            <p:ph idx="1"/>
          </p:nvPr>
        </p:nvSpPr>
        <p:spPr/>
        <p:txBody>
          <a:bodyPr/>
          <a:lstStyle/>
          <a:p>
            <a:r>
              <a:rPr lang="en-ZW" dirty="0"/>
              <a:t>Another claim for protection is that imported goods </a:t>
            </a:r>
            <a:r>
              <a:rPr lang="en-ZW" dirty="0" err="1"/>
              <a:t>beneﬁt</a:t>
            </a:r>
            <a:r>
              <a:rPr lang="en-ZW" dirty="0"/>
              <a:t> from unfair trade practices.</a:t>
            </a:r>
          </a:p>
          <a:p>
            <a:r>
              <a:rPr lang="en-ZW" dirty="0"/>
              <a:t>These allegations include products that are dumped at unfairly low prices in foreign markets and those that </a:t>
            </a:r>
            <a:r>
              <a:rPr lang="en-ZW" dirty="0" err="1"/>
              <a:t>beneﬁt</a:t>
            </a:r>
            <a:r>
              <a:rPr lang="en-ZW" dirty="0"/>
              <a:t> from government subsidies.</a:t>
            </a:r>
          </a:p>
          <a:p>
            <a:endParaRPr lang="en-ZW"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W" dirty="0"/>
              <a:t>Cultural or social values </a:t>
            </a:r>
            <a:br>
              <a:rPr lang="en-ZW" dirty="0"/>
            </a:br>
            <a:endParaRPr lang="en-ZW" dirty="0"/>
          </a:p>
        </p:txBody>
      </p:sp>
      <p:sp>
        <p:nvSpPr>
          <p:cNvPr id="3" name="Content Placeholder 2"/>
          <p:cNvSpPr>
            <a:spLocks noGrp="1"/>
          </p:cNvSpPr>
          <p:nvPr>
            <p:ph idx="1"/>
          </p:nvPr>
        </p:nvSpPr>
        <p:spPr/>
        <p:txBody>
          <a:bodyPr/>
          <a:lstStyle/>
          <a:p>
            <a:r>
              <a:rPr lang="en-ZW" dirty="0"/>
              <a:t>The specialization that results from international trade may also be opposed for cultural and social reasons. Countries may wish to protect a way of life: small-scale agriculture, a village system, a </a:t>
            </a:r>
            <a:r>
              <a:rPr lang="en-ZW" dirty="0" err="1"/>
              <a:t>diversiﬁed</a:t>
            </a:r>
            <a:r>
              <a:rPr lang="en-ZW" dirty="0"/>
              <a:t> structure of production.</a:t>
            </a:r>
          </a:p>
          <a:p>
            <a:endParaRPr lang="en-ZW"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W" dirty="0"/>
              <a:t>Revenues</a:t>
            </a:r>
            <a:br>
              <a:rPr lang="en-ZW" dirty="0"/>
            </a:br>
            <a:endParaRPr lang="en-ZW" dirty="0"/>
          </a:p>
        </p:txBody>
      </p:sp>
      <p:sp>
        <p:nvSpPr>
          <p:cNvPr id="3" name="Content Placeholder 2"/>
          <p:cNvSpPr>
            <a:spLocks noGrp="1"/>
          </p:cNvSpPr>
          <p:nvPr>
            <p:ph idx="1"/>
          </p:nvPr>
        </p:nvSpPr>
        <p:spPr/>
        <p:txBody>
          <a:bodyPr/>
          <a:lstStyle/>
          <a:p>
            <a:r>
              <a:rPr lang="en-ZW" dirty="0"/>
              <a:t>Thus far, we have viewed government restrictions on imports solely as a means of protecting domestic producers, but tariffs are frequently a major source of revenue for governments.</a:t>
            </a:r>
          </a:p>
          <a:p>
            <a:endParaRPr lang="en-ZW"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b="1" dirty="0"/>
              <a:t>Protectionist policies</a:t>
            </a:r>
            <a:endParaRPr lang="en-ZW" dirty="0"/>
          </a:p>
        </p:txBody>
      </p:sp>
      <p:sp>
        <p:nvSpPr>
          <p:cNvPr id="3" name="Content Placeholder 2"/>
          <p:cNvSpPr>
            <a:spLocks noGrp="1"/>
          </p:cNvSpPr>
          <p:nvPr>
            <p:ph idx="1"/>
          </p:nvPr>
        </p:nvSpPr>
        <p:spPr/>
        <p:txBody>
          <a:bodyPr/>
          <a:lstStyle/>
          <a:p>
            <a:r>
              <a:rPr lang="en-ZW" i="1" dirty="0"/>
              <a:t>Anti-dumping legislation</a:t>
            </a:r>
          </a:p>
          <a:p>
            <a:endParaRPr lang="en-ZW"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International Commodity Agreements</a:t>
            </a:r>
            <a:br>
              <a:rPr lang="en-ZW" b="1" dirty="0"/>
            </a:br>
            <a:endParaRPr lang="en-ZW" dirty="0"/>
          </a:p>
        </p:txBody>
      </p:sp>
      <p:sp>
        <p:nvSpPr>
          <p:cNvPr id="3" name="Content Placeholder 2"/>
          <p:cNvSpPr>
            <a:spLocks noGrp="1"/>
          </p:cNvSpPr>
          <p:nvPr>
            <p:ph idx="1"/>
          </p:nvPr>
        </p:nvSpPr>
        <p:spPr/>
        <p:txBody>
          <a:bodyPr>
            <a:normAutofit fontScale="32500" lnSpcReduction="20000"/>
          </a:bodyPr>
          <a:lstStyle/>
          <a:p>
            <a:pPr>
              <a:buNone/>
            </a:pPr>
            <a:r>
              <a:rPr lang="en-US" dirty="0"/>
              <a:t> </a:t>
            </a:r>
            <a:endParaRPr lang="en-ZW" dirty="0"/>
          </a:p>
          <a:p>
            <a:r>
              <a:rPr lang="en-US" sz="8600" dirty="0"/>
              <a:t>International commodity agreements are meant to stabilize prices and they involve both producing and consuming countries.</a:t>
            </a:r>
            <a:endParaRPr lang="en-ZW" sz="8600" dirty="0"/>
          </a:p>
          <a:p>
            <a:pPr>
              <a:buNone/>
            </a:pPr>
            <a:r>
              <a:rPr lang="en-US" sz="8600" dirty="0"/>
              <a:t> </a:t>
            </a:r>
            <a:endParaRPr lang="en-ZW" sz="8600" dirty="0"/>
          </a:p>
          <a:p>
            <a:pPr lvl="0">
              <a:buNone/>
            </a:pPr>
            <a:r>
              <a:rPr lang="en-US" sz="8600" b="1" dirty="0"/>
              <a:t>  	Export Restriction Schemes</a:t>
            </a:r>
            <a:endParaRPr lang="en-ZW" sz="8600" dirty="0"/>
          </a:p>
          <a:p>
            <a:pPr>
              <a:buNone/>
            </a:pPr>
            <a:r>
              <a:rPr lang="en-US" sz="8600" dirty="0"/>
              <a:t> </a:t>
            </a:r>
            <a:endParaRPr lang="en-ZW" sz="8600" dirty="0"/>
          </a:p>
          <a:p>
            <a:r>
              <a:rPr lang="en-US" sz="8600" dirty="0"/>
              <a:t>Are arrangements that restrict the quantity of a commodity marketed internationally by means of national quotas. </a:t>
            </a:r>
            <a:endParaRPr lang="en-ZW" sz="8600" dirty="0"/>
          </a:p>
          <a:p>
            <a:pPr>
              <a:buNone/>
            </a:pPr>
            <a:r>
              <a:rPr lang="en-US" sz="7200" dirty="0"/>
              <a:t> </a:t>
            </a:r>
            <a:endParaRPr lang="en-ZW" sz="7200" dirty="0"/>
          </a:p>
          <a:p>
            <a:pPr lvl="0">
              <a:buNone/>
            </a:pPr>
            <a:r>
              <a:rPr lang="en-US" sz="7200" b="1" dirty="0"/>
              <a:t>	</a:t>
            </a:r>
            <a:r>
              <a:rPr lang="en-US" sz="6400" dirty="0"/>
              <a:t> </a:t>
            </a:r>
            <a:endParaRPr lang="en-ZW" sz="6400" dirty="0"/>
          </a:p>
          <a:p>
            <a:endParaRPr lang="en-ZW"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International Commodity Agreements</a:t>
            </a:r>
            <a:br>
              <a:rPr lang="en-ZW" b="1" dirty="0"/>
            </a:br>
            <a:endParaRPr lang="en-ZW" dirty="0"/>
          </a:p>
        </p:txBody>
      </p:sp>
      <p:sp>
        <p:nvSpPr>
          <p:cNvPr id="3" name="Content Placeholder 2"/>
          <p:cNvSpPr>
            <a:spLocks noGrp="1"/>
          </p:cNvSpPr>
          <p:nvPr>
            <p:ph idx="1"/>
          </p:nvPr>
        </p:nvSpPr>
        <p:spPr/>
        <p:txBody>
          <a:bodyPr>
            <a:normAutofit fontScale="25000" lnSpcReduction="20000"/>
          </a:bodyPr>
          <a:lstStyle/>
          <a:p>
            <a:pPr>
              <a:buNone/>
            </a:pPr>
            <a:r>
              <a:rPr lang="en-US" dirty="0"/>
              <a:t> </a:t>
            </a:r>
            <a:endParaRPr lang="en-ZW" dirty="0"/>
          </a:p>
          <a:p>
            <a:pPr lvl="0">
              <a:buNone/>
            </a:pPr>
            <a:r>
              <a:rPr lang="en-US" sz="7200" b="1" dirty="0"/>
              <a:t>	</a:t>
            </a:r>
            <a:r>
              <a:rPr lang="en-US" sz="9600" b="1" dirty="0"/>
              <a:t>Buffer Stocks</a:t>
            </a:r>
            <a:endParaRPr lang="en-ZW" sz="9600" dirty="0"/>
          </a:p>
          <a:p>
            <a:pPr>
              <a:buNone/>
            </a:pPr>
            <a:r>
              <a:rPr lang="en-US" sz="9600" dirty="0"/>
              <a:t> </a:t>
            </a:r>
            <a:endParaRPr lang="en-ZW" sz="9600" dirty="0"/>
          </a:p>
          <a:p>
            <a:r>
              <a:rPr lang="en-US" sz="9600" dirty="0"/>
              <a:t>Ensure that there is a set range (minimum and maximum Prices) within which the price of the commodity is allowed to fluctuate through the use of buffer stocks- that is purchases or sales f the commodity</a:t>
            </a:r>
            <a:endParaRPr lang="en-ZW" sz="9600" dirty="0"/>
          </a:p>
          <a:p>
            <a:pPr>
              <a:buNone/>
            </a:pPr>
            <a:r>
              <a:rPr lang="en-US" sz="9600" dirty="0"/>
              <a:t> </a:t>
            </a:r>
            <a:endParaRPr lang="en-ZW" sz="9600" dirty="0"/>
          </a:p>
          <a:p>
            <a:pPr lvl="0">
              <a:buNone/>
            </a:pPr>
            <a:r>
              <a:rPr lang="en-US" sz="9600" b="1" dirty="0"/>
              <a:t>	Multi-lateral Contracts</a:t>
            </a:r>
            <a:endParaRPr lang="en-ZW" sz="9600" dirty="0"/>
          </a:p>
          <a:p>
            <a:pPr>
              <a:buNone/>
            </a:pPr>
            <a:r>
              <a:rPr lang="en-US" sz="9600" b="1" dirty="0"/>
              <a:t> </a:t>
            </a:r>
            <a:endParaRPr lang="en-ZW" sz="9600" dirty="0"/>
          </a:p>
          <a:p>
            <a:r>
              <a:rPr lang="en-US" sz="9600" dirty="0"/>
              <a:t>These are contracts that specify maximum prices at which exporters ought to sell their products and the minimum prices at which consuming countries are obliged to purchase stipulated quantities from producing countries.</a:t>
            </a:r>
            <a:r>
              <a:rPr lang="en-US" sz="6400" dirty="0"/>
              <a:t> </a:t>
            </a:r>
            <a:endParaRPr lang="en-ZW" sz="6400" dirty="0"/>
          </a:p>
          <a:p>
            <a:endParaRPr lang="en-ZW" dirty="0"/>
          </a:p>
        </p:txBody>
      </p:sp>
    </p:spTree>
    <p:extLst>
      <p:ext uri="{BB962C8B-B14F-4D97-AF65-F5344CB8AC3E}">
        <p14:creationId xmlns:p14="http://schemas.microsoft.com/office/powerpoint/2010/main" val="276629377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FOREIGN EXCHANGE</a:t>
            </a:r>
            <a:endParaRPr lang="en-ZW" dirty="0"/>
          </a:p>
        </p:txBody>
      </p:sp>
      <p:sp>
        <p:nvSpPr>
          <p:cNvPr id="3" name="Subtitle 2"/>
          <p:cNvSpPr>
            <a:spLocks noGrp="1"/>
          </p:cNvSpPr>
          <p:nvPr>
            <p:ph type="subTitle" idx="1"/>
          </p:nvPr>
        </p:nvSpPr>
        <p:spPr/>
        <p:txBody>
          <a:bodyPr/>
          <a:lstStyle/>
          <a:p>
            <a:endParaRPr lang="en-ZW"/>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International Monetary System</a:t>
            </a:r>
            <a:endParaRPr lang="en-ZW" dirty="0"/>
          </a:p>
        </p:txBody>
      </p:sp>
      <p:sp>
        <p:nvSpPr>
          <p:cNvPr id="3" name="Content Placeholder 2"/>
          <p:cNvSpPr>
            <a:spLocks noGrp="1"/>
          </p:cNvSpPr>
          <p:nvPr>
            <p:ph idx="1"/>
          </p:nvPr>
        </p:nvSpPr>
        <p:spPr/>
        <p:txBody>
          <a:bodyPr>
            <a:normAutofit fontScale="92500"/>
          </a:bodyPr>
          <a:lstStyle/>
          <a:p>
            <a:r>
              <a:rPr lang="en-US" dirty="0"/>
              <a:t>Each country has a specific currency for conducting business transactions at the national level. </a:t>
            </a:r>
          </a:p>
          <a:p>
            <a:r>
              <a:rPr lang="en-US" dirty="0"/>
              <a:t>In international trade there is need to harmonize currencies from one type to the other. </a:t>
            </a:r>
          </a:p>
          <a:p>
            <a:r>
              <a:rPr lang="en-US" dirty="0"/>
              <a:t>The international monetary system comprises the institutional setup or the rules and regulations governing how debts are honored or paid between countries with different currencies.</a:t>
            </a:r>
            <a:endParaRPr lang="en-ZW"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Characterization of the foreign exchange market</a:t>
            </a:r>
            <a:endParaRPr lang="en-ZW" dirty="0"/>
          </a:p>
        </p:txBody>
      </p:sp>
      <p:sp>
        <p:nvSpPr>
          <p:cNvPr id="3" name="Content Placeholder 2"/>
          <p:cNvSpPr>
            <a:spLocks noGrp="1"/>
          </p:cNvSpPr>
          <p:nvPr>
            <p:ph idx="1"/>
          </p:nvPr>
        </p:nvSpPr>
        <p:spPr/>
        <p:txBody>
          <a:bodyPr>
            <a:normAutofit lnSpcReduction="10000"/>
          </a:bodyPr>
          <a:lstStyle/>
          <a:p>
            <a:r>
              <a:rPr lang="en-US" dirty="0"/>
              <a:t>The </a:t>
            </a:r>
            <a:r>
              <a:rPr lang="en-US" b="1" dirty="0"/>
              <a:t>foreign currency market</a:t>
            </a:r>
            <a:r>
              <a:rPr lang="en-US" dirty="0"/>
              <a:t> is the </a:t>
            </a:r>
            <a:r>
              <a:rPr lang="en-US" i="1" dirty="0"/>
              <a:t>platform or the arena</a:t>
            </a:r>
            <a:r>
              <a:rPr lang="en-US" dirty="0"/>
              <a:t> in which foreign currencies are traded. </a:t>
            </a:r>
          </a:p>
          <a:p>
            <a:r>
              <a:rPr lang="en-US" dirty="0"/>
              <a:t>It may not be a physical place but a network of telephones, faxes and emails connecting all financial institutions and players in the world.</a:t>
            </a:r>
          </a:p>
          <a:p>
            <a:r>
              <a:rPr lang="en-US" dirty="0"/>
              <a:t> Most world transactions take place using the US dollar thus the US dollar is called the vehicle currency.</a:t>
            </a:r>
            <a:endParaRPr lang="en-ZW" dirty="0"/>
          </a:p>
          <a:p>
            <a:endParaRPr lang="en-ZW"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meaning of Exchange rate and Changes in the ER</a:t>
            </a:r>
            <a:endParaRPr lang="en-ZW" dirty="0"/>
          </a:p>
        </p:txBody>
      </p:sp>
      <p:sp>
        <p:nvSpPr>
          <p:cNvPr id="3" name="Content Placeholder 2"/>
          <p:cNvSpPr>
            <a:spLocks noGrp="1"/>
          </p:cNvSpPr>
          <p:nvPr>
            <p:ph idx="1"/>
          </p:nvPr>
        </p:nvSpPr>
        <p:spPr/>
        <p:txBody>
          <a:bodyPr>
            <a:normAutofit fontScale="92500" lnSpcReduction="10000"/>
          </a:bodyPr>
          <a:lstStyle/>
          <a:p>
            <a:r>
              <a:rPr lang="en-US" dirty="0"/>
              <a:t>The price of a given currency in the foreign exchange market is called the </a:t>
            </a:r>
            <a:r>
              <a:rPr lang="en-US" b="1" dirty="0"/>
              <a:t>exchange rate</a:t>
            </a:r>
            <a:r>
              <a:rPr lang="en-US" dirty="0"/>
              <a:t>.</a:t>
            </a:r>
          </a:p>
          <a:p>
            <a:r>
              <a:rPr lang="en-US" dirty="0"/>
              <a:t> It expresses the value of a unit of given currency in terms of another country’s currency. </a:t>
            </a:r>
          </a:p>
          <a:p>
            <a:r>
              <a:rPr lang="en-US" dirty="0"/>
              <a:t>For example, 1US$=545 Zimbabwean $s, means that every unit of the United States (US) $ is worth 545 Zimbabwean $s. </a:t>
            </a:r>
          </a:p>
          <a:p>
            <a:r>
              <a:rPr lang="en-US" dirty="0"/>
              <a:t>This value may change from time to time depending on the supply and demand of foreign currency.</a:t>
            </a:r>
            <a:endParaRPr lang="en-ZW" dirty="0"/>
          </a:p>
          <a:p>
            <a:endParaRPr lang="en-ZW"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Foreign Exchange Market</a:t>
            </a:r>
            <a:endParaRPr lang="en-ZW" dirty="0"/>
          </a:p>
        </p:txBody>
      </p:sp>
      <p:sp>
        <p:nvSpPr>
          <p:cNvPr id="3" name="Content Placeholder 2"/>
          <p:cNvSpPr>
            <a:spLocks noGrp="1"/>
          </p:cNvSpPr>
          <p:nvPr>
            <p:ph idx="1"/>
          </p:nvPr>
        </p:nvSpPr>
        <p:spPr/>
        <p:txBody>
          <a:bodyPr/>
          <a:lstStyle/>
          <a:p>
            <a:r>
              <a:rPr lang="en-US" dirty="0"/>
              <a:t>A decline in a country’s currency value is called depreciation and an increase in the value of given currency is called appreciation.</a:t>
            </a:r>
            <a:endParaRPr lang="en-ZW" dirty="0"/>
          </a:p>
          <a:p>
            <a:endParaRPr lang="en-ZW"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a:t>Discussion</a:t>
            </a:r>
          </a:p>
        </p:txBody>
      </p:sp>
      <p:sp>
        <p:nvSpPr>
          <p:cNvPr id="3" name="Content Placeholder 2"/>
          <p:cNvSpPr>
            <a:spLocks noGrp="1"/>
          </p:cNvSpPr>
          <p:nvPr>
            <p:ph idx="1"/>
          </p:nvPr>
        </p:nvSpPr>
        <p:spPr/>
        <p:txBody>
          <a:bodyPr/>
          <a:lstStyle/>
          <a:p>
            <a:r>
              <a:rPr lang="en-ZW" dirty="0"/>
              <a:t>Discus the effects of devaluation on the trade of agricultural goods and services</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is the Exchange Rate Determined under the flexible exchange rate system</a:t>
            </a:r>
            <a:endParaRPr lang="en-ZW" dirty="0"/>
          </a:p>
        </p:txBody>
      </p:sp>
      <p:sp>
        <p:nvSpPr>
          <p:cNvPr id="3" name="Content Placeholder 2"/>
          <p:cNvSpPr>
            <a:spLocks noGrp="1"/>
          </p:cNvSpPr>
          <p:nvPr>
            <p:ph idx="1"/>
          </p:nvPr>
        </p:nvSpPr>
        <p:spPr/>
        <p:txBody>
          <a:bodyPr/>
          <a:lstStyle/>
          <a:p>
            <a:r>
              <a:rPr lang="en-US" dirty="0"/>
              <a:t>The equilibrium exchange rate is determined by an interaction of supply and demand for foreign currency.</a:t>
            </a:r>
          </a:p>
          <a:p>
            <a:r>
              <a:rPr lang="en-US" dirty="0"/>
              <a:t> Two of the most important factors affecting demand and supply are the relative inflation rates and interest rates. </a:t>
            </a:r>
            <a:endParaRPr lang="en-ZW" dirty="0"/>
          </a:p>
          <a:p>
            <a:endParaRPr lang="en-ZW"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a:t>Foreign Exchange Markets</a:t>
            </a:r>
          </a:p>
        </p:txBody>
      </p:sp>
      <p:sp>
        <p:nvSpPr>
          <p:cNvPr id="3" name="Content Placeholder 2"/>
          <p:cNvSpPr>
            <a:spLocks noGrp="1"/>
          </p:cNvSpPr>
          <p:nvPr>
            <p:ph idx="1"/>
          </p:nvPr>
        </p:nvSpPr>
        <p:spPr/>
        <p:txBody>
          <a:bodyPr>
            <a:normAutofit/>
          </a:bodyPr>
          <a:lstStyle/>
          <a:p>
            <a:r>
              <a:rPr lang="en-US" b="1" dirty="0"/>
              <a:t>Effects of depreciation</a:t>
            </a:r>
            <a:endParaRPr lang="en-ZW" dirty="0"/>
          </a:p>
          <a:p>
            <a:r>
              <a:rPr lang="en-US" dirty="0"/>
              <a:t>When a currency depreciates, it implies that exports become cheaper and imports more expensive.</a:t>
            </a:r>
            <a:endParaRPr lang="en-ZW" dirty="0"/>
          </a:p>
          <a:p>
            <a:r>
              <a:rPr lang="en-US" dirty="0"/>
              <a:t> </a:t>
            </a:r>
            <a:r>
              <a:rPr lang="en-US" b="1" dirty="0"/>
              <a:t>Effects of appreciation</a:t>
            </a:r>
            <a:endParaRPr lang="en-ZW" dirty="0"/>
          </a:p>
          <a:p>
            <a:r>
              <a:rPr lang="en-US" dirty="0"/>
              <a:t>It implies that it is cheaper to import and more expensive exports. The country’ terms of trade tend to deteriorate.</a:t>
            </a:r>
            <a:endParaRPr lang="en-ZW" dirty="0"/>
          </a:p>
          <a:p>
            <a:endParaRPr lang="en-ZW" dirty="0"/>
          </a:p>
          <a:p>
            <a:endParaRPr lang="en-ZW"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W" b="1" dirty="0"/>
              <a:t>Terms of trade</a:t>
            </a:r>
            <a:br>
              <a:rPr lang="en-ZW" b="1" dirty="0"/>
            </a:br>
            <a:endParaRPr lang="en-ZW" dirty="0"/>
          </a:p>
        </p:txBody>
      </p:sp>
      <p:sp>
        <p:nvSpPr>
          <p:cNvPr id="3" name="Content Placeholder 2"/>
          <p:cNvSpPr>
            <a:spLocks noGrp="1"/>
          </p:cNvSpPr>
          <p:nvPr>
            <p:ph idx="1"/>
          </p:nvPr>
        </p:nvSpPr>
        <p:spPr/>
        <p:txBody>
          <a:bodyPr/>
          <a:lstStyle/>
          <a:p>
            <a:r>
              <a:rPr lang="en-ZW" b="1" dirty="0"/>
              <a:t>Terms of trade</a:t>
            </a:r>
            <a:r>
              <a:rPr lang="en-ZW" dirty="0"/>
              <a:t> or TOT is (Price of exportable goods)/(Price of importable goods).</a:t>
            </a:r>
          </a:p>
          <a:p>
            <a:r>
              <a:rPr lang="en-ZW" dirty="0"/>
              <a:t>Terms of Trade is the ratio of quantities of domestic goods that a country must give up to obtain a unit of imported goods.</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Exchange Rate Regimes</a:t>
            </a:r>
            <a:endParaRPr lang="en-ZW" dirty="0"/>
          </a:p>
        </p:txBody>
      </p:sp>
      <p:sp>
        <p:nvSpPr>
          <p:cNvPr id="3" name="Content Placeholder 2"/>
          <p:cNvSpPr>
            <a:spLocks noGrp="1"/>
          </p:cNvSpPr>
          <p:nvPr>
            <p:ph idx="1"/>
          </p:nvPr>
        </p:nvSpPr>
        <p:spPr/>
        <p:txBody>
          <a:bodyPr/>
          <a:lstStyle/>
          <a:p>
            <a:r>
              <a:rPr lang="en-US" dirty="0"/>
              <a:t>There are three main types of exchange rate regimes and these include:</a:t>
            </a:r>
            <a:endParaRPr lang="en-ZW" dirty="0"/>
          </a:p>
          <a:p>
            <a:pPr lvl="0">
              <a:buFont typeface="Wingdings" pitchFamily="2" charset="2"/>
              <a:buChar char="ü"/>
            </a:pPr>
            <a:r>
              <a:rPr lang="en-US" dirty="0"/>
              <a:t>Fixed exchange rate system</a:t>
            </a:r>
            <a:endParaRPr lang="en-ZW" dirty="0"/>
          </a:p>
          <a:p>
            <a:pPr lvl="0">
              <a:buFont typeface="Wingdings" pitchFamily="2" charset="2"/>
              <a:buChar char="ü"/>
            </a:pPr>
            <a:r>
              <a:rPr lang="en-US" dirty="0"/>
              <a:t>Floating </a:t>
            </a:r>
            <a:endParaRPr lang="en-ZW" dirty="0"/>
          </a:p>
          <a:p>
            <a:pPr lvl="0">
              <a:buFont typeface="Wingdings" pitchFamily="2" charset="2"/>
              <a:buChar char="ü"/>
            </a:pPr>
            <a:r>
              <a:rPr lang="en-US" dirty="0"/>
              <a:t>Dirty float system</a:t>
            </a:r>
            <a:endParaRPr lang="en-ZW"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Exchange Rate Regimes</a:t>
            </a:r>
            <a:endParaRPr lang="en-ZW" dirty="0"/>
          </a:p>
        </p:txBody>
      </p:sp>
      <p:sp>
        <p:nvSpPr>
          <p:cNvPr id="3" name="Content Placeholder 2"/>
          <p:cNvSpPr>
            <a:spLocks noGrp="1"/>
          </p:cNvSpPr>
          <p:nvPr>
            <p:ph idx="1"/>
          </p:nvPr>
        </p:nvSpPr>
        <p:spPr/>
        <p:txBody>
          <a:bodyPr>
            <a:normAutofit fontScale="70000" lnSpcReduction="20000"/>
          </a:bodyPr>
          <a:lstStyle/>
          <a:p>
            <a:pPr lvl="2">
              <a:buNone/>
            </a:pPr>
            <a:endParaRPr lang="en-US" b="1" dirty="0"/>
          </a:p>
          <a:p>
            <a:pPr lvl="2">
              <a:buNone/>
            </a:pPr>
            <a:r>
              <a:rPr lang="en-US" sz="4000" b="1" dirty="0"/>
              <a:t>Fixed exchange rate system</a:t>
            </a:r>
            <a:endParaRPr lang="en-ZW" sz="4000" dirty="0"/>
          </a:p>
          <a:p>
            <a:r>
              <a:rPr lang="en-US" dirty="0"/>
              <a:t>Under the fixed exchange rate system, the value of a given currency is fixed and does not depend on supply and demand of foreign currency.</a:t>
            </a:r>
            <a:endParaRPr lang="en-ZW" sz="3600" dirty="0"/>
          </a:p>
          <a:p>
            <a:pPr lvl="2">
              <a:buNone/>
            </a:pPr>
            <a:r>
              <a:rPr lang="en-US" sz="3600" b="1" dirty="0"/>
              <a:t>Floating exchange rate system</a:t>
            </a:r>
            <a:endParaRPr lang="en-ZW" sz="3600" dirty="0"/>
          </a:p>
          <a:p>
            <a:r>
              <a:rPr lang="en-US" dirty="0"/>
              <a:t>The floating exchange rate system is sometimes called the free float. The value of the currency depends on the underlying forces of supply and demand. </a:t>
            </a:r>
            <a:endParaRPr lang="en-ZW" sz="3600" dirty="0"/>
          </a:p>
          <a:p>
            <a:pPr lvl="2">
              <a:buNone/>
            </a:pPr>
            <a:r>
              <a:rPr lang="en-US" sz="3600" b="1" dirty="0"/>
              <a:t>Dirty floating exchange rate system</a:t>
            </a:r>
            <a:endParaRPr lang="en-ZW" sz="3600" dirty="0"/>
          </a:p>
          <a:p>
            <a:r>
              <a:rPr lang="en-US" dirty="0"/>
              <a:t>The dirty floating exchange rate system resembles the free floating system except that there is intermittent government intervention from time to time. </a:t>
            </a:r>
            <a:endParaRPr lang="en-ZW" sz="3600" dirty="0"/>
          </a:p>
          <a:p>
            <a:endParaRPr lang="en-ZW"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Factors Affecting the Exchange Rate over time</a:t>
            </a:r>
            <a:endParaRPr lang="en-ZW" dirty="0"/>
          </a:p>
        </p:txBody>
      </p:sp>
      <p:sp>
        <p:nvSpPr>
          <p:cNvPr id="3" name="Content Placeholder 2"/>
          <p:cNvSpPr>
            <a:spLocks noGrp="1"/>
          </p:cNvSpPr>
          <p:nvPr>
            <p:ph idx="1"/>
          </p:nvPr>
        </p:nvSpPr>
        <p:spPr/>
        <p:txBody>
          <a:bodyPr/>
          <a:lstStyle/>
          <a:p>
            <a:pPr lvl="0"/>
            <a:r>
              <a:rPr lang="en-US" dirty="0"/>
              <a:t>Political events </a:t>
            </a:r>
            <a:endParaRPr lang="en-ZW" dirty="0"/>
          </a:p>
          <a:p>
            <a:pPr lvl="0"/>
            <a:r>
              <a:rPr lang="en-US" dirty="0"/>
              <a:t>Expectations of the market</a:t>
            </a:r>
            <a:endParaRPr lang="en-ZW" dirty="0"/>
          </a:p>
          <a:p>
            <a:pPr lvl="0"/>
            <a:r>
              <a:rPr lang="en-US" dirty="0"/>
              <a:t>Relative inflation rates </a:t>
            </a:r>
            <a:endParaRPr lang="en-ZW" dirty="0"/>
          </a:p>
          <a:p>
            <a:pPr lvl="0"/>
            <a:r>
              <a:rPr lang="en-US" dirty="0"/>
              <a:t>Relative interest rates</a:t>
            </a:r>
            <a:endParaRPr lang="en-ZW" dirty="0"/>
          </a:p>
          <a:p>
            <a:pPr lvl="0"/>
            <a:r>
              <a:rPr lang="en-US" dirty="0"/>
              <a:t>Relative income levels</a:t>
            </a:r>
            <a:endParaRPr lang="en-ZW" dirty="0"/>
          </a:p>
          <a:p>
            <a:endParaRPr lang="en-ZW"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ECONOMIC INTEGRATION</a:t>
            </a:r>
            <a:br>
              <a:rPr lang="en-ZW" dirty="0"/>
            </a:br>
            <a:br>
              <a:rPr lang="en-ZW" dirty="0"/>
            </a:br>
            <a:endParaRPr lang="en-ZW"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ECONOMIC INTEGRATION</a:t>
            </a:r>
            <a:br>
              <a:rPr lang="en-ZW" dirty="0"/>
            </a:br>
            <a:endParaRPr lang="en-ZW" dirty="0"/>
          </a:p>
        </p:txBody>
      </p:sp>
      <p:sp>
        <p:nvSpPr>
          <p:cNvPr id="3" name="Content Placeholder 2"/>
          <p:cNvSpPr>
            <a:spLocks noGrp="1"/>
          </p:cNvSpPr>
          <p:nvPr>
            <p:ph idx="1"/>
          </p:nvPr>
        </p:nvSpPr>
        <p:spPr/>
        <p:txBody>
          <a:bodyPr/>
          <a:lstStyle/>
          <a:p>
            <a:r>
              <a:rPr lang="en-US" b="1" dirty="0"/>
              <a:t>Economic cooperation</a:t>
            </a:r>
            <a:r>
              <a:rPr lang="en-US" dirty="0"/>
              <a:t> refers to government intervention in trade that takes place as a result of agreements between two or more nations, which indicate how trade between the participating countries should be conducted. </a:t>
            </a:r>
            <a:endParaRPr lang="en-ZW" dirty="0"/>
          </a:p>
          <a:p>
            <a:endParaRPr lang="en-ZW"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ECONOMIC INTEGRATION</a:t>
            </a:r>
            <a:endParaRPr lang="en-ZW" dirty="0"/>
          </a:p>
        </p:txBody>
      </p:sp>
      <p:sp>
        <p:nvSpPr>
          <p:cNvPr id="3" name="Content Placeholder 2"/>
          <p:cNvSpPr>
            <a:spLocks noGrp="1"/>
          </p:cNvSpPr>
          <p:nvPr>
            <p:ph idx="1"/>
          </p:nvPr>
        </p:nvSpPr>
        <p:spPr/>
        <p:txBody>
          <a:bodyPr/>
          <a:lstStyle/>
          <a:p>
            <a:r>
              <a:rPr lang="en-US" dirty="0"/>
              <a:t>Economic Integration: Implies that there is duty free movement of goods and services and unhindered flow of factors of production between the countries concerned.</a:t>
            </a:r>
            <a:endParaRPr lang="en-ZW" dirty="0"/>
          </a:p>
          <a:p>
            <a:endParaRPr lang="en-ZW"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b="1" dirty="0"/>
              <a:t>Trade Bloc</a:t>
            </a:r>
            <a:endParaRPr lang="en-ZW" dirty="0"/>
          </a:p>
        </p:txBody>
      </p:sp>
      <p:sp>
        <p:nvSpPr>
          <p:cNvPr id="3" name="Content Placeholder 2"/>
          <p:cNvSpPr>
            <a:spLocks noGrp="1"/>
          </p:cNvSpPr>
          <p:nvPr>
            <p:ph idx="1"/>
          </p:nvPr>
        </p:nvSpPr>
        <p:spPr/>
        <p:txBody>
          <a:bodyPr/>
          <a:lstStyle/>
          <a:p>
            <a:r>
              <a:rPr lang="en-ZW" dirty="0"/>
              <a:t>A </a:t>
            </a:r>
            <a:r>
              <a:rPr lang="en-ZW" b="1" dirty="0"/>
              <a:t>trade bloc</a:t>
            </a:r>
            <a:r>
              <a:rPr lang="en-ZW" dirty="0"/>
              <a:t> is a type of intergovernmental agreement, often part of a regional intergovernmental organization, where regional barriers to trade, (tariffs and non-tariff barriers) are reduced or eliminated among the participating states</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W" b="1" dirty="0"/>
              <a:t>Trade Bloc</a:t>
            </a:r>
            <a:br>
              <a:rPr lang="en-ZW" dirty="0"/>
            </a:br>
            <a:endParaRPr lang="en-ZW" dirty="0"/>
          </a:p>
        </p:txBody>
      </p:sp>
      <p:sp>
        <p:nvSpPr>
          <p:cNvPr id="3" name="Content Placeholder 2"/>
          <p:cNvSpPr>
            <a:spLocks noGrp="1"/>
          </p:cNvSpPr>
          <p:nvPr>
            <p:ph idx="1"/>
          </p:nvPr>
        </p:nvSpPr>
        <p:spPr/>
        <p:txBody>
          <a:bodyPr>
            <a:normAutofit lnSpcReduction="10000"/>
          </a:bodyPr>
          <a:lstStyle/>
          <a:p>
            <a:r>
              <a:rPr lang="en-ZW" dirty="0"/>
              <a:t>Regional trading blocs can be categorized at different levels according to how extensive the integration of national economies becomes.</a:t>
            </a:r>
          </a:p>
          <a:p>
            <a:r>
              <a:rPr lang="en-ZW" dirty="0"/>
              <a:t> The ﬁrst and easiest to negotiate is a </a:t>
            </a:r>
            <a:r>
              <a:rPr lang="en-ZW" b="1" dirty="0"/>
              <a:t>free-trade area</a:t>
            </a:r>
            <a:r>
              <a:rPr lang="en-ZW" dirty="0"/>
              <a:t>, under which tariffs and other barriers to trade among the members are removed (sometimes only for manufactured goods, owing to differing agricultural support programs).</a:t>
            </a:r>
          </a:p>
          <a:p>
            <a:endParaRPr lang="en-ZW"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W" b="1" dirty="0"/>
              <a:t>Trade Bloc</a:t>
            </a:r>
            <a:endParaRPr lang="en-ZW" dirty="0"/>
          </a:p>
        </p:txBody>
      </p:sp>
      <p:sp>
        <p:nvSpPr>
          <p:cNvPr id="3" name="Content Placeholder 2"/>
          <p:cNvSpPr>
            <a:spLocks noGrp="1"/>
          </p:cNvSpPr>
          <p:nvPr>
            <p:ph idx="1"/>
          </p:nvPr>
        </p:nvSpPr>
        <p:spPr/>
        <p:txBody>
          <a:bodyPr/>
          <a:lstStyle/>
          <a:p>
            <a:r>
              <a:rPr lang="en-ZW" dirty="0"/>
              <a:t>A customs union is a free-trade area in which external tariffs and other barriers to imports coming from non-members are uniﬁed; that is, all member countries maintain the same restrictions on imports from non-members</a:t>
            </a:r>
          </a:p>
          <a:p>
            <a:pPr lvl="0"/>
            <a:r>
              <a:rPr lang="en-US" dirty="0"/>
              <a:t>In a customs union cooperating countries reduce or eliminate tariffs and set up a common external tariff.</a:t>
            </a:r>
            <a:endParaRPr lang="en-ZW" dirty="0"/>
          </a:p>
          <a:p>
            <a:endParaRPr lang="en-ZW" dirty="0"/>
          </a:p>
          <a:p>
            <a:endParaRPr lang="en-ZW"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W" b="1" dirty="0"/>
              <a:t>Trade Bloc</a:t>
            </a:r>
            <a:endParaRPr lang="en-ZW" dirty="0"/>
          </a:p>
        </p:txBody>
      </p:sp>
      <p:sp>
        <p:nvSpPr>
          <p:cNvPr id="3" name="Content Placeholder 2"/>
          <p:cNvSpPr>
            <a:spLocks noGrp="1"/>
          </p:cNvSpPr>
          <p:nvPr>
            <p:ph idx="1"/>
          </p:nvPr>
        </p:nvSpPr>
        <p:spPr/>
        <p:txBody>
          <a:bodyPr>
            <a:normAutofit/>
          </a:bodyPr>
          <a:lstStyle/>
          <a:p>
            <a:r>
              <a:rPr lang="en-ZW" dirty="0"/>
              <a:t>A common market is a customs union that allows the free mobility of capital and labour among the member countries. </a:t>
            </a:r>
          </a:p>
          <a:p>
            <a:pPr lvl="0"/>
            <a:r>
              <a:rPr lang="en-US" dirty="0"/>
              <a:t>In a common market, cooperating countries reduce or eliminate tariffs,  set up a common external tariff, and remove barriers to flow of factors of production such as labor or capital from one country to another.</a:t>
            </a:r>
            <a:endParaRPr lang="en-ZW" dirty="0"/>
          </a:p>
          <a:p>
            <a:endParaRPr lang="en-ZW"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b="1" dirty="0"/>
              <a:t>Liberalization</a:t>
            </a:r>
            <a:endParaRPr lang="en-ZW" dirty="0"/>
          </a:p>
        </p:txBody>
      </p:sp>
      <p:sp>
        <p:nvSpPr>
          <p:cNvPr id="3" name="Content Placeholder 2"/>
          <p:cNvSpPr>
            <a:spLocks noGrp="1"/>
          </p:cNvSpPr>
          <p:nvPr>
            <p:ph idx="1"/>
          </p:nvPr>
        </p:nvSpPr>
        <p:spPr/>
        <p:txBody>
          <a:bodyPr/>
          <a:lstStyle/>
          <a:p>
            <a:r>
              <a:rPr lang="en-ZW" b="1" dirty="0"/>
              <a:t>Liberalization</a:t>
            </a:r>
            <a:r>
              <a:rPr lang="en-ZW" dirty="0"/>
              <a:t> refers to a relaxation of previous government restrictions, usually in areas of social or economic policy. </a:t>
            </a:r>
          </a:p>
          <a:p>
            <a:r>
              <a:rPr lang="en-ZW" dirty="0"/>
              <a:t>In some contexts this process or concept is often, but not always, referred to as deregulation.</a:t>
            </a:r>
            <a:endParaRPr lang="en-ZW" baseline="30000" dirty="0"/>
          </a:p>
          <a:p>
            <a:r>
              <a:rPr lang="en-ZW" dirty="0"/>
              <a:t> Liberalization of autocratic regimes may precede democratization</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W" b="1" dirty="0"/>
              <a:t>Trade Bloc</a:t>
            </a:r>
            <a:endParaRPr lang="en-ZW" dirty="0"/>
          </a:p>
        </p:txBody>
      </p:sp>
      <p:sp>
        <p:nvSpPr>
          <p:cNvPr id="3" name="Content Placeholder 2"/>
          <p:cNvSpPr>
            <a:spLocks noGrp="1"/>
          </p:cNvSpPr>
          <p:nvPr>
            <p:ph idx="1"/>
          </p:nvPr>
        </p:nvSpPr>
        <p:spPr/>
        <p:txBody>
          <a:bodyPr>
            <a:normAutofit fontScale="85000" lnSpcReduction="10000"/>
          </a:bodyPr>
          <a:lstStyle/>
          <a:p>
            <a:r>
              <a:rPr lang="en-ZW" dirty="0"/>
              <a:t>Economic union, a customs union where countries have agreed to common tax and expenditure policies and a jointly managed monetary policy. The European Economic Community (EEC), established by the Treaty of Rome in 1957, created a customs union. </a:t>
            </a:r>
          </a:p>
          <a:p>
            <a:pPr lvl="0"/>
            <a:r>
              <a:rPr lang="en-US" dirty="0"/>
              <a:t>In an economic union, cooperating countries not only reduce or eliminate tariffs, set up a common external tariff, and remove barriers to the flow of factors of production such as labor or capital, they also begin to harmonize other economic policies such as monetary and fiscal policy.  They may set up a common currency.</a:t>
            </a:r>
            <a:endParaRPr lang="en-ZW" dirty="0"/>
          </a:p>
          <a:p>
            <a:endParaRPr lang="en-ZW" dirty="0"/>
          </a:p>
          <a:p>
            <a:endParaRPr lang="en-ZW"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W" dirty="0"/>
              <a:t>Efficiency gains and losses: the general case</a:t>
            </a:r>
            <a:br>
              <a:rPr lang="en-ZW" dirty="0"/>
            </a:br>
            <a:endParaRPr lang="en-ZW" dirty="0"/>
          </a:p>
        </p:txBody>
      </p:sp>
      <p:sp>
        <p:nvSpPr>
          <p:cNvPr id="3" name="Content Placeholder 2"/>
          <p:cNvSpPr>
            <a:spLocks noGrp="1"/>
          </p:cNvSpPr>
          <p:nvPr>
            <p:ph idx="1"/>
          </p:nvPr>
        </p:nvSpPr>
        <p:spPr/>
        <p:txBody>
          <a:bodyPr>
            <a:normAutofit/>
          </a:bodyPr>
          <a:lstStyle/>
          <a:p>
            <a:r>
              <a:rPr lang="en-ZW" dirty="0"/>
              <a:t>The creation of a regional bloc or other form of discriminatory trading arrangement would appear to be a movement toward free trade and therefore toward greater economic efficiency.</a:t>
            </a:r>
          </a:p>
          <a:p>
            <a:r>
              <a:rPr lang="en-ZW" dirty="0"/>
              <a:t>Because some barriers to trade are being eliminated and others are being left in place, the average tariff level for the world declines</a:t>
            </a:r>
          </a:p>
          <a:p>
            <a:endParaRPr lang="en-ZW"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W" dirty="0"/>
              <a:t>Efficiency gains and losses: the general case</a:t>
            </a:r>
            <a:br>
              <a:rPr lang="en-ZW" dirty="0"/>
            </a:br>
            <a:endParaRPr lang="en-ZW" dirty="0"/>
          </a:p>
        </p:txBody>
      </p:sp>
      <p:sp>
        <p:nvSpPr>
          <p:cNvPr id="3" name="Content Placeholder 2"/>
          <p:cNvSpPr>
            <a:spLocks noGrp="1"/>
          </p:cNvSpPr>
          <p:nvPr>
            <p:ph idx="1"/>
          </p:nvPr>
        </p:nvSpPr>
        <p:spPr/>
        <p:txBody>
          <a:bodyPr>
            <a:normAutofit/>
          </a:bodyPr>
          <a:lstStyle/>
          <a:p>
            <a:r>
              <a:rPr lang="en-ZW" dirty="0"/>
              <a:t>Some regional blocs do increase efficiency, but others can represent a movement away from the allocation of resources that would occur under free trade and can therefore reduce world efficiency.</a:t>
            </a:r>
          </a:p>
          <a:p>
            <a:pPr>
              <a:buNone/>
            </a:pPr>
            <a:endParaRPr lang="en-ZW" dirty="0"/>
          </a:p>
          <a:p>
            <a:endParaRPr lang="en-ZW"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W" dirty="0"/>
              <a:t>Trade creation </a:t>
            </a:r>
            <a:br>
              <a:rPr lang="en-ZW" dirty="0"/>
            </a:br>
            <a:endParaRPr lang="en-ZW" dirty="0"/>
          </a:p>
        </p:txBody>
      </p:sp>
      <p:sp>
        <p:nvSpPr>
          <p:cNvPr id="3" name="Content Placeholder 2"/>
          <p:cNvSpPr>
            <a:spLocks noGrp="1"/>
          </p:cNvSpPr>
          <p:nvPr>
            <p:ph idx="1"/>
          </p:nvPr>
        </p:nvSpPr>
        <p:spPr/>
        <p:txBody>
          <a:bodyPr>
            <a:normAutofit/>
          </a:bodyPr>
          <a:lstStyle/>
          <a:p>
            <a:r>
              <a:rPr lang="en-ZW" dirty="0"/>
              <a:t> This is the beneﬁcial effect of a discriminatory trading arrangement.</a:t>
            </a:r>
          </a:p>
          <a:p>
            <a:r>
              <a:rPr lang="en-ZW" dirty="0"/>
              <a:t> For the case of constant costs of production in two countries, we observe it when a member country was not previously importing the product and was instead consuming local goods that were produced inefficiently. </a:t>
            </a:r>
          </a:p>
          <a:p>
            <a:endParaRPr lang="en-ZW"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a:t>Trade Creation</a:t>
            </a:r>
          </a:p>
        </p:txBody>
      </p:sp>
      <p:sp>
        <p:nvSpPr>
          <p:cNvPr id="3" name="Content Placeholder 2"/>
          <p:cNvSpPr>
            <a:spLocks noGrp="1"/>
          </p:cNvSpPr>
          <p:nvPr>
            <p:ph idx="1"/>
          </p:nvPr>
        </p:nvSpPr>
        <p:spPr/>
        <p:txBody>
          <a:bodyPr>
            <a:normAutofit fontScale="92500"/>
          </a:bodyPr>
          <a:lstStyle/>
          <a:p>
            <a:r>
              <a:rPr lang="en-ZW" dirty="0"/>
              <a:t>As a result of the creation of the trading bloc, the product is imported from more efficient ﬁrms in another member country.</a:t>
            </a:r>
          </a:p>
          <a:p>
            <a:r>
              <a:rPr lang="en-ZW" dirty="0"/>
              <a:t> Inefﬁcient local production is displaced by more efficient output in another member country. </a:t>
            </a:r>
          </a:p>
          <a:p>
            <a:r>
              <a:rPr lang="en-ZW" dirty="0"/>
              <a:t>Since the product was not being imported from a non-member before the beginning of the arrangement, outsiders lose no exports and are unaffected.</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a:t>Trade Diversion</a:t>
            </a:r>
          </a:p>
        </p:txBody>
      </p:sp>
      <p:sp>
        <p:nvSpPr>
          <p:cNvPr id="3" name="Content Placeholder 2"/>
          <p:cNvSpPr>
            <a:spLocks noGrp="1"/>
          </p:cNvSpPr>
          <p:nvPr>
            <p:ph idx="1"/>
          </p:nvPr>
        </p:nvSpPr>
        <p:spPr/>
        <p:txBody>
          <a:bodyPr>
            <a:normAutofit lnSpcReduction="10000"/>
          </a:bodyPr>
          <a:lstStyle/>
          <a:p>
            <a:r>
              <a:rPr lang="en-ZW" dirty="0"/>
              <a:t>This is the undesirable or efficiency-reducing effect of such a bloc.</a:t>
            </a:r>
          </a:p>
          <a:p>
            <a:r>
              <a:rPr lang="en-ZW" dirty="0"/>
              <a:t> It occurs when a member country was previously importing a product from a country that does not become a member of the bloc. </a:t>
            </a:r>
          </a:p>
          <a:p>
            <a:r>
              <a:rPr lang="en-ZW" dirty="0"/>
              <a:t>When the discriminatory tariff-cutting occurs, other members have an advantage over non-members; as a result, a member country takes export sales away from a non-member.</a:t>
            </a:r>
          </a:p>
          <a:p>
            <a:endParaRPr lang="en-ZW"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a:t>Trade Diversion</a:t>
            </a:r>
          </a:p>
        </p:txBody>
      </p:sp>
      <p:sp>
        <p:nvSpPr>
          <p:cNvPr id="3" name="Content Placeholder 2"/>
          <p:cNvSpPr>
            <a:spLocks noGrp="1"/>
          </p:cNvSpPr>
          <p:nvPr>
            <p:ph idx="1"/>
          </p:nvPr>
        </p:nvSpPr>
        <p:spPr/>
        <p:txBody>
          <a:bodyPr/>
          <a:lstStyle/>
          <a:p>
            <a:r>
              <a:rPr lang="en-ZW" dirty="0"/>
              <a:t>Discriminatory tariff cuts mean that the more efficient non-member country loses sales to less efficient producers in a member country, thus reducing world efficiency. </a:t>
            </a:r>
          </a:p>
          <a:p>
            <a:r>
              <a:rPr lang="en-ZW" dirty="0"/>
              <a:t>Trade is diverted from low-cost to higher-cost sources.</a:t>
            </a:r>
          </a:p>
          <a:p>
            <a:endParaRPr lang="en-ZW"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b="1" dirty="0"/>
              <a:t>PREFERENTIAL TRADE AREA</a:t>
            </a:r>
            <a:endParaRPr lang="en-ZW" dirty="0"/>
          </a:p>
        </p:txBody>
      </p:sp>
      <p:sp>
        <p:nvSpPr>
          <p:cNvPr id="3" name="Content Placeholder 2"/>
          <p:cNvSpPr>
            <a:spLocks noGrp="1"/>
          </p:cNvSpPr>
          <p:nvPr>
            <p:ph idx="1"/>
          </p:nvPr>
        </p:nvSpPr>
        <p:spPr/>
        <p:txBody>
          <a:bodyPr/>
          <a:lstStyle/>
          <a:p>
            <a:r>
              <a:rPr lang="en-ZW" dirty="0"/>
              <a:t>A </a:t>
            </a:r>
            <a:r>
              <a:rPr lang="en-ZW" b="1" dirty="0"/>
              <a:t>Preferential Trade Area</a:t>
            </a:r>
            <a:r>
              <a:rPr lang="en-ZW" dirty="0"/>
              <a:t> is a trading bloc that gives preferential access to certain products from the participating countries. </a:t>
            </a:r>
          </a:p>
          <a:p>
            <a:r>
              <a:rPr lang="en-ZW" dirty="0"/>
              <a:t>This is done by reducing tariffs but not by abolishing them completely. </a:t>
            </a:r>
          </a:p>
          <a:p>
            <a:r>
              <a:rPr lang="en-ZW" dirty="0"/>
              <a:t>A PTA can be established through a trade pact. It is the first stage of economic integration</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CHARACTERISTICS OF AN ECONOMIC UNION</a:t>
            </a:r>
            <a:br>
              <a:rPr lang="en-ZW" dirty="0"/>
            </a:br>
            <a:endParaRPr lang="en-ZW" dirty="0"/>
          </a:p>
        </p:txBody>
      </p:sp>
      <p:sp>
        <p:nvSpPr>
          <p:cNvPr id="3" name="Content Placeholder 2"/>
          <p:cNvSpPr>
            <a:spLocks noGrp="1"/>
          </p:cNvSpPr>
          <p:nvPr>
            <p:ph idx="1"/>
          </p:nvPr>
        </p:nvSpPr>
        <p:spPr/>
        <p:txBody>
          <a:bodyPr>
            <a:normAutofit/>
          </a:bodyPr>
          <a:lstStyle/>
          <a:p>
            <a:pPr lvl="0"/>
            <a:r>
              <a:rPr lang="en-US" dirty="0"/>
              <a:t>SAME AS A COMMON MARKET ( Uniform trade barriers both internally and with third countries, as well as free movement of capital, labor and information) </a:t>
            </a:r>
            <a:endParaRPr lang="en-ZW" dirty="0"/>
          </a:p>
          <a:p>
            <a:pPr lvl="0"/>
            <a:r>
              <a:rPr lang="en-US" dirty="0"/>
              <a:t> </a:t>
            </a:r>
            <a:r>
              <a:rPr lang="en-US" b="1" dirty="0"/>
              <a:t> </a:t>
            </a:r>
            <a:r>
              <a:rPr lang="en-US" dirty="0"/>
              <a:t>UNIFORM ECONOMIC AND SOCIAL POLICY </a:t>
            </a:r>
            <a:endParaRPr lang="en-ZW" dirty="0"/>
          </a:p>
          <a:p>
            <a:pPr lvl="0"/>
            <a:r>
              <a:rPr lang="en-US" dirty="0"/>
              <a:t>ONE SINGLE CURRENCY AND ONE CENTRAL</a:t>
            </a:r>
            <a:r>
              <a:rPr lang="en-ZW" dirty="0"/>
              <a:t> </a:t>
            </a:r>
            <a:r>
              <a:rPr lang="en-US" dirty="0"/>
              <a:t>BANK</a:t>
            </a:r>
            <a:endParaRPr lang="en-ZW" dirty="0"/>
          </a:p>
          <a:p>
            <a:endParaRPr lang="en-ZW" dirty="0"/>
          </a:p>
          <a:p>
            <a:endParaRPr lang="en-ZW"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CHARACTERISTICS OF AN ECONOMIC UNION</a:t>
            </a:r>
            <a:endParaRPr lang="en-ZW" dirty="0"/>
          </a:p>
        </p:txBody>
      </p:sp>
      <p:sp>
        <p:nvSpPr>
          <p:cNvPr id="3" name="Content Placeholder 2"/>
          <p:cNvSpPr>
            <a:spLocks noGrp="1"/>
          </p:cNvSpPr>
          <p:nvPr>
            <p:ph idx="1"/>
          </p:nvPr>
        </p:nvSpPr>
        <p:spPr/>
        <p:txBody>
          <a:bodyPr>
            <a:normAutofit/>
          </a:bodyPr>
          <a:lstStyle/>
          <a:p>
            <a:r>
              <a:rPr lang="en-US" dirty="0"/>
              <a:t>NO PHYSICAL BORDERS WITHIN.</a:t>
            </a:r>
          </a:p>
          <a:p>
            <a:r>
              <a:rPr lang="en-US" dirty="0"/>
              <a:t>Currently the only Economic Union is the European Union (EU). </a:t>
            </a:r>
          </a:p>
          <a:p>
            <a:r>
              <a:rPr lang="en-US" dirty="0"/>
              <a:t> The trend towards political union is manifested</a:t>
            </a:r>
            <a:r>
              <a:rPr lang="en-ZW" dirty="0"/>
              <a:t> </a:t>
            </a:r>
            <a:r>
              <a:rPr lang="en-US" dirty="0"/>
              <a:t>by European-wide elections to an European Parliament, and a European governing body (the European Commission</a:t>
            </a:r>
            <a:endParaRPr lang="en-ZW" dirty="0"/>
          </a:p>
          <a:p>
            <a:endParaRPr lang="en-ZW"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a:t>ASSIGNMENT 2</a:t>
            </a:r>
          </a:p>
        </p:txBody>
      </p:sp>
      <p:sp>
        <p:nvSpPr>
          <p:cNvPr id="3" name="Content Placeholder 2"/>
          <p:cNvSpPr>
            <a:spLocks noGrp="1"/>
          </p:cNvSpPr>
          <p:nvPr>
            <p:ph idx="1"/>
          </p:nvPr>
        </p:nvSpPr>
        <p:spPr/>
        <p:txBody>
          <a:bodyPr/>
          <a:lstStyle/>
          <a:p>
            <a:r>
              <a:rPr lang="en-US" i="1" dirty="0">
                <a:solidFill>
                  <a:srgbClr val="FF0000"/>
                </a:solidFill>
              </a:rPr>
              <a:t>Discuss the role of trade in economic development (group 1)</a:t>
            </a:r>
          </a:p>
          <a:p>
            <a:r>
              <a:rPr lang="en-US" i="1" dirty="0">
                <a:solidFill>
                  <a:srgbClr val="FF0000"/>
                </a:solidFill>
              </a:rPr>
              <a:t>Discuss the potential opportunities and current challenges facing international agricultural trade in Zimbabwe ( group 2)</a:t>
            </a:r>
            <a:endParaRPr lang="en-ZW" dirty="0">
              <a:solidFill>
                <a:srgbClr val="FF0000"/>
              </a:solidFill>
            </a:endParaRPr>
          </a:p>
          <a:p>
            <a:endParaRPr lang="en-ZW"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62200"/>
            <a:ext cx="8229600" cy="3429000"/>
          </a:xfrm>
        </p:spPr>
        <p:txBody>
          <a:bodyPr>
            <a:normAutofit/>
          </a:bodyPr>
          <a:lstStyle/>
          <a:p>
            <a:r>
              <a:rPr lang="en-ZW" dirty="0"/>
              <a:t>The political economy of trade policy</a:t>
            </a:r>
            <a:br>
              <a:rPr lang="en-ZW" dirty="0"/>
            </a:br>
            <a:endParaRPr lang="en-ZW"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W" dirty="0"/>
              <a:t>The political economy of trade policy</a:t>
            </a:r>
          </a:p>
        </p:txBody>
      </p:sp>
      <p:sp>
        <p:nvSpPr>
          <p:cNvPr id="3" name="Content Placeholder 2"/>
          <p:cNvSpPr>
            <a:spLocks noGrp="1"/>
          </p:cNvSpPr>
          <p:nvPr>
            <p:ph idx="1"/>
          </p:nvPr>
        </p:nvSpPr>
        <p:spPr/>
        <p:txBody>
          <a:bodyPr/>
          <a:lstStyle/>
          <a:p>
            <a:r>
              <a:rPr lang="en-ZW" dirty="0"/>
              <a:t>The attention that economists have focused on the way trade barriers affect national income and world welfare certainly gives useful insights into the types of ideal policies and international rules appropriate to achieve greater world efficiency.</a:t>
            </a:r>
          </a:p>
          <a:p>
            <a:endParaRPr lang="en-ZW" dirty="0"/>
          </a:p>
          <a:p>
            <a:endParaRPr lang="en-ZW"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W" dirty="0"/>
              <a:t>The political economy of trade policy</a:t>
            </a:r>
          </a:p>
        </p:txBody>
      </p:sp>
      <p:sp>
        <p:nvSpPr>
          <p:cNvPr id="3" name="Content Placeholder 2"/>
          <p:cNvSpPr>
            <a:spLocks noGrp="1"/>
          </p:cNvSpPr>
          <p:nvPr>
            <p:ph idx="1"/>
          </p:nvPr>
        </p:nvSpPr>
        <p:spPr/>
        <p:txBody>
          <a:bodyPr/>
          <a:lstStyle/>
          <a:p>
            <a:r>
              <a:rPr lang="en-ZW" dirty="0"/>
              <a:t>One common model applied in the analysis of public decision-making or public choice is the median voter model.</a:t>
            </a:r>
          </a:p>
          <a:p>
            <a:endParaRPr lang="en-ZW"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W" dirty="0"/>
              <a:t>The political economy of trade policy</a:t>
            </a:r>
          </a:p>
        </p:txBody>
      </p:sp>
      <p:sp>
        <p:nvSpPr>
          <p:cNvPr id="3" name="Content Placeholder 2"/>
          <p:cNvSpPr>
            <a:spLocks noGrp="1"/>
          </p:cNvSpPr>
          <p:nvPr>
            <p:ph idx="1"/>
          </p:nvPr>
        </p:nvSpPr>
        <p:spPr/>
        <p:txBody>
          <a:bodyPr>
            <a:normAutofit fontScale="85000" lnSpcReduction="20000"/>
          </a:bodyPr>
          <a:lstStyle/>
          <a:p>
            <a:r>
              <a:rPr lang="en-ZW" dirty="0"/>
              <a:t>If people were ordered by their preference on a given issue, such as the appropriate tariff to levy on imported cars, then the median voter would play a key role: half of the group would desire a higher tariff, and half would desire a lower tariff. </a:t>
            </a:r>
          </a:p>
          <a:p>
            <a:r>
              <a:rPr lang="en-ZW" dirty="0"/>
              <a:t>The preference of the median voter would determine the outcome of a referendum in which everyone voted, because any lower value could be defeated by a majority of voters and similarly any higher value could be defeated by a majority of voters.</a:t>
            </a:r>
          </a:p>
          <a:p>
            <a:r>
              <a:rPr lang="en-ZW" dirty="0"/>
              <a:t>Such a model suggests that the outcome may deviate substantially from the economically </a:t>
            </a:r>
            <a:r>
              <a:rPr lang="en-ZW" dirty="0" err="1"/>
              <a:t>efﬁcient</a:t>
            </a:r>
            <a:r>
              <a:rPr lang="en-ZW" dirty="0"/>
              <a:t> outcome. </a:t>
            </a:r>
          </a:p>
          <a:p>
            <a:endParaRPr lang="en-ZW"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Export processing zones in international trade</a:t>
            </a:r>
            <a:endParaRPr lang="en-ZW" dirty="0"/>
          </a:p>
        </p:txBody>
      </p:sp>
      <p:sp>
        <p:nvSpPr>
          <p:cNvPr id="3" name="Content Placeholder 2"/>
          <p:cNvSpPr>
            <a:spLocks noGrp="1"/>
          </p:cNvSpPr>
          <p:nvPr>
            <p:ph idx="1"/>
          </p:nvPr>
        </p:nvSpPr>
        <p:spPr/>
        <p:txBody>
          <a:bodyPr>
            <a:normAutofit fontScale="77500" lnSpcReduction="20000"/>
          </a:bodyPr>
          <a:lstStyle/>
          <a:p>
            <a:r>
              <a:rPr lang="en-ZW" dirty="0"/>
              <a:t>An Export Processing Zone (EPZ) is a Customs area where one is allowed to import plant, machinery, equipment and material for the manufacture of export goods under security, without payment of duty</a:t>
            </a:r>
          </a:p>
          <a:p>
            <a:r>
              <a:rPr lang="en-ZW" dirty="0"/>
              <a:t>Type of free trade zone (FTZ), set up generally in developing countries by their governments to promote industrial and commercial exports. </a:t>
            </a:r>
          </a:p>
          <a:p>
            <a:r>
              <a:rPr lang="en-ZW" dirty="0"/>
              <a:t>In addition to providing the benefits of a FTZ, these zones offer other incentives such as exemptions from certain taxes and business regulations. </a:t>
            </a:r>
          </a:p>
          <a:p>
            <a:r>
              <a:rPr lang="en-ZW" dirty="0"/>
              <a:t>Also called development economic zone or special economic zone</a:t>
            </a:r>
          </a:p>
          <a:p>
            <a:r>
              <a:rPr lang="en-ZW" dirty="0"/>
              <a:t> </a:t>
            </a: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Export processing zones in international trade</a:t>
            </a:r>
            <a:endParaRPr lang="en-ZW" dirty="0"/>
          </a:p>
        </p:txBody>
      </p:sp>
      <p:sp>
        <p:nvSpPr>
          <p:cNvPr id="3" name="Content Placeholder 2"/>
          <p:cNvSpPr>
            <a:spLocks noGrp="1"/>
          </p:cNvSpPr>
          <p:nvPr>
            <p:ph idx="1"/>
          </p:nvPr>
        </p:nvSpPr>
        <p:spPr/>
        <p:txBody>
          <a:bodyPr>
            <a:normAutofit fontScale="92500" lnSpcReduction="20000"/>
          </a:bodyPr>
          <a:lstStyle/>
          <a:p>
            <a:r>
              <a:rPr lang="en-US" dirty="0"/>
              <a:t>The main objective of EPZs is to promote movement towards export-led growth, and create a strategy to find a niche in the global economy. </a:t>
            </a:r>
          </a:p>
          <a:p>
            <a:r>
              <a:rPr lang="en-US" dirty="0"/>
              <a:t>EPZs are seen as a first step in the process of liberalizing trade and integrating national economies into the global economy. </a:t>
            </a:r>
          </a:p>
          <a:p>
            <a:r>
              <a:rPr lang="en-US" dirty="0"/>
              <a:t>Most governments argue that EPZ will bring foreign investment, new industries and jobs to their countries. Zimbabwe has a national EPZ law in this respect. </a:t>
            </a:r>
            <a:endParaRPr lang="en-ZW" dirty="0"/>
          </a:p>
          <a:p>
            <a:endParaRPr lang="en-ZW" dirty="0"/>
          </a:p>
        </p:txBody>
      </p:sp>
    </p:spTree>
    <p:extLst>
      <p:ext uri="{BB962C8B-B14F-4D97-AF65-F5344CB8AC3E}">
        <p14:creationId xmlns:p14="http://schemas.microsoft.com/office/powerpoint/2010/main" val="427480017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Dynamic Gains from Trade and economic growth</a:t>
            </a:r>
            <a:br>
              <a:rPr lang="en-ZW" dirty="0"/>
            </a:br>
            <a:endParaRPr lang="en-ZW"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Dynamic Gains from Trade and economic growth</a:t>
            </a:r>
            <a:br>
              <a:rPr lang="en-ZW" dirty="0"/>
            </a:br>
            <a:endParaRPr lang="en-ZW" dirty="0"/>
          </a:p>
        </p:txBody>
      </p:sp>
      <p:sp>
        <p:nvSpPr>
          <p:cNvPr id="3" name="Content Placeholder 2"/>
          <p:cNvSpPr>
            <a:spLocks noGrp="1"/>
          </p:cNvSpPr>
          <p:nvPr>
            <p:ph idx="1"/>
          </p:nvPr>
        </p:nvSpPr>
        <p:spPr/>
        <p:txBody>
          <a:bodyPr/>
          <a:lstStyle/>
          <a:p>
            <a:r>
              <a:rPr lang="en-US" dirty="0"/>
              <a:t>Dynamic gains are a result of increases in </a:t>
            </a:r>
            <a:r>
              <a:rPr lang="en-US" i="1" dirty="0"/>
              <a:t>economic growth</a:t>
            </a:r>
            <a:r>
              <a:rPr lang="en-US" dirty="0"/>
              <a:t> as represented by outward shift in PPF. Thus, trade can shift PPF out without changing resources.</a:t>
            </a:r>
            <a:endParaRPr lang="en-ZW" dirty="0"/>
          </a:p>
          <a:p>
            <a:endParaRPr lang="en-ZW"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Sources of Economic Growth</a:t>
            </a:r>
            <a:br>
              <a:rPr lang="en-ZW" dirty="0"/>
            </a:br>
            <a:endParaRPr lang="en-ZW" dirty="0"/>
          </a:p>
        </p:txBody>
      </p:sp>
      <p:sp>
        <p:nvSpPr>
          <p:cNvPr id="3" name="Content Placeholder 2"/>
          <p:cNvSpPr>
            <a:spLocks noGrp="1"/>
          </p:cNvSpPr>
          <p:nvPr>
            <p:ph idx="1"/>
          </p:nvPr>
        </p:nvSpPr>
        <p:spPr/>
        <p:txBody>
          <a:bodyPr/>
          <a:lstStyle/>
          <a:p>
            <a:r>
              <a:rPr lang="en-US" dirty="0"/>
              <a:t>In general, there are </a:t>
            </a:r>
            <a:r>
              <a:rPr lang="en-US" b="1" dirty="0"/>
              <a:t>3 sources of economic growth:</a:t>
            </a:r>
            <a:endParaRPr lang="en-ZW" dirty="0"/>
          </a:p>
          <a:p>
            <a:pPr lvl="0">
              <a:buFont typeface="Wingdings" pitchFamily="2" charset="2"/>
              <a:buChar char="v"/>
            </a:pPr>
            <a:r>
              <a:rPr lang="en-US" dirty="0"/>
              <a:t>increases in the </a:t>
            </a:r>
            <a:r>
              <a:rPr lang="en-US" i="1" dirty="0"/>
              <a:t>labor force</a:t>
            </a:r>
            <a:endParaRPr lang="en-ZW" dirty="0"/>
          </a:p>
          <a:p>
            <a:pPr lvl="0">
              <a:buFont typeface="Wingdings" pitchFamily="2" charset="2"/>
              <a:buChar char="v"/>
            </a:pPr>
            <a:r>
              <a:rPr lang="en-US" dirty="0"/>
              <a:t>increases in the </a:t>
            </a:r>
            <a:r>
              <a:rPr lang="en-US" i="1" dirty="0"/>
              <a:t>capital stock</a:t>
            </a:r>
            <a:endParaRPr lang="en-ZW" dirty="0"/>
          </a:p>
          <a:p>
            <a:pPr lvl="0">
              <a:buFont typeface="Wingdings" pitchFamily="2" charset="2"/>
              <a:buChar char="v"/>
            </a:pPr>
            <a:r>
              <a:rPr lang="en-US" dirty="0"/>
              <a:t>improvement in </a:t>
            </a:r>
            <a:r>
              <a:rPr lang="en-US" i="1" dirty="0"/>
              <a:t>technology </a:t>
            </a:r>
            <a:r>
              <a:rPr lang="en-US" dirty="0"/>
              <a:t>(</a:t>
            </a:r>
            <a:r>
              <a:rPr lang="en-US" i="1" dirty="0"/>
              <a:t>productivity</a:t>
            </a:r>
            <a:r>
              <a:rPr lang="en-US" dirty="0"/>
              <a:t>)</a:t>
            </a:r>
            <a:endParaRPr lang="en-ZW" dirty="0"/>
          </a:p>
          <a:p>
            <a:endParaRPr lang="en-ZW"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Economic Growth</a:t>
            </a:r>
            <a:endParaRPr lang="en-ZW" dirty="0"/>
          </a:p>
        </p:txBody>
      </p:sp>
      <p:sp>
        <p:nvSpPr>
          <p:cNvPr id="3" name="Content Placeholder 2"/>
          <p:cNvSpPr>
            <a:spLocks noGrp="1"/>
          </p:cNvSpPr>
          <p:nvPr>
            <p:ph idx="1"/>
          </p:nvPr>
        </p:nvSpPr>
        <p:spPr/>
        <p:txBody>
          <a:bodyPr>
            <a:normAutofit fontScale="77500" lnSpcReduction="20000"/>
          </a:bodyPr>
          <a:lstStyle/>
          <a:p>
            <a:pPr>
              <a:buNone/>
            </a:pPr>
            <a:r>
              <a:rPr lang="en-US" dirty="0"/>
              <a:t>	International trade is related to economic growth in several ways:</a:t>
            </a:r>
          </a:p>
          <a:p>
            <a:pPr lvl="0"/>
            <a:r>
              <a:rPr lang="en-US" dirty="0"/>
              <a:t>Countries can export consumer goods and imports capital goods, thus increasing the </a:t>
            </a:r>
            <a:r>
              <a:rPr lang="en-US" i="1" dirty="0"/>
              <a:t>capital</a:t>
            </a:r>
            <a:r>
              <a:rPr lang="en-US" dirty="0"/>
              <a:t> stock, which increases economic growth (e.g. China, South Korea).</a:t>
            </a:r>
            <a:endParaRPr lang="en-ZW" dirty="0"/>
          </a:p>
          <a:p>
            <a:pPr lvl="0"/>
            <a:r>
              <a:rPr lang="en-US" dirty="0"/>
              <a:t>International trade enhances the diffusion (transfer) of technology, which thus increases </a:t>
            </a:r>
            <a:r>
              <a:rPr lang="en-US" i="1" dirty="0"/>
              <a:t>productivity</a:t>
            </a:r>
            <a:r>
              <a:rPr lang="en-US" dirty="0"/>
              <a:t> and economic growth.</a:t>
            </a:r>
            <a:endParaRPr lang="en-ZW" dirty="0"/>
          </a:p>
          <a:p>
            <a:r>
              <a:rPr lang="en-US" dirty="0"/>
              <a:t>International Trade is pro-competitive. </a:t>
            </a:r>
          </a:p>
          <a:p>
            <a:r>
              <a:rPr lang="en-US" dirty="0"/>
              <a:t>Local monopolies lose power over local markets under free trade. Thus, the price moves closer to MC (perfect competition which is the most efficient market structure).</a:t>
            </a:r>
          </a:p>
          <a:p>
            <a:endParaRPr lang="en-ZW"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t>Difference</a:t>
            </a:r>
            <a:r>
              <a:rPr lang="en-US" b="1" dirty="0"/>
              <a:t> between Internal trade and International trade</a:t>
            </a:r>
            <a:endParaRPr lang="en-ZW" dirty="0"/>
          </a:p>
        </p:txBody>
      </p:sp>
      <p:sp>
        <p:nvSpPr>
          <p:cNvPr id="3" name="Content Placeholder 2"/>
          <p:cNvSpPr>
            <a:spLocks noGrp="1"/>
          </p:cNvSpPr>
          <p:nvPr>
            <p:ph idx="1"/>
          </p:nvPr>
        </p:nvSpPr>
        <p:spPr/>
        <p:txBody>
          <a:bodyPr>
            <a:normAutofit fontScale="70000" lnSpcReduction="20000"/>
          </a:bodyPr>
          <a:lstStyle/>
          <a:p>
            <a:pPr lvl="0"/>
            <a:r>
              <a:rPr lang="en-US" b="1" dirty="0"/>
              <a:t>International trade </a:t>
            </a:r>
          </a:p>
          <a:p>
            <a:pPr lvl="0"/>
            <a:r>
              <a:rPr lang="en-US" dirty="0"/>
              <a:t>Involves the exchange of goods and services between two or more nations </a:t>
            </a:r>
            <a:endParaRPr lang="en-ZW" dirty="0"/>
          </a:p>
          <a:p>
            <a:pPr lvl="0"/>
            <a:r>
              <a:rPr lang="en-US" dirty="0"/>
              <a:t>May require the use of foreign currency </a:t>
            </a:r>
            <a:endParaRPr lang="en-ZW" dirty="0"/>
          </a:p>
          <a:p>
            <a:pPr lvl="0"/>
            <a:r>
              <a:rPr lang="en-US" dirty="0"/>
              <a:t>Countries need to adhere to international trade agreements for example on the use of tariffs and quotas</a:t>
            </a:r>
            <a:endParaRPr lang="en-ZW" dirty="0"/>
          </a:p>
          <a:p>
            <a:pPr>
              <a:buNone/>
            </a:pPr>
            <a:endParaRPr lang="en-ZW" dirty="0"/>
          </a:p>
          <a:p>
            <a:r>
              <a:rPr lang="en-US" b="1" dirty="0"/>
              <a:t>Internal trade</a:t>
            </a:r>
            <a:endParaRPr lang="en-ZW" dirty="0"/>
          </a:p>
          <a:p>
            <a:pPr lvl="0"/>
            <a:r>
              <a:rPr lang="en-US" dirty="0"/>
              <a:t>Involves movement of goods and services within a given country </a:t>
            </a:r>
            <a:endParaRPr lang="en-ZW" dirty="0"/>
          </a:p>
          <a:p>
            <a:pPr lvl="0"/>
            <a:r>
              <a:rPr lang="en-US" dirty="0"/>
              <a:t>Does not require the use of foreign currency </a:t>
            </a:r>
            <a:endParaRPr lang="en-ZW" dirty="0"/>
          </a:p>
          <a:p>
            <a:pPr lvl="0"/>
            <a:r>
              <a:rPr lang="en-US" dirty="0"/>
              <a:t>Internal trade is less complex as only conditions within a given country apply</a:t>
            </a:r>
            <a:endParaRPr lang="en-ZW" dirty="0"/>
          </a:p>
          <a:p>
            <a:endParaRPr lang="en-ZW"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International Trade and Economic Growth</a:t>
            </a:r>
            <a:br>
              <a:rPr lang="en-ZW" dirty="0"/>
            </a:br>
            <a:endParaRPr lang="en-ZW" dirty="0"/>
          </a:p>
        </p:txBody>
      </p:sp>
      <p:sp>
        <p:nvSpPr>
          <p:cNvPr id="3" name="Content Placeholder 2"/>
          <p:cNvSpPr>
            <a:spLocks noGrp="1"/>
          </p:cNvSpPr>
          <p:nvPr>
            <p:ph idx="1"/>
          </p:nvPr>
        </p:nvSpPr>
        <p:spPr/>
        <p:txBody>
          <a:bodyPr>
            <a:normAutofit fontScale="92500" lnSpcReduction="10000"/>
          </a:bodyPr>
          <a:lstStyle/>
          <a:p>
            <a:r>
              <a:rPr lang="en-US" dirty="0"/>
              <a:t>Economic growth is the rise in gross domestic product (GDP).  GDP/ population= GDP per capita which is a good measure of standard of living.</a:t>
            </a:r>
          </a:p>
          <a:p>
            <a:r>
              <a:rPr lang="en-US" dirty="0"/>
              <a:t>It is measured by indicators like high consumption, broad based educational achievement, adequate housing, and access to high quality of healthcare etc. </a:t>
            </a:r>
          </a:p>
          <a:p>
            <a:r>
              <a:rPr lang="en-US" dirty="0"/>
              <a:t>These characteristics of economic development come only after sustained years of high economic growth</a:t>
            </a:r>
            <a:endParaRPr lang="en-ZW"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International Trade and Economic Growth</a:t>
            </a:r>
            <a:endParaRPr lang="en-ZW" dirty="0"/>
          </a:p>
        </p:txBody>
      </p:sp>
      <p:sp>
        <p:nvSpPr>
          <p:cNvPr id="3" name="Content Placeholder 2"/>
          <p:cNvSpPr>
            <a:spLocks noGrp="1"/>
          </p:cNvSpPr>
          <p:nvPr>
            <p:ph idx="1"/>
          </p:nvPr>
        </p:nvSpPr>
        <p:spPr/>
        <p:txBody>
          <a:bodyPr>
            <a:normAutofit fontScale="62500" lnSpcReduction="20000"/>
          </a:bodyPr>
          <a:lstStyle/>
          <a:p>
            <a:pPr>
              <a:buNone/>
            </a:pPr>
            <a:r>
              <a:rPr lang="en-US" b="1" dirty="0"/>
              <a:t>	</a:t>
            </a:r>
            <a:r>
              <a:rPr lang="en-US" sz="4000" dirty="0"/>
              <a:t>International trade can affect the level of economic growth.</a:t>
            </a:r>
          </a:p>
          <a:p>
            <a:r>
              <a:rPr lang="en-US" sz="4000" dirty="0"/>
              <a:t> It can increase employment through exports, the purchases of capital through exports proceeds, and exposes an economy to advances in technologies which increase productivity. </a:t>
            </a:r>
          </a:p>
          <a:p>
            <a:r>
              <a:rPr lang="en-US" sz="4000" dirty="0"/>
              <a:t>However, the type of technology and which sectors it impacts can have varying degrees on imports and trade. </a:t>
            </a:r>
          </a:p>
          <a:p>
            <a:r>
              <a:rPr lang="en-US" sz="4000" dirty="0"/>
              <a:t>A technology advance that promotes the import-substitution sector may reduce the volume of trade. </a:t>
            </a:r>
          </a:p>
          <a:p>
            <a:r>
              <a:rPr lang="en-US" sz="4000" dirty="0"/>
              <a:t> Thus economic growth and international trade are closely linked</a:t>
            </a:r>
            <a:endParaRPr lang="en-ZW" sz="4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EVOLUTION OF TRADE THEORY</a:t>
            </a:r>
            <a:br>
              <a:rPr lang="en-ZW" dirty="0"/>
            </a:br>
            <a:endParaRPr lang="en-ZW" dirty="0"/>
          </a:p>
        </p:txBody>
      </p:sp>
      <p:sp>
        <p:nvSpPr>
          <p:cNvPr id="3" name="Content Placeholder 2"/>
          <p:cNvSpPr>
            <a:spLocks noGrp="1"/>
          </p:cNvSpPr>
          <p:nvPr>
            <p:ph idx="1"/>
          </p:nvPr>
        </p:nvSpPr>
        <p:spPr/>
        <p:txBody>
          <a:bodyPr>
            <a:normAutofit fontScale="77500" lnSpcReduction="20000"/>
          </a:bodyPr>
          <a:lstStyle/>
          <a:p>
            <a:pPr>
              <a:buFont typeface="Wingdings" pitchFamily="2" charset="2"/>
              <a:buChar char="v"/>
            </a:pPr>
            <a:r>
              <a:rPr lang="en-US" dirty="0"/>
              <a:t>The major task of trade theory is to answer the following questions: </a:t>
            </a:r>
            <a:endParaRPr lang="en-ZW" dirty="0"/>
          </a:p>
          <a:p>
            <a:pPr>
              <a:buNone/>
            </a:pPr>
            <a:r>
              <a:rPr lang="en-US" dirty="0"/>
              <a:t> </a:t>
            </a:r>
            <a:endParaRPr lang="en-ZW" dirty="0"/>
          </a:p>
          <a:p>
            <a:pPr lvl="0"/>
            <a:r>
              <a:rPr lang="en-US" b="1" dirty="0"/>
              <a:t>What goods are traded internationally</a:t>
            </a:r>
            <a:r>
              <a:rPr lang="en-US" dirty="0"/>
              <a:t> and what are the fundamental laws that govern the international allocation of resources and the flow of trade? </a:t>
            </a:r>
          </a:p>
          <a:p>
            <a:pPr lvl="0"/>
            <a:r>
              <a:rPr lang="en-US" dirty="0"/>
              <a:t>at what</a:t>
            </a:r>
            <a:r>
              <a:rPr lang="en-US" b="1" dirty="0"/>
              <a:t> prices are the goods and services exchanged, </a:t>
            </a:r>
            <a:r>
              <a:rPr lang="en-US" dirty="0"/>
              <a:t>or what are the terms of trade? - How international trade is related to the </a:t>
            </a:r>
            <a:r>
              <a:rPr lang="en-US" i="1" dirty="0"/>
              <a:t>efficient</a:t>
            </a:r>
            <a:r>
              <a:rPr lang="en-US" dirty="0"/>
              <a:t> use of scarce resources?</a:t>
            </a:r>
            <a:endParaRPr lang="en-ZW" dirty="0"/>
          </a:p>
          <a:p>
            <a:pPr lvl="0"/>
            <a:r>
              <a:rPr lang="en-US" dirty="0"/>
              <a:t>what are the </a:t>
            </a:r>
            <a:r>
              <a:rPr lang="en-US" b="1" dirty="0"/>
              <a:t>gains from trade and where do they come from</a:t>
            </a:r>
            <a:r>
              <a:rPr lang="en-US" dirty="0"/>
              <a:t>? </a:t>
            </a:r>
            <a:r>
              <a:rPr lang="en-US" b="1" dirty="0"/>
              <a:t>How are these gains divided</a:t>
            </a:r>
            <a:r>
              <a:rPr lang="en-US" dirty="0"/>
              <a:t> among the trading countries? - What is the impact of international trade in </a:t>
            </a:r>
            <a:r>
              <a:rPr lang="en-US" i="1" dirty="0"/>
              <a:t>equitable</a:t>
            </a:r>
            <a:r>
              <a:rPr lang="en-US" dirty="0"/>
              <a:t> distribution world-wide?</a:t>
            </a:r>
            <a:endParaRPr lang="en-ZW" dirty="0"/>
          </a:p>
          <a:p>
            <a:endParaRPr lang="en-ZW"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EVOLUTION OF TRADE THEORY</a:t>
            </a:r>
            <a:br>
              <a:rPr lang="en-ZW" dirty="0"/>
            </a:br>
            <a:endParaRPr lang="en-ZW" dirty="0"/>
          </a:p>
        </p:txBody>
      </p:sp>
      <p:sp>
        <p:nvSpPr>
          <p:cNvPr id="3" name="Content Placeholder 2"/>
          <p:cNvSpPr>
            <a:spLocks noGrp="1"/>
          </p:cNvSpPr>
          <p:nvPr>
            <p:ph idx="1"/>
          </p:nvPr>
        </p:nvSpPr>
        <p:spPr/>
        <p:txBody>
          <a:bodyPr>
            <a:normAutofit fontScale="92500" lnSpcReduction="20000"/>
          </a:bodyPr>
          <a:lstStyle/>
          <a:p>
            <a:pPr lvl="0"/>
            <a:r>
              <a:rPr lang="en-US" dirty="0">
                <a:latin typeface="Arial" panose="020B0604020202020204" pitchFamily="34" charset="0"/>
                <a:cs typeface="Arial" panose="020B0604020202020204" pitchFamily="34" charset="0"/>
              </a:rPr>
              <a:t>During the period from the sixteenth to the middle eighteenth century Britain, Spain, France, and Netherlands were the most developed countries with a high level of government intervention in the economy. </a:t>
            </a:r>
          </a:p>
          <a:p>
            <a:pPr lvl="0"/>
            <a:r>
              <a:rPr lang="en-US" dirty="0">
                <a:latin typeface="Arial" panose="020B0604020202020204" pitchFamily="34" charset="0"/>
                <a:cs typeface="Arial" panose="020B0604020202020204" pitchFamily="34" charset="0"/>
              </a:rPr>
              <a:t>Their governments were concerned with the ways of maintaining their own power and wealth. </a:t>
            </a:r>
          </a:p>
          <a:p>
            <a:pPr lvl="0"/>
            <a:r>
              <a:rPr lang="en-US" dirty="0">
                <a:latin typeface="Arial" panose="020B0604020202020204" pitchFamily="34" charset="0"/>
                <a:cs typeface="Arial" panose="020B0604020202020204" pitchFamily="34" charset="0"/>
              </a:rPr>
              <a:t>The economic philosophy that properly reflected these goals was known as mercantilism. </a:t>
            </a:r>
          </a:p>
          <a:p>
            <a:endParaRPr lang="en-ZW"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EVOLUTION OF TRADE THEORY</a:t>
            </a:r>
            <a:br>
              <a:rPr lang="en-ZW" dirty="0"/>
            </a:br>
            <a:endParaRPr lang="en-ZW" dirty="0"/>
          </a:p>
        </p:txBody>
      </p:sp>
      <p:sp>
        <p:nvSpPr>
          <p:cNvPr id="3" name="Content Placeholder 2"/>
          <p:cNvSpPr>
            <a:spLocks noGrp="1"/>
          </p:cNvSpPr>
          <p:nvPr>
            <p:ph idx="1"/>
          </p:nvPr>
        </p:nvSpPr>
        <p:spPr/>
        <p:txBody>
          <a:bodyPr>
            <a:normAutofit fontScale="92500"/>
          </a:bodyPr>
          <a:lstStyle/>
          <a:p>
            <a:pPr lvl="0"/>
            <a:r>
              <a:rPr lang="en-US" dirty="0">
                <a:latin typeface="Arial" panose="020B0604020202020204" pitchFamily="34" charset="0"/>
                <a:cs typeface="Arial" panose="020B0604020202020204" pitchFamily="34" charset="0"/>
              </a:rPr>
              <a:t>Mercantilists argued that the best way for a nation to enjoy faster growth was to export more than it imported. </a:t>
            </a:r>
          </a:p>
          <a:p>
            <a:pPr lvl="0"/>
            <a:r>
              <a:rPr lang="en-US" dirty="0">
                <a:latin typeface="Arial" panose="020B0604020202020204" pitchFamily="34" charset="0"/>
                <a:cs typeface="Arial" panose="020B0604020202020204" pitchFamily="34" charset="0"/>
              </a:rPr>
              <a:t>The revenue would be a real inflow of gold. Since the amount of gold was fixed in the short run, gains from trade might be enjoyed only at the expense of the other nations. </a:t>
            </a:r>
          </a:p>
          <a:p>
            <a:pPr lvl="0"/>
            <a:r>
              <a:rPr lang="en-US" dirty="0">
                <a:latin typeface="Arial" panose="020B0604020202020204" pitchFamily="34" charset="0"/>
                <a:cs typeface="Arial" panose="020B0604020202020204" pitchFamily="34" charset="0"/>
              </a:rPr>
              <a:t>That is why mercantilists advocated import restrictions and export promotion. </a:t>
            </a:r>
            <a:endParaRPr lang="en-ZW" dirty="0">
              <a:latin typeface="Arial" panose="020B0604020202020204" pitchFamily="34" charset="0"/>
              <a:cs typeface="Arial" panose="020B0604020202020204" pitchFamily="34" charset="0"/>
            </a:endParaRPr>
          </a:p>
          <a:p>
            <a:endParaRPr lang="en-ZW" dirty="0"/>
          </a:p>
        </p:txBody>
      </p:sp>
    </p:spTree>
    <p:extLst>
      <p:ext uri="{BB962C8B-B14F-4D97-AF65-F5344CB8AC3E}">
        <p14:creationId xmlns:p14="http://schemas.microsoft.com/office/powerpoint/2010/main" val="14982677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EVOLUTION OF TRADE THEORY</a:t>
            </a:r>
            <a:br>
              <a:rPr lang="en-ZW" dirty="0"/>
            </a:br>
            <a:endParaRPr lang="en-ZW" dirty="0"/>
          </a:p>
        </p:txBody>
      </p:sp>
      <p:sp>
        <p:nvSpPr>
          <p:cNvPr id="3" name="Content Placeholder 2"/>
          <p:cNvSpPr>
            <a:spLocks noGrp="1"/>
          </p:cNvSpPr>
          <p:nvPr>
            <p:ph idx="1"/>
          </p:nvPr>
        </p:nvSpPr>
        <p:spPr/>
        <p:txBody>
          <a:bodyPr>
            <a:noAutofit/>
          </a:bodyPr>
          <a:lstStyle/>
          <a:p>
            <a:pPr lvl="0"/>
            <a:r>
              <a:rPr lang="en-US" dirty="0">
                <a:latin typeface="Arial" panose="020B0604020202020204" pitchFamily="34" charset="0"/>
                <a:cs typeface="Arial" panose="020B0604020202020204" pitchFamily="34" charset="0"/>
              </a:rPr>
              <a:t>Mercantilists’ views were challenged by Adam Smith who advocated free trade based on </a:t>
            </a:r>
            <a:r>
              <a:rPr lang="en-US" i="1" dirty="0">
                <a:latin typeface="Arial" panose="020B0604020202020204" pitchFamily="34" charset="0"/>
                <a:cs typeface="Arial" panose="020B0604020202020204" pitchFamily="34" charset="0"/>
              </a:rPr>
              <a:t>absolute advantages</a:t>
            </a:r>
            <a:r>
              <a:rPr lang="en-US" dirty="0">
                <a:latin typeface="Arial" panose="020B0604020202020204" pitchFamily="34" charset="0"/>
                <a:cs typeface="Arial" panose="020B0604020202020204" pitchFamily="34" charset="0"/>
              </a:rPr>
              <a:t> of nations. </a:t>
            </a:r>
          </a:p>
          <a:p>
            <a:pPr lvl="0"/>
            <a:r>
              <a:rPr lang="en-US" dirty="0">
                <a:latin typeface="Arial" panose="020B0604020202020204" pitchFamily="34" charset="0"/>
                <a:cs typeface="Arial" panose="020B0604020202020204" pitchFamily="34" charset="0"/>
              </a:rPr>
              <a:t>He proved that the advantages of international division of labor and specialization would be shared by all nations who may benefit simultaneously from free international trade.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b="1" dirty="0"/>
              <a:t>International trade</a:t>
            </a:r>
            <a:endParaRPr lang="en-ZW" dirty="0"/>
          </a:p>
        </p:txBody>
      </p:sp>
      <p:sp>
        <p:nvSpPr>
          <p:cNvPr id="3" name="Content Placeholder 2"/>
          <p:cNvSpPr>
            <a:spLocks noGrp="1"/>
          </p:cNvSpPr>
          <p:nvPr>
            <p:ph idx="1"/>
          </p:nvPr>
        </p:nvSpPr>
        <p:spPr/>
        <p:txBody>
          <a:bodyPr>
            <a:normAutofit fontScale="92500"/>
          </a:bodyPr>
          <a:lstStyle/>
          <a:p>
            <a:r>
              <a:rPr lang="en-ZW" b="1" dirty="0"/>
              <a:t>International trade</a:t>
            </a:r>
            <a:r>
              <a:rPr lang="en-ZW" dirty="0"/>
              <a:t> is the exchange of capital, goods, and services across international borders or territories.</a:t>
            </a:r>
            <a:r>
              <a:rPr lang="en-ZW" baseline="30000" dirty="0"/>
              <a:t> </a:t>
            </a:r>
          </a:p>
          <a:p>
            <a:r>
              <a:rPr lang="en-ZW" dirty="0"/>
              <a:t>In most countries, such trade represents a significant share of gross domestic product (GDP). </a:t>
            </a:r>
          </a:p>
          <a:p>
            <a:r>
              <a:rPr lang="en-ZW" dirty="0"/>
              <a:t>While international trade has been present throughout much of history, its economic, social, and political importance has been on the rise in recent centuries.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EVOLUTION OF TRADE THEORY</a:t>
            </a:r>
            <a:br>
              <a:rPr lang="en-ZW" dirty="0"/>
            </a:br>
            <a:endParaRPr lang="en-ZW" dirty="0"/>
          </a:p>
        </p:txBody>
      </p:sp>
      <p:sp>
        <p:nvSpPr>
          <p:cNvPr id="3" name="Content Placeholder 2"/>
          <p:cNvSpPr>
            <a:spLocks noGrp="1"/>
          </p:cNvSpPr>
          <p:nvPr>
            <p:ph idx="1"/>
          </p:nvPr>
        </p:nvSpPr>
        <p:spPr/>
        <p:txBody>
          <a:bodyPr>
            <a:noAutofit/>
          </a:bodyPr>
          <a:lstStyle/>
          <a:p>
            <a:pPr lvl="0"/>
            <a:r>
              <a:rPr lang="en-US" sz="2800" dirty="0">
                <a:latin typeface="Arial" panose="020B0604020202020204" pitchFamily="34" charset="0"/>
                <a:cs typeface="Arial" panose="020B0604020202020204" pitchFamily="34" charset="0"/>
              </a:rPr>
              <a:t>Thus, when nations specialize in industries where they have absolute factor advantages, gains from trade come to every nation and not at the expense of others and there is no need for government intervention that only deteriorates allocation of resources and productivity. </a:t>
            </a:r>
            <a:endParaRPr lang="en-ZW"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However Smith did not explain the case when a nation had absolute advantages in the production of all goods</a:t>
            </a:r>
            <a:endParaRPr lang="en-ZW"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13218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EVOLUTION OF TRADE THEORY</a:t>
            </a:r>
            <a:br>
              <a:rPr lang="en-ZW" dirty="0"/>
            </a:br>
            <a:endParaRPr lang="en-ZW" dirty="0"/>
          </a:p>
        </p:txBody>
      </p:sp>
      <p:sp>
        <p:nvSpPr>
          <p:cNvPr id="3" name="Content Placeholder 2"/>
          <p:cNvSpPr>
            <a:spLocks noGrp="1"/>
          </p:cNvSpPr>
          <p:nvPr>
            <p:ph idx="1"/>
          </p:nvPr>
        </p:nvSpPr>
        <p:spPr/>
        <p:txBody>
          <a:bodyPr>
            <a:normAutofit fontScale="85000" lnSpcReduction="20000"/>
          </a:bodyPr>
          <a:lstStyle/>
          <a:p>
            <a:pPr lvl="0" algn="just"/>
            <a:r>
              <a:rPr lang="en-US" sz="3400" dirty="0"/>
              <a:t>The weakness of Smith view was overcome by David Ricardo who developed the theory of </a:t>
            </a:r>
            <a:r>
              <a:rPr lang="en-US" sz="3400" i="1" dirty="0"/>
              <a:t>comparative advantages</a:t>
            </a:r>
            <a:r>
              <a:rPr lang="en-US" sz="3400" dirty="0"/>
              <a:t> to prove that mutually beneficial trade could occur even when one nation was absolutely more efficient in the production of all goods.</a:t>
            </a:r>
          </a:p>
          <a:p>
            <a:pPr lvl="0" algn="just"/>
            <a:r>
              <a:rPr lang="en-US" sz="3400" dirty="0"/>
              <a:t> According to Ricardo, nations specialise in industries where they have lower opportunity cost and trade based on these comparative advantages all the countries enjoy gains from international trade.</a:t>
            </a:r>
          </a:p>
          <a:p>
            <a:pPr lvl="0" algn="just"/>
            <a:endParaRPr lang="en-ZW"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EVOLUTION OF TRADE THEORY</a:t>
            </a:r>
            <a:br>
              <a:rPr lang="en-ZW" dirty="0"/>
            </a:br>
            <a:endParaRPr lang="en-ZW" dirty="0"/>
          </a:p>
        </p:txBody>
      </p:sp>
      <p:sp>
        <p:nvSpPr>
          <p:cNvPr id="3" name="Content Placeholder 2"/>
          <p:cNvSpPr>
            <a:spLocks noGrp="1"/>
          </p:cNvSpPr>
          <p:nvPr>
            <p:ph idx="1"/>
          </p:nvPr>
        </p:nvSpPr>
        <p:spPr/>
        <p:txBody>
          <a:bodyPr>
            <a:normAutofit/>
          </a:bodyPr>
          <a:lstStyle/>
          <a:p>
            <a:pPr lvl="0" algn="just"/>
            <a:r>
              <a:rPr lang="en-US" sz="3400" dirty="0"/>
              <a:t>David Ricardo’s views were based on the labour theory of value that stresses on the role of labour in value creation. </a:t>
            </a:r>
            <a:endParaRPr lang="en-ZW" sz="3400" dirty="0"/>
          </a:p>
          <a:p>
            <a:pPr algn="just"/>
            <a:r>
              <a:rPr lang="en-US" sz="3400" dirty="0"/>
              <a:t>However, Ricardo did not analyze the effect of resource endowments on productivity and international specialization and the influence of trade on the distribution of income. </a:t>
            </a:r>
            <a:endParaRPr lang="en-ZW" sz="3400" dirty="0"/>
          </a:p>
          <a:p>
            <a:endParaRPr lang="en-ZW" dirty="0"/>
          </a:p>
        </p:txBody>
      </p:sp>
    </p:spTree>
    <p:extLst>
      <p:ext uri="{BB962C8B-B14F-4D97-AF65-F5344CB8AC3E}">
        <p14:creationId xmlns:p14="http://schemas.microsoft.com/office/powerpoint/2010/main" val="35314349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EVOLUTION OF TRADE THEORY</a:t>
            </a:r>
            <a:br>
              <a:rPr lang="en-ZW" dirty="0"/>
            </a:br>
            <a:endParaRPr lang="en-ZW" dirty="0"/>
          </a:p>
        </p:txBody>
      </p:sp>
      <p:sp>
        <p:nvSpPr>
          <p:cNvPr id="3" name="Content Placeholder 2"/>
          <p:cNvSpPr>
            <a:spLocks noGrp="1"/>
          </p:cNvSpPr>
          <p:nvPr>
            <p:ph idx="1"/>
          </p:nvPr>
        </p:nvSpPr>
        <p:spPr/>
        <p:txBody>
          <a:bodyPr>
            <a:normAutofit fontScale="92500"/>
          </a:bodyPr>
          <a:lstStyle/>
          <a:p>
            <a:pPr lvl="0"/>
            <a:r>
              <a:rPr lang="en-US" dirty="0"/>
              <a:t>In the 1930s two Swedish economists Eli Heckscher and </a:t>
            </a:r>
            <a:r>
              <a:rPr lang="en-US" dirty="0" err="1"/>
              <a:t>Bertil</a:t>
            </a:r>
            <a:r>
              <a:rPr lang="en-US" dirty="0"/>
              <a:t> Ohlin developed a model of </a:t>
            </a:r>
            <a:r>
              <a:rPr lang="en-US" i="1" dirty="0"/>
              <a:t>factor endowment</a:t>
            </a:r>
            <a:r>
              <a:rPr lang="en-US" dirty="0"/>
              <a:t> to study these issues.</a:t>
            </a:r>
          </a:p>
          <a:p>
            <a:pPr lvl="0"/>
            <a:r>
              <a:rPr lang="en-US" dirty="0"/>
              <a:t> They asserted that international trade is based on differences in factor endowments of nations. </a:t>
            </a:r>
          </a:p>
          <a:p>
            <a:pPr lvl="0"/>
            <a:r>
              <a:rPr lang="en-US" dirty="0"/>
              <a:t>Because of the different endowments of factors of production nations have comparative advantages in different industries and their relative price levels differ. </a:t>
            </a:r>
          </a:p>
          <a:p>
            <a:endParaRPr lang="en-ZW"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EVOLUTION OF TRADE THEORY</a:t>
            </a:r>
            <a:br>
              <a:rPr lang="en-ZW" dirty="0"/>
            </a:br>
            <a:endParaRPr lang="en-ZW" dirty="0"/>
          </a:p>
        </p:txBody>
      </p:sp>
      <p:sp>
        <p:nvSpPr>
          <p:cNvPr id="3" name="Content Placeholder 2"/>
          <p:cNvSpPr>
            <a:spLocks noGrp="1"/>
          </p:cNvSpPr>
          <p:nvPr>
            <p:ph idx="1"/>
          </p:nvPr>
        </p:nvSpPr>
        <p:spPr/>
        <p:txBody>
          <a:bodyPr>
            <a:normAutofit/>
          </a:bodyPr>
          <a:lstStyle/>
          <a:p>
            <a:pPr lvl="0"/>
            <a:r>
              <a:rPr lang="en-US" dirty="0"/>
              <a:t>That is why each nation will export the goods intensive in its relatively abundant and cheap factor and import the goods intensive in its relatively scarce and expensive factor.</a:t>
            </a:r>
          </a:p>
          <a:p>
            <a:pPr lvl="0"/>
            <a:r>
              <a:rPr lang="en-US" dirty="0"/>
              <a:t> Thus, all nations will enjoy gains from trade simultaneously. </a:t>
            </a:r>
            <a:endParaRPr lang="en-ZW" dirty="0"/>
          </a:p>
          <a:p>
            <a:endParaRPr lang="en-ZW" dirty="0"/>
          </a:p>
        </p:txBody>
      </p:sp>
    </p:spTree>
    <p:extLst>
      <p:ext uri="{BB962C8B-B14F-4D97-AF65-F5344CB8AC3E}">
        <p14:creationId xmlns:p14="http://schemas.microsoft.com/office/powerpoint/2010/main" val="8741551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EVOLUTION OF TRADE THEORY</a:t>
            </a:r>
            <a:br>
              <a:rPr lang="en-ZW" dirty="0"/>
            </a:br>
            <a:endParaRPr lang="en-ZW" dirty="0"/>
          </a:p>
        </p:txBody>
      </p:sp>
      <p:sp>
        <p:nvSpPr>
          <p:cNvPr id="3" name="Content Placeholder 2"/>
          <p:cNvSpPr>
            <a:spLocks noGrp="1"/>
          </p:cNvSpPr>
          <p:nvPr>
            <p:ph idx="1"/>
          </p:nvPr>
        </p:nvSpPr>
        <p:spPr/>
        <p:txBody>
          <a:bodyPr>
            <a:normAutofit fontScale="92500" lnSpcReduction="20000"/>
          </a:bodyPr>
          <a:lstStyle/>
          <a:p>
            <a:pPr lvl="0" algn="just"/>
            <a:r>
              <a:rPr lang="en-US" dirty="0">
                <a:solidFill>
                  <a:srgbClr val="FF0000"/>
                </a:solidFill>
              </a:rPr>
              <a:t>Empirical problems with the H-O model, known as the Leontief paradox, were exposed in empirical tests by Leontief who found that the United States tended to export labor intensive goods despite having capital abundance.</a:t>
            </a:r>
          </a:p>
          <a:p>
            <a:pPr lvl="0" algn="just"/>
            <a:r>
              <a:rPr lang="en-US" dirty="0"/>
              <a:t> Trade based on economies of scale, trade based on technological gaps and product cycles needed a new  explanation. </a:t>
            </a:r>
          </a:p>
          <a:p>
            <a:pPr lvl="0" algn="just"/>
            <a:r>
              <a:rPr lang="en-US" dirty="0"/>
              <a:t>These issues were addresses by different theories. </a:t>
            </a:r>
            <a:endParaRPr lang="en-ZW" dirty="0"/>
          </a:p>
          <a:p>
            <a:pPr algn="just">
              <a:buNone/>
            </a:pPr>
            <a:r>
              <a:rPr lang="en-US" dirty="0"/>
              <a:t> </a:t>
            </a:r>
            <a:endParaRPr lang="en-ZW" dirty="0"/>
          </a:p>
          <a:p>
            <a:endParaRPr lang="en-ZW"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EVOLUTION OF TRADE THEORY</a:t>
            </a:r>
            <a:br>
              <a:rPr lang="en-ZW" dirty="0"/>
            </a:br>
            <a:endParaRPr lang="en-ZW" dirty="0"/>
          </a:p>
        </p:txBody>
      </p:sp>
      <p:sp>
        <p:nvSpPr>
          <p:cNvPr id="3" name="Content Placeholder 2"/>
          <p:cNvSpPr>
            <a:spLocks noGrp="1"/>
          </p:cNvSpPr>
          <p:nvPr>
            <p:ph idx="1"/>
          </p:nvPr>
        </p:nvSpPr>
        <p:spPr/>
        <p:txBody>
          <a:bodyPr>
            <a:normAutofit fontScale="92500" lnSpcReduction="10000"/>
          </a:bodyPr>
          <a:lstStyle/>
          <a:p>
            <a:pPr lvl="0" algn="just"/>
            <a:r>
              <a:rPr lang="en-US" dirty="0"/>
              <a:t>For example, Raymond Vernon developed the theory of </a:t>
            </a:r>
            <a:r>
              <a:rPr lang="en-US" i="1" dirty="0"/>
              <a:t>international</a:t>
            </a:r>
            <a:r>
              <a:rPr lang="en-US" dirty="0"/>
              <a:t> </a:t>
            </a:r>
            <a:r>
              <a:rPr lang="en-US" i="1" dirty="0"/>
              <a:t>product life cycle</a:t>
            </a:r>
            <a:r>
              <a:rPr lang="en-US" dirty="0"/>
              <a:t> to explain trade based on technological gaps.</a:t>
            </a:r>
          </a:p>
          <a:p>
            <a:pPr lvl="0" algn="just"/>
            <a:r>
              <a:rPr lang="en-US" dirty="0"/>
              <a:t> He asserts that the initial production of a new product usually requires skilled labour, which can be replaced by unskilled labour once the product acquires mass acceptance and is standardized. </a:t>
            </a:r>
          </a:p>
          <a:p>
            <a:pPr lvl="0" algn="just"/>
            <a:r>
              <a:rPr lang="en-US" dirty="0"/>
              <a:t>Later this theory was extended to explain internationalization of industries in the </a:t>
            </a:r>
            <a:r>
              <a:rPr lang="en-US" i="1" dirty="0"/>
              <a:t>international industry life cycle</a:t>
            </a:r>
            <a:r>
              <a:rPr lang="en-US" dirty="0"/>
              <a:t> model.</a:t>
            </a:r>
            <a:endParaRPr lang="en-ZW" dirty="0"/>
          </a:p>
          <a:p>
            <a:endParaRPr lang="en-ZW"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EVOLUTION OF TRADE THEORY</a:t>
            </a:r>
            <a:br>
              <a:rPr lang="en-ZW" dirty="0"/>
            </a:br>
            <a:endParaRPr lang="en-ZW" dirty="0"/>
          </a:p>
        </p:txBody>
      </p:sp>
      <p:sp>
        <p:nvSpPr>
          <p:cNvPr id="3" name="Content Placeholder 2"/>
          <p:cNvSpPr>
            <a:spLocks noGrp="1"/>
          </p:cNvSpPr>
          <p:nvPr>
            <p:ph idx="1"/>
          </p:nvPr>
        </p:nvSpPr>
        <p:spPr/>
        <p:txBody>
          <a:bodyPr/>
          <a:lstStyle/>
          <a:p>
            <a:pPr lvl="0" algn="just"/>
            <a:r>
              <a:rPr lang="en-US" dirty="0"/>
              <a:t>Stefan Linder gave an explanation of intra-industry trade in his theory of </a:t>
            </a:r>
            <a:r>
              <a:rPr lang="en-US" i="1" dirty="0"/>
              <a:t>overlapping</a:t>
            </a:r>
            <a:r>
              <a:rPr lang="en-US" dirty="0"/>
              <a:t> </a:t>
            </a:r>
            <a:r>
              <a:rPr lang="en-US" i="1" dirty="0"/>
              <a:t>demand</a:t>
            </a:r>
            <a:r>
              <a:rPr lang="en-US" dirty="0"/>
              <a:t>, asserting that international trade in manufactured goods will be greater between nations with similar levels of per capita income than between those with dissimilar per capital income level.</a:t>
            </a:r>
            <a:endParaRPr lang="en-ZW" dirty="0"/>
          </a:p>
          <a:p>
            <a:endParaRPr lang="en-ZW"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EVOLUTION OF TRADE THEORY</a:t>
            </a:r>
            <a:br>
              <a:rPr lang="en-ZW" dirty="0"/>
            </a:br>
            <a:endParaRPr lang="en-ZW" dirty="0"/>
          </a:p>
        </p:txBody>
      </p:sp>
      <p:sp>
        <p:nvSpPr>
          <p:cNvPr id="3" name="Content Placeholder 2"/>
          <p:cNvSpPr>
            <a:spLocks noGrp="1"/>
          </p:cNvSpPr>
          <p:nvPr>
            <p:ph idx="1"/>
          </p:nvPr>
        </p:nvSpPr>
        <p:spPr/>
        <p:txBody>
          <a:bodyPr>
            <a:normAutofit fontScale="92500" lnSpcReduction="20000"/>
          </a:bodyPr>
          <a:lstStyle/>
          <a:p>
            <a:pPr lvl="0"/>
            <a:r>
              <a:rPr lang="en-US" sz="4000" dirty="0"/>
              <a:t>A coherent explanation of modern international trade was given by Michael Porter who developed the theory of </a:t>
            </a:r>
            <a:r>
              <a:rPr lang="en-US" sz="4000" i="1" dirty="0"/>
              <a:t>competitive advantages of nations</a:t>
            </a:r>
            <a:r>
              <a:rPr lang="en-US" sz="4000" dirty="0"/>
              <a:t>.</a:t>
            </a:r>
          </a:p>
          <a:p>
            <a:pPr lvl="0"/>
            <a:r>
              <a:rPr lang="en-US" sz="4000" dirty="0"/>
              <a:t> He argues that competitiveness and hence international trade is determined by four factors encapsulated in the Porter Diamond. </a:t>
            </a:r>
          </a:p>
          <a:p>
            <a:pPr lvl="0"/>
            <a:endParaRPr lang="en-ZW" sz="4000" dirty="0"/>
          </a:p>
          <a:p>
            <a:endParaRPr lang="en-ZW"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EVOLUTION OF TRADE THEORY</a:t>
            </a:r>
            <a:br>
              <a:rPr lang="en-ZW" dirty="0"/>
            </a:br>
            <a:endParaRPr lang="en-ZW" dirty="0"/>
          </a:p>
        </p:txBody>
      </p:sp>
      <p:sp>
        <p:nvSpPr>
          <p:cNvPr id="3" name="Content Placeholder 2"/>
          <p:cNvSpPr>
            <a:spLocks noGrp="1"/>
          </p:cNvSpPr>
          <p:nvPr>
            <p:ph idx="1"/>
          </p:nvPr>
        </p:nvSpPr>
        <p:spPr/>
        <p:txBody>
          <a:bodyPr>
            <a:normAutofit fontScale="70000" lnSpcReduction="20000"/>
          </a:bodyPr>
          <a:lstStyle/>
          <a:p>
            <a:pPr lvl="0"/>
            <a:r>
              <a:rPr lang="en-US" sz="4000" b="1" dirty="0">
                <a:solidFill>
                  <a:schemeClr val="accent1"/>
                </a:solidFill>
              </a:rPr>
              <a:t>These are Factor Conditions, Demand Conditions, the Structure of Firms and Rivalry and lastly the strength and existence of Related Firms and Supporting Industries. </a:t>
            </a:r>
          </a:p>
          <a:p>
            <a:pPr lvl="0"/>
            <a:endParaRPr lang="en-US" sz="4000" b="1" dirty="0">
              <a:solidFill>
                <a:schemeClr val="accent1"/>
              </a:solidFill>
            </a:endParaRPr>
          </a:p>
          <a:p>
            <a:pPr lvl="0"/>
            <a:r>
              <a:rPr lang="en-US" sz="4000" b="1" dirty="0">
                <a:solidFill>
                  <a:schemeClr val="accent1"/>
                </a:solidFill>
              </a:rPr>
              <a:t>Hence, industry clusters appear that create and enhance competitiveness of local firms. An important contribution of Porter’s theory is that he associates competitive advantages of nations with </a:t>
            </a:r>
            <a:r>
              <a:rPr lang="en-US" sz="4000" b="1" i="1" dirty="0">
                <a:solidFill>
                  <a:schemeClr val="accent1"/>
                </a:solidFill>
              </a:rPr>
              <a:t>firm’s decision making</a:t>
            </a:r>
            <a:r>
              <a:rPr lang="en-US" sz="4000" b="1" dirty="0">
                <a:solidFill>
                  <a:schemeClr val="accent1"/>
                </a:solidFill>
              </a:rPr>
              <a:t>. These are really firms that conduct international trade, not countries.</a:t>
            </a:r>
            <a:endParaRPr lang="en-ZW" sz="4000" b="1" dirty="0">
              <a:solidFill>
                <a:schemeClr val="accent1"/>
              </a:solidFill>
            </a:endParaRPr>
          </a:p>
          <a:p>
            <a:endParaRPr lang="en-ZW" dirty="0"/>
          </a:p>
        </p:txBody>
      </p:sp>
    </p:spTree>
    <p:extLst>
      <p:ext uri="{BB962C8B-B14F-4D97-AF65-F5344CB8AC3E}">
        <p14:creationId xmlns:p14="http://schemas.microsoft.com/office/powerpoint/2010/main" val="2793035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b="1" dirty="0"/>
              <a:t>Autarky</a:t>
            </a:r>
            <a:endParaRPr lang="en-ZW" dirty="0"/>
          </a:p>
        </p:txBody>
      </p:sp>
      <p:sp>
        <p:nvSpPr>
          <p:cNvPr id="3" name="Content Placeholder 2"/>
          <p:cNvSpPr>
            <a:spLocks noGrp="1"/>
          </p:cNvSpPr>
          <p:nvPr>
            <p:ph idx="1"/>
          </p:nvPr>
        </p:nvSpPr>
        <p:spPr/>
        <p:txBody>
          <a:bodyPr/>
          <a:lstStyle/>
          <a:p>
            <a:r>
              <a:rPr lang="en-ZW" b="1" dirty="0"/>
              <a:t>Autarky</a:t>
            </a:r>
            <a:r>
              <a:rPr lang="en-ZW" dirty="0"/>
              <a:t> is the quality of being self-sufficient. Usually the term is applied to political states or their economic systems. The latter are called </a:t>
            </a:r>
            <a:r>
              <a:rPr lang="en-ZW" b="1" dirty="0"/>
              <a:t>closed economies</a:t>
            </a:r>
            <a:r>
              <a:rPr lang="en-ZW" dirty="0"/>
              <a:t>.</a:t>
            </a:r>
            <a:endParaRPr lang="en-ZW" baseline="30000" dirty="0"/>
          </a:p>
          <a:p>
            <a:r>
              <a:rPr lang="en-ZW" dirty="0"/>
              <a:t>Autarky exists whenever an entity can survive or continue its activities without external assistance or international trade.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a:xfrm>
            <a:off x="685800" y="228600"/>
            <a:ext cx="7772400" cy="457200"/>
          </a:xfrm>
        </p:spPr>
        <p:txBody>
          <a:bodyPr>
            <a:normAutofit fontScale="90000"/>
          </a:bodyPr>
          <a:lstStyle/>
          <a:p>
            <a:r>
              <a:rPr lang="en-US" altLang="en-US" sz="4000"/>
              <a:t>Porter’s Diamond</a:t>
            </a:r>
          </a:p>
        </p:txBody>
      </p:sp>
      <p:pic>
        <p:nvPicPr>
          <p:cNvPr id="1028" name="Picture 4" descr="hil73714_f0505"/>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28600" y="1219200"/>
            <a:ext cx="8763000" cy="4724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7455078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990600"/>
            <a:ext cx="7772400" cy="11430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a:t>The Diamond</a:t>
            </a:r>
          </a:p>
        </p:txBody>
      </p:sp>
      <p:sp>
        <p:nvSpPr>
          <p:cNvPr id="14339" name="Rectangle 3"/>
          <p:cNvSpPr>
            <a:spLocks noGrp="1" noChangeArrowheads="1"/>
          </p:cNvSpPr>
          <p:nvPr>
            <p:ph type="body" idx="1"/>
          </p:nvPr>
        </p:nvSpPr>
        <p:spPr>
          <a:xfrm>
            <a:off x="685800" y="2286000"/>
            <a:ext cx="7772400" cy="25908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a:t>Success occurs where these attributes exist.</a:t>
            </a:r>
          </a:p>
          <a:p>
            <a:pPr lvl="1"/>
            <a:r>
              <a:rPr lang="en-US" altLang="en-US"/>
              <a:t>More/greater the attribute, the higher chance of success.</a:t>
            </a:r>
          </a:p>
          <a:p>
            <a:r>
              <a:rPr lang="en-US" altLang="en-US"/>
              <a:t>The diamond is mutually reinforcing.</a:t>
            </a:r>
          </a:p>
        </p:txBody>
      </p:sp>
      <p:sp>
        <p:nvSpPr>
          <p:cNvPr id="14341" name="Text Box 5"/>
          <p:cNvSpPr txBox="1">
            <a:spLocks noChangeArrowheads="1"/>
          </p:cNvSpPr>
          <p:nvPr/>
        </p:nvSpPr>
        <p:spPr bwMode="auto">
          <a:xfrm>
            <a:off x="7772400" y="61722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latin typeface="Times New Roman" pitchFamily="18" charset="0"/>
              </a:rPr>
              <a:t>4-32</a:t>
            </a:r>
          </a:p>
        </p:txBody>
      </p:sp>
    </p:spTree>
    <p:extLst>
      <p:ext uri="{BB962C8B-B14F-4D97-AF65-F5344CB8AC3E}">
        <p14:creationId xmlns:p14="http://schemas.microsoft.com/office/powerpoint/2010/main" val="226858632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 calcmode="lin" valueType="num">
                                      <p:cBhvr additive="base">
                                        <p:cTn id="7" dur="500" fill="hold"/>
                                        <p:tgtEl>
                                          <p:spTgt spid="143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339">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4339">
                                            <p:txEl>
                                              <p:pRg st="0" end="0"/>
                                            </p:txEl>
                                          </p:spTgt>
                                        </p:tgtEl>
                                        <p:attrNameLst>
                                          <p:attrName>ppt_c</p:attrName>
                                        </p:attrNameLst>
                                      </p:cBhvr>
                                      <p:to>
                                        <a:schemeClr val="folHlink"/>
                                      </p:to>
                                    </p:animClr>
                                  </p:subTnLst>
                                </p:cTn>
                              </p:par>
                              <p:par>
                                <p:cTn id="9" presetID="2" presetClass="entr" presetSubtype="8" fill="hold" grpId="0" nodeType="withEffect">
                                  <p:stCondLst>
                                    <p:cond delay="0"/>
                                  </p:stCondLst>
                                  <p:childTnLst>
                                    <p:set>
                                      <p:cBhvr>
                                        <p:cTn id="10" dur="1" fill="hold">
                                          <p:stCondLst>
                                            <p:cond delay="0"/>
                                          </p:stCondLst>
                                        </p:cTn>
                                        <p:tgtEl>
                                          <p:spTgt spid="14339">
                                            <p:txEl>
                                              <p:pRg st="1" end="1"/>
                                            </p:txEl>
                                          </p:spTgt>
                                        </p:tgtEl>
                                        <p:attrNameLst>
                                          <p:attrName>style.visibility</p:attrName>
                                        </p:attrNameLst>
                                      </p:cBhvr>
                                      <p:to>
                                        <p:strVal val="visible"/>
                                      </p:to>
                                    </p:set>
                                    <p:anim calcmode="lin" valueType="num">
                                      <p:cBhvr additive="base">
                                        <p:cTn id="11" dur="500" fill="hold"/>
                                        <p:tgtEl>
                                          <p:spTgt spid="1433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4339">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4339">
                                            <p:txEl>
                                              <p:pRg st="1" end="1"/>
                                            </p:txEl>
                                          </p:spTgt>
                                        </p:tgtEl>
                                        <p:attrNameLst>
                                          <p:attrName>ppt_c</p:attrName>
                                        </p:attrNameLst>
                                      </p:cBhvr>
                                      <p:to>
                                        <a:schemeClr val="folHlink"/>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4339">
                                            <p:txEl>
                                              <p:pRg st="2" end="2"/>
                                            </p:txEl>
                                          </p:spTgt>
                                        </p:tgtEl>
                                        <p:attrNameLst>
                                          <p:attrName>style.visibility</p:attrName>
                                        </p:attrNameLst>
                                      </p:cBhvr>
                                      <p:to>
                                        <p:strVal val="visible"/>
                                      </p:to>
                                    </p:set>
                                    <p:anim calcmode="lin" valueType="num">
                                      <p:cBhvr additive="base">
                                        <p:cTn id="17" dur="500" fill="hold"/>
                                        <p:tgtEl>
                                          <p:spTgt spid="14339">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4339">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4339">
                                            <p:txEl>
                                              <p:pRg st="2" end="2"/>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EVOLUTION OF TRADE THEORY</a:t>
            </a:r>
            <a:endParaRPr lang="en-ZW" dirty="0"/>
          </a:p>
        </p:txBody>
      </p:sp>
      <p:sp>
        <p:nvSpPr>
          <p:cNvPr id="3" name="Content Placeholder 2"/>
          <p:cNvSpPr>
            <a:spLocks noGrp="1"/>
          </p:cNvSpPr>
          <p:nvPr>
            <p:ph idx="1"/>
          </p:nvPr>
        </p:nvSpPr>
        <p:spPr/>
        <p:txBody>
          <a:bodyPr>
            <a:normAutofit fontScale="70000" lnSpcReduction="20000"/>
          </a:bodyPr>
          <a:lstStyle/>
          <a:p>
            <a:pPr lvl="0" algn="just"/>
            <a:r>
              <a:rPr lang="en-US" dirty="0"/>
              <a:t>In the 1990s, Alan </a:t>
            </a:r>
            <a:r>
              <a:rPr lang="en-US" dirty="0" err="1"/>
              <a:t>Rugman’s</a:t>
            </a:r>
            <a:r>
              <a:rPr lang="en-US" dirty="0"/>
              <a:t> approach has extended the concept of Porter’s “single” diamond in order to explain the evidence for further globalization revealed by some recent surveys, that the more international a firm was, the more it derived its competitive advantages from its foreign affiliates.</a:t>
            </a:r>
          </a:p>
          <a:p>
            <a:pPr lvl="0" algn="just"/>
            <a:r>
              <a:rPr lang="en-US" dirty="0"/>
              <a:t> Rugman argues that the deepening structural integration of the world economy and the burgeoning of alliance capitalism are widening the geographical scope for creating or augmenting firm-specific competencies and learning experiences.</a:t>
            </a:r>
          </a:p>
          <a:p>
            <a:pPr lvl="0" algn="just"/>
            <a:r>
              <a:rPr lang="en-US" dirty="0"/>
              <a:t> Any attempt to identify the geographical sources of such advantages must embrace the diamonds of other countries, particularly those with which the home-country firms have the most dealings by way of trade, FDI and non-equity co-operative ventures. </a:t>
            </a:r>
            <a:endParaRPr lang="en-ZW" dirty="0"/>
          </a:p>
          <a:p>
            <a:endParaRPr lang="en-ZW"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Why do nations trade</a:t>
            </a:r>
            <a:endParaRPr lang="en-ZW" dirty="0"/>
          </a:p>
        </p:txBody>
      </p:sp>
      <p:sp>
        <p:nvSpPr>
          <p:cNvPr id="3" name="Content Placeholder 2"/>
          <p:cNvSpPr>
            <a:spLocks noGrp="1"/>
          </p:cNvSpPr>
          <p:nvPr>
            <p:ph idx="1"/>
          </p:nvPr>
        </p:nvSpPr>
        <p:spPr/>
        <p:txBody>
          <a:bodyPr>
            <a:normAutofit fontScale="70000" lnSpcReduction="20000"/>
          </a:bodyPr>
          <a:lstStyle/>
          <a:p>
            <a:pPr lvl="0"/>
            <a:r>
              <a:rPr lang="en-US" dirty="0"/>
              <a:t>Economic doctrines of the capitalists in the 17</a:t>
            </a:r>
            <a:r>
              <a:rPr lang="en-US" baseline="30000" dirty="0"/>
              <a:t>th</a:t>
            </a:r>
            <a:r>
              <a:rPr lang="en-US" dirty="0"/>
              <a:t> and 18</a:t>
            </a:r>
            <a:r>
              <a:rPr lang="en-US" baseline="30000" dirty="0"/>
              <a:t>th</a:t>
            </a:r>
            <a:r>
              <a:rPr lang="en-US" dirty="0"/>
              <a:t> centuries included the mercantilists who believed that for a nation to become wealthy and powerful it had to export more than it imported. </a:t>
            </a:r>
          </a:p>
          <a:p>
            <a:pPr lvl="0"/>
            <a:r>
              <a:rPr lang="en-US" dirty="0"/>
              <a:t>The more gold or silver a nation had the richer and more powerful it was, thus governments had to promote exports and discourage importation. </a:t>
            </a:r>
          </a:p>
          <a:p>
            <a:pPr lvl="0"/>
            <a:r>
              <a:rPr lang="en-US" dirty="0"/>
              <a:t>Mercantilists advocated for strict government control of all economic activity.</a:t>
            </a:r>
            <a:endParaRPr lang="en-ZW" dirty="0"/>
          </a:p>
          <a:p>
            <a:endParaRPr lang="en-ZW" dirty="0"/>
          </a:p>
          <a:p>
            <a:r>
              <a:rPr lang="en-US" dirty="0"/>
              <a:t>The question, why nations trade was illustrated by the classical trade theories postulated by Adam Smith and David Ricardo based on absolute and comparative advantage respectively</a:t>
            </a:r>
            <a:endParaRPr lang="en-ZW"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W" dirty="0"/>
              <a:t>Absolute advantage</a:t>
            </a:r>
            <a:br>
              <a:rPr lang="en-ZW" dirty="0"/>
            </a:br>
            <a:endParaRPr lang="en-ZW" dirty="0"/>
          </a:p>
        </p:txBody>
      </p:sp>
      <p:sp>
        <p:nvSpPr>
          <p:cNvPr id="3" name="Content Placeholder 2"/>
          <p:cNvSpPr>
            <a:spLocks noGrp="1"/>
          </p:cNvSpPr>
          <p:nvPr>
            <p:ph idx="1"/>
          </p:nvPr>
        </p:nvSpPr>
        <p:spPr/>
        <p:txBody>
          <a:bodyPr>
            <a:normAutofit fontScale="92500" lnSpcReduction="10000"/>
          </a:bodyPr>
          <a:lstStyle/>
          <a:p>
            <a:r>
              <a:rPr lang="en-ZW" dirty="0"/>
              <a:t>Smith assumed that each country could produce one or more commodities at a lower real cost than its trading partners. </a:t>
            </a:r>
          </a:p>
          <a:p>
            <a:r>
              <a:rPr lang="en-ZW" dirty="0"/>
              <a:t>It then follows that each country will beneﬁt from specialization in those commodities in which it has an absolute advantage (i.e. can produce at lower real cost than another country), exporting them and importing other commodities that it produces at a higher real cost than does another country.</a:t>
            </a:r>
          </a:p>
          <a:p>
            <a:endParaRPr lang="en-ZW"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a:t>Absolute advantage</a:t>
            </a:r>
          </a:p>
        </p:txBody>
      </p:sp>
      <p:sp>
        <p:nvSpPr>
          <p:cNvPr id="3" name="Content Placeholder 2"/>
          <p:cNvSpPr>
            <a:spLocks noGrp="1"/>
          </p:cNvSpPr>
          <p:nvPr>
            <p:ph idx="1"/>
          </p:nvPr>
        </p:nvSpPr>
        <p:spPr/>
        <p:txBody>
          <a:bodyPr>
            <a:normAutofit lnSpcReduction="10000"/>
          </a:bodyPr>
          <a:lstStyle/>
          <a:p>
            <a:r>
              <a:rPr lang="en-ZW" dirty="0"/>
              <a:t>For example, if 10 hours of labour are required to produce a shirt, and 40 hours to produce a pair of shoes, then four shirts will exchange for one pair of shoes. </a:t>
            </a:r>
          </a:p>
          <a:p>
            <a:r>
              <a:rPr lang="en-ZW" dirty="0"/>
              <a:t>The labour embodied in four shirts equals the labour embodied in one pair of shoes. </a:t>
            </a:r>
          </a:p>
          <a:p>
            <a:r>
              <a:rPr lang="en-ZW" dirty="0"/>
              <a:t>This argument holds for a given market area within which labour can move freely from one industry to another and one place to another</a:t>
            </a:r>
          </a:p>
          <a:p>
            <a:endParaRPr lang="en-ZW"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a:t>Absolute advantage</a:t>
            </a:r>
          </a:p>
        </p:txBody>
      </p:sp>
      <p:sp>
        <p:nvSpPr>
          <p:cNvPr id="3" name="Content Placeholder 2"/>
          <p:cNvSpPr>
            <a:spLocks noGrp="1"/>
          </p:cNvSpPr>
          <p:nvPr>
            <p:ph idx="1"/>
          </p:nvPr>
        </p:nvSpPr>
        <p:spPr/>
        <p:txBody>
          <a:bodyPr>
            <a:normAutofit fontScale="85000" lnSpcReduction="10000"/>
          </a:bodyPr>
          <a:lstStyle/>
          <a:p>
            <a:r>
              <a:rPr lang="en-ZW" dirty="0"/>
              <a:t> In our example of shirts and shoes, no one would give more than four shirts for one pair of shoes because that would entail a cost of more than 40 hours of labour to obtain a pair of shoes. </a:t>
            </a:r>
          </a:p>
          <a:p>
            <a:r>
              <a:rPr lang="en-ZW" dirty="0"/>
              <a:t>One instead can obtain a pair of shoes directly by expending 40 hours of labour. </a:t>
            </a:r>
          </a:p>
          <a:p>
            <a:r>
              <a:rPr lang="en-ZW" dirty="0"/>
              <a:t>No one would accept fewer than four shirts for one pair of shoes for the same reason. </a:t>
            </a:r>
          </a:p>
          <a:p>
            <a:r>
              <a:rPr lang="en-ZW" dirty="0"/>
              <a:t>Competition in the market, and the mobility of labour between industries within a nation, thus cause goods to exchange in proportion to their labour cost</a:t>
            </a:r>
          </a:p>
          <a:p>
            <a:endParaRPr lang="en-ZW"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a:t>Absolute advantage</a:t>
            </a:r>
          </a:p>
        </p:txBody>
      </p:sp>
      <p:sp>
        <p:nvSpPr>
          <p:cNvPr id="3" name="Content Placeholder 2"/>
          <p:cNvSpPr>
            <a:spLocks noGrp="1"/>
          </p:cNvSpPr>
          <p:nvPr>
            <p:ph idx="1"/>
          </p:nvPr>
        </p:nvSpPr>
        <p:spPr/>
        <p:txBody>
          <a:bodyPr>
            <a:normAutofit lnSpcReduction="10000"/>
          </a:bodyPr>
          <a:lstStyle/>
          <a:p>
            <a:r>
              <a:rPr lang="en-ZW" dirty="0"/>
              <a:t>Because of legal and cultural restrictions, however, labour does not move freely between nations. </a:t>
            </a:r>
          </a:p>
          <a:p>
            <a:r>
              <a:rPr lang="en-ZW" dirty="0"/>
              <a:t>To simplify the analysis, we make the classical economists’ assumption that labour is completely immobile between nations.</a:t>
            </a:r>
          </a:p>
          <a:p>
            <a:r>
              <a:rPr lang="en-ZW" dirty="0"/>
              <a:t> If labour requirements differ across countries, then in the absence of trade, prices of goods will differ across countries.</a:t>
            </a:r>
          </a:p>
          <a:p>
            <a:endParaRPr lang="en-ZW"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a:t>Absolute advantage</a:t>
            </a:r>
          </a:p>
        </p:txBody>
      </p:sp>
      <p:graphicFrame>
        <p:nvGraphicFramePr>
          <p:cNvPr id="4" name="Content Placeholder 3"/>
          <p:cNvGraphicFramePr>
            <a:graphicFrameLocks noGrp="1"/>
          </p:cNvGraphicFramePr>
          <p:nvPr>
            <p:ph idx="1"/>
          </p:nvPr>
        </p:nvGraphicFramePr>
        <p:xfrm>
          <a:off x="457200" y="1935163"/>
          <a:ext cx="8229600" cy="335280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838200">
                <a:tc>
                  <a:txBody>
                    <a:bodyPr/>
                    <a:lstStyle/>
                    <a:p>
                      <a:endParaRPr lang="en-ZW" dirty="0"/>
                    </a:p>
                  </a:txBody>
                  <a:tcPr/>
                </a:tc>
                <a:tc>
                  <a:txBody>
                    <a:bodyPr/>
                    <a:lstStyle/>
                    <a:p>
                      <a:r>
                        <a:rPr lang="en-ZW" dirty="0"/>
                        <a:t>Scotland (labour  days)</a:t>
                      </a:r>
                    </a:p>
                  </a:txBody>
                  <a:tcPr/>
                </a:tc>
                <a:tc>
                  <a:txBody>
                    <a:bodyPr/>
                    <a:lstStyle/>
                    <a:p>
                      <a:r>
                        <a:rPr lang="en-ZW" dirty="0"/>
                        <a:t>Italy (labour days)</a:t>
                      </a:r>
                    </a:p>
                  </a:txBody>
                  <a:tcPr/>
                </a:tc>
                <a:extLst>
                  <a:ext uri="{0D108BD9-81ED-4DB2-BD59-A6C34878D82A}">
                    <a16:rowId xmlns:a16="http://schemas.microsoft.com/office/drawing/2014/main" val="10000"/>
                  </a:ext>
                </a:extLst>
              </a:tr>
              <a:tr h="838200">
                <a:tc>
                  <a:txBody>
                    <a:bodyPr/>
                    <a:lstStyle/>
                    <a:p>
                      <a:r>
                        <a:rPr lang="en-ZW" dirty="0"/>
                        <a:t>Wine (1 barrel)</a:t>
                      </a:r>
                    </a:p>
                  </a:txBody>
                  <a:tcPr/>
                </a:tc>
                <a:tc>
                  <a:txBody>
                    <a:bodyPr/>
                    <a:lstStyle/>
                    <a:p>
                      <a:r>
                        <a:rPr lang="en-ZW" dirty="0"/>
                        <a:t>120</a:t>
                      </a:r>
                    </a:p>
                  </a:txBody>
                  <a:tcPr/>
                </a:tc>
                <a:tc>
                  <a:txBody>
                    <a:bodyPr/>
                    <a:lstStyle/>
                    <a:p>
                      <a:r>
                        <a:rPr lang="en-ZW" dirty="0"/>
                        <a:t>20</a:t>
                      </a:r>
                    </a:p>
                  </a:txBody>
                  <a:tcPr/>
                </a:tc>
                <a:extLst>
                  <a:ext uri="{0D108BD9-81ED-4DB2-BD59-A6C34878D82A}">
                    <a16:rowId xmlns:a16="http://schemas.microsoft.com/office/drawing/2014/main" val="10001"/>
                  </a:ext>
                </a:extLst>
              </a:tr>
              <a:tr h="838200">
                <a:tc>
                  <a:txBody>
                    <a:bodyPr/>
                    <a:lstStyle/>
                    <a:p>
                      <a:r>
                        <a:rPr lang="en-ZW" dirty="0"/>
                        <a:t>Cloth (1 bolt)</a:t>
                      </a:r>
                    </a:p>
                  </a:txBody>
                  <a:tcPr/>
                </a:tc>
                <a:tc>
                  <a:txBody>
                    <a:bodyPr/>
                    <a:lstStyle/>
                    <a:p>
                      <a:r>
                        <a:rPr lang="en-ZW" dirty="0"/>
                        <a:t>30</a:t>
                      </a:r>
                    </a:p>
                  </a:txBody>
                  <a:tcPr/>
                </a:tc>
                <a:tc>
                  <a:txBody>
                    <a:bodyPr/>
                    <a:lstStyle/>
                    <a:p>
                      <a:r>
                        <a:rPr lang="en-ZW" dirty="0"/>
                        <a:t>100</a:t>
                      </a:r>
                    </a:p>
                  </a:txBody>
                  <a:tcPr/>
                </a:tc>
                <a:extLst>
                  <a:ext uri="{0D108BD9-81ED-4DB2-BD59-A6C34878D82A}">
                    <a16:rowId xmlns:a16="http://schemas.microsoft.com/office/drawing/2014/main" val="10002"/>
                  </a:ext>
                </a:extLst>
              </a:tr>
              <a:tr h="838200">
                <a:tc>
                  <a:txBody>
                    <a:bodyPr/>
                    <a:lstStyle/>
                    <a:p>
                      <a:endParaRPr lang="en-ZW" dirty="0"/>
                    </a:p>
                  </a:txBody>
                  <a:tcPr/>
                </a:tc>
                <a:tc>
                  <a:txBody>
                    <a:bodyPr/>
                    <a:lstStyle/>
                    <a:p>
                      <a:endParaRPr lang="en-ZW" dirty="0"/>
                    </a:p>
                  </a:txBody>
                  <a:tcPr/>
                </a:tc>
                <a:tc>
                  <a:txBody>
                    <a:bodyPr/>
                    <a:lstStyle/>
                    <a:p>
                      <a:endParaRPr lang="en-ZW"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a:t>Absolute advantage</a:t>
            </a:r>
          </a:p>
        </p:txBody>
      </p:sp>
      <p:sp>
        <p:nvSpPr>
          <p:cNvPr id="3" name="Content Placeholder 2"/>
          <p:cNvSpPr>
            <a:spLocks noGrp="1"/>
          </p:cNvSpPr>
          <p:nvPr>
            <p:ph idx="1"/>
          </p:nvPr>
        </p:nvSpPr>
        <p:spPr/>
        <p:txBody>
          <a:bodyPr/>
          <a:lstStyle/>
          <a:p>
            <a:r>
              <a:rPr lang="en-ZW" dirty="0"/>
              <a:t>Suppose that, as shown in the table, in Scotland it takes 30 days to produce a bolt of cloth and 120 days to produce a barrel of wine, whereas in Italy it takes 100 days to produce a bolt of cloth and only 20 days to produce a barrel of wine. </a:t>
            </a:r>
          </a:p>
          <a:p>
            <a:endParaRPr lang="en-ZW"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b="1" dirty="0"/>
              <a:t>Free trade</a:t>
            </a:r>
            <a:endParaRPr lang="en-ZW" dirty="0"/>
          </a:p>
        </p:txBody>
      </p:sp>
      <p:sp>
        <p:nvSpPr>
          <p:cNvPr id="3" name="Content Placeholder 2"/>
          <p:cNvSpPr>
            <a:spLocks noGrp="1"/>
          </p:cNvSpPr>
          <p:nvPr>
            <p:ph idx="1"/>
          </p:nvPr>
        </p:nvSpPr>
        <p:spPr/>
        <p:txBody>
          <a:bodyPr/>
          <a:lstStyle/>
          <a:p>
            <a:r>
              <a:rPr lang="en-ZW" b="1" dirty="0"/>
              <a:t>Free trade</a:t>
            </a:r>
            <a:r>
              <a:rPr lang="en-ZW" dirty="0"/>
              <a:t> is a policy by which a government does not discriminate against imports or interfere with exports by applying tariffs (to imports) or subsidies (to exports) or quotas. </a:t>
            </a:r>
          </a:p>
          <a:p>
            <a:r>
              <a:rPr lang="en-ZW" dirty="0"/>
              <a:t>According to the law of comparative advantage, the policy permits trading partners mutual gains from trade of goods and services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a:t>Absolute advantage</a:t>
            </a:r>
          </a:p>
        </p:txBody>
      </p:sp>
      <p:sp>
        <p:nvSpPr>
          <p:cNvPr id="3" name="Content Placeholder 2"/>
          <p:cNvSpPr>
            <a:spLocks noGrp="1"/>
          </p:cNvSpPr>
          <p:nvPr>
            <p:ph idx="1"/>
          </p:nvPr>
        </p:nvSpPr>
        <p:spPr/>
        <p:txBody>
          <a:bodyPr>
            <a:normAutofit/>
          </a:bodyPr>
          <a:lstStyle/>
          <a:p>
            <a:r>
              <a:rPr lang="en-ZW" dirty="0"/>
              <a:t>Scotland has an absolute advantage in cloth production – it can produce a bolt of cloth at a lower real cost than can Italy – whereas Italy has an absolute advantage in wine production.</a:t>
            </a:r>
          </a:p>
          <a:p>
            <a:r>
              <a:rPr lang="en-ZW" dirty="0"/>
              <a:t>Consequently, each country will beneﬁt by specializing in the commodity in which it has an absolute advantage, obtaining the other commodity through trade.</a:t>
            </a:r>
          </a:p>
          <a:p>
            <a:endParaRPr lang="en-ZW"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a:t>Absolute advantage</a:t>
            </a:r>
          </a:p>
        </p:txBody>
      </p:sp>
      <p:sp>
        <p:nvSpPr>
          <p:cNvPr id="3" name="Content Placeholder 2"/>
          <p:cNvSpPr>
            <a:spLocks noGrp="1"/>
          </p:cNvSpPr>
          <p:nvPr>
            <p:ph idx="1"/>
          </p:nvPr>
        </p:nvSpPr>
        <p:spPr/>
        <p:txBody>
          <a:bodyPr>
            <a:normAutofit lnSpcReduction="10000"/>
          </a:bodyPr>
          <a:lstStyle/>
          <a:p>
            <a:r>
              <a:rPr lang="en-ZW" dirty="0"/>
              <a:t>In the absence of trade, in Scotland one barrel of wine will exchange for four bolts of cloth(because they require equal amounts of labour); in Italy one barrel of wine will exchange for one-ﬁfth of a bolt of cloth. </a:t>
            </a:r>
          </a:p>
          <a:p>
            <a:r>
              <a:rPr lang="en-ZW" dirty="0"/>
              <a:t>Scotland will beneﬁt if it can trade less than four bolts of cloth for one barrel of wine, Italy if it can obtain more than one-ﬁfth of a bolt of cloth for one barrel of wine. </a:t>
            </a:r>
          </a:p>
          <a:p>
            <a:endParaRPr lang="en-ZW"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a:t>Absolute advantage</a:t>
            </a:r>
          </a:p>
        </p:txBody>
      </p:sp>
      <p:sp>
        <p:nvSpPr>
          <p:cNvPr id="3" name="Content Placeholder 2"/>
          <p:cNvSpPr>
            <a:spLocks noGrp="1"/>
          </p:cNvSpPr>
          <p:nvPr>
            <p:ph idx="1"/>
          </p:nvPr>
        </p:nvSpPr>
        <p:spPr/>
        <p:txBody>
          <a:bodyPr>
            <a:normAutofit fontScale="92500" lnSpcReduction="10000"/>
          </a:bodyPr>
          <a:lstStyle/>
          <a:p>
            <a:r>
              <a:rPr lang="en-ZW" dirty="0"/>
              <a:t>Clearly, both countries can gain at an intermediate ratio such as one barrel of wine for one bolt of cloth. </a:t>
            </a:r>
          </a:p>
          <a:p>
            <a:r>
              <a:rPr lang="en-ZW" dirty="0"/>
              <a:t>By shifting 120 days of labour from wine to cloth, Scotland could produce four additional bolts of cloth, worth four barrels of wine in trade with Italy. </a:t>
            </a:r>
          </a:p>
          <a:p>
            <a:r>
              <a:rPr lang="en-ZW" dirty="0"/>
              <a:t>Scotland gets four barrels of wine instead of one. Italy obtains a similar gain through specialization in wine.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28697" t="40625" r="29722" b="13542"/>
          <a:stretch>
            <a:fillRect/>
          </a:stretch>
        </p:blipFill>
        <p:spPr bwMode="auto">
          <a:xfrm>
            <a:off x="380999" y="304800"/>
            <a:ext cx="8484177" cy="5257800"/>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W" b="1" dirty="0"/>
              <a:t>Comparative advantage</a:t>
            </a:r>
            <a:br>
              <a:rPr lang="en-ZW" dirty="0"/>
            </a:br>
            <a:endParaRPr lang="en-ZW" dirty="0"/>
          </a:p>
        </p:txBody>
      </p:sp>
      <p:sp>
        <p:nvSpPr>
          <p:cNvPr id="3" name="Content Placeholder 2"/>
          <p:cNvSpPr>
            <a:spLocks noGrp="1"/>
          </p:cNvSpPr>
          <p:nvPr>
            <p:ph idx="1"/>
          </p:nvPr>
        </p:nvSpPr>
        <p:spPr/>
        <p:txBody>
          <a:bodyPr>
            <a:normAutofit fontScale="92500" lnSpcReduction="20000"/>
          </a:bodyPr>
          <a:lstStyle/>
          <a:p>
            <a:r>
              <a:rPr lang="en-ZW" dirty="0"/>
              <a:t>David Ricardo showed, that absolute cost advantages are not a necessary condition for two nations to gain from trade with each other. </a:t>
            </a:r>
          </a:p>
          <a:p>
            <a:r>
              <a:rPr lang="en-ZW" dirty="0"/>
              <a:t>Instead, trade will beneﬁt both nations provided only that their relative costs, that is, the ratios of their real costs in terms of labour inputs, are different for two or more commodities.</a:t>
            </a:r>
          </a:p>
          <a:p>
            <a:r>
              <a:rPr lang="en-ZW" dirty="0"/>
              <a:t>In short, trade depends on differences in comparative advantage, and one nation can proﬁtably trade with another even though its real costs are higher (or lower) in every commodity.</a:t>
            </a:r>
          </a:p>
          <a:p>
            <a:endParaRPr lang="en-ZW"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b="1" dirty="0"/>
              <a:t>Comparative advantage</a:t>
            </a:r>
            <a:endParaRPr lang="en-ZW" dirty="0"/>
          </a:p>
        </p:txBody>
      </p:sp>
      <p:sp>
        <p:nvSpPr>
          <p:cNvPr id="3" name="Content Placeholder 2"/>
          <p:cNvSpPr>
            <a:spLocks noGrp="1"/>
          </p:cNvSpPr>
          <p:nvPr>
            <p:ph idx="1"/>
          </p:nvPr>
        </p:nvSpPr>
        <p:spPr/>
        <p:txBody>
          <a:bodyPr/>
          <a:lstStyle/>
          <a:p>
            <a:r>
              <a:rPr lang="en-ZW" dirty="0"/>
              <a:t>Comparative advantage exists when a country has a margin of superiority in the production of a good or service i.e. where the opportunity cost of production is lower. </a:t>
            </a:r>
          </a:p>
          <a:p>
            <a:endParaRPr lang="en-ZW"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b="1" dirty="0"/>
              <a:t>Comparative advantage</a:t>
            </a:r>
            <a:endParaRPr lang="en-ZW" dirty="0"/>
          </a:p>
        </p:txBody>
      </p:sp>
      <p:sp>
        <p:nvSpPr>
          <p:cNvPr id="3" name="Content Placeholder 2"/>
          <p:cNvSpPr>
            <a:spLocks noGrp="1"/>
          </p:cNvSpPr>
          <p:nvPr>
            <p:ph idx="1"/>
          </p:nvPr>
        </p:nvSpPr>
        <p:spPr/>
        <p:txBody>
          <a:bodyPr>
            <a:normAutofit fontScale="77500" lnSpcReduction="20000"/>
          </a:bodyPr>
          <a:lstStyle/>
          <a:p>
            <a:r>
              <a:rPr lang="en-ZW" dirty="0"/>
              <a:t>Ricardo presented the case of potential trade in wine and cloth between Portugal and England, which we have modified here by using a different set of numbers. </a:t>
            </a:r>
          </a:p>
          <a:p>
            <a:r>
              <a:rPr lang="en-ZW" dirty="0"/>
              <a:t>The costs of producing a bolt of cloth or a barrel of wine in each of the two countries, measured in terms of days of labour, are given in table below. </a:t>
            </a:r>
          </a:p>
          <a:p>
            <a:r>
              <a:rPr lang="en-ZW" dirty="0"/>
              <a:t>As can be seen in this table, England is more efficient at the production of both goods. </a:t>
            </a:r>
          </a:p>
          <a:p>
            <a:r>
              <a:rPr lang="en-ZW" dirty="0"/>
              <a:t>Less labour is required to produce either good in England than in Portugal. That fact is irrelevant, however. What is important is that Portugal has a comparative advantage in wine, whereas England has a comparative advantage in cloth.</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32211" t="32292" r="15666" b="9375"/>
          <a:stretch>
            <a:fillRect/>
          </a:stretch>
        </p:blipFill>
        <p:spPr bwMode="auto">
          <a:xfrm>
            <a:off x="228600" y="0"/>
            <a:ext cx="8840561" cy="5562600"/>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l="32211" t="52083" r="29722" b="29167"/>
          <a:stretch>
            <a:fillRect/>
          </a:stretch>
        </p:blipFill>
        <p:spPr bwMode="auto">
          <a:xfrm>
            <a:off x="381000" y="762000"/>
            <a:ext cx="7704667" cy="2667000"/>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b="1" dirty="0"/>
              <a:t>Comparative advantage</a:t>
            </a:r>
            <a:endParaRPr lang="en-ZW" dirty="0"/>
          </a:p>
        </p:txBody>
      </p:sp>
      <p:sp>
        <p:nvSpPr>
          <p:cNvPr id="3" name="Content Placeholder 2"/>
          <p:cNvSpPr>
            <a:spLocks noGrp="1"/>
          </p:cNvSpPr>
          <p:nvPr>
            <p:ph idx="1"/>
          </p:nvPr>
        </p:nvSpPr>
        <p:spPr/>
        <p:txBody>
          <a:bodyPr>
            <a:normAutofit/>
          </a:bodyPr>
          <a:lstStyle/>
          <a:p>
            <a:r>
              <a:rPr lang="en-ZW" dirty="0"/>
              <a:t>The efficiency gains that this pattern of comparative advantage makes possible can be seen by imagining that Portugal shifts 60 days of labour from the production of cloth to employment in the wine industry, whereas England shifts 36 days of labour in the opposite direction, that is, from wine to cloth production.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a:t>Free Trade</a:t>
            </a:r>
          </a:p>
        </p:txBody>
      </p:sp>
      <p:sp>
        <p:nvSpPr>
          <p:cNvPr id="3" name="Content Placeholder 2"/>
          <p:cNvSpPr>
            <a:spLocks noGrp="1"/>
          </p:cNvSpPr>
          <p:nvPr>
            <p:ph idx="1"/>
          </p:nvPr>
        </p:nvSpPr>
        <p:spPr/>
        <p:txBody>
          <a:bodyPr/>
          <a:lstStyle/>
          <a:p>
            <a:r>
              <a:rPr lang="en-ZW" dirty="0"/>
              <a:t>Under a free trade policy, prices emerge from the equilibration of supply and demand, and are the sole determinant of resource allocation.</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l="33968" t="53125" r="27379" b="19792"/>
          <a:stretch>
            <a:fillRect/>
          </a:stretch>
        </p:blipFill>
        <p:spPr bwMode="auto">
          <a:xfrm>
            <a:off x="838199" y="914400"/>
            <a:ext cx="7737231" cy="3048000"/>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W" dirty="0"/>
              <a:t>Assumptions underlying the concept of comparative advantage</a:t>
            </a:r>
          </a:p>
        </p:txBody>
      </p:sp>
      <p:sp>
        <p:nvSpPr>
          <p:cNvPr id="3" name="Content Placeholder 2"/>
          <p:cNvSpPr>
            <a:spLocks noGrp="1"/>
          </p:cNvSpPr>
          <p:nvPr>
            <p:ph idx="1"/>
          </p:nvPr>
        </p:nvSpPr>
        <p:spPr/>
        <p:txBody>
          <a:bodyPr>
            <a:normAutofit fontScale="92500" lnSpcReduction="10000"/>
          </a:bodyPr>
          <a:lstStyle/>
          <a:p>
            <a:r>
              <a:rPr lang="en-ZW" b="1" dirty="0"/>
              <a:t>Perfect occupational mobility</a:t>
            </a:r>
            <a:r>
              <a:rPr lang="en-ZW" dirty="0"/>
              <a:t> of factors of production - resources used in one industry can be switched into another without any loss of efficiency </a:t>
            </a:r>
          </a:p>
          <a:p>
            <a:r>
              <a:rPr lang="en-ZW" b="1" dirty="0"/>
              <a:t>Constant returns to scale</a:t>
            </a:r>
            <a:r>
              <a:rPr lang="en-ZW" dirty="0"/>
              <a:t> (i.e. doubling the inputs in each country  leads to a doubling of total output) </a:t>
            </a:r>
          </a:p>
          <a:p>
            <a:pPr lvl="0"/>
            <a:r>
              <a:rPr lang="en-ZW" b="1" dirty="0"/>
              <a:t>No externalities</a:t>
            </a:r>
            <a:r>
              <a:rPr lang="en-ZW" dirty="0"/>
              <a:t> arising from production and/or consumption </a:t>
            </a:r>
          </a:p>
          <a:p>
            <a:pPr lvl="0"/>
            <a:r>
              <a:rPr lang="en-ZW" b="1" dirty="0"/>
              <a:t>Transportation costs are ignored </a:t>
            </a:r>
            <a:endParaRPr lang="en-ZW" dirty="0"/>
          </a:p>
          <a:p>
            <a:endParaRPr lang="en-ZW"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W" b="1" dirty="0"/>
              <a:t>What determines comparative advantage</a:t>
            </a:r>
            <a:endParaRPr lang="en-ZW" dirty="0"/>
          </a:p>
        </p:txBody>
      </p:sp>
      <p:sp>
        <p:nvSpPr>
          <p:cNvPr id="3" name="Content Placeholder 2"/>
          <p:cNvSpPr>
            <a:spLocks noGrp="1"/>
          </p:cNvSpPr>
          <p:nvPr>
            <p:ph idx="1"/>
          </p:nvPr>
        </p:nvSpPr>
        <p:spPr/>
        <p:txBody>
          <a:bodyPr>
            <a:normAutofit fontScale="92500" lnSpcReduction="20000"/>
          </a:bodyPr>
          <a:lstStyle/>
          <a:p>
            <a:r>
              <a:rPr lang="en-ZW" dirty="0"/>
              <a:t>The quantity and quality of factors of production available (e.g. the size and efficiency of the available labour force and the productivity of the existing stock of capital inputs). </a:t>
            </a:r>
          </a:p>
          <a:p>
            <a:r>
              <a:rPr lang="en-ZW" dirty="0"/>
              <a:t>If an economy can improve the quality of its labour force and increase the stock of capital available it can expand the productive potential in industries in which it has an advantage.</a:t>
            </a:r>
          </a:p>
          <a:p>
            <a:r>
              <a:rPr lang="en-ZW" dirty="0"/>
              <a:t>Investment in research &amp; development (important in industries where patents give some firms significant market advantage)</a:t>
            </a:r>
          </a:p>
          <a:p>
            <a:endParaRPr lang="en-ZW"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W" b="1" dirty="0"/>
              <a:t>What determines comparative advantage</a:t>
            </a:r>
            <a:endParaRPr lang="en-ZW" dirty="0"/>
          </a:p>
        </p:txBody>
      </p:sp>
      <p:sp>
        <p:nvSpPr>
          <p:cNvPr id="3" name="Content Placeholder 2"/>
          <p:cNvSpPr>
            <a:spLocks noGrp="1"/>
          </p:cNvSpPr>
          <p:nvPr>
            <p:ph idx="1"/>
          </p:nvPr>
        </p:nvSpPr>
        <p:spPr/>
        <p:txBody>
          <a:bodyPr>
            <a:normAutofit fontScale="85000" lnSpcReduction="10000"/>
          </a:bodyPr>
          <a:lstStyle/>
          <a:p>
            <a:r>
              <a:rPr lang="en-ZW" dirty="0"/>
              <a:t>Movements in the exchange rate. An appreciation of the exchange rate can cause exports from a country to increase in price. This makes them less competitive in international markets.</a:t>
            </a:r>
          </a:p>
          <a:p>
            <a:r>
              <a:rPr lang="en-ZW" dirty="0"/>
              <a:t>Long-term rates of inflation compared to other countries. For example if average inflation in Country X is 4% whilst in Country B it is 8% over a number of years, the goods and services produced by Country X will become </a:t>
            </a:r>
            <a:r>
              <a:rPr lang="en-ZW" i="1" dirty="0"/>
              <a:t>relatively more expensive </a:t>
            </a:r>
            <a:r>
              <a:rPr lang="en-ZW" dirty="0"/>
              <a:t>over time. This worsens their competitiveness and causes a switch in comparative advantage.</a:t>
            </a:r>
          </a:p>
          <a:p>
            <a:endParaRPr lang="en-ZW"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W" b="1" dirty="0"/>
              <a:t>What determines comparative advantage</a:t>
            </a:r>
            <a:endParaRPr lang="en-ZW" dirty="0"/>
          </a:p>
        </p:txBody>
      </p:sp>
      <p:sp>
        <p:nvSpPr>
          <p:cNvPr id="3" name="Content Placeholder 2"/>
          <p:cNvSpPr>
            <a:spLocks noGrp="1"/>
          </p:cNvSpPr>
          <p:nvPr>
            <p:ph idx="1"/>
          </p:nvPr>
        </p:nvSpPr>
        <p:spPr/>
        <p:txBody>
          <a:bodyPr>
            <a:normAutofit/>
          </a:bodyPr>
          <a:lstStyle/>
          <a:p>
            <a:r>
              <a:rPr lang="en-ZW" dirty="0"/>
              <a:t>Import controls such as tariffs and quotas that can be used to create an artificial comparative advantage for a country's domestic producers- although most countries agree to abide by international trade agreements. </a:t>
            </a:r>
          </a:p>
          <a:p>
            <a:r>
              <a:rPr lang="en-ZW" dirty="0"/>
              <a:t>Non-price competitiveness of producers (e.g. product design, reliability, quality of after-sales support)</a:t>
            </a:r>
          </a:p>
          <a:p>
            <a:endParaRPr lang="en-ZW"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W" b="1" dirty="0"/>
              <a:t>Gravity model of trade</a:t>
            </a:r>
            <a:br>
              <a:rPr lang="en-ZW" dirty="0"/>
            </a:br>
            <a:endParaRPr lang="en-ZW" dirty="0"/>
          </a:p>
        </p:txBody>
      </p:sp>
      <p:sp>
        <p:nvSpPr>
          <p:cNvPr id="3" name="Content Placeholder 2"/>
          <p:cNvSpPr>
            <a:spLocks noGrp="1"/>
          </p:cNvSpPr>
          <p:nvPr>
            <p:ph idx="1"/>
          </p:nvPr>
        </p:nvSpPr>
        <p:spPr/>
        <p:txBody>
          <a:bodyPr/>
          <a:lstStyle/>
          <a:p>
            <a:r>
              <a:rPr lang="en-ZW" dirty="0"/>
              <a:t>Predicts bilateral trade flows based on the economic sizes of (often using GDP measurements) and distance between two units. </a:t>
            </a:r>
          </a:p>
          <a:p>
            <a:r>
              <a:rPr lang="en-ZW" dirty="0"/>
              <a:t>The model was first used by Tinbergen in 1962</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b="1" dirty="0"/>
              <a:t>Gravity model of trade</a:t>
            </a:r>
            <a:endParaRPr lang="en-ZW" dirty="0"/>
          </a:p>
        </p:txBody>
      </p:sp>
      <p:pic>
        <p:nvPicPr>
          <p:cNvPr id="4" name="Content Placeholder 3" descr="F_{ij} = G \frac{M_i M_j}{D_{ij}}"/>
          <p:cNvPicPr>
            <a:picLocks noGrp="1"/>
          </p:cNvPicPr>
          <p:nvPr>
            <p:ph idx="1"/>
          </p:nvPr>
        </p:nvPicPr>
        <p:blipFill>
          <a:blip r:embed="rId2" cstate="print"/>
          <a:srcRect/>
          <a:stretch>
            <a:fillRect/>
          </a:stretch>
        </p:blipFill>
        <p:spPr bwMode="auto">
          <a:xfrm>
            <a:off x="1905000" y="1905000"/>
            <a:ext cx="3962400" cy="1981200"/>
          </a:xfrm>
          <a:prstGeom prst="rect">
            <a:avLst/>
          </a:prstGeom>
          <a:noFill/>
          <a:ln w="9525">
            <a:noFill/>
            <a:miter lim="800000"/>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b="1" dirty="0"/>
              <a:t>Gravity model of trade</a:t>
            </a:r>
            <a:endParaRPr lang="en-ZW" dirty="0"/>
          </a:p>
        </p:txBody>
      </p:sp>
      <p:sp>
        <p:nvSpPr>
          <p:cNvPr id="3" name="Content Placeholder 2"/>
          <p:cNvSpPr>
            <a:spLocks noGrp="1"/>
          </p:cNvSpPr>
          <p:nvPr>
            <p:ph idx="1"/>
          </p:nvPr>
        </p:nvSpPr>
        <p:spPr/>
        <p:txBody>
          <a:bodyPr/>
          <a:lstStyle/>
          <a:p>
            <a:r>
              <a:rPr lang="en-ZW" dirty="0"/>
              <a:t>Where F is the trade flow, M is the Gross Domestic Product, D is the distance and G is a constant.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Heckscher-Ohlin </a:t>
            </a:r>
            <a:endParaRPr lang="en-ZW" dirty="0"/>
          </a:p>
        </p:txBody>
      </p:sp>
      <p:sp>
        <p:nvSpPr>
          <p:cNvPr id="3" name="Content Placeholder 2"/>
          <p:cNvSpPr>
            <a:spLocks noGrp="1"/>
          </p:cNvSpPr>
          <p:nvPr>
            <p:ph idx="1"/>
          </p:nvPr>
        </p:nvSpPr>
        <p:spPr/>
        <p:txBody>
          <a:bodyPr>
            <a:normAutofit lnSpcReduction="10000"/>
          </a:bodyPr>
          <a:lstStyle/>
          <a:p>
            <a:pPr algn="just"/>
            <a:r>
              <a:rPr lang="en-ZW" dirty="0"/>
              <a:t>The </a:t>
            </a:r>
            <a:r>
              <a:rPr lang="en-ZW" b="1" dirty="0"/>
              <a:t>Heckscher–Ohlin model</a:t>
            </a:r>
            <a:r>
              <a:rPr lang="en-ZW" dirty="0"/>
              <a:t> (</a:t>
            </a:r>
            <a:r>
              <a:rPr lang="en-ZW" b="1" dirty="0"/>
              <a:t>H–O model</a:t>
            </a:r>
            <a:r>
              <a:rPr lang="en-ZW" dirty="0"/>
              <a:t>) is a general equilibrium mathematical model of international trade, developed by Eli Heckscher and Bertil Ohlin at the Stockholm School of Economics. </a:t>
            </a:r>
          </a:p>
          <a:p>
            <a:r>
              <a:rPr lang="en-ZW" dirty="0"/>
              <a:t>It builds on David Ricardo's theory of comparative advantage by predicting patterns of commerce and production based on the factor endowments of a trading region.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Heckscher-Ohlin </a:t>
            </a:r>
            <a:endParaRPr lang="en-ZW" dirty="0"/>
          </a:p>
        </p:txBody>
      </p:sp>
      <p:sp>
        <p:nvSpPr>
          <p:cNvPr id="3" name="Content Placeholder 2"/>
          <p:cNvSpPr>
            <a:spLocks noGrp="1"/>
          </p:cNvSpPr>
          <p:nvPr>
            <p:ph idx="1"/>
          </p:nvPr>
        </p:nvSpPr>
        <p:spPr/>
        <p:txBody>
          <a:bodyPr/>
          <a:lstStyle/>
          <a:p>
            <a:r>
              <a:rPr lang="en-ZW" dirty="0"/>
              <a:t>The model essentially says that countries will export products that use their abundant and cheap factor(s) of production and import products that use the countries' scarce factor(s).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W" b="1" dirty="0"/>
              <a:t>Features of free trade</a:t>
            </a:r>
            <a:br>
              <a:rPr lang="en-ZW" b="1" dirty="0"/>
            </a:br>
            <a:endParaRPr lang="en-ZW" dirty="0"/>
          </a:p>
        </p:txBody>
      </p:sp>
      <p:sp>
        <p:nvSpPr>
          <p:cNvPr id="3" name="Content Placeholder 2"/>
          <p:cNvSpPr>
            <a:spLocks noGrp="1"/>
          </p:cNvSpPr>
          <p:nvPr>
            <p:ph idx="1"/>
          </p:nvPr>
        </p:nvSpPr>
        <p:spPr/>
        <p:txBody>
          <a:bodyPr>
            <a:normAutofit lnSpcReduction="10000"/>
          </a:bodyPr>
          <a:lstStyle/>
          <a:p>
            <a:r>
              <a:rPr lang="en-ZW" dirty="0"/>
              <a:t>Trade of goods without taxes (including tariffs) or other trade barriers (e.g., quotas on imports or subsidies for producers)</a:t>
            </a:r>
          </a:p>
          <a:p>
            <a:r>
              <a:rPr lang="en-ZW" dirty="0"/>
              <a:t>The absence of "trade-distorting" policies (such as taxes, subsidies, regulations, or laws) that give some firms, households, or factors of production an advantage over others</a:t>
            </a:r>
          </a:p>
          <a:p>
            <a:r>
              <a:rPr lang="en-ZW" dirty="0"/>
              <a:t>Free access to markets</a:t>
            </a:r>
          </a:p>
          <a:p>
            <a:r>
              <a:rPr lang="en-ZW" dirty="0"/>
              <a:t>Free access to market information</a:t>
            </a:r>
          </a:p>
          <a:p>
            <a:endParaRPr lang="en-ZW"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Heckscher-Ohlin </a:t>
            </a:r>
            <a:endParaRPr lang="en-ZW" dirty="0"/>
          </a:p>
        </p:txBody>
      </p:sp>
      <p:sp>
        <p:nvSpPr>
          <p:cNvPr id="3" name="Content Placeholder 2"/>
          <p:cNvSpPr>
            <a:spLocks noGrp="1"/>
          </p:cNvSpPr>
          <p:nvPr>
            <p:ph idx="1"/>
          </p:nvPr>
        </p:nvSpPr>
        <p:spPr/>
        <p:txBody>
          <a:bodyPr>
            <a:normAutofit fontScale="92500"/>
          </a:bodyPr>
          <a:lstStyle/>
          <a:p>
            <a:r>
              <a:rPr lang="en-ZW" dirty="0"/>
              <a:t>Relative endowments of the factors of production (land, labour, and capital) determine a country's comparative advantage.</a:t>
            </a:r>
          </a:p>
          <a:p>
            <a:r>
              <a:rPr lang="en-ZW" dirty="0"/>
              <a:t> Countries have comparative advantages in those goods for which the required factors of production are relatively abundant locally. </a:t>
            </a:r>
          </a:p>
          <a:p>
            <a:r>
              <a:rPr lang="en-ZW" dirty="0"/>
              <a:t>Goods that require inputs that are locally abundant will be cheaper to produce than those goods that require inputs that are locally scarce.</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Heckscher-Ohlin </a:t>
            </a:r>
            <a:endParaRPr lang="en-ZW" dirty="0"/>
          </a:p>
        </p:txBody>
      </p:sp>
      <p:sp>
        <p:nvSpPr>
          <p:cNvPr id="3" name="Content Placeholder 2"/>
          <p:cNvSpPr>
            <a:spLocks noGrp="1"/>
          </p:cNvSpPr>
          <p:nvPr>
            <p:ph idx="1"/>
          </p:nvPr>
        </p:nvSpPr>
        <p:spPr/>
        <p:txBody>
          <a:bodyPr>
            <a:normAutofit fontScale="77500" lnSpcReduction="20000"/>
          </a:bodyPr>
          <a:lstStyle/>
          <a:p>
            <a:r>
              <a:rPr lang="en-ZW" dirty="0"/>
              <a:t>A country where capital and land are abundant but labour is scarce will have comparative advantage in goods that require lots of capital and land, but little labour  </a:t>
            </a:r>
          </a:p>
          <a:p>
            <a:r>
              <a:rPr lang="en-ZW" dirty="0"/>
              <a:t>If capital and land are abundant, their prices will be low.  As they are the main factors used in the production of the commodity, the price of the commodity will also be low—and thus attractive for both local consumption and export.</a:t>
            </a:r>
          </a:p>
          <a:p>
            <a:r>
              <a:rPr lang="en-ZW" dirty="0"/>
              <a:t> Labor intensive goods on the other hand will be very expensive to produce since labour is scarce and its price is high. Therefore, the country is better off importing those goods.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Heckscher-Ohlin </a:t>
            </a:r>
            <a:endParaRPr lang="en-ZW" dirty="0"/>
          </a:p>
        </p:txBody>
      </p:sp>
      <p:sp>
        <p:nvSpPr>
          <p:cNvPr id="3" name="Content Placeholder 2"/>
          <p:cNvSpPr>
            <a:spLocks noGrp="1"/>
          </p:cNvSpPr>
          <p:nvPr>
            <p:ph idx="1"/>
          </p:nvPr>
        </p:nvSpPr>
        <p:spPr/>
        <p:txBody>
          <a:bodyPr>
            <a:normAutofit fontScale="92500" lnSpcReduction="20000"/>
          </a:bodyPr>
          <a:lstStyle/>
          <a:p>
            <a:r>
              <a:rPr lang="en-US" b="1" dirty="0"/>
              <a:t>Assumptions of the H-O theory</a:t>
            </a:r>
            <a:endParaRPr lang="en-ZW" b="1" dirty="0"/>
          </a:p>
          <a:p>
            <a:endParaRPr lang="en-ZW" dirty="0"/>
          </a:p>
          <a:p>
            <a:pPr lvl="0">
              <a:buFont typeface="Wingdings" pitchFamily="2" charset="2"/>
              <a:buChar char="ü"/>
            </a:pPr>
            <a:r>
              <a:rPr lang="en-US" dirty="0"/>
              <a:t>Perfect competition in all markets</a:t>
            </a:r>
            <a:endParaRPr lang="en-ZW" dirty="0"/>
          </a:p>
          <a:p>
            <a:pPr lvl="0">
              <a:buFont typeface="Wingdings" pitchFamily="2" charset="2"/>
              <a:buChar char="ü"/>
            </a:pPr>
            <a:r>
              <a:rPr lang="en-US" dirty="0"/>
              <a:t>Full employment of factors of production</a:t>
            </a:r>
            <a:endParaRPr lang="en-ZW" dirty="0"/>
          </a:p>
          <a:p>
            <a:pPr lvl="0">
              <a:buFont typeface="Wingdings" pitchFamily="2" charset="2"/>
              <a:buChar char="ü"/>
            </a:pPr>
            <a:r>
              <a:rPr lang="en-US" dirty="0"/>
              <a:t>Full mobility of each factor of production within any country </a:t>
            </a:r>
            <a:endParaRPr lang="en-ZW" dirty="0"/>
          </a:p>
          <a:p>
            <a:pPr lvl="0">
              <a:buFont typeface="Wingdings" pitchFamily="2" charset="2"/>
              <a:buChar char="ü"/>
            </a:pPr>
            <a:r>
              <a:rPr lang="en-US" dirty="0"/>
              <a:t>No government intervention</a:t>
            </a:r>
            <a:endParaRPr lang="en-ZW" dirty="0"/>
          </a:p>
          <a:p>
            <a:pPr lvl="0">
              <a:buFont typeface="Wingdings" pitchFamily="2" charset="2"/>
              <a:buChar char="ü"/>
            </a:pPr>
            <a:r>
              <a:rPr lang="en-US" dirty="0"/>
              <a:t>Demand conditions are the same and given between the two countries</a:t>
            </a:r>
            <a:endParaRPr lang="en-ZW" dirty="0"/>
          </a:p>
          <a:p>
            <a:pPr lvl="0">
              <a:buFont typeface="Wingdings" pitchFamily="2" charset="2"/>
              <a:buChar char="ü"/>
            </a:pPr>
            <a:r>
              <a:rPr lang="en-US" dirty="0"/>
              <a:t>Technology is given</a:t>
            </a:r>
            <a:endParaRPr lang="en-ZW" dirty="0"/>
          </a:p>
          <a:p>
            <a:endParaRPr lang="en-ZW"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7889" t="19318" r="45439" b="32045"/>
          <a:stretch/>
        </p:blipFill>
        <p:spPr bwMode="auto">
          <a:xfrm>
            <a:off x="533400" y="75355"/>
            <a:ext cx="7767836" cy="57920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455328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8783" t="19546" r="45184" b="32273"/>
          <a:stretch/>
        </p:blipFill>
        <p:spPr bwMode="auto">
          <a:xfrm>
            <a:off x="533400" y="304800"/>
            <a:ext cx="8108828" cy="609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381271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8656" t="20227" r="43777" b="32272"/>
          <a:stretch/>
        </p:blipFill>
        <p:spPr bwMode="auto">
          <a:xfrm>
            <a:off x="257037" y="381000"/>
            <a:ext cx="8575233" cy="609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73283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7633" t="29318" r="51061" b="33182"/>
          <a:stretch/>
        </p:blipFill>
        <p:spPr bwMode="auto">
          <a:xfrm>
            <a:off x="233217" y="685800"/>
            <a:ext cx="7920181" cy="533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0953838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905000"/>
          </a:xfrm>
        </p:spPr>
        <p:txBody>
          <a:bodyPr/>
          <a:lstStyle/>
          <a:p>
            <a:r>
              <a:rPr lang="en-ZW" dirty="0"/>
              <a:t>Price determination</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58" name="Picture 2" descr="http://www.tcd.ie/Economics/staff/amtthews/FoodCourse/LectureTopics/WorldMarket/gifs/Equilbrium.gif"/>
          <p:cNvPicPr>
            <a:picLocks noChangeAspect="1" noChangeArrowheads="1"/>
          </p:cNvPicPr>
          <p:nvPr/>
        </p:nvPicPr>
        <p:blipFill>
          <a:blip r:embed="rId2" cstate="print"/>
          <a:srcRect/>
          <a:stretch>
            <a:fillRect/>
          </a:stretch>
        </p:blipFill>
        <p:spPr bwMode="auto">
          <a:xfrm>
            <a:off x="762000" y="304800"/>
            <a:ext cx="7696200" cy="5057775"/>
          </a:xfrm>
          <a:prstGeom prst="rect">
            <a:avLst/>
          </a:prstGeom>
          <a:noFill/>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a:t>Price determination</a:t>
            </a:r>
          </a:p>
        </p:txBody>
      </p:sp>
      <p:sp>
        <p:nvSpPr>
          <p:cNvPr id="3" name="Content Placeholder 2"/>
          <p:cNvSpPr>
            <a:spLocks noGrp="1"/>
          </p:cNvSpPr>
          <p:nvPr>
            <p:ph idx="1"/>
          </p:nvPr>
        </p:nvSpPr>
        <p:spPr/>
        <p:txBody>
          <a:bodyPr>
            <a:normAutofit fontScale="92500" lnSpcReduction="20000"/>
          </a:bodyPr>
          <a:lstStyle/>
          <a:p>
            <a:r>
              <a:rPr lang="en-ZW" dirty="0"/>
              <a:t>The equilibrium international price, is determined by the intersection of A’s export supply curve with B’s import demand curve where the quantity supplied by A exactly equals the quantity demanded by B. </a:t>
            </a:r>
          </a:p>
          <a:p>
            <a:r>
              <a:rPr lang="en-ZW" dirty="0"/>
              <a:t>A’s export supply is the residual or difference between its domestic quantity supplied and domestic quantity demanded. </a:t>
            </a:r>
          </a:p>
          <a:p>
            <a:r>
              <a:rPr lang="en-ZW" dirty="0"/>
              <a:t>B’s import demand is the residual or difference between its domestic quantity demanded and domestic quantity supplied.</a:t>
            </a:r>
          </a:p>
          <a:p>
            <a:endParaRPr lang="en-ZW"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GB" altLang="en-US"/>
              <a:t>Advantages of free trade</a:t>
            </a:r>
          </a:p>
        </p:txBody>
      </p:sp>
      <p:sp>
        <p:nvSpPr>
          <p:cNvPr id="10243" name="Text Placeholder 3"/>
          <p:cNvSpPr>
            <a:spLocks noGrp="1"/>
          </p:cNvSpPr>
          <p:nvPr>
            <p:ph type="body" idx="1"/>
          </p:nvPr>
        </p:nvSpPr>
        <p:spPr/>
        <p:txBody>
          <a:bodyPr/>
          <a:lstStyle/>
          <a:p>
            <a:r>
              <a:rPr lang="en-GB" altLang="en-US"/>
              <a:t>Advantages of free trade</a:t>
            </a:r>
          </a:p>
        </p:txBody>
      </p:sp>
      <p:sp>
        <p:nvSpPr>
          <p:cNvPr id="10244" name="Content Placeholder 4"/>
          <p:cNvSpPr>
            <a:spLocks noGrp="1"/>
          </p:cNvSpPr>
          <p:nvPr>
            <p:ph sz="half" idx="2"/>
          </p:nvPr>
        </p:nvSpPr>
        <p:spPr/>
        <p:txBody>
          <a:bodyPr/>
          <a:lstStyle/>
          <a:p>
            <a:r>
              <a:rPr lang="en-GB" altLang="en-US"/>
              <a:t>Specialisation leading to increased output</a:t>
            </a:r>
          </a:p>
          <a:p>
            <a:r>
              <a:rPr lang="en-GB" altLang="en-US"/>
              <a:t>Trade allows economies of scale (larger market to sell to)</a:t>
            </a:r>
          </a:p>
          <a:p>
            <a:r>
              <a:rPr lang="en-GB" altLang="en-US"/>
              <a:t>Lower price and increased choice</a:t>
            </a:r>
          </a:p>
          <a:p>
            <a:r>
              <a:rPr lang="en-GB" altLang="en-US"/>
              <a:t>Competition and innovation</a:t>
            </a:r>
          </a:p>
        </p:txBody>
      </p:sp>
      <p:sp>
        <p:nvSpPr>
          <p:cNvPr id="10245" name="Text Placeholder 5"/>
          <p:cNvSpPr>
            <a:spLocks noGrp="1"/>
          </p:cNvSpPr>
          <p:nvPr>
            <p:ph type="body" sz="quarter" idx="3"/>
          </p:nvPr>
        </p:nvSpPr>
        <p:spPr/>
        <p:txBody>
          <a:bodyPr/>
          <a:lstStyle/>
          <a:p>
            <a:r>
              <a:rPr lang="en-GB" altLang="en-US"/>
              <a:t>Disadvantages of free trade</a:t>
            </a:r>
          </a:p>
        </p:txBody>
      </p:sp>
      <p:sp>
        <p:nvSpPr>
          <p:cNvPr id="10246" name="Content Placeholder 6"/>
          <p:cNvSpPr>
            <a:spLocks noGrp="1"/>
          </p:cNvSpPr>
          <p:nvPr>
            <p:ph sz="quarter" idx="4"/>
          </p:nvPr>
        </p:nvSpPr>
        <p:spPr/>
        <p:txBody>
          <a:bodyPr/>
          <a:lstStyle/>
          <a:p>
            <a:r>
              <a:rPr lang="en-GB" altLang="en-US"/>
              <a:t>Risk – interdependence, over-reliance on trade, loss of control</a:t>
            </a:r>
          </a:p>
          <a:p>
            <a:r>
              <a:rPr lang="en-GB" altLang="en-US"/>
              <a:t>Unemployment (perhaps)</a:t>
            </a:r>
          </a:p>
          <a:p>
            <a:r>
              <a:rPr lang="en-GB" altLang="en-US"/>
              <a:t>Income inequality</a:t>
            </a:r>
          </a:p>
          <a:p>
            <a:r>
              <a:rPr lang="en-GB" altLang="en-US"/>
              <a:t>Environmental impact</a:t>
            </a:r>
          </a:p>
          <a:p>
            <a:r>
              <a:rPr lang="en-GB" altLang="en-US"/>
              <a:t>Culture</a:t>
            </a:r>
          </a:p>
          <a:p>
            <a:endParaRPr lang="en-GB" altLang="en-US"/>
          </a:p>
        </p:txBody>
      </p:sp>
    </p:spTree>
    <p:extLst>
      <p:ext uri="{BB962C8B-B14F-4D97-AF65-F5344CB8AC3E}">
        <p14:creationId xmlns:p14="http://schemas.microsoft.com/office/powerpoint/2010/main" val="76225564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71800"/>
            <a:ext cx="8229600" cy="1143000"/>
          </a:xfrm>
        </p:spPr>
        <p:txBody>
          <a:bodyPr>
            <a:normAutofit fontScale="90000"/>
          </a:bodyPr>
          <a:lstStyle/>
          <a:p>
            <a:r>
              <a:rPr lang="en-ZW" dirty="0"/>
              <a:t>Tariffs and other barriers to trade</a:t>
            </a:r>
            <a:br>
              <a:rPr lang="en-ZW" dirty="0"/>
            </a:br>
            <a:endParaRPr lang="en-ZW"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p:txBody>
          <a:bodyPr/>
          <a:lstStyle/>
          <a:p>
            <a:r>
              <a:rPr lang="en-US" altLang="en-US"/>
              <a:t>Types of Protectionism</a:t>
            </a:r>
          </a:p>
        </p:txBody>
      </p:sp>
      <p:sp>
        <p:nvSpPr>
          <p:cNvPr id="8195" name="Rectangle 3"/>
          <p:cNvSpPr>
            <a:spLocks noGrp="1" noChangeArrowheads="1"/>
          </p:cNvSpPr>
          <p:nvPr>
            <p:ph type="body" idx="1"/>
          </p:nvPr>
        </p:nvSpPr>
        <p:spPr/>
        <p:txBody>
          <a:bodyPr/>
          <a:lstStyle/>
          <a:p>
            <a:pPr>
              <a:lnSpc>
                <a:spcPct val="90000"/>
              </a:lnSpc>
            </a:pPr>
            <a:r>
              <a:rPr lang="en-US" altLang="en-US" sz="2800"/>
              <a:t>Direct</a:t>
            </a:r>
          </a:p>
          <a:p>
            <a:pPr lvl="1">
              <a:lnSpc>
                <a:spcPct val="90000"/>
              </a:lnSpc>
              <a:buFont typeface="Wingdings" pitchFamily="2" charset="2"/>
              <a:buChar char="Ø"/>
            </a:pPr>
            <a:r>
              <a:rPr lang="en-US" altLang="en-US" sz="2400"/>
              <a:t>Embargo</a:t>
            </a:r>
          </a:p>
          <a:p>
            <a:pPr lvl="1">
              <a:lnSpc>
                <a:spcPct val="90000"/>
              </a:lnSpc>
              <a:buFont typeface="Wingdings" pitchFamily="2" charset="2"/>
              <a:buChar char="Ø"/>
            </a:pPr>
            <a:r>
              <a:rPr lang="en-US" altLang="en-US" sz="2400"/>
              <a:t>Tariff</a:t>
            </a:r>
          </a:p>
          <a:p>
            <a:pPr lvl="1">
              <a:lnSpc>
                <a:spcPct val="90000"/>
              </a:lnSpc>
              <a:buFont typeface="Wingdings" pitchFamily="2" charset="2"/>
              <a:buChar char="Ø"/>
            </a:pPr>
            <a:r>
              <a:rPr lang="en-US" altLang="en-US" sz="2400"/>
              <a:t>Quota</a:t>
            </a:r>
          </a:p>
          <a:p>
            <a:pPr lvl="1">
              <a:lnSpc>
                <a:spcPct val="90000"/>
              </a:lnSpc>
              <a:buFont typeface="Wingdings" pitchFamily="2" charset="2"/>
              <a:buChar char="Ø"/>
            </a:pPr>
            <a:r>
              <a:rPr lang="en-US" altLang="en-US" sz="2400"/>
              <a:t>Subsidy</a:t>
            </a:r>
          </a:p>
          <a:p>
            <a:pPr>
              <a:lnSpc>
                <a:spcPct val="90000"/>
              </a:lnSpc>
            </a:pPr>
            <a:r>
              <a:rPr lang="en-US" altLang="en-US" sz="2800"/>
              <a:t>Indirect</a:t>
            </a:r>
          </a:p>
          <a:p>
            <a:pPr lvl="1">
              <a:lnSpc>
                <a:spcPct val="90000"/>
              </a:lnSpc>
              <a:buFont typeface="Wingdings" pitchFamily="2" charset="2"/>
              <a:buChar char="Ø"/>
            </a:pPr>
            <a:r>
              <a:rPr lang="en-US" altLang="en-US" sz="2400"/>
              <a:t>Voluntary Export Restraint (VER)</a:t>
            </a:r>
          </a:p>
          <a:p>
            <a:pPr lvl="1">
              <a:lnSpc>
                <a:spcPct val="90000"/>
              </a:lnSpc>
              <a:buFont typeface="Wingdings" pitchFamily="2" charset="2"/>
              <a:buChar char="Ø"/>
            </a:pPr>
            <a:r>
              <a:rPr lang="en-US" altLang="en-US" sz="2400"/>
              <a:t>Exchange rate controls</a:t>
            </a:r>
          </a:p>
          <a:p>
            <a:pPr lvl="1">
              <a:lnSpc>
                <a:spcPct val="90000"/>
              </a:lnSpc>
              <a:buFont typeface="Wingdings" pitchFamily="2" charset="2"/>
              <a:buChar char="Ø"/>
            </a:pPr>
            <a:r>
              <a:rPr lang="en-US" altLang="en-US" sz="2400"/>
              <a:t>Import licenses</a:t>
            </a:r>
          </a:p>
          <a:p>
            <a:pPr lvl="1">
              <a:lnSpc>
                <a:spcPct val="90000"/>
              </a:lnSpc>
              <a:buFont typeface="Wingdings" pitchFamily="2" charset="2"/>
              <a:buChar char="Ø"/>
            </a:pPr>
            <a:r>
              <a:rPr lang="en-US" altLang="en-US" sz="2400"/>
              <a:t>Regulatory and administrative barriers</a:t>
            </a:r>
          </a:p>
        </p:txBody>
      </p:sp>
    </p:spTree>
    <p:extLst>
      <p:ext uri="{BB962C8B-B14F-4D97-AF65-F5344CB8AC3E}">
        <p14:creationId xmlns:p14="http://schemas.microsoft.com/office/powerpoint/2010/main" val="217719737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Why do </a:t>
            </a:r>
            <a:r>
              <a:rPr lang="en-US" b="1" dirty="0" err="1"/>
              <a:t>Govts</a:t>
            </a:r>
            <a:r>
              <a:rPr lang="en-US" b="1" dirty="0"/>
              <a:t> impose barriers to trade</a:t>
            </a:r>
            <a:endParaRPr lang="en-ZW" dirty="0"/>
          </a:p>
        </p:txBody>
      </p:sp>
      <p:sp>
        <p:nvSpPr>
          <p:cNvPr id="3" name="Content Placeholder 2"/>
          <p:cNvSpPr>
            <a:spLocks noGrp="1"/>
          </p:cNvSpPr>
          <p:nvPr>
            <p:ph idx="1"/>
          </p:nvPr>
        </p:nvSpPr>
        <p:spPr/>
        <p:txBody>
          <a:bodyPr>
            <a:normAutofit/>
          </a:bodyPr>
          <a:lstStyle/>
          <a:p>
            <a:r>
              <a:rPr lang="en-US" b="1" dirty="0"/>
              <a:t>Invalid arguments for protection</a:t>
            </a:r>
            <a:endParaRPr lang="en-ZW" b="1" dirty="0"/>
          </a:p>
          <a:p>
            <a:pPr>
              <a:buFont typeface="Wingdings" pitchFamily="2" charset="2"/>
              <a:buChar char="ü"/>
            </a:pPr>
            <a:r>
              <a:rPr lang="en-US" dirty="0"/>
              <a:t> </a:t>
            </a:r>
            <a:r>
              <a:rPr lang="en-US" i="1" dirty="0"/>
              <a:t>Job preservation and creation</a:t>
            </a:r>
            <a:r>
              <a:rPr lang="en-US" dirty="0"/>
              <a:t> (output expands in the protected sector). Employment in the protected sector rises. </a:t>
            </a:r>
            <a:endParaRPr lang="en-ZW" dirty="0"/>
          </a:p>
          <a:p>
            <a:pPr>
              <a:buFont typeface="Wingdings" pitchFamily="2" charset="2"/>
              <a:buChar char="ü"/>
            </a:pPr>
            <a:r>
              <a:rPr lang="en-US" dirty="0"/>
              <a:t> </a:t>
            </a:r>
            <a:r>
              <a:rPr lang="en-US" i="1" dirty="0"/>
              <a:t>Fair play to domestic industry</a:t>
            </a:r>
            <a:r>
              <a:rPr lang="en-US" dirty="0"/>
              <a:t>- this limits competition and is unfair to the consumer.</a:t>
            </a:r>
            <a:endParaRPr lang="en-ZW" dirty="0"/>
          </a:p>
          <a:p>
            <a:pPr>
              <a:buFont typeface="Wingdings" pitchFamily="2" charset="2"/>
              <a:buChar char="ü"/>
            </a:pPr>
            <a:r>
              <a:rPr lang="en-US" dirty="0"/>
              <a:t> </a:t>
            </a:r>
            <a:r>
              <a:rPr lang="en-US" i="1" dirty="0"/>
              <a:t>Preservation of the home market.</a:t>
            </a:r>
            <a:endParaRPr lang="en-ZW" dirty="0"/>
          </a:p>
          <a:p>
            <a:endParaRPr lang="en-ZW"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Why do </a:t>
            </a:r>
            <a:r>
              <a:rPr lang="en-US" b="1" dirty="0" err="1"/>
              <a:t>Govts</a:t>
            </a:r>
            <a:r>
              <a:rPr lang="en-US" b="1" dirty="0"/>
              <a:t> impose barriers to trade</a:t>
            </a:r>
            <a:endParaRPr lang="en-ZW" dirty="0"/>
          </a:p>
        </p:txBody>
      </p:sp>
      <p:sp>
        <p:nvSpPr>
          <p:cNvPr id="3" name="Content Placeholder 2"/>
          <p:cNvSpPr>
            <a:spLocks noGrp="1"/>
          </p:cNvSpPr>
          <p:nvPr>
            <p:ph idx="1"/>
          </p:nvPr>
        </p:nvSpPr>
        <p:spPr/>
        <p:txBody>
          <a:bodyPr/>
          <a:lstStyle/>
          <a:p>
            <a:r>
              <a:rPr lang="en-US" b="1" dirty="0"/>
              <a:t>Valid arguments for protectionism</a:t>
            </a:r>
            <a:endParaRPr lang="en-ZW" dirty="0"/>
          </a:p>
          <a:p>
            <a:pPr>
              <a:buFont typeface="Wingdings" pitchFamily="2" charset="2"/>
              <a:buChar char="ü"/>
            </a:pPr>
            <a:r>
              <a:rPr lang="en-US" dirty="0"/>
              <a:t> </a:t>
            </a:r>
            <a:r>
              <a:rPr lang="en-US" i="1" dirty="0"/>
              <a:t>Government revenue</a:t>
            </a:r>
            <a:endParaRPr lang="en-ZW" dirty="0"/>
          </a:p>
          <a:p>
            <a:pPr>
              <a:buFont typeface="Wingdings" pitchFamily="2" charset="2"/>
              <a:buChar char="ü"/>
            </a:pPr>
            <a:r>
              <a:rPr lang="en-US" i="1" dirty="0"/>
              <a:t>Infant industry protection</a:t>
            </a:r>
            <a:endParaRPr lang="en-ZW" dirty="0"/>
          </a:p>
          <a:p>
            <a:pPr>
              <a:buFont typeface="Wingdings" pitchFamily="2" charset="2"/>
              <a:buChar char="ü"/>
            </a:pPr>
            <a:r>
              <a:rPr lang="en-US" i="1" dirty="0"/>
              <a:t> Income redistribution</a:t>
            </a:r>
            <a:r>
              <a:rPr lang="en-US" dirty="0"/>
              <a:t> </a:t>
            </a:r>
            <a:endParaRPr lang="en-ZW"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W" dirty="0"/>
              <a:t>Administrative issues in imposing tariffs</a:t>
            </a:r>
            <a:br>
              <a:rPr lang="en-ZW" dirty="0"/>
            </a:br>
            <a:endParaRPr lang="en-ZW" dirty="0"/>
          </a:p>
        </p:txBody>
      </p:sp>
      <p:sp>
        <p:nvSpPr>
          <p:cNvPr id="3" name="Content Placeholder 2"/>
          <p:cNvSpPr>
            <a:spLocks noGrp="1"/>
          </p:cNvSpPr>
          <p:nvPr>
            <p:ph idx="1"/>
          </p:nvPr>
        </p:nvSpPr>
        <p:spPr/>
        <p:txBody>
          <a:bodyPr>
            <a:normAutofit lnSpcReduction="10000"/>
          </a:bodyPr>
          <a:lstStyle/>
          <a:p>
            <a:r>
              <a:rPr lang="en-ZW" dirty="0"/>
              <a:t>In the past, tariffs (taxes on imports) were the dominant form of government regulation of trade, but that has changed. </a:t>
            </a:r>
          </a:p>
          <a:p>
            <a:r>
              <a:rPr lang="en-ZW" dirty="0"/>
              <a:t>Average tariff levels have fallen, in part due to the successful completion of several rounds of multilateral negotiations.</a:t>
            </a:r>
          </a:p>
          <a:p>
            <a:r>
              <a:rPr lang="en-ZW" dirty="0"/>
              <a:t> Governments, however, have sought ways to restrict trade without violating commitments to lower tariffs.</a:t>
            </a:r>
          </a:p>
          <a:p>
            <a:endParaRPr lang="en-ZW"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W" dirty="0"/>
              <a:t>Administrative issues in imposing tariffs</a:t>
            </a:r>
          </a:p>
        </p:txBody>
      </p:sp>
      <p:sp>
        <p:nvSpPr>
          <p:cNvPr id="3" name="Content Placeholder 2"/>
          <p:cNvSpPr>
            <a:spLocks noGrp="1"/>
          </p:cNvSpPr>
          <p:nvPr>
            <p:ph idx="1"/>
          </p:nvPr>
        </p:nvSpPr>
        <p:spPr/>
        <p:txBody>
          <a:bodyPr>
            <a:normAutofit fontScale="92500" lnSpcReduction="20000"/>
          </a:bodyPr>
          <a:lstStyle/>
          <a:p>
            <a:r>
              <a:rPr lang="en-ZW" dirty="0"/>
              <a:t>Nontariff trade barriers, widely known as NTBs, have proliferated and have become the most active means of interference with trade. </a:t>
            </a:r>
          </a:p>
          <a:p>
            <a:r>
              <a:rPr lang="en-ZW" dirty="0"/>
              <a:t>A nontariff trade barrier is any government policy, other than a tariff, which reduces imports but does not similarly restrict domestic production of import substitutes.</a:t>
            </a:r>
          </a:p>
          <a:p>
            <a:r>
              <a:rPr lang="en-ZW" dirty="0"/>
              <a:t> Quotas, which are limits on the physical volume of a product that may be imported during a period of time, are the most important NTB, but there are many others. </a:t>
            </a:r>
          </a:p>
          <a:p>
            <a:endParaRPr lang="en-ZW"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W" dirty="0"/>
              <a:t>Administrative issues in imposing tariffs</a:t>
            </a:r>
          </a:p>
        </p:txBody>
      </p:sp>
      <p:sp>
        <p:nvSpPr>
          <p:cNvPr id="3" name="Content Placeholder 2"/>
          <p:cNvSpPr>
            <a:spLocks noGrp="1"/>
          </p:cNvSpPr>
          <p:nvPr>
            <p:ph idx="1"/>
          </p:nvPr>
        </p:nvSpPr>
        <p:spPr/>
        <p:txBody>
          <a:bodyPr/>
          <a:lstStyle/>
          <a:p>
            <a:r>
              <a:rPr lang="en-ZW" dirty="0"/>
              <a:t>Import tariffs may be ad valorem(a percentage of the value of the imported article), </a:t>
            </a:r>
            <a:r>
              <a:rPr lang="en-ZW" dirty="0" err="1"/>
              <a:t>speciﬁc</a:t>
            </a:r>
            <a:r>
              <a:rPr lang="en-ZW" dirty="0"/>
              <a:t> (a given amount of money per unit, such as $0.50 per yard of cloth), or compound (a combination of ad valorem and </a:t>
            </a:r>
            <a:r>
              <a:rPr lang="en-ZW" dirty="0" err="1"/>
              <a:t>speciﬁc</a:t>
            </a:r>
            <a:r>
              <a:rPr lang="en-ZW" dirty="0"/>
              <a:t>, such as 10 percent ad valorem plus $0.20 per yard of cloth).</a:t>
            </a:r>
          </a:p>
          <a:p>
            <a:endParaRPr lang="en-ZW"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W" dirty="0"/>
              <a:t>Administrative issues in imposing tariffs</a:t>
            </a:r>
          </a:p>
        </p:txBody>
      </p:sp>
      <p:sp>
        <p:nvSpPr>
          <p:cNvPr id="3" name="Content Placeholder 2"/>
          <p:cNvSpPr>
            <a:spLocks noGrp="1"/>
          </p:cNvSpPr>
          <p:nvPr>
            <p:ph idx="1"/>
          </p:nvPr>
        </p:nvSpPr>
        <p:spPr/>
        <p:txBody>
          <a:bodyPr/>
          <a:lstStyle/>
          <a:p>
            <a:r>
              <a:rPr lang="en-ZW" dirty="0"/>
              <a:t>Ad valorem tariffs have the administrative advantage of rising automatically with </a:t>
            </a:r>
            <a:r>
              <a:rPr lang="en-ZW" dirty="0" err="1"/>
              <a:t>inﬂation</a:t>
            </a:r>
            <a:r>
              <a:rPr lang="en-ZW" dirty="0"/>
              <a:t> and of taxing different qualities of products at the same percentage rate.</a:t>
            </a:r>
          </a:p>
          <a:p>
            <a:r>
              <a:rPr lang="en-ZW" dirty="0"/>
              <a:t> A tariff of 10 percent on wine produces proportionally more revenue as the price and quality of imported wine rise.</a:t>
            </a:r>
          </a:p>
          <a:p>
            <a:r>
              <a:rPr lang="en-ZW" dirty="0"/>
              <a:t> A </a:t>
            </a:r>
            <a:r>
              <a:rPr lang="en-ZW" dirty="0" err="1"/>
              <a:t>speciﬁc</a:t>
            </a:r>
            <a:r>
              <a:rPr lang="en-ZW" dirty="0"/>
              <a:t> tariff will not have this effect.</a:t>
            </a:r>
          </a:p>
          <a:p>
            <a:endParaRPr lang="en-ZW"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W" dirty="0"/>
              <a:t>Administrative issues in imposing tariffs</a:t>
            </a:r>
          </a:p>
        </p:txBody>
      </p:sp>
      <p:sp>
        <p:nvSpPr>
          <p:cNvPr id="3" name="Content Placeholder 2"/>
          <p:cNvSpPr>
            <a:spLocks noGrp="1"/>
          </p:cNvSpPr>
          <p:nvPr>
            <p:ph idx="1"/>
          </p:nvPr>
        </p:nvSpPr>
        <p:spPr/>
        <p:txBody>
          <a:bodyPr/>
          <a:lstStyle/>
          <a:p>
            <a:r>
              <a:rPr lang="en-ZW" dirty="0"/>
              <a:t>A disadvantage of an ad valorem tariff is that it creates opportunities for cheating through what is called false invoicing or transfer pricing.</a:t>
            </a:r>
          </a:p>
          <a:p>
            <a:r>
              <a:rPr lang="en-ZW" dirty="0"/>
              <a:t>If a misleading low price is shown on the shipping invoice, part of the tariff can be avoided.</a:t>
            </a:r>
          </a:p>
          <a:p>
            <a:endParaRPr lang="en-ZW" dirty="0"/>
          </a:p>
          <a:p>
            <a:endParaRPr lang="en-ZW" dirty="0"/>
          </a:p>
          <a:p>
            <a:endParaRPr lang="en-ZW"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W" dirty="0"/>
              <a:t>Tariffs in a partial equilibrium framework</a:t>
            </a:r>
            <a:br>
              <a:rPr lang="en-ZW" dirty="0"/>
            </a:br>
            <a:endParaRPr lang="en-ZW" dirty="0"/>
          </a:p>
        </p:txBody>
      </p:sp>
      <p:sp>
        <p:nvSpPr>
          <p:cNvPr id="3" name="Content Placeholder 2"/>
          <p:cNvSpPr>
            <a:spLocks noGrp="1"/>
          </p:cNvSpPr>
          <p:nvPr>
            <p:ph idx="1"/>
          </p:nvPr>
        </p:nvSpPr>
        <p:spPr/>
        <p:txBody>
          <a:bodyPr/>
          <a:lstStyle/>
          <a:p>
            <a:r>
              <a:rPr lang="en-ZW" dirty="0"/>
              <a:t>Assume that the industry involved is a very small part of the total economy. It is so small, in fact, that changes in this industry have negligible effects on the rest of the economy, and these effects can be ignored. We call this framework partial equilibrium analysis. </a:t>
            </a:r>
          </a:p>
          <a:p>
            <a:endParaRPr lang="en-ZW"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b="1" dirty="0"/>
              <a:t>Protectionism</a:t>
            </a:r>
            <a:endParaRPr lang="en-ZW" dirty="0"/>
          </a:p>
        </p:txBody>
      </p:sp>
      <p:sp>
        <p:nvSpPr>
          <p:cNvPr id="3" name="Content Placeholder 2"/>
          <p:cNvSpPr>
            <a:spLocks noGrp="1"/>
          </p:cNvSpPr>
          <p:nvPr>
            <p:ph idx="1"/>
          </p:nvPr>
        </p:nvSpPr>
        <p:spPr/>
        <p:txBody>
          <a:bodyPr/>
          <a:lstStyle/>
          <a:p>
            <a:r>
              <a:rPr lang="en-ZW" b="1" dirty="0"/>
              <a:t>Protectionism</a:t>
            </a:r>
            <a:r>
              <a:rPr lang="en-ZW" dirty="0"/>
              <a:t> is the economic policy of restraining trade between states through methods such as tariffs on imported goods, restrictive quotas, and a variety of other government regulations designed to allow (according to proponents) "fair competition" between imports and goods and services produced domestically</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http://www.martinfrost.ws/htmlfiles/tariff_surplus.jpg"/>
          <p:cNvPicPr>
            <a:picLocks noChangeAspect="1" noChangeArrowheads="1"/>
          </p:cNvPicPr>
          <p:nvPr/>
        </p:nvPicPr>
        <p:blipFill>
          <a:blip r:embed="rId2" cstate="print"/>
          <a:srcRect/>
          <a:stretch>
            <a:fillRect/>
          </a:stretch>
        </p:blipFill>
        <p:spPr bwMode="auto">
          <a:xfrm>
            <a:off x="914400" y="533400"/>
            <a:ext cx="6400800" cy="4953001"/>
          </a:xfrm>
          <a:prstGeom prst="rect">
            <a:avLst/>
          </a:prstGeom>
          <a:noFill/>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W" dirty="0"/>
              <a:t>Tariffs in a partial equilibrium framework</a:t>
            </a:r>
          </a:p>
        </p:txBody>
      </p:sp>
      <p:sp>
        <p:nvSpPr>
          <p:cNvPr id="3" name="Content Placeholder 2"/>
          <p:cNvSpPr>
            <a:spLocks noGrp="1"/>
          </p:cNvSpPr>
          <p:nvPr>
            <p:ph idx="1"/>
          </p:nvPr>
        </p:nvSpPr>
        <p:spPr/>
        <p:txBody>
          <a:bodyPr/>
          <a:lstStyle/>
          <a:p>
            <a:r>
              <a:rPr lang="en-ZW" dirty="0"/>
              <a:t>If trade is free, oats will be imported into Country A at the prevailing world price, </a:t>
            </a:r>
            <a:r>
              <a:rPr lang="en-ZW" dirty="0" err="1"/>
              <a:t>Pw</a:t>
            </a:r>
            <a:r>
              <a:rPr lang="en-ZW" dirty="0"/>
              <a:t>. At that price, Country A’s total consumption will be Y2, its production will be Y1, and imports will make up the difference, between Y2 and Y1. Total supply (Y1 of domestic output plus the difference between Y2 and Y1 which are from imports) equals total demand (Y2) at that price.</a:t>
            </a:r>
          </a:p>
          <a:p>
            <a:endParaRPr lang="en-ZW"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W" dirty="0"/>
              <a:t>Tariffs in a partial equilibrium framework</a:t>
            </a:r>
          </a:p>
        </p:txBody>
      </p:sp>
      <p:sp>
        <p:nvSpPr>
          <p:cNvPr id="3" name="Content Placeholder 2"/>
          <p:cNvSpPr>
            <a:spLocks noGrp="1"/>
          </p:cNvSpPr>
          <p:nvPr>
            <p:ph idx="1"/>
          </p:nvPr>
        </p:nvSpPr>
        <p:spPr/>
        <p:txBody>
          <a:bodyPr/>
          <a:lstStyle/>
          <a:p>
            <a:r>
              <a:rPr lang="en-ZW" dirty="0"/>
              <a:t>Suppose that Country A imposes a tariff, equal to T or $10 per bushel, on imports of oats. The immediate result of the tariff is that the price of oats in Country A will rise by the amount of the tariff to (SW t Tariff).</a:t>
            </a:r>
          </a:p>
          <a:p>
            <a:endParaRPr lang="en-ZW" dirty="0"/>
          </a:p>
          <a:p>
            <a:endParaRPr lang="en-ZW"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W" dirty="0"/>
              <a:t>Tariffs in a partial equilibrium framework</a:t>
            </a:r>
          </a:p>
        </p:txBody>
      </p:sp>
      <p:sp>
        <p:nvSpPr>
          <p:cNvPr id="3" name="Content Placeholder 2"/>
          <p:cNvSpPr>
            <a:spLocks noGrp="1"/>
          </p:cNvSpPr>
          <p:nvPr>
            <p:ph idx="1"/>
          </p:nvPr>
        </p:nvSpPr>
        <p:spPr/>
        <p:txBody>
          <a:bodyPr>
            <a:normAutofit fontScale="92500"/>
          </a:bodyPr>
          <a:lstStyle/>
          <a:p>
            <a:r>
              <a:rPr lang="en-ZW" dirty="0"/>
              <a:t>We assume that the world price of oats remains unchanged when Country A imposes its tariff. That is, we assume that Country A is a small country whose actions will not affect the world market.</a:t>
            </a:r>
          </a:p>
          <a:p>
            <a:r>
              <a:rPr lang="en-ZW" dirty="0"/>
              <a:t> The increase in price has a number of effects.</a:t>
            </a:r>
          </a:p>
          <a:p>
            <a:r>
              <a:rPr lang="en-ZW" dirty="0"/>
              <a:t> The </a:t>
            </a:r>
            <a:r>
              <a:rPr lang="en-ZW" dirty="0" err="1"/>
              <a:t>ﬁrst</a:t>
            </a:r>
            <a:r>
              <a:rPr lang="en-ZW" dirty="0"/>
              <a:t> effect is that the consumption of oats is reduced from Y2 to Y4. The second effect is that domestic output rises from Y1 to Y3.</a:t>
            </a:r>
          </a:p>
          <a:p>
            <a:pPr>
              <a:buNone/>
            </a:pPr>
            <a:endParaRPr lang="en-ZW"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mrski-apecon-2008.wikispaces.com/file/view/450px-EffectOfTariff.png/108862441/495x544/450px-EffectOfTariff.png">
            <a:hlinkClick r:id="rId2"/>
          </p:cNvPr>
          <p:cNvPicPr>
            <a:picLocks noChangeAspect="1" noChangeArrowheads="1"/>
          </p:cNvPicPr>
          <p:nvPr/>
        </p:nvPicPr>
        <p:blipFill>
          <a:blip r:embed="rId3"/>
          <a:srcRect/>
          <a:stretch>
            <a:fillRect/>
          </a:stretch>
        </p:blipFill>
        <p:spPr bwMode="auto">
          <a:xfrm>
            <a:off x="914400" y="914400"/>
            <a:ext cx="5181600" cy="5701093"/>
          </a:xfrm>
          <a:prstGeom prst="rect">
            <a:avLst/>
          </a:prstGeom>
          <a:noFill/>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are the arguments for using tariffs</a:t>
            </a:r>
            <a:endParaRPr lang="en-ZW" dirty="0"/>
          </a:p>
        </p:txBody>
      </p:sp>
      <p:sp>
        <p:nvSpPr>
          <p:cNvPr id="3" name="Content Placeholder 2"/>
          <p:cNvSpPr>
            <a:spLocks noGrp="1"/>
          </p:cNvSpPr>
          <p:nvPr>
            <p:ph idx="1"/>
          </p:nvPr>
        </p:nvSpPr>
        <p:spPr/>
        <p:txBody>
          <a:bodyPr/>
          <a:lstStyle/>
          <a:p>
            <a:pPr lvl="0"/>
            <a:r>
              <a:rPr lang="en-US" dirty="0"/>
              <a:t>Duties create revenue for the government</a:t>
            </a:r>
            <a:endParaRPr lang="en-ZW" dirty="0"/>
          </a:p>
          <a:p>
            <a:pPr lvl="0"/>
            <a:r>
              <a:rPr lang="en-US" dirty="0"/>
              <a:t>Increases the terms of trade for the country levying the duty</a:t>
            </a:r>
            <a:endParaRPr lang="en-ZW" dirty="0"/>
          </a:p>
          <a:p>
            <a:pPr lvl="0"/>
            <a:r>
              <a:rPr lang="en-US" dirty="0"/>
              <a:t>Will keep high cost producers in business</a:t>
            </a:r>
            <a:endParaRPr lang="en-ZW" dirty="0"/>
          </a:p>
          <a:p>
            <a:pPr lvl="0"/>
            <a:r>
              <a:rPr lang="en-US" dirty="0"/>
              <a:t>Protection of infant industries</a:t>
            </a:r>
            <a:endParaRPr lang="en-ZW" dirty="0"/>
          </a:p>
          <a:p>
            <a:pPr lvl="0"/>
            <a:r>
              <a:rPr lang="en-US" dirty="0"/>
              <a:t>Safeguards industries that are of military and strategic importance</a:t>
            </a:r>
            <a:endParaRPr lang="en-ZW" dirty="0"/>
          </a:p>
          <a:p>
            <a:pPr lvl="0"/>
            <a:r>
              <a:rPr lang="en-US" dirty="0"/>
              <a:t>Protects the country from dumping</a:t>
            </a:r>
            <a:endParaRPr lang="en-ZW" dirty="0"/>
          </a:p>
          <a:p>
            <a:endParaRPr lang="en-ZW"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W" dirty="0"/>
              <a:t>Quotas and other nontariff trade barriers</a:t>
            </a:r>
            <a:br>
              <a:rPr lang="en-ZW" dirty="0"/>
            </a:br>
            <a:endParaRPr lang="en-ZW" dirty="0"/>
          </a:p>
        </p:txBody>
      </p:sp>
      <p:sp>
        <p:nvSpPr>
          <p:cNvPr id="3" name="Content Placeholder 2"/>
          <p:cNvSpPr>
            <a:spLocks noGrp="1"/>
          </p:cNvSpPr>
          <p:nvPr>
            <p:ph idx="1"/>
          </p:nvPr>
        </p:nvSpPr>
        <p:spPr/>
        <p:txBody>
          <a:bodyPr>
            <a:normAutofit/>
          </a:bodyPr>
          <a:lstStyle/>
          <a:p>
            <a:r>
              <a:rPr lang="en-ZW" dirty="0"/>
              <a:t>Barriers to trade other than tariffs have become far more important in recent years as governments have looked for ways to restrict imports without raising tariffs that were reduced in GATT negotiations.</a:t>
            </a:r>
          </a:p>
          <a:p>
            <a:r>
              <a:rPr lang="en-ZW" dirty="0"/>
              <a:t>Quotas, which are limits on the physical volume of a product that may be imported per period of time.</a:t>
            </a:r>
          </a:p>
          <a:p>
            <a:endParaRPr lang="en-ZW" dirty="0"/>
          </a:p>
          <a:p>
            <a:endParaRPr lang="en-ZW"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W" dirty="0"/>
              <a:t>Quantitative restrictions on import</a:t>
            </a:r>
            <a:br>
              <a:rPr lang="en-ZW" dirty="0"/>
            </a:br>
            <a:endParaRPr lang="en-ZW" dirty="0"/>
          </a:p>
        </p:txBody>
      </p:sp>
      <p:sp>
        <p:nvSpPr>
          <p:cNvPr id="3" name="Content Placeholder 2"/>
          <p:cNvSpPr>
            <a:spLocks noGrp="1"/>
          </p:cNvSpPr>
          <p:nvPr>
            <p:ph idx="1"/>
          </p:nvPr>
        </p:nvSpPr>
        <p:spPr/>
        <p:txBody>
          <a:bodyPr>
            <a:normAutofit/>
          </a:bodyPr>
          <a:lstStyle/>
          <a:p>
            <a:r>
              <a:rPr lang="en-ZW" dirty="0"/>
              <a:t>Quotas or limits on the quantity of allowable imports have some effects that are similar to a tariff but others that are quite different. </a:t>
            </a:r>
          </a:p>
          <a:p>
            <a:r>
              <a:rPr lang="en-ZW" dirty="0"/>
              <a:t>Agricultural products often are protected by quotas, in many cases seasonal ones, although a major accomplishment of the Uruguay Round of trade negotiations is to require the conversion of these quotas into tariffs.</a:t>
            </a:r>
          </a:p>
          <a:p>
            <a:pPr>
              <a:buNone/>
            </a:pPr>
            <a:endParaRPr lang="en-ZW"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62" name="Picture 2"/>
          <p:cNvPicPr>
            <a:picLocks noChangeAspect="1" noChangeArrowheads="1"/>
          </p:cNvPicPr>
          <p:nvPr/>
        </p:nvPicPr>
        <p:blipFill>
          <a:blip r:embed="rId2"/>
          <a:srcRect l="31040" t="40625" r="20937" b="12500"/>
          <a:stretch>
            <a:fillRect/>
          </a:stretch>
        </p:blipFill>
        <p:spPr bwMode="auto">
          <a:xfrm>
            <a:off x="304800" y="533400"/>
            <a:ext cx="8470053" cy="6096000"/>
          </a:xfrm>
          <a:prstGeom prst="rect">
            <a:avLst/>
          </a:prstGeom>
          <a:noFill/>
          <a:ln w="9525">
            <a:noFill/>
            <a:miter lim="800000"/>
            <a:headEnd/>
            <a:tailEnd/>
          </a:ln>
          <a:effectLst/>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4386" name="Picture 2"/>
          <p:cNvPicPr>
            <a:picLocks noChangeAspect="1" noChangeArrowheads="1"/>
          </p:cNvPicPr>
          <p:nvPr/>
        </p:nvPicPr>
        <p:blipFill>
          <a:blip r:embed="rId2"/>
          <a:srcRect l="29868" t="11458" r="21523" b="16667"/>
          <a:stretch>
            <a:fillRect/>
          </a:stretch>
        </p:blipFill>
        <p:spPr bwMode="auto">
          <a:xfrm>
            <a:off x="685800" y="228599"/>
            <a:ext cx="7620000" cy="6334699"/>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b="1" dirty="0"/>
              <a:t>Protectionism</a:t>
            </a:r>
            <a:endParaRPr lang="en-ZW" dirty="0"/>
          </a:p>
        </p:txBody>
      </p:sp>
      <p:sp>
        <p:nvSpPr>
          <p:cNvPr id="3" name="Content Placeholder 2"/>
          <p:cNvSpPr>
            <a:spLocks noGrp="1"/>
          </p:cNvSpPr>
          <p:nvPr>
            <p:ph idx="1"/>
          </p:nvPr>
        </p:nvSpPr>
        <p:spPr/>
        <p:txBody>
          <a:bodyPr/>
          <a:lstStyle/>
          <a:p>
            <a:r>
              <a:rPr lang="en-ZW" dirty="0"/>
              <a:t>This policy contrasts with free trade, where government barriers to trade are kept to a minimum. In recent years, it has become closely aligned with anti-globalization.</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5410" name="Picture 2"/>
          <p:cNvPicPr>
            <a:picLocks noChangeAspect="1" noChangeArrowheads="1"/>
          </p:cNvPicPr>
          <p:nvPr/>
        </p:nvPicPr>
        <p:blipFill>
          <a:blip r:embed="rId2"/>
          <a:srcRect l="29868" t="32292" r="21523" b="11458"/>
          <a:stretch>
            <a:fillRect/>
          </a:stretch>
        </p:blipFill>
        <p:spPr bwMode="auto">
          <a:xfrm>
            <a:off x="381000" y="228600"/>
            <a:ext cx="8549922" cy="5562600"/>
          </a:xfrm>
          <a:prstGeom prst="rect">
            <a:avLst/>
          </a:prstGeom>
          <a:noFill/>
          <a:ln w="9525">
            <a:noFill/>
            <a:miter lim="800000"/>
            <a:headEnd/>
            <a:tailEnd/>
          </a:ln>
          <a:effectLst/>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Disadvantages of a quota</a:t>
            </a:r>
            <a:br>
              <a:rPr lang="en-ZW" b="1" dirty="0"/>
            </a:br>
            <a:endParaRPr lang="en-ZW" dirty="0"/>
          </a:p>
        </p:txBody>
      </p:sp>
      <p:sp>
        <p:nvSpPr>
          <p:cNvPr id="3" name="Content Placeholder 2"/>
          <p:cNvSpPr>
            <a:spLocks noGrp="1"/>
          </p:cNvSpPr>
          <p:nvPr>
            <p:ph idx="1"/>
          </p:nvPr>
        </p:nvSpPr>
        <p:spPr/>
        <p:txBody>
          <a:bodyPr/>
          <a:lstStyle/>
          <a:p>
            <a:pPr>
              <a:buNone/>
            </a:pPr>
            <a:r>
              <a:rPr lang="en-US" dirty="0"/>
              <a:t> </a:t>
            </a:r>
            <a:endParaRPr lang="en-ZW" dirty="0"/>
          </a:p>
          <a:p>
            <a:pPr lvl="0"/>
            <a:r>
              <a:rPr lang="en-US" dirty="0"/>
              <a:t>A quota is much more rigid than a tariff (not flexible)</a:t>
            </a:r>
            <a:endParaRPr lang="en-ZW" dirty="0"/>
          </a:p>
          <a:p>
            <a:pPr lvl="0"/>
            <a:r>
              <a:rPr lang="en-US" dirty="0"/>
              <a:t>Are much more difficult to administer than tariffs</a:t>
            </a:r>
            <a:endParaRPr lang="en-ZW" dirty="0"/>
          </a:p>
          <a:p>
            <a:pPr lvl="0"/>
            <a:r>
              <a:rPr lang="en-US" dirty="0"/>
              <a:t>Result in competition being lessened and trade patterns fixed</a:t>
            </a:r>
            <a:endParaRPr lang="en-ZW" dirty="0"/>
          </a:p>
          <a:p>
            <a:endParaRPr lang="en-ZW"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b="1" dirty="0"/>
              <a:t>Voluntary Export Restraint</a:t>
            </a:r>
            <a:endParaRPr lang="en-ZW" dirty="0"/>
          </a:p>
        </p:txBody>
      </p:sp>
      <p:sp>
        <p:nvSpPr>
          <p:cNvPr id="3" name="Content Placeholder 2"/>
          <p:cNvSpPr>
            <a:spLocks noGrp="1"/>
          </p:cNvSpPr>
          <p:nvPr>
            <p:ph idx="1"/>
          </p:nvPr>
        </p:nvSpPr>
        <p:spPr/>
        <p:txBody>
          <a:bodyPr/>
          <a:lstStyle/>
          <a:p>
            <a:r>
              <a:rPr lang="en-ZW" dirty="0"/>
              <a:t>A </a:t>
            </a:r>
            <a:r>
              <a:rPr lang="en-ZW" b="1" dirty="0"/>
              <a:t>voluntary export restraint (VER)</a:t>
            </a:r>
            <a:r>
              <a:rPr lang="en-ZW" dirty="0"/>
              <a:t> or </a:t>
            </a:r>
            <a:r>
              <a:rPr lang="en-ZW" b="1" dirty="0"/>
              <a:t>voluntary export restriction</a:t>
            </a:r>
            <a:r>
              <a:rPr lang="en-ZW" dirty="0"/>
              <a:t> is a government imposed limit on the quantity of goods that can be exported out of another country during a specified period of time.</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a:t>Voluntary Export Restraints</a:t>
            </a:r>
          </a:p>
        </p:txBody>
      </p:sp>
      <p:sp>
        <p:nvSpPr>
          <p:cNvPr id="3" name="Content Placeholder 2"/>
          <p:cNvSpPr>
            <a:spLocks noGrp="1"/>
          </p:cNvSpPr>
          <p:nvPr>
            <p:ph idx="1"/>
          </p:nvPr>
        </p:nvSpPr>
        <p:spPr/>
        <p:txBody>
          <a:bodyPr>
            <a:normAutofit lnSpcReduction="10000"/>
          </a:bodyPr>
          <a:lstStyle/>
          <a:p>
            <a:r>
              <a:rPr lang="en-ZW" dirty="0"/>
              <a:t>A "voluntary" export restraint (VER) or "voluntary" export restriction is a government imposed limit on the quantity of goods that can be exported out of a country during a specified period of time.</a:t>
            </a:r>
          </a:p>
          <a:p>
            <a:r>
              <a:rPr lang="en-ZW" dirty="0"/>
              <a:t> Usually the importing country coerces the exporter into a "voluntary" restraint agreement, and the word voluntary is in quotes to indicate it's not truly voluntary</a:t>
            </a:r>
          </a:p>
          <a:p>
            <a:pPr>
              <a:buNone/>
            </a:pPr>
            <a:endParaRPr lang="en-ZW"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a:t>Voluntary Export Restraints</a:t>
            </a:r>
          </a:p>
        </p:txBody>
      </p:sp>
      <p:sp>
        <p:nvSpPr>
          <p:cNvPr id="3" name="Content Placeholder 2"/>
          <p:cNvSpPr>
            <a:spLocks noGrp="1"/>
          </p:cNvSpPr>
          <p:nvPr>
            <p:ph idx="1"/>
          </p:nvPr>
        </p:nvSpPr>
        <p:spPr/>
        <p:txBody>
          <a:bodyPr/>
          <a:lstStyle/>
          <a:p>
            <a:r>
              <a:rPr lang="en-ZW" dirty="0"/>
              <a:t>Typically VERs arise when the import-competing industries seek   protection from a surge of imports from particular exporting countries. </a:t>
            </a:r>
          </a:p>
          <a:p>
            <a:r>
              <a:rPr lang="en-ZW" dirty="0"/>
              <a:t>VERs are then offered by the exporter to appease the importing country and to deter the other party from imposing even more explicit (and less flexible)trade barriers.</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a:t>Voluntary Export Restraints</a:t>
            </a:r>
          </a:p>
        </p:txBody>
      </p:sp>
      <p:sp>
        <p:nvSpPr>
          <p:cNvPr id="3" name="Content Placeholder 2"/>
          <p:cNvSpPr>
            <a:spLocks noGrp="1"/>
          </p:cNvSpPr>
          <p:nvPr>
            <p:ph idx="1"/>
          </p:nvPr>
        </p:nvSpPr>
        <p:spPr/>
        <p:txBody>
          <a:bodyPr/>
          <a:lstStyle/>
          <a:p>
            <a:r>
              <a:rPr lang="en-ZW" dirty="0"/>
              <a:t>VERs are rarely completely voluntary. They represent a Beggar thy neighbour policy that seeks to shift economic activity (or preserve it) for the importing country, and has the effect of increasing costs for consumers there.</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2812" t="27273" r="35728" b="15228"/>
          <a:stretch/>
        </p:blipFill>
        <p:spPr bwMode="auto">
          <a:xfrm>
            <a:off x="228600" y="838200"/>
            <a:ext cx="8837090" cy="464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249210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W" dirty="0"/>
              <a:t>Export Subsidies</a:t>
            </a:r>
            <a:br>
              <a:rPr lang="en-ZW" dirty="0"/>
            </a:br>
            <a:endParaRPr lang="en-ZW" dirty="0"/>
          </a:p>
        </p:txBody>
      </p:sp>
      <p:sp>
        <p:nvSpPr>
          <p:cNvPr id="3" name="Content Placeholder 2"/>
          <p:cNvSpPr>
            <a:spLocks noGrp="1"/>
          </p:cNvSpPr>
          <p:nvPr>
            <p:ph idx="1"/>
          </p:nvPr>
        </p:nvSpPr>
        <p:spPr/>
        <p:txBody>
          <a:bodyPr/>
          <a:lstStyle/>
          <a:p>
            <a:r>
              <a:rPr lang="en-ZW" b="1" dirty="0"/>
              <a:t>Export Subsidy</a:t>
            </a:r>
            <a:r>
              <a:rPr lang="en-ZW" dirty="0"/>
              <a:t> is a government policy to encourage export of goods and discourage sale of goods on the domestic market through low-cost loans or tax relief for exporters.</a:t>
            </a:r>
          </a:p>
          <a:p>
            <a:endParaRPr lang="en-ZW"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7463" t="44129" r="50432" b="27936"/>
          <a:stretch/>
        </p:blipFill>
        <p:spPr bwMode="auto">
          <a:xfrm>
            <a:off x="232063" y="637308"/>
            <a:ext cx="8665810" cy="42394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W" dirty="0"/>
              <a:t>Export Tax</a:t>
            </a:r>
            <a:br>
              <a:rPr lang="en-ZW" dirty="0"/>
            </a:br>
            <a:endParaRPr lang="en-ZW" dirty="0"/>
          </a:p>
        </p:txBody>
      </p:sp>
      <p:sp>
        <p:nvSpPr>
          <p:cNvPr id="3" name="Content Placeholder 2"/>
          <p:cNvSpPr>
            <a:spLocks noGrp="1"/>
          </p:cNvSpPr>
          <p:nvPr>
            <p:ph idx="1"/>
          </p:nvPr>
        </p:nvSpPr>
        <p:spPr/>
        <p:txBody>
          <a:bodyPr/>
          <a:lstStyle/>
          <a:p>
            <a:r>
              <a:rPr lang="en-ZW" dirty="0"/>
              <a:t>Although governments usually design trade policies to reduce imports or encourage exports, some countries have applied tariffs to exports.</a:t>
            </a:r>
          </a:p>
          <a:p>
            <a:endParaRPr lang="en-ZW"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57997</TotalTime>
  <Words>6735</Words>
  <Application>Microsoft Macintosh PowerPoint</Application>
  <PresentationFormat>On-screen Show (4:3)</PresentationFormat>
  <Paragraphs>487</Paragraphs>
  <Slides>151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151</vt:i4>
      </vt:variant>
    </vt:vector>
  </HeadingPairs>
  <TitlesOfParts>
    <vt:vector size="156" baseType="lpstr">
      <vt:lpstr>Arial</vt:lpstr>
      <vt:lpstr>Calibri</vt:lpstr>
      <vt:lpstr>Times New Roman</vt:lpstr>
      <vt:lpstr>Wingdings</vt:lpstr>
      <vt:lpstr>Office Theme</vt:lpstr>
      <vt:lpstr>    INTRODUCTORY NOTES FOR    MFS514  INTERNATIONAL TRADE       </vt:lpstr>
      <vt:lpstr>International trade</vt:lpstr>
      <vt:lpstr>Autarky</vt:lpstr>
      <vt:lpstr>Free trade</vt:lpstr>
      <vt:lpstr>Free Trade</vt:lpstr>
      <vt:lpstr>Features of free trade </vt:lpstr>
      <vt:lpstr>Advantages of free trade</vt:lpstr>
      <vt:lpstr>Protectionism</vt:lpstr>
      <vt:lpstr>Protectionism</vt:lpstr>
      <vt:lpstr>Protectionist policies </vt:lpstr>
      <vt:lpstr>Protectionist policies</vt:lpstr>
      <vt:lpstr>Terms of trade </vt:lpstr>
      <vt:lpstr>Liberalization</vt:lpstr>
      <vt:lpstr>ASSIGNMENT 2</vt:lpstr>
      <vt:lpstr>Difference between Internal trade and International trade</vt:lpstr>
      <vt:lpstr>THE EVOLUTION OF TRADE THEORY </vt:lpstr>
      <vt:lpstr>THE EVOLUTION OF TRADE THEORY </vt:lpstr>
      <vt:lpstr>THE EVOLUTION OF TRADE THEORY </vt:lpstr>
      <vt:lpstr>THE EVOLUTION OF TRADE THEORY </vt:lpstr>
      <vt:lpstr>THE EVOLUTION OF TRADE THEORY </vt:lpstr>
      <vt:lpstr>THE EVOLUTION OF TRADE THEORY </vt:lpstr>
      <vt:lpstr>THE EVOLUTION OF TRADE THEORY </vt:lpstr>
      <vt:lpstr>THE EVOLUTION OF TRADE THEORY </vt:lpstr>
      <vt:lpstr>THE EVOLUTION OF TRADE THEORY </vt:lpstr>
      <vt:lpstr>THE EVOLUTION OF TRADE THEORY </vt:lpstr>
      <vt:lpstr>THE EVOLUTION OF TRADE THEORY </vt:lpstr>
      <vt:lpstr>THE EVOLUTION OF TRADE THEORY </vt:lpstr>
      <vt:lpstr>THE EVOLUTION OF TRADE THEORY </vt:lpstr>
      <vt:lpstr>THE EVOLUTION OF TRADE THEORY </vt:lpstr>
      <vt:lpstr>Porter’s Diamond</vt:lpstr>
      <vt:lpstr>The Diamond</vt:lpstr>
      <vt:lpstr>THE EVOLUTION OF TRADE THEORY</vt:lpstr>
      <vt:lpstr>Why do nations trade</vt:lpstr>
      <vt:lpstr>Absolute advantage </vt:lpstr>
      <vt:lpstr>Absolute advantage</vt:lpstr>
      <vt:lpstr>Absolute advantage</vt:lpstr>
      <vt:lpstr>Absolute advantage</vt:lpstr>
      <vt:lpstr>Absolute advantage</vt:lpstr>
      <vt:lpstr>Absolute advantage</vt:lpstr>
      <vt:lpstr>Absolute advantage</vt:lpstr>
      <vt:lpstr>Absolute advantage</vt:lpstr>
      <vt:lpstr>Absolute advantage</vt:lpstr>
      <vt:lpstr>PowerPoint Presentation</vt:lpstr>
      <vt:lpstr>Comparative advantage </vt:lpstr>
      <vt:lpstr>Comparative advantage</vt:lpstr>
      <vt:lpstr>Comparative advantage</vt:lpstr>
      <vt:lpstr>PowerPoint Presentation</vt:lpstr>
      <vt:lpstr>PowerPoint Presentation</vt:lpstr>
      <vt:lpstr>Comparative advantage</vt:lpstr>
      <vt:lpstr>PowerPoint Presentation</vt:lpstr>
      <vt:lpstr>Assumptions underlying the concept of comparative advantage</vt:lpstr>
      <vt:lpstr>What determines comparative advantage</vt:lpstr>
      <vt:lpstr>What determines comparative advantage</vt:lpstr>
      <vt:lpstr>What determines comparative advantage</vt:lpstr>
      <vt:lpstr>Gravity model of trade </vt:lpstr>
      <vt:lpstr>Gravity model of trade</vt:lpstr>
      <vt:lpstr>Gravity model of trade</vt:lpstr>
      <vt:lpstr>Heckscher-Ohlin </vt:lpstr>
      <vt:lpstr>Heckscher-Ohlin </vt:lpstr>
      <vt:lpstr>Heckscher-Ohlin </vt:lpstr>
      <vt:lpstr>Heckscher-Ohlin </vt:lpstr>
      <vt:lpstr>Heckscher-Ohlin </vt:lpstr>
      <vt:lpstr>PowerPoint Presentation</vt:lpstr>
      <vt:lpstr>PowerPoint Presentation</vt:lpstr>
      <vt:lpstr>PowerPoint Presentation</vt:lpstr>
      <vt:lpstr>PowerPoint Presentation</vt:lpstr>
      <vt:lpstr>Price determination</vt:lpstr>
      <vt:lpstr>PowerPoint Presentation</vt:lpstr>
      <vt:lpstr>Price determination</vt:lpstr>
      <vt:lpstr>Tariffs and other barriers to trade </vt:lpstr>
      <vt:lpstr>Types of Protectionism</vt:lpstr>
      <vt:lpstr>Why do Govts impose barriers to trade</vt:lpstr>
      <vt:lpstr>Why do Govts impose barriers to trade</vt:lpstr>
      <vt:lpstr>Administrative issues in imposing tariffs </vt:lpstr>
      <vt:lpstr>Administrative issues in imposing tariffs</vt:lpstr>
      <vt:lpstr>Administrative issues in imposing tariffs</vt:lpstr>
      <vt:lpstr>Administrative issues in imposing tariffs</vt:lpstr>
      <vt:lpstr>Administrative issues in imposing tariffs</vt:lpstr>
      <vt:lpstr>Tariffs in a partial equilibrium framework </vt:lpstr>
      <vt:lpstr>PowerPoint Presentation</vt:lpstr>
      <vt:lpstr>Tariffs in a partial equilibrium framework</vt:lpstr>
      <vt:lpstr>Tariffs in a partial equilibrium framework</vt:lpstr>
      <vt:lpstr>Tariffs in a partial equilibrium framework</vt:lpstr>
      <vt:lpstr>PowerPoint Presentation</vt:lpstr>
      <vt:lpstr>What are the arguments for using tariffs</vt:lpstr>
      <vt:lpstr>Quotas and other nontariff trade barriers </vt:lpstr>
      <vt:lpstr>Quantitative restrictions on import </vt:lpstr>
      <vt:lpstr>PowerPoint Presentation</vt:lpstr>
      <vt:lpstr>PowerPoint Presentation</vt:lpstr>
      <vt:lpstr>PowerPoint Presentation</vt:lpstr>
      <vt:lpstr>Disadvantages of a quota </vt:lpstr>
      <vt:lpstr>Voluntary Export Restraint</vt:lpstr>
      <vt:lpstr>Voluntary Export Restraints</vt:lpstr>
      <vt:lpstr>Voluntary Export Restraints</vt:lpstr>
      <vt:lpstr>Voluntary Export Restraints</vt:lpstr>
      <vt:lpstr>PowerPoint Presentation</vt:lpstr>
      <vt:lpstr>Export Subsidies </vt:lpstr>
      <vt:lpstr>PowerPoint Presentation</vt:lpstr>
      <vt:lpstr>Export Tax </vt:lpstr>
      <vt:lpstr>PowerPoint Presentation</vt:lpstr>
      <vt:lpstr>Export Tax</vt:lpstr>
      <vt:lpstr>Arguments for restricting imports </vt:lpstr>
      <vt:lpstr>Increasing output and employment </vt:lpstr>
      <vt:lpstr>Closing a trade deﬁcit </vt:lpstr>
      <vt:lpstr>The terms-of-trade argument </vt:lpstr>
      <vt:lpstr>The infant-industry argument </vt:lpstr>
      <vt:lpstr>Dumping </vt:lpstr>
      <vt:lpstr>Cultural or social values  </vt:lpstr>
      <vt:lpstr>Revenues </vt:lpstr>
      <vt:lpstr>International Commodity Agreements </vt:lpstr>
      <vt:lpstr>International Commodity Agreements </vt:lpstr>
      <vt:lpstr>FOREIGN EXCHANGE</vt:lpstr>
      <vt:lpstr>International Monetary System</vt:lpstr>
      <vt:lpstr>Characterization of the foreign exchange market</vt:lpstr>
      <vt:lpstr>The meaning of Exchange rate and Changes in the ER</vt:lpstr>
      <vt:lpstr>Foreign Exchange Market</vt:lpstr>
      <vt:lpstr>Discussion</vt:lpstr>
      <vt:lpstr>How is the Exchange Rate Determined under the flexible exchange rate system</vt:lpstr>
      <vt:lpstr>Foreign Exchange Markets</vt:lpstr>
      <vt:lpstr>Exchange Rate Regimes</vt:lpstr>
      <vt:lpstr>Exchange Rate Regimes</vt:lpstr>
      <vt:lpstr>Factors Affecting the Exchange Rate over time</vt:lpstr>
      <vt:lpstr>ECONOMIC INTEGRATION  </vt:lpstr>
      <vt:lpstr>ECONOMIC INTEGRATION </vt:lpstr>
      <vt:lpstr>ECONOMIC INTEGRATION</vt:lpstr>
      <vt:lpstr>Trade Bloc</vt:lpstr>
      <vt:lpstr>Trade Bloc </vt:lpstr>
      <vt:lpstr>Trade Bloc</vt:lpstr>
      <vt:lpstr>Trade Bloc</vt:lpstr>
      <vt:lpstr>Trade Bloc</vt:lpstr>
      <vt:lpstr>Efficiency gains and losses: the general case </vt:lpstr>
      <vt:lpstr>Efficiency gains and losses: the general case </vt:lpstr>
      <vt:lpstr>Trade creation  </vt:lpstr>
      <vt:lpstr>Trade Creation</vt:lpstr>
      <vt:lpstr>Trade Diversion</vt:lpstr>
      <vt:lpstr>Trade Diversion</vt:lpstr>
      <vt:lpstr>PREFERENTIAL TRADE AREA</vt:lpstr>
      <vt:lpstr>CHARACTERISTICS OF AN ECONOMIC UNION </vt:lpstr>
      <vt:lpstr>CHARACTERISTICS OF AN ECONOMIC UNION</vt:lpstr>
      <vt:lpstr>The political economy of trade policy </vt:lpstr>
      <vt:lpstr>The political economy of trade policy</vt:lpstr>
      <vt:lpstr>The political economy of trade policy</vt:lpstr>
      <vt:lpstr>The political economy of trade policy</vt:lpstr>
      <vt:lpstr>Export processing zones in international trade</vt:lpstr>
      <vt:lpstr>Export processing zones in international trade</vt:lpstr>
      <vt:lpstr>Dynamic Gains from Trade and economic growth </vt:lpstr>
      <vt:lpstr>Dynamic Gains from Trade and economic growth </vt:lpstr>
      <vt:lpstr>Sources of Economic Growth </vt:lpstr>
      <vt:lpstr>Economic Growth</vt:lpstr>
      <vt:lpstr>International Trade and Economic Growth </vt:lpstr>
      <vt:lpstr>International Trade and Economic Growth</vt:lpstr>
    </vt:vector>
  </TitlesOfParts>
  <Company>Deftones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trade theory</dc:title>
  <dc:creator>vincent</dc:creator>
  <cp:lastModifiedBy>Microsoft Office User</cp:lastModifiedBy>
  <cp:revision>49</cp:revision>
  <dcterms:created xsi:type="dcterms:W3CDTF">2013-04-10T09:48:50Z</dcterms:created>
  <dcterms:modified xsi:type="dcterms:W3CDTF">2025-02-23T06:55:18Z</dcterms:modified>
</cp:coreProperties>
</file>