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78"/>
  </p:normalViewPr>
  <p:slideViewPr>
    <p:cSldViewPr snapToGrid="0">
      <p:cViewPr varScale="1">
        <p:scale>
          <a:sx n="113" d="100"/>
          <a:sy n="113" d="100"/>
        </p:scale>
        <p:origin x="5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295400" y="4701464"/>
            <a:ext cx="8952782" cy="1204036"/>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B8B3671-A306-4A69-8480-FA9BE839245D}"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295400" y="952500"/>
            <a:ext cx="8952781" cy="3748824"/>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13150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123207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88334" y="952499"/>
            <a:ext cx="2051165" cy="4953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952500" y="952499"/>
            <a:ext cx="8235834" cy="49530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343255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921557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295400" y="1618211"/>
            <a:ext cx="8412190" cy="3944389"/>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295400" y="908858"/>
            <a:ext cx="8412192" cy="676102"/>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111397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295401" y="2260121"/>
            <a:ext cx="4350026" cy="36568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546574" y="2260120"/>
            <a:ext cx="4350025" cy="365688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00047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295400" y="966788"/>
            <a:ext cx="10059988" cy="105178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295400" y="2018581"/>
            <a:ext cx="4350027"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295400" y="2774756"/>
            <a:ext cx="4350027" cy="31507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546572" y="2018581"/>
            <a:ext cx="4350028" cy="544003"/>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546572" y="2774756"/>
            <a:ext cx="4350028" cy="315079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B8B3671-A306-4A69-8480-FA9BE839245D}"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657975" y="2625552"/>
            <a:ext cx="42386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403684" y="2625552"/>
            <a:ext cx="42417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3461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1311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2804534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06484" y="1306484"/>
            <a:ext cx="3932237" cy="2122516"/>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96000" y="1312026"/>
            <a:ext cx="5143500" cy="4565651"/>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3457840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06484" y="1307185"/>
            <a:ext cx="3932237" cy="2121813"/>
          </a:xfrm>
        </p:spPr>
        <p:txBody>
          <a:bodyPr anchor="t">
            <a:normAutofit/>
          </a:bodyPr>
          <a:lstStyle>
            <a:lvl1pPr>
              <a:defRPr sz="2400"/>
            </a:lvl1pPr>
          </a:lstStyle>
          <a:p>
            <a:r>
              <a:rPr lang="en-US" dirty="0"/>
              <a:t>Click to edit Master title style</a:t>
            </a:r>
          </a:p>
        </p:txBody>
      </p:sp>
      <p:sp>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857702" y="1307186"/>
            <a:ext cx="5038898" cy="459831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06484" y="3428999"/>
            <a:ext cx="3932237" cy="213360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5DBDDF98-C922-483F-97E9-3E76B0201B42}" type="datetimeFigureOut">
              <a:rPr lang="en-US" smtClean="0"/>
              <a:t>1/21/24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B8B3671-A306-4A69-8480-FA9BE839245D}" type="slidenum">
              <a:rPr lang="en-US" smtClean="0"/>
              <a:t>‹#›</a:t>
            </a:fld>
            <a:endParaRPr lang="en-US"/>
          </a:p>
        </p:txBody>
      </p:sp>
    </p:spTree>
    <p:extLst>
      <p:ext uri="{BB962C8B-B14F-4D97-AF65-F5344CB8AC3E}">
        <p14:creationId xmlns:p14="http://schemas.microsoft.com/office/powerpoint/2010/main" val="110100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295400" y="842963"/>
            <a:ext cx="9601200" cy="130968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295400" y="2262188"/>
            <a:ext cx="9601200" cy="3643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j-lt"/>
              </a:defRPr>
            </a:lvl1pPr>
          </a:lstStyle>
          <a:p>
            <a:fld id="{5DBDDF98-C922-483F-97E9-3E76B0201B42}" type="datetimeFigureOut">
              <a:rPr lang="en-US" smtClean="0"/>
              <a:pPr/>
              <a:t>1/21/24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728107" y="6199188"/>
            <a:ext cx="619125" cy="365125"/>
          </a:xfrm>
          <a:prstGeom prst="rect">
            <a:avLst/>
          </a:prstGeom>
        </p:spPr>
        <p:txBody>
          <a:bodyPr vert="horz" lIns="91440" tIns="45720" rIns="91440" bIns="45720" rtlCol="0" anchor="ctr"/>
          <a:lstStyle>
            <a:lvl1pPr algn="r">
              <a:defRPr sz="1050">
                <a:solidFill>
                  <a:schemeClr val="tx1"/>
                </a:solidFill>
                <a:latin typeface="+mj-lt"/>
              </a:defRPr>
            </a:lvl1pPr>
          </a:lstStyle>
          <a:p>
            <a:fld id="{1B8B3671-A306-4A69-8480-FA9BE839245D}" type="slidenum">
              <a:rPr lang="en-US" smtClean="0"/>
              <a:pPr/>
              <a:t>‹#›</a:t>
            </a:fld>
            <a:endParaRPr lang="en-US"/>
          </a:p>
        </p:txBody>
      </p:sp>
    </p:spTree>
    <p:extLst>
      <p:ext uri="{BB962C8B-B14F-4D97-AF65-F5344CB8AC3E}">
        <p14:creationId xmlns:p14="http://schemas.microsoft.com/office/powerpoint/2010/main" val="33436404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txStyles>
    <p:titleStyle>
      <a:lvl1pPr algn="l" defTabSz="914400" rtl="0" eaLnBrk="1" latinLnBrk="0" hangingPunct="1">
        <a:lnSpc>
          <a:spcPct val="120000"/>
        </a:lnSpc>
        <a:spcBef>
          <a:spcPct val="0"/>
        </a:spcBef>
        <a:buNone/>
        <a:defRPr sz="2800"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75488"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94944"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52144"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0623FB3B-24E7-5304-70D8-3CA402902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7081EE3-B6BE-9584-F5AF-E5F6484DA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descr="Tractor in farmland">
            <a:extLst>
              <a:ext uri="{FF2B5EF4-FFF2-40B4-BE49-F238E27FC236}">
                <a16:creationId xmlns:a16="http://schemas.microsoft.com/office/drawing/2014/main" id="{07EE172E-12DA-0FB5-FC14-8E346BE463AB}"/>
              </a:ext>
            </a:extLst>
          </p:cNvPr>
          <p:cNvPicPr>
            <a:picLocks noChangeAspect="1"/>
          </p:cNvPicPr>
          <p:nvPr/>
        </p:nvPicPr>
        <p:blipFill rotWithShape="1">
          <a:blip r:embed="rId2">
            <a:alphaModFix amt="60000"/>
          </a:blip>
          <a:srcRect t="15356" b="375"/>
          <a:stretch/>
        </p:blipFill>
        <p:spPr>
          <a:xfrm>
            <a:off x="-1" y="299509"/>
            <a:ext cx="12192001" cy="6858000"/>
          </a:xfrm>
          <a:prstGeom prst="rect">
            <a:avLst/>
          </a:prstGeom>
        </p:spPr>
      </p:pic>
      <p:sp>
        <p:nvSpPr>
          <p:cNvPr id="66" name="Freeform: Shape 12">
            <a:extLst>
              <a:ext uri="{FF2B5EF4-FFF2-40B4-BE49-F238E27FC236}">
                <a16:creationId xmlns:a16="http://schemas.microsoft.com/office/drawing/2014/main" id="{4711BF64-C99B-2F90-ADA1-0C08F9BE8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2500" y="952500"/>
            <a:ext cx="10287000" cy="4953000"/>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85794" h="4920343">
                <a:moveTo>
                  <a:pt x="0" y="1451087"/>
                </a:moveTo>
                <a:lnTo>
                  <a:pt x="0" y="0"/>
                </a:lnTo>
                <a:lnTo>
                  <a:pt x="9985794" y="0"/>
                </a:lnTo>
                <a:lnTo>
                  <a:pt x="9985794" y="4920343"/>
                </a:lnTo>
                <a:lnTo>
                  <a:pt x="0" y="4920343"/>
                </a:lnTo>
                <a:lnTo>
                  <a:pt x="0" y="4119525"/>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165EDF9-D5E7-AED5-153B-8AA999524294}"/>
              </a:ext>
            </a:extLst>
          </p:cNvPr>
          <p:cNvSpPr>
            <a:spLocks noGrp="1"/>
          </p:cNvSpPr>
          <p:nvPr>
            <p:ph type="ctrTitle"/>
          </p:nvPr>
        </p:nvSpPr>
        <p:spPr>
          <a:xfrm>
            <a:off x="776882" y="2398143"/>
            <a:ext cx="5143500" cy="2116348"/>
          </a:xfrm>
          <a:noFill/>
        </p:spPr>
        <p:txBody>
          <a:bodyPr anchor="b">
            <a:normAutofit/>
          </a:bodyPr>
          <a:lstStyle/>
          <a:p>
            <a:pPr>
              <a:lnSpc>
                <a:spcPct val="110000"/>
              </a:lnSpc>
            </a:pPr>
            <a:r>
              <a:rPr lang="en-GB" sz="2200" b="1"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GENDER IN AGRICULTURAL INNOVATION AND EDUCATION</a:t>
            </a:r>
            <a:br>
              <a:rPr lang="en-GB" sz="2200" b="1"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2200" b="1" dirty="0">
              <a:solidFill>
                <a:srgbClr val="FFFFFF"/>
              </a:solidFill>
            </a:endParaRPr>
          </a:p>
        </p:txBody>
      </p:sp>
      <p:sp>
        <p:nvSpPr>
          <p:cNvPr id="3" name="Subtitle 2">
            <a:extLst>
              <a:ext uri="{FF2B5EF4-FFF2-40B4-BE49-F238E27FC236}">
                <a16:creationId xmlns:a16="http://schemas.microsoft.com/office/drawing/2014/main" id="{E5B2392F-188F-3D1B-7900-731426318885}"/>
              </a:ext>
            </a:extLst>
          </p:cNvPr>
          <p:cNvSpPr>
            <a:spLocks noGrp="1"/>
          </p:cNvSpPr>
          <p:nvPr>
            <p:ph type="subTitle" idx="1"/>
          </p:nvPr>
        </p:nvSpPr>
        <p:spPr>
          <a:xfrm>
            <a:off x="776882" y="4514492"/>
            <a:ext cx="4709518" cy="753372"/>
          </a:xfrm>
          <a:noFill/>
        </p:spPr>
        <p:txBody>
          <a:bodyPr anchor="t">
            <a:normAutofit/>
          </a:bodyPr>
          <a:lstStyle/>
          <a:p>
            <a:pPr>
              <a:lnSpc>
                <a:spcPct val="110000"/>
              </a:lnSpc>
            </a:pPr>
            <a:r>
              <a:rPr lang="en-US" sz="1500" b="1" dirty="0">
                <a:solidFill>
                  <a:srgbClr val="FFFFFF"/>
                </a:solidFill>
              </a:rPr>
              <a:t>TAWANDA RUNGANGA </a:t>
            </a:r>
          </a:p>
          <a:p>
            <a:pPr>
              <a:lnSpc>
                <a:spcPct val="110000"/>
              </a:lnSpc>
            </a:pPr>
            <a:r>
              <a:rPr lang="en-US" sz="1500" b="1" dirty="0">
                <a:solidFill>
                  <a:srgbClr val="FFFFFF"/>
                </a:solidFill>
              </a:rPr>
              <a:t>B232641B</a:t>
            </a:r>
          </a:p>
        </p:txBody>
      </p:sp>
    </p:spTree>
    <p:extLst>
      <p:ext uri="{BB962C8B-B14F-4D97-AF65-F5344CB8AC3E}">
        <p14:creationId xmlns:p14="http://schemas.microsoft.com/office/powerpoint/2010/main" val="400531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42699-9166-D5B1-7A9C-49719EA2546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9589BCF1-E92F-8612-4E02-C8FEFE434223}"/>
              </a:ext>
            </a:extLst>
          </p:cNvPr>
          <p:cNvSpPr>
            <a:spLocks noGrp="1"/>
          </p:cNvSpPr>
          <p:nvPr>
            <p:ph idx="1"/>
          </p:nvPr>
        </p:nvSpPr>
        <p:spPr/>
        <p:txBody>
          <a:bodyPr>
            <a:normAutofit fontScale="85000" lnSpcReduction="10000"/>
          </a:bodyPr>
          <a:lstStyle/>
          <a:p>
            <a:r>
              <a:rPr lang="en-US" b="1" dirty="0"/>
              <a:t>4. Gender-transformative approach: This approach seeks to challenge and change existing gender norms and power dynamics within agricultural extension and training programs. It aims to promote gender equality by addressing underlying social and cultural barriers that limit women's participation and decision-making in agriculture.</a:t>
            </a:r>
          </a:p>
          <a:p>
            <a:endParaRPr lang="en-US" b="1" dirty="0"/>
          </a:p>
          <a:p>
            <a:r>
              <a:rPr lang="en-US" b="1" dirty="0"/>
              <a:t>5. Women-focused approach: This approach specifically targets women in agricultural extension and training programs. It recognizes that women often face unique challenges and may require tailored interventions to enhance their capabilities and empowerment in agriculture.</a:t>
            </a:r>
          </a:p>
          <a:p>
            <a:endParaRPr lang="en-US" b="1" dirty="0"/>
          </a:p>
          <a:p>
            <a:r>
              <a:rPr lang="en-US" b="1" dirty="0"/>
              <a:t>6. Men-focused approach: This approach recognizes that men also have specific roles and needs in agriculture and acknowledges their potential contribution to gender equality. It focuses on engaging men in extension and training activities to promote gender equitable practices and attitudes.</a:t>
            </a:r>
          </a:p>
        </p:txBody>
      </p:sp>
    </p:spTree>
    <p:extLst>
      <p:ext uri="{BB962C8B-B14F-4D97-AF65-F5344CB8AC3E}">
        <p14:creationId xmlns:p14="http://schemas.microsoft.com/office/powerpoint/2010/main" val="3918747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BECD-03F6-B9C4-DD21-AA6037FB3BB0}"/>
              </a:ext>
            </a:extLst>
          </p:cNvPr>
          <p:cNvSpPr>
            <a:spLocks noGrp="1"/>
          </p:cNvSpPr>
          <p:nvPr>
            <p:ph type="title"/>
          </p:nvPr>
        </p:nvSpPr>
        <p:spPr/>
        <p:txBody>
          <a:bodyPr/>
          <a:lstStyle/>
          <a:p>
            <a:r>
              <a:rPr lang="en-US" dirty="0"/>
              <a:t>LABOR-SAVING TECHNOLOGIES AND PRACTICES</a:t>
            </a:r>
          </a:p>
        </p:txBody>
      </p:sp>
      <p:sp>
        <p:nvSpPr>
          <p:cNvPr id="3" name="Content Placeholder 2">
            <a:extLst>
              <a:ext uri="{FF2B5EF4-FFF2-40B4-BE49-F238E27FC236}">
                <a16:creationId xmlns:a16="http://schemas.microsoft.com/office/drawing/2014/main" id="{90092049-3A26-C5D0-0C1F-F2E9527FD37A}"/>
              </a:ext>
            </a:extLst>
          </p:cNvPr>
          <p:cNvSpPr>
            <a:spLocks noGrp="1"/>
          </p:cNvSpPr>
          <p:nvPr>
            <p:ph idx="1"/>
          </p:nvPr>
        </p:nvSpPr>
        <p:spPr/>
        <p:txBody>
          <a:bodyPr>
            <a:noAutofit/>
          </a:bodyPr>
          <a:lstStyle/>
          <a:p>
            <a:r>
              <a:rPr lang="en-US" sz="1050" b="1" dirty="0"/>
              <a:t>1. Mechanization: The use of tractors, combine harvesters, and other machinery in place of manual labor has significantly reduced the physical effort required in farming operations, such as plowing, planting, and harvesting.</a:t>
            </a:r>
          </a:p>
          <a:p>
            <a:endParaRPr lang="en-US" sz="1050" b="1" dirty="0"/>
          </a:p>
          <a:p>
            <a:r>
              <a:rPr lang="en-US" sz="1050" b="1" dirty="0"/>
              <a:t>2. Precision agriculture: This practice utilizes technology like GPS, sensors, and satellite imagery to precisely manage inputs (such as fertilizers and water) and optimize crop and livestock production. It helps farmers apply resources efficiently, reduce waste, and improve yields.</a:t>
            </a:r>
          </a:p>
          <a:p>
            <a:endParaRPr lang="en-US" sz="1050" b="1" dirty="0"/>
          </a:p>
          <a:p>
            <a:r>
              <a:rPr lang="en-US" sz="1050" b="1" dirty="0"/>
              <a:t>3. Drip irrigation: This method provides water directly to plant roots, reducing water loss through evaporation and improving water-use efficiency. It saves labor by eliminating the need for manual watering, leading to reduced workload and saving time for farmers.</a:t>
            </a:r>
          </a:p>
          <a:p>
            <a:endParaRPr lang="en-US" sz="1050" b="1" dirty="0"/>
          </a:p>
          <a:p>
            <a:r>
              <a:rPr lang="en-US" sz="1050" b="1" dirty="0"/>
              <a:t>4. Crop genetics: The development of genetically modified crops has produced varieties that are resistant to pests, diseases, or environmental stresses. By reducing the need for spraying pesticides or herbicides, these crops lower the labor required for pest management and contribute to improved productivity.</a:t>
            </a:r>
          </a:p>
          <a:p>
            <a:endParaRPr lang="en-US" sz="1050" b="1" dirty="0"/>
          </a:p>
          <a:p>
            <a:r>
              <a:rPr lang="en-US" sz="1050" b="1" dirty="0"/>
              <a:t>5. Robotic automation: Advances in robotics have facilitated automated processes in agriculture, ranging from robotic milkers for dairy farming to unmanned aerial vehicles (drones) for crop monitoring and spraying. Such technologies reduce dependency on manual labor, saving time and effort.</a:t>
            </a:r>
          </a:p>
        </p:txBody>
      </p:sp>
    </p:spTree>
    <p:extLst>
      <p:ext uri="{BB962C8B-B14F-4D97-AF65-F5344CB8AC3E}">
        <p14:creationId xmlns:p14="http://schemas.microsoft.com/office/powerpoint/2010/main" val="3890610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C856-6DDF-B0D0-8B18-5288EE0194F6}"/>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ECE7DBC-7D17-5DED-BE84-178A5477985C}"/>
              </a:ext>
            </a:extLst>
          </p:cNvPr>
          <p:cNvSpPr>
            <a:spLocks noGrp="1"/>
          </p:cNvSpPr>
          <p:nvPr>
            <p:ph idx="1"/>
          </p:nvPr>
        </p:nvSpPr>
        <p:spPr/>
        <p:txBody>
          <a:bodyPr>
            <a:normAutofit fontScale="55000" lnSpcReduction="20000"/>
          </a:bodyPr>
          <a:lstStyle/>
          <a:p>
            <a:r>
              <a:rPr lang="en-US" b="1" dirty="0"/>
              <a:t>6. Hydroponics: This soil-less cultivation technique involves growing plants in nutrient-rich water solutions. It offers labor-saving benefits as it eliminates the need for soil preparation, weeding, and pest control, while also providing controlled conditions for faster and more efficient crop growth.</a:t>
            </a:r>
          </a:p>
          <a:p>
            <a:endParaRPr lang="en-US" b="1" dirty="0"/>
          </a:p>
          <a:p>
            <a:r>
              <a:rPr lang="en-US" b="1" dirty="0"/>
              <a:t>7. Autonomous vehicles: Self-driving agricultural vehicles, such as autonomous tractors, are becoming increasingly common. These vehicles can perform tasks like planting, plowing, and spraying without human intervention, reducing the need for labor and enabling farmers to focus on other activities.</a:t>
            </a:r>
          </a:p>
          <a:p>
            <a:endParaRPr lang="en-US" b="1" dirty="0"/>
          </a:p>
          <a:p>
            <a:r>
              <a:rPr lang="en-US" b="1" dirty="0"/>
              <a:t>8. Biological pest control: Employing natural predators, parasites, or pathogens to control pests and diseases can reduce the reliance on chemical pesticides. Biological pest control practices require less manual effort compared to traditional methods, as it involves introducing organisms that naturally combat pests.</a:t>
            </a:r>
          </a:p>
          <a:p>
            <a:endParaRPr lang="en-US" b="1" dirty="0"/>
          </a:p>
          <a:p>
            <a:r>
              <a:rPr lang="en-US" b="1" dirty="0"/>
              <a:t>9. Farm management software: Digital platforms and software applications provide farmers with tools for data collection, analysis, and decision-making. They streamline farm management activities, including recordkeeping, planning, and monitoring, thereby saving labor and enabling more efficient resource allocation.</a:t>
            </a:r>
          </a:p>
          <a:p>
            <a:endParaRPr lang="en-US" b="1" dirty="0"/>
          </a:p>
          <a:p>
            <a:r>
              <a:rPr lang="en-US" b="1" dirty="0"/>
              <a:t>10. Post-harvest technologies: Technologies like mechanical sorting, grading, and packaging equipment automate post-harvest processes, reducing the labor required for packaging, quality assessment, and storage. These technologies help improve efficiency and reduce waste in agricultural value chains.</a:t>
            </a:r>
          </a:p>
        </p:txBody>
      </p:sp>
    </p:spTree>
    <p:extLst>
      <p:ext uri="{BB962C8B-B14F-4D97-AF65-F5344CB8AC3E}">
        <p14:creationId xmlns:p14="http://schemas.microsoft.com/office/powerpoint/2010/main" val="3200119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04983-48C9-B288-6960-C1E6572F2E3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C931E48-B639-241E-53D4-9EF938E0E8C5}"/>
              </a:ext>
            </a:extLst>
          </p:cNvPr>
          <p:cNvSpPr>
            <a:spLocks noGrp="1"/>
          </p:cNvSpPr>
          <p:nvPr>
            <p:ph idx="1"/>
          </p:nvPr>
        </p:nvSpPr>
        <p:spPr/>
        <p:txBody>
          <a:bodyPr>
            <a:noAutofit/>
          </a:bodyPr>
          <a:lstStyle/>
          <a:p>
            <a:r>
              <a:rPr lang="en-US" sz="900" dirty="0"/>
              <a:t>1. Cornwall, A., &amp; Leach, M. (2018). Gender equality in agricultural innovation: A power perspective. Agriculture and Human Values, 35(4), 869-882.</a:t>
            </a:r>
          </a:p>
          <a:p>
            <a:endParaRPr lang="en-US" sz="900" dirty="0"/>
          </a:p>
          <a:p>
            <a:r>
              <a:rPr lang="en-US" sz="900" dirty="0"/>
              <a:t>2. The Gender and Agriculture Sourcebook. (2009). The World Bank, Washington, DC.</a:t>
            </a:r>
          </a:p>
          <a:p>
            <a:endParaRPr lang="en-US" sz="900" dirty="0"/>
          </a:p>
          <a:p>
            <a:r>
              <a:rPr lang="en-US" sz="900" dirty="0"/>
              <a:t>3. O'Brian, L., </a:t>
            </a:r>
            <a:r>
              <a:rPr lang="en-US" sz="900" dirty="0" err="1"/>
              <a:t>Dufey</a:t>
            </a:r>
            <a:r>
              <a:rPr lang="en-US" sz="900" dirty="0"/>
              <a:t>, A., &amp; Ward, C. (2018). Women's empowerment in agricultural innovation: Building evidence through participatory approaches. Gender and Development, 26(3), 401-414.</a:t>
            </a:r>
          </a:p>
          <a:p>
            <a:endParaRPr lang="en-US" sz="900" dirty="0"/>
          </a:p>
          <a:p>
            <a:r>
              <a:rPr lang="en-US" sz="900" dirty="0"/>
              <a:t>4. Kabeer, N. (2003). Gender mainstreaming in poverty eradication and the Millennium Development Goals: A handbook for policy-makers and other stakeholders. Commonwealth Secretariat.</a:t>
            </a:r>
          </a:p>
          <a:p>
            <a:endParaRPr lang="en-US" sz="900" dirty="0"/>
          </a:p>
          <a:p>
            <a:r>
              <a:rPr lang="en-US" sz="900" dirty="0"/>
              <a:t>5. FAO. (2011). Addressing gender in agricultural innovation for development: A framework for action. Rome: Food and Agriculture Organization of the United Nations.</a:t>
            </a:r>
          </a:p>
          <a:p>
            <a:endParaRPr lang="en-US" sz="900" dirty="0"/>
          </a:p>
          <a:p>
            <a:r>
              <a:rPr lang="en-US" sz="900" dirty="0"/>
              <a:t>6. Swaminathan, M. S. (2015). Gender and agriculture innovation. Indian Journal of Gender Studies, 22(2), 183-189.</a:t>
            </a:r>
          </a:p>
          <a:p>
            <a:endParaRPr lang="en-US" sz="900" dirty="0"/>
          </a:p>
          <a:p>
            <a:r>
              <a:rPr lang="en-US" sz="900" dirty="0"/>
              <a:t>7. Bessette, G. (2016). Gender and agricultural innovation in Africa: Literature review and action research in Tanzania. International Journal of African Renaissance Studies-Multi-&amp; </a:t>
            </a:r>
            <a:r>
              <a:rPr lang="en-US" sz="900" dirty="0" err="1"/>
              <a:t>Transdisciplinarity</a:t>
            </a:r>
            <a:endParaRPr lang="en-US" sz="900" dirty="0"/>
          </a:p>
        </p:txBody>
      </p:sp>
    </p:spTree>
    <p:extLst>
      <p:ext uri="{BB962C8B-B14F-4D97-AF65-F5344CB8AC3E}">
        <p14:creationId xmlns:p14="http://schemas.microsoft.com/office/powerpoint/2010/main" val="355624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71DF-C7DB-BCE6-16E5-00EAEA4B95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BED65F78-5079-A172-16F3-389C4669A28A}"/>
              </a:ext>
            </a:extLst>
          </p:cNvPr>
          <p:cNvSpPr>
            <a:spLocks noGrp="1"/>
          </p:cNvSpPr>
          <p:nvPr>
            <p:ph idx="1"/>
          </p:nvPr>
        </p:nvSpPr>
        <p:spPr/>
        <p:txBody>
          <a:bodyPr/>
          <a:lstStyle/>
          <a:p>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In the context of agricultural innovation and education, gender refers to the roles, rights, and responsibilities of individuals based on their socially constructed gender identities, norms, and expectations. It encompasses how gender influences access, opportunities, and participation in agricultural activities, including the development and adoption of innovative practices, technologies, and methods in the agricultural sector.</a:t>
            </a:r>
            <a:endParaRPr lang="en-GB" sz="1800" b="1"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b="1" kern="100" dirty="0">
                <a:effectLst/>
                <a:latin typeface="Times New Roman" panose="02020603050405020304" pitchFamily="18" charset="0"/>
                <a:ea typeface="Calibri" panose="020F0502020204030204" pitchFamily="34" charset="0"/>
                <a:cs typeface="Times New Roman" panose="02020603050405020304" pitchFamily="18" charset="0"/>
              </a:rPr>
              <a:t>Gender in agriculture acknowledges the different needs and experiences of women, men, and non-binary individuals, recognizing that they may have distinct roles, knowledge, skills, and constraints in agricultural activities. It highlights the importance of addressing gender inequalities and ensuring gender equity in agricultural innovation and education to promote inclusiveness, empowerment, and sustainable development.</a:t>
            </a:r>
            <a:endParaRPr lang="en-GB" sz="1800" b="1"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69754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11D8A-8C9F-AB04-C5F0-1837374B2ED8}"/>
              </a:ext>
            </a:extLst>
          </p:cNvPr>
          <p:cNvSpPr>
            <a:spLocks noGrp="1"/>
          </p:cNvSpPr>
          <p:nvPr>
            <p:ph type="title"/>
          </p:nvPr>
        </p:nvSpPr>
        <p:spPr/>
        <p:txBody>
          <a:bodyPr/>
          <a:lstStyle/>
          <a:p>
            <a:r>
              <a:rPr lang="en-US" dirty="0"/>
              <a:t>GENDER IN EXTENSION ORGANIZATIONS</a:t>
            </a:r>
          </a:p>
        </p:txBody>
      </p:sp>
      <p:sp>
        <p:nvSpPr>
          <p:cNvPr id="3" name="Content Placeholder 2">
            <a:extLst>
              <a:ext uri="{FF2B5EF4-FFF2-40B4-BE49-F238E27FC236}">
                <a16:creationId xmlns:a16="http://schemas.microsoft.com/office/drawing/2014/main" id="{D93FC49A-6575-E8FE-161B-2DC959F5CD92}"/>
              </a:ext>
            </a:extLst>
          </p:cNvPr>
          <p:cNvSpPr>
            <a:spLocks noGrp="1"/>
          </p:cNvSpPr>
          <p:nvPr>
            <p:ph idx="1"/>
          </p:nvPr>
        </p:nvSpPr>
        <p:spPr/>
        <p:txBody>
          <a:bodyPr/>
          <a:lstStyle/>
          <a:p>
            <a:r>
              <a:rPr lang="en-US" b="1" dirty="0"/>
              <a:t>Extension organizations, which are primarily involved in providing agricultural and rural development services to farmers, have traditionally been male-dominated. This is partly due to historical reasons and cultural norms that have restricted women's access to education, resources, and decision-making positions.</a:t>
            </a:r>
          </a:p>
          <a:p>
            <a:r>
              <a:rPr lang="en-US" b="1" dirty="0"/>
              <a:t>However, in recent years, there has been a growing recognition of the importance of involving both men and women in extension programs, as research has shown that gender equality in agriculture leads to improved productivity, food security, and rural development. Extension organizations are increasingly incorporating gender perspectives into their work and ensuring the participation of both men and women.</a:t>
            </a:r>
          </a:p>
        </p:txBody>
      </p:sp>
    </p:spTree>
    <p:extLst>
      <p:ext uri="{BB962C8B-B14F-4D97-AF65-F5344CB8AC3E}">
        <p14:creationId xmlns:p14="http://schemas.microsoft.com/office/powerpoint/2010/main" val="693567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4F75-A4BF-DFD9-BC2C-92943BBDA89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893B120F-F585-EB85-B7E6-33B90A183AE2}"/>
              </a:ext>
            </a:extLst>
          </p:cNvPr>
          <p:cNvSpPr>
            <a:spLocks noGrp="1"/>
          </p:cNvSpPr>
          <p:nvPr>
            <p:ph idx="1"/>
          </p:nvPr>
        </p:nvSpPr>
        <p:spPr/>
        <p:txBody>
          <a:bodyPr/>
          <a:lstStyle/>
          <a:p>
            <a:r>
              <a:rPr lang="en-US" b="1" dirty="0"/>
              <a:t>Efforts to promote gender equality in extension organizations include providing training and capacity building opportunities for women farmers, ensuring equal access to resources, promoting women's leadership in decision-making processes, and addressing the specific needs and constraints faced by women in agriculture.</a:t>
            </a:r>
          </a:p>
          <a:p>
            <a:r>
              <a:rPr lang="en-US" b="1" dirty="0"/>
              <a:t>Furthermore, extension organizations are increasingly recognizing the crucial role women play in agriculture, as they often make up a significant portion of the agricultural workforce in many countries. In response, extension programs are being tailored to meet the specific needs of women farmers, such as providing gender-sensitive agricultural training, addressing time and labor constraints, and supporting women's access to credit and markets.</a:t>
            </a:r>
          </a:p>
          <a:p>
            <a:endParaRPr lang="en-US" dirty="0"/>
          </a:p>
        </p:txBody>
      </p:sp>
    </p:spTree>
    <p:extLst>
      <p:ext uri="{BB962C8B-B14F-4D97-AF65-F5344CB8AC3E}">
        <p14:creationId xmlns:p14="http://schemas.microsoft.com/office/powerpoint/2010/main" val="381082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73050-5763-A26D-E525-E02EAF732B0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26D7AECA-EA60-7023-0FD0-FE81AB607B2F}"/>
              </a:ext>
            </a:extLst>
          </p:cNvPr>
          <p:cNvSpPr>
            <a:spLocks noGrp="1"/>
          </p:cNvSpPr>
          <p:nvPr>
            <p:ph idx="1"/>
          </p:nvPr>
        </p:nvSpPr>
        <p:spPr/>
        <p:txBody>
          <a:bodyPr/>
          <a:lstStyle/>
          <a:p>
            <a:r>
              <a:rPr lang="en-US" b="1" dirty="0"/>
              <a:t>Overall, there is a growing recognition of the importance of incorporating gender perspectives within extension organizations, as it not only supports women's economic empowerment but also contributes to sustainable agricultural development and poverty reduction.</a:t>
            </a:r>
          </a:p>
        </p:txBody>
      </p:sp>
    </p:spTree>
    <p:extLst>
      <p:ext uri="{BB962C8B-B14F-4D97-AF65-F5344CB8AC3E}">
        <p14:creationId xmlns:p14="http://schemas.microsoft.com/office/powerpoint/2010/main" val="1964803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C5E9-197E-C036-95F3-C6FC3D6463BB}"/>
              </a:ext>
            </a:extLst>
          </p:cNvPr>
          <p:cNvSpPr>
            <a:spLocks noGrp="1"/>
          </p:cNvSpPr>
          <p:nvPr>
            <p:ph type="title"/>
          </p:nvPr>
        </p:nvSpPr>
        <p:spPr/>
        <p:txBody>
          <a:bodyPr/>
          <a:lstStyle/>
          <a:p>
            <a:r>
              <a:rPr lang="en-US" dirty="0"/>
              <a:t>Gender and participatory research</a:t>
            </a:r>
          </a:p>
        </p:txBody>
      </p:sp>
      <p:sp>
        <p:nvSpPr>
          <p:cNvPr id="3" name="Content Placeholder 2">
            <a:extLst>
              <a:ext uri="{FF2B5EF4-FFF2-40B4-BE49-F238E27FC236}">
                <a16:creationId xmlns:a16="http://schemas.microsoft.com/office/drawing/2014/main" id="{468B9816-3A7D-EBCE-7782-4099571FC930}"/>
              </a:ext>
            </a:extLst>
          </p:cNvPr>
          <p:cNvSpPr>
            <a:spLocks noGrp="1"/>
          </p:cNvSpPr>
          <p:nvPr>
            <p:ph idx="1"/>
          </p:nvPr>
        </p:nvSpPr>
        <p:spPr/>
        <p:txBody>
          <a:bodyPr>
            <a:normAutofit fontScale="92500"/>
          </a:bodyPr>
          <a:lstStyle/>
          <a:p>
            <a:r>
              <a:rPr lang="en-US" b="1" dirty="0"/>
              <a:t>Gender and participatory research are intertwined in several ways. Participatory research approaches aim to engage and involve individuals, communities, or marginalized groups in the research process as active participants, rather than treating them as passive subjects or objects of study. This approach recognizes the importance of including diverse voices and experiences in research to ensure that findings and recommendations are relevant, meaningful, and responsive to the needs and priorities of all stakeholders.</a:t>
            </a:r>
          </a:p>
          <a:p>
            <a:r>
              <a:rPr lang="en-US" b="1" dirty="0"/>
              <a:t>Gender is a critical aspect of participatory research. It recognizes that gender is a socially constructed concept that influences power dynamics, roles, responsibilities, and access to resources and opportunities. By adopting a gender-sensitive lens, participatory research can identify and address the gender-specific needs, perspectives, and constraints of different individuals or groups within a community or society.</a:t>
            </a:r>
          </a:p>
        </p:txBody>
      </p:sp>
    </p:spTree>
    <p:extLst>
      <p:ext uri="{BB962C8B-B14F-4D97-AF65-F5344CB8AC3E}">
        <p14:creationId xmlns:p14="http://schemas.microsoft.com/office/powerpoint/2010/main" val="1542508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902B6-6F1C-642E-E9A2-FE1E2C21AFA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31E1F0D5-FB32-27C8-FEF7-DDBF0996E3D4}"/>
              </a:ext>
            </a:extLst>
          </p:cNvPr>
          <p:cNvSpPr>
            <a:spLocks noGrp="1"/>
          </p:cNvSpPr>
          <p:nvPr>
            <p:ph idx="1"/>
          </p:nvPr>
        </p:nvSpPr>
        <p:spPr/>
        <p:txBody>
          <a:bodyPr>
            <a:normAutofit fontScale="92500" lnSpcReduction="10000"/>
          </a:bodyPr>
          <a:lstStyle/>
          <a:p>
            <a:r>
              <a:rPr lang="en-US" b="1" dirty="0"/>
              <a:t>Engaging women and gender-diverse individuals in participatory research is particularly important. Historically, women have been underrepresented or excluded from research processes and decision-making, resulting in limited understanding of their unique experiences, challenges, and strengths. Participatory research offers an opportunity to empower women to actively participate in research, share their knowledge, and contribute their perspectives to inform decision-making processes.</a:t>
            </a:r>
          </a:p>
          <a:p>
            <a:r>
              <a:rPr lang="en-US" b="1" dirty="0"/>
              <a:t>Participatory research can also help challenge and transform gender norms, stereotypes, and inequalities. By actively involving women and gender-diverse individuals in research, it provides a platform for them to challenge traditional roles and expectations, amplify their voices, and advocate for their rights. Moreover, participatory research can identify and promote gender-equitable solutions to address social, economic, and environmental challenges, ultimately contributing to gender equality and social justice.</a:t>
            </a:r>
          </a:p>
        </p:txBody>
      </p:sp>
    </p:spTree>
    <p:extLst>
      <p:ext uri="{BB962C8B-B14F-4D97-AF65-F5344CB8AC3E}">
        <p14:creationId xmlns:p14="http://schemas.microsoft.com/office/powerpoint/2010/main" val="361932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F8D5-7536-97BD-1EF1-767FF1B0B303}"/>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F0CD91A7-F1FB-F317-8E79-8B357F0EDA39}"/>
              </a:ext>
            </a:extLst>
          </p:cNvPr>
          <p:cNvSpPr>
            <a:spLocks noGrp="1"/>
          </p:cNvSpPr>
          <p:nvPr>
            <p:ph idx="1"/>
          </p:nvPr>
        </p:nvSpPr>
        <p:spPr/>
        <p:txBody>
          <a:bodyPr/>
          <a:lstStyle/>
          <a:p>
            <a:r>
              <a:rPr lang="en-US" b="1" dirty="0"/>
              <a:t>It is important to note that participatory research should not assume a homogeneous experience or perspective of gender. Intersectionality, which refers to the interconnections between gender and other social identities such as race, ethnicity, class, sexuality, and disability, should be considered to ensure that research accounts for the diverse needs and experiences of different individuals.</a:t>
            </a:r>
          </a:p>
          <a:p>
            <a:endParaRPr lang="en-US" dirty="0"/>
          </a:p>
        </p:txBody>
      </p:sp>
    </p:spTree>
    <p:extLst>
      <p:ext uri="{BB962C8B-B14F-4D97-AF65-F5344CB8AC3E}">
        <p14:creationId xmlns:p14="http://schemas.microsoft.com/office/powerpoint/2010/main" val="1690723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CD2E-0C67-D5A0-61A8-DF782F20900D}"/>
              </a:ext>
            </a:extLst>
          </p:cNvPr>
          <p:cNvSpPr>
            <a:spLocks noGrp="1"/>
          </p:cNvSpPr>
          <p:nvPr>
            <p:ph type="title"/>
          </p:nvPr>
        </p:nvSpPr>
        <p:spPr/>
        <p:txBody>
          <a:bodyPr/>
          <a:lstStyle/>
          <a:p>
            <a:r>
              <a:rPr lang="en-US" dirty="0"/>
              <a:t>GENDER APPROACHES IN AGRICULTURAL EXTENSION AND TRAINING</a:t>
            </a:r>
          </a:p>
        </p:txBody>
      </p:sp>
      <p:sp>
        <p:nvSpPr>
          <p:cNvPr id="3" name="Content Placeholder 2">
            <a:extLst>
              <a:ext uri="{FF2B5EF4-FFF2-40B4-BE49-F238E27FC236}">
                <a16:creationId xmlns:a16="http://schemas.microsoft.com/office/drawing/2014/main" id="{FD8B6115-F628-08C1-E5AE-EE13DE56AE25}"/>
              </a:ext>
            </a:extLst>
          </p:cNvPr>
          <p:cNvSpPr>
            <a:spLocks noGrp="1"/>
          </p:cNvSpPr>
          <p:nvPr>
            <p:ph idx="1"/>
          </p:nvPr>
        </p:nvSpPr>
        <p:spPr/>
        <p:txBody>
          <a:bodyPr>
            <a:normAutofit fontScale="92500" lnSpcReduction="20000"/>
          </a:bodyPr>
          <a:lstStyle/>
          <a:p>
            <a:r>
              <a:rPr lang="en-US" b="1" dirty="0"/>
              <a:t>1. Gender-neutral approach: This approach treats men and women as equals in terms of agricultural extension and training. It does not consider gender-specific needs or constraints and assumes that both genders have similar capacities and resources.</a:t>
            </a:r>
          </a:p>
          <a:p>
            <a:endParaRPr lang="en-US" b="1" dirty="0"/>
          </a:p>
          <a:p>
            <a:r>
              <a:rPr lang="en-US" b="1" dirty="0"/>
              <a:t>2. Gender-integrated approach: This approach recognizes the role of gender but focuses on integrating women into existing agricultural extension and training programs. It aims to ensure equal participation and access to resources for both men and women.</a:t>
            </a:r>
          </a:p>
          <a:p>
            <a:endParaRPr lang="en-US" b="1" dirty="0"/>
          </a:p>
          <a:p>
            <a:r>
              <a:rPr lang="en-US" b="1" dirty="0"/>
              <a:t>3. Gender-sensitive approach: This approach acknowledges the different roles, needs, and priorities of men and women in agriculture. It considers gender-specific constraints and incorporates them into the design and implementation of extension and training activities.</a:t>
            </a:r>
          </a:p>
          <a:p>
            <a:endParaRPr lang="en-US" b="1" dirty="0"/>
          </a:p>
          <a:p>
            <a:endParaRPr lang="en-US" dirty="0"/>
          </a:p>
        </p:txBody>
      </p:sp>
    </p:spTree>
    <p:extLst>
      <p:ext uri="{BB962C8B-B14F-4D97-AF65-F5344CB8AC3E}">
        <p14:creationId xmlns:p14="http://schemas.microsoft.com/office/powerpoint/2010/main" val="3950926815"/>
      </p:ext>
    </p:extLst>
  </p:cSld>
  <p:clrMapOvr>
    <a:masterClrMapping/>
  </p:clrMapOvr>
</p:sld>
</file>

<file path=ppt/theme/theme1.xml><?xml version="1.0" encoding="utf-8"?>
<a:theme xmlns:a="http://schemas.openxmlformats.org/drawingml/2006/main" name="PoiseVTI">
  <a:themeElements>
    <a:clrScheme name="AnalogousFromDarkSeedLeftStep">
      <a:dk1>
        <a:srgbClr val="000000"/>
      </a:dk1>
      <a:lt1>
        <a:srgbClr val="FFFFFF"/>
      </a:lt1>
      <a:dk2>
        <a:srgbClr val="2F3920"/>
      </a:dk2>
      <a:lt2>
        <a:srgbClr val="E8E2E4"/>
      </a:lt2>
      <a:accent1>
        <a:srgbClr val="46B28E"/>
      </a:accent1>
      <a:accent2>
        <a:srgbClr val="3BB158"/>
      </a:accent2>
      <a:accent3>
        <a:srgbClr val="59B447"/>
      </a:accent3>
      <a:accent4>
        <a:srgbClr val="7EAE3A"/>
      </a:accent4>
      <a:accent5>
        <a:srgbClr val="A5A541"/>
      </a:accent5>
      <a:accent6>
        <a:srgbClr val="B1803B"/>
      </a:accent6>
      <a:hlink>
        <a:srgbClr val="7A892D"/>
      </a:hlink>
      <a:folHlink>
        <a:srgbClr val="7F7F7F"/>
      </a:folHlink>
    </a:clrScheme>
    <a:fontScheme name="Goudy Univers">
      <a:majorFont>
        <a:latin typeface="Goudy Old Style"/>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iseVTI" id="{9843863B-6720-4231-BFE7-E604B355382A}" vid="{6C5B2780-C73E-445D-98DA-9D2BCD78971D}"/>
    </a:ext>
  </a:extLst>
</a:theme>
</file>

<file path=docProps/app.xml><?xml version="1.0" encoding="utf-8"?>
<Properties xmlns="http://schemas.openxmlformats.org/officeDocument/2006/extended-properties" xmlns:vt="http://schemas.openxmlformats.org/officeDocument/2006/docPropsVTypes">
  <TotalTime>44</TotalTime>
  <Words>1726</Words>
  <Application>Microsoft Macintosh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Goudy Old Style</vt:lpstr>
      <vt:lpstr>Times New Roman</vt:lpstr>
      <vt:lpstr>Univers Light</vt:lpstr>
      <vt:lpstr>PoiseVTI</vt:lpstr>
      <vt:lpstr>GENDER IN AGRICULTURAL INNOVATION AND EDUCATION </vt:lpstr>
      <vt:lpstr>INTRODUCTION</vt:lpstr>
      <vt:lpstr>GENDER IN EXTENSION ORGANIZATIONS</vt:lpstr>
      <vt:lpstr>Cont.</vt:lpstr>
      <vt:lpstr>Cont.</vt:lpstr>
      <vt:lpstr>Gender and participatory research</vt:lpstr>
      <vt:lpstr>Cont.</vt:lpstr>
      <vt:lpstr>Cont.</vt:lpstr>
      <vt:lpstr>GENDER APPROACHES IN AGRICULTURAL EXTENSION AND TRAINING</vt:lpstr>
      <vt:lpstr>Cont.</vt:lpstr>
      <vt:lpstr>LABOR-SAVING TECHNOLOGIES AND PRACTICES</vt:lpstr>
      <vt:lpstr>Cont.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IN AGRICULTURAL INNOVATION AND EDUCATION </dc:title>
  <dc:creator>Tawanda Runganga</dc:creator>
  <cp:lastModifiedBy>Tawanda Runganga</cp:lastModifiedBy>
  <cp:revision>1</cp:revision>
  <dcterms:created xsi:type="dcterms:W3CDTF">2024-01-21T12:10:02Z</dcterms:created>
  <dcterms:modified xsi:type="dcterms:W3CDTF">2024-01-21T12:54:11Z</dcterms:modified>
</cp:coreProperties>
</file>