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6" r:id="rId6"/>
    <p:sldId id="261" r:id="rId7"/>
    <p:sldId id="262" r:id="rId8"/>
    <p:sldId id="267" r:id="rId9"/>
    <p:sldId id="263" r:id="rId10"/>
    <p:sldId id="268" r:id="rId11"/>
    <p:sldId id="264" r:id="rId12"/>
    <p:sldId id="269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Gender Issues in </a:t>
            </a:r>
            <a:r>
              <a:rPr lang="en-GB" dirty="0"/>
              <a:t>A</a:t>
            </a:r>
            <a:r>
              <a:rPr lang="en-GB" dirty="0" smtClean="0"/>
              <a:t>gricultural Labour</a:t>
            </a:r>
            <a:endParaRPr lang="en-ZW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Presenter: Lorence Usayi B232384B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147102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Gender and employment in labour-intensive export </a:t>
            </a:r>
            <a:r>
              <a:rPr lang="en-GB" dirty="0" smtClean="0"/>
              <a:t>agriculture Cont..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Access to resources and </a:t>
            </a:r>
            <a:r>
              <a:rPr lang="en-GB" dirty="0" smtClean="0"/>
              <a:t>inputs:- gender disparities in access to productive resources and inputs such as land, credit, seeds and fertilisers can hinder women’s participation and productivity in labour-intensive export agriculture.</a:t>
            </a:r>
            <a:endParaRPr lang="en-GB" dirty="0"/>
          </a:p>
          <a:p>
            <a:r>
              <a:rPr lang="en-GB" dirty="0"/>
              <a:t>Social </a:t>
            </a:r>
            <a:r>
              <a:rPr lang="en-GB" dirty="0" smtClean="0"/>
              <a:t>protection:- ensuring social protection measures, including health insurance, maternity benefits and pension is crucial for women employed in labour-intensive export agriculture.</a:t>
            </a:r>
            <a:endParaRPr lang="en-GB" dirty="0"/>
          </a:p>
          <a:p>
            <a:r>
              <a:rPr lang="en-GB" dirty="0"/>
              <a:t>Gender mainstreaming and policy </a:t>
            </a:r>
            <a:r>
              <a:rPr lang="en-GB" dirty="0" smtClean="0"/>
              <a:t>interventions:- gender considerations should be integrated into policies, programs and interventions related to labour-intensive export agriculture.</a:t>
            </a:r>
            <a:endParaRPr lang="en-GB" dirty="0"/>
          </a:p>
          <a:p>
            <a:r>
              <a:rPr lang="en-GB" dirty="0"/>
              <a:t>Collective bargaining and </a:t>
            </a:r>
            <a:r>
              <a:rPr lang="en-GB" dirty="0" smtClean="0"/>
              <a:t>representation:- it can help ensure fair wages, safe working conditions and the protection labour rights for women workers</a:t>
            </a:r>
            <a:endParaRPr lang="en-GB" dirty="0"/>
          </a:p>
          <a:p>
            <a:r>
              <a:rPr lang="en-GB" dirty="0"/>
              <a:t>Data and </a:t>
            </a:r>
            <a:r>
              <a:rPr lang="en-GB" dirty="0" smtClean="0"/>
              <a:t>research:- can help identify trends, gaps and opportunities for improving gender equalities and employment outcomes in export agriculture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8624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Conclusion</a:t>
            </a:r>
            <a:endParaRPr lang="en-ZW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Feminization of labour has implications on gender equality and women’s empowerment</a:t>
            </a:r>
          </a:p>
          <a:p>
            <a:r>
              <a:rPr lang="en-GB" dirty="0"/>
              <a:t>Women working in the informal sector often face precarious working conditions, low wages, lack of social security and limited access to benefits such as healthcare and pensions.</a:t>
            </a:r>
          </a:p>
          <a:p>
            <a:r>
              <a:rPr lang="en-GB" dirty="0"/>
              <a:t>They are also more vulnerable to exploitation, harassment and violence in the workplace </a:t>
            </a:r>
            <a:endParaRPr lang="en-GB" dirty="0" smtClean="0"/>
          </a:p>
          <a:p>
            <a:r>
              <a:rPr lang="en-GB" dirty="0"/>
              <a:t>By addressing the gender dimensions of informal labour, societies can work towards greater gender equality, economic empowerment of women and improved labour standards for all </a:t>
            </a:r>
            <a:r>
              <a:rPr lang="en-GB" dirty="0" smtClean="0"/>
              <a:t>workers</a:t>
            </a:r>
            <a:endParaRPr lang="en-GB" dirty="0" smtClean="0"/>
          </a:p>
          <a:p>
            <a:r>
              <a:rPr lang="en-GB" dirty="0" smtClean="0"/>
              <a:t>Stakeholders </a:t>
            </a:r>
            <a:r>
              <a:rPr lang="en-GB" dirty="0" smtClean="0"/>
              <a:t>should work towards creating an environment where women agricultural labourers have equal rights, decent working conditions and opportunities for economic empowerment within the agricultural </a:t>
            </a:r>
            <a:r>
              <a:rPr lang="en-GB" dirty="0" smtClean="0"/>
              <a:t>sector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10971807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References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Manfre</a:t>
            </a:r>
            <a:r>
              <a:rPr lang="en-GB" dirty="0"/>
              <a:t>, C., D. Rubin, A. Allen, G. </a:t>
            </a:r>
            <a:r>
              <a:rPr lang="en-GB" dirty="0" err="1"/>
              <a:t>Summerfeld</a:t>
            </a:r>
            <a:r>
              <a:rPr lang="en-GB" dirty="0"/>
              <a:t>, K. </a:t>
            </a:r>
            <a:r>
              <a:rPr lang="en-GB" dirty="0" err="1"/>
              <a:t>Colverson</a:t>
            </a:r>
            <a:r>
              <a:rPr lang="en-GB" dirty="0"/>
              <a:t>, and M. </a:t>
            </a:r>
            <a:r>
              <a:rPr lang="en-GB" dirty="0" err="1"/>
              <a:t>Akerodolu</a:t>
            </a:r>
            <a:r>
              <a:rPr lang="en-GB" dirty="0"/>
              <a:t>. 2013. “Reducing the Gender Gap </a:t>
            </a:r>
            <a:r>
              <a:rPr lang="en-GB" dirty="0" smtClean="0"/>
              <a:t>in </a:t>
            </a:r>
            <a:r>
              <a:rPr lang="en-GB" dirty="0"/>
              <a:t>Agricultural Extension and Advisory Services: How to </a:t>
            </a:r>
            <a:r>
              <a:rPr lang="en-GB" dirty="0" smtClean="0"/>
              <a:t>Find </a:t>
            </a:r>
            <a:r>
              <a:rPr lang="en-GB" dirty="0"/>
              <a:t>the Best Fit for Men and Women Farmers.” MEAS </a:t>
            </a:r>
            <a:r>
              <a:rPr lang="en-GB" dirty="0" smtClean="0"/>
              <a:t>Discussion </a:t>
            </a:r>
            <a:r>
              <a:rPr lang="en-GB" dirty="0"/>
              <a:t>Paper 2. Modernizing Extension and Advisory </a:t>
            </a:r>
            <a:r>
              <a:rPr lang="en-GB" dirty="0" smtClean="0"/>
              <a:t>Services </a:t>
            </a:r>
            <a:r>
              <a:rPr lang="en-GB" dirty="0"/>
              <a:t>(MEAS) and U.S. Agency for International </a:t>
            </a:r>
            <a:r>
              <a:rPr lang="en-GB" dirty="0" smtClean="0"/>
              <a:t>Development </a:t>
            </a:r>
            <a:r>
              <a:rPr lang="en-GB" dirty="0"/>
              <a:t>(USAID), University of Illinois, Urbana. </a:t>
            </a:r>
            <a:endParaRPr lang="en-GB" dirty="0" smtClean="0"/>
          </a:p>
          <a:p>
            <a:r>
              <a:rPr lang="en-GB" dirty="0" smtClean="0"/>
              <a:t>CCAFS </a:t>
            </a:r>
            <a:r>
              <a:rPr lang="en-GB" dirty="0"/>
              <a:t>and FAO (CGIAR Research Program on Climate </a:t>
            </a:r>
            <a:r>
              <a:rPr lang="en-GB" dirty="0" smtClean="0"/>
              <a:t>Change</a:t>
            </a:r>
            <a:r>
              <a:rPr lang="en-GB" dirty="0"/>
              <a:t>, Agriculture, and Food Security and Food and </a:t>
            </a:r>
            <a:r>
              <a:rPr lang="en-GB" dirty="0" smtClean="0"/>
              <a:t>Agriculture </a:t>
            </a:r>
            <a:r>
              <a:rPr lang="en-GB" dirty="0"/>
              <a:t>Organization of the United Nations). 2012. </a:t>
            </a:r>
            <a:r>
              <a:rPr lang="en-GB" dirty="0" smtClean="0"/>
              <a:t>“</a:t>
            </a:r>
            <a:r>
              <a:rPr lang="en-GB" dirty="0"/>
              <a:t>Training Guide: Gender and Climate Change Research </a:t>
            </a:r>
            <a:r>
              <a:rPr lang="en-GB" dirty="0" smtClean="0"/>
              <a:t>in </a:t>
            </a:r>
            <a:r>
              <a:rPr lang="en-GB" dirty="0"/>
              <a:t>Agriculture and Food Security for </a:t>
            </a:r>
            <a:r>
              <a:rPr lang="en-GB"/>
              <a:t>Rural </a:t>
            </a:r>
            <a:r>
              <a:rPr lang="en-GB" smtClean="0"/>
              <a:t>Development</a:t>
            </a:r>
            <a:r>
              <a:rPr lang="en-GB" dirty="0"/>
              <a:t>.” CCAFS and FAO, Rome, Italy.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106600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YOU!!</a:t>
            </a:r>
            <a:endParaRPr lang="en-ZW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 smtClean="0"/>
          </a:p>
          <a:p>
            <a:endParaRPr lang="en-GB" dirty="0"/>
          </a:p>
          <a:p>
            <a:r>
              <a:rPr lang="en-GB" dirty="0" smtClean="0"/>
              <a:t>LORENCE USAYI B232384B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282209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Presentation overview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Definition of terms</a:t>
            </a:r>
          </a:p>
          <a:p>
            <a:r>
              <a:rPr lang="en-GB" dirty="0" smtClean="0"/>
              <a:t>Gender and informal labour</a:t>
            </a:r>
          </a:p>
          <a:p>
            <a:r>
              <a:rPr lang="en-GB" dirty="0" smtClean="0"/>
              <a:t>Addressing gender aspects of informal labour</a:t>
            </a:r>
          </a:p>
          <a:p>
            <a:r>
              <a:rPr lang="en-GB" dirty="0" smtClean="0"/>
              <a:t>Labour rights and decent work for women in agricultural labourers</a:t>
            </a:r>
          </a:p>
          <a:p>
            <a:r>
              <a:rPr lang="en-GB" dirty="0" smtClean="0"/>
              <a:t>Gender and employment in labour-intensive export agriculture</a:t>
            </a:r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0014249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Definition of terms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Gender refers to the set of social and cultural roles, behaviours, expectations, and attributes that societies assign to individuals based on their perceived or assigned sex.</a:t>
            </a:r>
          </a:p>
          <a:p>
            <a:r>
              <a:rPr lang="en-GB" dirty="0" smtClean="0"/>
              <a:t>Informal labour refers to work that is not regulated by the state, lacks legal protections, and often operates outside formal employment arrangements. It encompasses a wide range of activities, including street vending, domestic work, day labour, and small scale agriculture, among others.</a:t>
            </a: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4192744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Gender and informal labour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Gender and informal labour are interconnected</a:t>
            </a:r>
          </a:p>
          <a:p>
            <a:r>
              <a:rPr lang="en-GB" dirty="0" smtClean="0"/>
              <a:t>Women tend to be disproportionately represented in informal labour sectors compared to men</a:t>
            </a:r>
          </a:p>
          <a:p>
            <a:r>
              <a:rPr lang="en-GB" dirty="0" smtClean="0"/>
              <a:t>This is known as feminization of informal labour</a:t>
            </a:r>
          </a:p>
          <a:p>
            <a:r>
              <a:rPr lang="en-GB" dirty="0" smtClean="0"/>
              <a:t>Reasons for this include:-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Limited access to formal </a:t>
            </a:r>
            <a:r>
              <a:rPr lang="en-GB" dirty="0" smtClean="0"/>
              <a:t>employment:- women often face barriers to enter formal employment due to factors su</a:t>
            </a:r>
            <a:r>
              <a:rPr lang="en-GB" dirty="0" smtClean="0"/>
              <a:t>ch as discrimination, limited education and skills, and social norms. They turn into informal labour for survival and income generation.</a:t>
            </a:r>
            <a:r>
              <a:rPr lang="en-GB" dirty="0" smtClean="0"/>
              <a:t> </a:t>
            </a:r>
            <a:endParaRPr lang="en-GB" dirty="0" smtClean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smtClean="0"/>
              <a:t>Care </a:t>
            </a:r>
            <a:r>
              <a:rPr lang="en-GB" dirty="0" smtClean="0"/>
              <a:t>responsibilities:- caregiving responsibilities such as child care, household chores and elderly care limit women to engage in formal employment with fixed hours and rigid schedules.</a:t>
            </a: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747925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Gender and informal </a:t>
            </a:r>
            <a:r>
              <a:rPr lang="en-GB" dirty="0" smtClean="0"/>
              <a:t>labour cont..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Segregation in the labour </a:t>
            </a:r>
            <a:r>
              <a:rPr lang="en-GB" dirty="0" smtClean="0"/>
              <a:t>market:- women concentrate in sectors that are more informal such as street vendors and domestic work and these are characterised by low pay, long hours and lack of social protection.</a:t>
            </a:r>
            <a:endParaRPr lang="en-ZW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Gender norms and </a:t>
            </a:r>
            <a:r>
              <a:rPr lang="en-GB" dirty="0" smtClean="0"/>
              <a:t>biases:- Norms that assign women as caregivers and man as breadwinners contributed to the gendered division of labour with women </a:t>
            </a:r>
            <a:r>
              <a:rPr lang="en-GB" dirty="0" err="1" smtClean="0"/>
              <a:t>bein</a:t>
            </a:r>
            <a:r>
              <a:rPr lang="en-GB" dirty="0" smtClean="0"/>
              <a:t> pushed to informal work.</a:t>
            </a:r>
            <a:endParaRPr lang="en-ZW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29633255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Addressing gender aspects of informal labour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4381879"/>
          </a:xfrm>
        </p:spPr>
        <p:txBody>
          <a:bodyPr>
            <a:normAutofit/>
          </a:bodyPr>
          <a:lstStyle/>
          <a:p>
            <a:r>
              <a:rPr lang="en-GB" dirty="0" smtClean="0"/>
              <a:t>It requires a multifaceted approach which includes:-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Promoting women’s access to education and skills </a:t>
            </a:r>
            <a:r>
              <a:rPr lang="en-GB" dirty="0" smtClean="0"/>
              <a:t>training to expand their opportunities for formal employment.</a:t>
            </a:r>
            <a:endParaRPr lang="en-GB" dirty="0" smtClean="0"/>
          </a:p>
          <a:p>
            <a:pPr>
              <a:buFont typeface="+mj-lt"/>
              <a:buAutoNum type="arabicPeriod"/>
            </a:pPr>
            <a:r>
              <a:rPr lang="en-GB" dirty="0" smtClean="0"/>
              <a:t>Creating an enabling environment for women entrepreneurs in the informal sector through access to credit, training and supportive policies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Strengthening legal frameworks to protect the rights if informal workers, regardless of gender and extending social protection mechanisms to cover those in the informal sector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Challenging gender norms and stereotypes that reinforce the feminization of informal labour</a:t>
            </a:r>
          </a:p>
          <a:p>
            <a:pPr>
              <a:buFont typeface="+mj-lt"/>
              <a:buAutoNum type="arabicPeriod"/>
            </a:pPr>
            <a:r>
              <a:rPr lang="en-GB" dirty="0" smtClean="0"/>
              <a:t>Strengthening social dialogue and organizing efforts among informal workers, including women to advocate for their rights and improve working conditions</a:t>
            </a:r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16664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Labour rights and decent work for women in agricultural labourers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smtClean="0"/>
              <a:t>Equal </a:t>
            </a:r>
            <a:r>
              <a:rPr lang="en-GB" dirty="0" smtClean="0"/>
              <a:t>pay:- women in agricultural sector should receive equal pay for work of equal value.</a:t>
            </a:r>
            <a:endParaRPr lang="en-GB" dirty="0" smtClean="0"/>
          </a:p>
          <a:p>
            <a:r>
              <a:rPr lang="en-GB" dirty="0" smtClean="0"/>
              <a:t>Health and </a:t>
            </a:r>
            <a:r>
              <a:rPr lang="en-GB" dirty="0" smtClean="0"/>
              <a:t>safety:- Agricultural work can be physically demanding and hazardous, women should have safe working conditions, protective and training to prevent occupational hazards.</a:t>
            </a:r>
            <a:endParaRPr lang="en-GB" dirty="0" smtClean="0"/>
          </a:p>
          <a:p>
            <a:r>
              <a:rPr lang="en-GB" dirty="0" smtClean="0"/>
              <a:t>Non-discrimination:- women should have equal opportunities for employment, promotions and career advancement.</a:t>
            </a:r>
            <a:endParaRPr lang="en-GB" dirty="0" smtClean="0"/>
          </a:p>
          <a:p>
            <a:r>
              <a:rPr lang="en-GB" dirty="0" smtClean="0"/>
              <a:t>Working hours and rest </a:t>
            </a:r>
            <a:r>
              <a:rPr lang="en-GB" dirty="0" smtClean="0"/>
              <a:t>periods:- ensuring reasonable working hours and rest periods is crucial for the well-being of women in agricultural </a:t>
            </a:r>
            <a:r>
              <a:rPr lang="en-GB" dirty="0" err="1" smtClean="0"/>
              <a:t>laborers</a:t>
            </a:r>
            <a:r>
              <a:rPr lang="en-GB" dirty="0" smtClean="0"/>
              <a:t>.</a:t>
            </a:r>
            <a:endParaRPr lang="en-GB" dirty="0" smtClean="0"/>
          </a:p>
          <a:p>
            <a:r>
              <a:rPr lang="en-GB" dirty="0" smtClean="0"/>
              <a:t>Social </a:t>
            </a:r>
            <a:r>
              <a:rPr lang="en-GB" dirty="0" smtClean="0"/>
              <a:t>protection:- women should have access to health insurance, </a:t>
            </a:r>
            <a:r>
              <a:rPr lang="en-GB" dirty="0" err="1" smtClean="0"/>
              <a:t>martenity</a:t>
            </a:r>
            <a:r>
              <a:rPr lang="en-GB" dirty="0" smtClean="0"/>
              <a:t> benefits and pension for support during periods of illness, pregnancy and retirement.</a:t>
            </a:r>
            <a:endParaRPr lang="en-GB" dirty="0" smtClean="0"/>
          </a:p>
          <a:p>
            <a:r>
              <a:rPr lang="en-GB" dirty="0" smtClean="0"/>
              <a:t>Education and skill </a:t>
            </a:r>
            <a:r>
              <a:rPr lang="en-GB" dirty="0" smtClean="0"/>
              <a:t>development:- access to training programs and resources can enhance women their knowledge, capabilities and economic prospects within the agricultural sector.</a:t>
            </a:r>
            <a:endParaRPr lang="en-GB" dirty="0" smtClean="0"/>
          </a:p>
          <a:p>
            <a:pPr marL="0" indent="0">
              <a:buNone/>
            </a:pPr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801574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Labour rights and decent work for women in agricultural labourers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Collective bargaining and </a:t>
            </a:r>
            <a:r>
              <a:rPr lang="en-GB" dirty="0" smtClean="0"/>
              <a:t>representation:- women should have the right to form unions or associations. This can be instrumental in promoting fair wages, safe working conditions and better livelihoods.</a:t>
            </a:r>
            <a:endParaRPr lang="en-GB" dirty="0"/>
          </a:p>
          <a:p>
            <a:r>
              <a:rPr lang="en-GB" dirty="0"/>
              <a:t>Land </a:t>
            </a:r>
            <a:r>
              <a:rPr lang="en-GB" dirty="0" smtClean="0"/>
              <a:t>rights:- strengthening land rights for women agricultural labourers is vital to promote their autonomy and reduce gender disparities in agriculture sector.</a:t>
            </a:r>
            <a:endParaRPr lang="en-GB" dirty="0"/>
          </a:p>
          <a:p>
            <a:r>
              <a:rPr lang="en-GB" dirty="0"/>
              <a:t>Supportive policies and </a:t>
            </a:r>
            <a:r>
              <a:rPr lang="en-GB" dirty="0" smtClean="0"/>
              <a:t>programs:- governments should implement policies that address the needs and challenges faced by women in agriculture such as gender responsive agricultural extension services and access to credit.</a:t>
            </a:r>
            <a:endParaRPr lang="en-GB" dirty="0"/>
          </a:p>
          <a:p>
            <a:r>
              <a:rPr lang="en-GB" dirty="0"/>
              <a:t>Awareness and </a:t>
            </a:r>
            <a:r>
              <a:rPr lang="en-GB" dirty="0" smtClean="0"/>
              <a:t>advocacy:- raising awareness about the rights and challenges of women in agricultural sector is crucial.</a:t>
            </a:r>
            <a:endParaRPr lang="en-GB" dirty="0"/>
          </a:p>
          <a:p>
            <a:endParaRPr lang="en-ZW" dirty="0"/>
          </a:p>
        </p:txBody>
      </p:sp>
    </p:spTree>
    <p:extLst>
      <p:ext uri="{BB962C8B-B14F-4D97-AF65-F5344CB8AC3E}">
        <p14:creationId xmlns:p14="http://schemas.microsoft.com/office/powerpoint/2010/main" val="359894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Gender and employment in labour-intensive export agriculture</a:t>
            </a:r>
            <a:endParaRPr lang="en-ZW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GB" sz="2900" dirty="0" smtClean="0"/>
              <a:t>Gender roles and division of </a:t>
            </a:r>
            <a:r>
              <a:rPr lang="en-GB" sz="2900" dirty="0" smtClean="0"/>
              <a:t>labour:- women are frequently engaged in activities such as planting, weeding, harvesting and processing crops, while men may be involved in tasks like land preparation or operating machinery.</a:t>
            </a:r>
            <a:endParaRPr lang="en-GB" sz="2900" dirty="0" smtClean="0"/>
          </a:p>
          <a:p>
            <a:r>
              <a:rPr lang="en-GB" sz="2900" dirty="0" smtClean="0"/>
              <a:t>Women’s </a:t>
            </a:r>
            <a:r>
              <a:rPr lang="en-GB" sz="2900" dirty="0" smtClean="0"/>
              <a:t>employment:- women contribute significantly to the sectors productivity and are employed in large numbers though characterised in low wages, informality and limited access to social protection.</a:t>
            </a:r>
            <a:endParaRPr lang="en-GB" sz="2900" dirty="0" smtClean="0"/>
          </a:p>
          <a:p>
            <a:r>
              <a:rPr lang="en-GB" sz="2900" dirty="0" smtClean="0"/>
              <a:t>Wage </a:t>
            </a:r>
            <a:r>
              <a:rPr lang="en-GB" sz="2900" dirty="0" smtClean="0"/>
              <a:t>disparities:- gender-based wage disparities persist in labour intensive export agriculture, women tend to earn lower wages compared to men even when performing similar tasks.</a:t>
            </a:r>
            <a:endParaRPr lang="en-GB" sz="2900" dirty="0" smtClean="0"/>
          </a:p>
          <a:p>
            <a:r>
              <a:rPr lang="en-GB" sz="2900" dirty="0" smtClean="0"/>
              <a:t>Working </a:t>
            </a:r>
            <a:r>
              <a:rPr lang="en-GB" sz="2900" dirty="0" smtClean="0"/>
              <a:t>conditions:- working conditions can be physically demanding and challenging and women face obstacles such as lack of acces</a:t>
            </a:r>
            <a:r>
              <a:rPr lang="en-GB" sz="2900" dirty="0" smtClean="0"/>
              <a:t>s to personal protective equipment, sanitation facilities and childcare support.</a:t>
            </a:r>
            <a:endParaRPr lang="en-GB" sz="2900" dirty="0" smtClean="0"/>
          </a:p>
          <a:p>
            <a:r>
              <a:rPr lang="en-GB" sz="2900" dirty="0" smtClean="0"/>
              <a:t>Empowerment and skills </a:t>
            </a:r>
            <a:r>
              <a:rPr lang="en-GB" sz="2900" dirty="0" smtClean="0"/>
              <a:t>development:- enhancing women’s skills and knowledge can help them access higher paying and more productive employment opportunities in the labour intensive export agriculture. </a:t>
            </a:r>
            <a:endParaRPr lang="en-GB" sz="2900" dirty="0" smtClean="0"/>
          </a:p>
        </p:txBody>
      </p:sp>
    </p:spTree>
    <p:extLst>
      <p:ext uri="{BB962C8B-B14F-4D97-AF65-F5344CB8AC3E}">
        <p14:creationId xmlns:p14="http://schemas.microsoft.com/office/powerpoint/2010/main" val="20199218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1231</Words>
  <Application>Microsoft Office PowerPoint</Application>
  <PresentationFormat>Widescreen</PresentationFormat>
  <Paragraphs>65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Trebuchet MS</vt:lpstr>
      <vt:lpstr>Wingdings 3</vt:lpstr>
      <vt:lpstr>Facet</vt:lpstr>
      <vt:lpstr>Gender Issues in Agricultural Labour</vt:lpstr>
      <vt:lpstr>Presentation overview</vt:lpstr>
      <vt:lpstr>Definition of terms</vt:lpstr>
      <vt:lpstr>Gender and informal labour</vt:lpstr>
      <vt:lpstr>Gender and informal labour cont..</vt:lpstr>
      <vt:lpstr>Addressing gender aspects of informal labour</vt:lpstr>
      <vt:lpstr>Labour rights and decent work for women in agricultural labourers</vt:lpstr>
      <vt:lpstr>Labour rights and decent work for women in agricultural labourers</vt:lpstr>
      <vt:lpstr>Gender and employment in labour-intensive export agriculture</vt:lpstr>
      <vt:lpstr>Gender and employment in labour-intensive export agriculture Cont..</vt:lpstr>
      <vt:lpstr>Conclusion</vt:lpstr>
      <vt:lpstr>References</vt:lpstr>
      <vt:lpstr>THANK YOU!!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Gender Issues in Agricultural Labour</dc:title>
  <dc:creator>Microsoft account</dc:creator>
  <cp:lastModifiedBy>Microsoft account</cp:lastModifiedBy>
  <cp:revision>24</cp:revision>
  <dcterms:created xsi:type="dcterms:W3CDTF">2024-01-21T06:12:26Z</dcterms:created>
  <dcterms:modified xsi:type="dcterms:W3CDTF">2024-01-22T08:47:21Z</dcterms:modified>
</cp:coreProperties>
</file>