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3" r:id="rId3"/>
    <p:sldId id="261" r:id="rId4"/>
    <p:sldId id="262" r:id="rId5"/>
    <p:sldId id="257" r:id="rId6"/>
    <p:sldId id="258" r:id="rId7"/>
    <p:sldId id="259" r:id="rId8"/>
    <p:sldId id="268" r:id="rId9"/>
    <p:sldId id="264" r:id="rId10"/>
    <p:sldId id="265" r:id="rId11"/>
    <p:sldId id="266" r:id="rId12"/>
    <p:sldId id="269" r:id="rId13"/>
    <p:sldId id="270" r:id="rId14"/>
    <p:sldId id="271" r:id="rId15"/>
    <p:sldId id="272" r:id="rId16"/>
    <p:sldId id="267" r:id="rId17"/>
    <p:sldId id="26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ZW"/>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ZW"/>
          </a:p>
        </p:txBody>
      </p:sp>
      <p:sp>
        <p:nvSpPr>
          <p:cNvPr id="4" name="Date Placeholder 3"/>
          <p:cNvSpPr>
            <a:spLocks noGrp="1"/>
          </p:cNvSpPr>
          <p:nvPr>
            <p:ph type="dt" sz="half" idx="10"/>
          </p:nvPr>
        </p:nvSpPr>
        <p:spPr/>
        <p:txBody>
          <a:bodyPr/>
          <a:lstStyle/>
          <a:p>
            <a:fld id="{3A060602-8B94-485E-8F72-C02399F9F7FD}" type="datetimeFigureOut">
              <a:rPr lang="en-ZW" smtClean="0"/>
              <a:t>21/1/2024</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04CAEB76-3585-4288-A4EB-0F1B0E837E5B}" type="slidenum">
              <a:rPr lang="en-ZW" smtClean="0"/>
              <a:t>‹#›</a:t>
            </a:fld>
            <a:endParaRPr lang="en-ZW"/>
          </a:p>
        </p:txBody>
      </p:sp>
    </p:spTree>
    <p:extLst>
      <p:ext uri="{BB962C8B-B14F-4D97-AF65-F5344CB8AC3E}">
        <p14:creationId xmlns:p14="http://schemas.microsoft.com/office/powerpoint/2010/main" val="2324023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W"/>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4" name="Date Placeholder 3"/>
          <p:cNvSpPr>
            <a:spLocks noGrp="1"/>
          </p:cNvSpPr>
          <p:nvPr>
            <p:ph type="dt" sz="half" idx="10"/>
          </p:nvPr>
        </p:nvSpPr>
        <p:spPr/>
        <p:txBody>
          <a:bodyPr/>
          <a:lstStyle/>
          <a:p>
            <a:fld id="{3A060602-8B94-485E-8F72-C02399F9F7FD}" type="datetimeFigureOut">
              <a:rPr lang="en-ZW" smtClean="0"/>
              <a:t>21/1/2024</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04CAEB76-3585-4288-A4EB-0F1B0E837E5B}" type="slidenum">
              <a:rPr lang="en-ZW" smtClean="0"/>
              <a:t>‹#›</a:t>
            </a:fld>
            <a:endParaRPr lang="en-ZW"/>
          </a:p>
        </p:txBody>
      </p:sp>
    </p:spTree>
    <p:extLst>
      <p:ext uri="{BB962C8B-B14F-4D97-AF65-F5344CB8AC3E}">
        <p14:creationId xmlns:p14="http://schemas.microsoft.com/office/powerpoint/2010/main" val="38987477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ZW"/>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4" name="Date Placeholder 3"/>
          <p:cNvSpPr>
            <a:spLocks noGrp="1"/>
          </p:cNvSpPr>
          <p:nvPr>
            <p:ph type="dt" sz="half" idx="10"/>
          </p:nvPr>
        </p:nvSpPr>
        <p:spPr/>
        <p:txBody>
          <a:bodyPr/>
          <a:lstStyle/>
          <a:p>
            <a:fld id="{3A060602-8B94-485E-8F72-C02399F9F7FD}" type="datetimeFigureOut">
              <a:rPr lang="en-ZW" smtClean="0"/>
              <a:t>21/1/2024</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04CAEB76-3585-4288-A4EB-0F1B0E837E5B}" type="slidenum">
              <a:rPr lang="en-ZW" smtClean="0"/>
              <a:t>‹#›</a:t>
            </a:fld>
            <a:endParaRPr lang="en-ZW"/>
          </a:p>
        </p:txBody>
      </p:sp>
    </p:spTree>
    <p:extLst>
      <p:ext uri="{BB962C8B-B14F-4D97-AF65-F5344CB8AC3E}">
        <p14:creationId xmlns:p14="http://schemas.microsoft.com/office/powerpoint/2010/main" val="3863395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W"/>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4" name="Date Placeholder 3"/>
          <p:cNvSpPr>
            <a:spLocks noGrp="1"/>
          </p:cNvSpPr>
          <p:nvPr>
            <p:ph type="dt" sz="half" idx="10"/>
          </p:nvPr>
        </p:nvSpPr>
        <p:spPr/>
        <p:txBody>
          <a:bodyPr/>
          <a:lstStyle/>
          <a:p>
            <a:fld id="{3A060602-8B94-485E-8F72-C02399F9F7FD}" type="datetimeFigureOut">
              <a:rPr lang="en-ZW" smtClean="0"/>
              <a:t>21/1/2024</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04CAEB76-3585-4288-A4EB-0F1B0E837E5B}" type="slidenum">
              <a:rPr lang="en-ZW" smtClean="0"/>
              <a:t>‹#›</a:t>
            </a:fld>
            <a:endParaRPr lang="en-ZW"/>
          </a:p>
        </p:txBody>
      </p:sp>
    </p:spTree>
    <p:extLst>
      <p:ext uri="{BB962C8B-B14F-4D97-AF65-F5344CB8AC3E}">
        <p14:creationId xmlns:p14="http://schemas.microsoft.com/office/powerpoint/2010/main" val="364069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ZW"/>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A060602-8B94-485E-8F72-C02399F9F7FD}" type="datetimeFigureOut">
              <a:rPr lang="en-ZW" smtClean="0"/>
              <a:t>21/1/2024</a:t>
            </a:fld>
            <a:endParaRPr lang="en-ZW"/>
          </a:p>
        </p:txBody>
      </p:sp>
      <p:sp>
        <p:nvSpPr>
          <p:cNvPr id="5" name="Footer Placeholder 4"/>
          <p:cNvSpPr>
            <a:spLocks noGrp="1"/>
          </p:cNvSpPr>
          <p:nvPr>
            <p:ph type="ftr" sz="quarter" idx="11"/>
          </p:nvPr>
        </p:nvSpPr>
        <p:spPr/>
        <p:txBody>
          <a:bodyPr/>
          <a:lstStyle/>
          <a:p>
            <a:endParaRPr lang="en-ZW"/>
          </a:p>
        </p:txBody>
      </p:sp>
      <p:sp>
        <p:nvSpPr>
          <p:cNvPr id="6" name="Slide Number Placeholder 5"/>
          <p:cNvSpPr>
            <a:spLocks noGrp="1"/>
          </p:cNvSpPr>
          <p:nvPr>
            <p:ph type="sldNum" sz="quarter" idx="12"/>
          </p:nvPr>
        </p:nvSpPr>
        <p:spPr/>
        <p:txBody>
          <a:bodyPr/>
          <a:lstStyle/>
          <a:p>
            <a:fld id="{04CAEB76-3585-4288-A4EB-0F1B0E837E5B}" type="slidenum">
              <a:rPr lang="en-ZW" smtClean="0"/>
              <a:t>‹#›</a:t>
            </a:fld>
            <a:endParaRPr lang="en-ZW"/>
          </a:p>
        </p:txBody>
      </p:sp>
    </p:spTree>
    <p:extLst>
      <p:ext uri="{BB962C8B-B14F-4D97-AF65-F5344CB8AC3E}">
        <p14:creationId xmlns:p14="http://schemas.microsoft.com/office/powerpoint/2010/main" val="791563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W"/>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5" name="Date Placeholder 4"/>
          <p:cNvSpPr>
            <a:spLocks noGrp="1"/>
          </p:cNvSpPr>
          <p:nvPr>
            <p:ph type="dt" sz="half" idx="10"/>
          </p:nvPr>
        </p:nvSpPr>
        <p:spPr/>
        <p:txBody>
          <a:bodyPr/>
          <a:lstStyle/>
          <a:p>
            <a:fld id="{3A060602-8B94-485E-8F72-C02399F9F7FD}" type="datetimeFigureOut">
              <a:rPr lang="en-ZW" smtClean="0"/>
              <a:t>21/1/2024</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04CAEB76-3585-4288-A4EB-0F1B0E837E5B}" type="slidenum">
              <a:rPr lang="en-ZW" smtClean="0"/>
              <a:t>‹#›</a:t>
            </a:fld>
            <a:endParaRPr lang="en-ZW"/>
          </a:p>
        </p:txBody>
      </p:sp>
    </p:spTree>
    <p:extLst>
      <p:ext uri="{BB962C8B-B14F-4D97-AF65-F5344CB8AC3E}">
        <p14:creationId xmlns:p14="http://schemas.microsoft.com/office/powerpoint/2010/main" val="3268174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ZW"/>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7" name="Date Placeholder 6"/>
          <p:cNvSpPr>
            <a:spLocks noGrp="1"/>
          </p:cNvSpPr>
          <p:nvPr>
            <p:ph type="dt" sz="half" idx="10"/>
          </p:nvPr>
        </p:nvSpPr>
        <p:spPr/>
        <p:txBody>
          <a:bodyPr/>
          <a:lstStyle/>
          <a:p>
            <a:fld id="{3A060602-8B94-485E-8F72-C02399F9F7FD}" type="datetimeFigureOut">
              <a:rPr lang="en-ZW" smtClean="0"/>
              <a:t>21/1/2024</a:t>
            </a:fld>
            <a:endParaRPr lang="en-ZW"/>
          </a:p>
        </p:txBody>
      </p:sp>
      <p:sp>
        <p:nvSpPr>
          <p:cNvPr id="8" name="Footer Placeholder 7"/>
          <p:cNvSpPr>
            <a:spLocks noGrp="1"/>
          </p:cNvSpPr>
          <p:nvPr>
            <p:ph type="ftr" sz="quarter" idx="11"/>
          </p:nvPr>
        </p:nvSpPr>
        <p:spPr/>
        <p:txBody>
          <a:bodyPr/>
          <a:lstStyle/>
          <a:p>
            <a:endParaRPr lang="en-ZW"/>
          </a:p>
        </p:txBody>
      </p:sp>
      <p:sp>
        <p:nvSpPr>
          <p:cNvPr id="9" name="Slide Number Placeholder 8"/>
          <p:cNvSpPr>
            <a:spLocks noGrp="1"/>
          </p:cNvSpPr>
          <p:nvPr>
            <p:ph type="sldNum" sz="quarter" idx="12"/>
          </p:nvPr>
        </p:nvSpPr>
        <p:spPr/>
        <p:txBody>
          <a:bodyPr/>
          <a:lstStyle/>
          <a:p>
            <a:fld id="{04CAEB76-3585-4288-A4EB-0F1B0E837E5B}" type="slidenum">
              <a:rPr lang="en-ZW" smtClean="0"/>
              <a:t>‹#›</a:t>
            </a:fld>
            <a:endParaRPr lang="en-ZW"/>
          </a:p>
        </p:txBody>
      </p:sp>
    </p:spTree>
    <p:extLst>
      <p:ext uri="{BB962C8B-B14F-4D97-AF65-F5344CB8AC3E}">
        <p14:creationId xmlns:p14="http://schemas.microsoft.com/office/powerpoint/2010/main" val="4106523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ZW"/>
          </a:p>
        </p:txBody>
      </p:sp>
      <p:sp>
        <p:nvSpPr>
          <p:cNvPr id="3" name="Date Placeholder 2"/>
          <p:cNvSpPr>
            <a:spLocks noGrp="1"/>
          </p:cNvSpPr>
          <p:nvPr>
            <p:ph type="dt" sz="half" idx="10"/>
          </p:nvPr>
        </p:nvSpPr>
        <p:spPr/>
        <p:txBody>
          <a:bodyPr/>
          <a:lstStyle/>
          <a:p>
            <a:fld id="{3A060602-8B94-485E-8F72-C02399F9F7FD}" type="datetimeFigureOut">
              <a:rPr lang="en-ZW" smtClean="0"/>
              <a:t>21/1/2024</a:t>
            </a:fld>
            <a:endParaRPr lang="en-ZW"/>
          </a:p>
        </p:txBody>
      </p:sp>
      <p:sp>
        <p:nvSpPr>
          <p:cNvPr id="4" name="Footer Placeholder 3"/>
          <p:cNvSpPr>
            <a:spLocks noGrp="1"/>
          </p:cNvSpPr>
          <p:nvPr>
            <p:ph type="ftr" sz="quarter" idx="11"/>
          </p:nvPr>
        </p:nvSpPr>
        <p:spPr/>
        <p:txBody>
          <a:bodyPr/>
          <a:lstStyle/>
          <a:p>
            <a:endParaRPr lang="en-ZW"/>
          </a:p>
        </p:txBody>
      </p:sp>
      <p:sp>
        <p:nvSpPr>
          <p:cNvPr id="5" name="Slide Number Placeholder 4"/>
          <p:cNvSpPr>
            <a:spLocks noGrp="1"/>
          </p:cNvSpPr>
          <p:nvPr>
            <p:ph type="sldNum" sz="quarter" idx="12"/>
          </p:nvPr>
        </p:nvSpPr>
        <p:spPr/>
        <p:txBody>
          <a:bodyPr/>
          <a:lstStyle/>
          <a:p>
            <a:fld id="{04CAEB76-3585-4288-A4EB-0F1B0E837E5B}" type="slidenum">
              <a:rPr lang="en-ZW" smtClean="0"/>
              <a:t>‹#›</a:t>
            </a:fld>
            <a:endParaRPr lang="en-ZW"/>
          </a:p>
        </p:txBody>
      </p:sp>
    </p:spTree>
    <p:extLst>
      <p:ext uri="{BB962C8B-B14F-4D97-AF65-F5344CB8AC3E}">
        <p14:creationId xmlns:p14="http://schemas.microsoft.com/office/powerpoint/2010/main" val="29047159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A060602-8B94-485E-8F72-C02399F9F7FD}" type="datetimeFigureOut">
              <a:rPr lang="en-ZW" smtClean="0"/>
              <a:t>21/1/2024</a:t>
            </a:fld>
            <a:endParaRPr lang="en-ZW"/>
          </a:p>
        </p:txBody>
      </p:sp>
      <p:sp>
        <p:nvSpPr>
          <p:cNvPr id="3" name="Footer Placeholder 2"/>
          <p:cNvSpPr>
            <a:spLocks noGrp="1"/>
          </p:cNvSpPr>
          <p:nvPr>
            <p:ph type="ftr" sz="quarter" idx="11"/>
          </p:nvPr>
        </p:nvSpPr>
        <p:spPr/>
        <p:txBody>
          <a:bodyPr/>
          <a:lstStyle/>
          <a:p>
            <a:endParaRPr lang="en-ZW"/>
          </a:p>
        </p:txBody>
      </p:sp>
      <p:sp>
        <p:nvSpPr>
          <p:cNvPr id="4" name="Slide Number Placeholder 3"/>
          <p:cNvSpPr>
            <a:spLocks noGrp="1"/>
          </p:cNvSpPr>
          <p:nvPr>
            <p:ph type="sldNum" sz="quarter" idx="12"/>
          </p:nvPr>
        </p:nvSpPr>
        <p:spPr/>
        <p:txBody>
          <a:bodyPr/>
          <a:lstStyle/>
          <a:p>
            <a:fld id="{04CAEB76-3585-4288-A4EB-0F1B0E837E5B}" type="slidenum">
              <a:rPr lang="en-ZW" smtClean="0"/>
              <a:t>‹#›</a:t>
            </a:fld>
            <a:endParaRPr lang="en-ZW"/>
          </a:p>
        </p:txBody>
      </p:sp>
    </p:spTree>
    <p:extLst>
      <p:ext uri="{BB962C8B-B14F-4D97-AF65-F5344CB8AC3E}">
        <p14:creationId xmlns:p14="http://schemas.microsoft.com/office/powerpoint/2010/main" val="23402572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W"/>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060602-8B94-485E-8F72-C02399F9F7FD}" type="datetimeFigureOut">
              <a:rPr lang="en-ZW" smtClean="0"/>
              <a:t>21/1/2024</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04CAEB76-3585-4288-A4EB-0F1B0E837E5B}" type="slidenum">
              <a:rPr lang="en-ZW" smtClean="0"/>
              <a:t>‹#›</a:t>
            </a:fld>
            <a:endParaRPr lang="en-ZW"/>
          </a:p>
        </p:txBody>
      </p:sp>
    </p:spTree>
    <p:extLst>
      <p:ext uri="{BB962C8B-B14F-4D97-AF65-F5344CB8AC3E}">
        <p14:creationId xmlns:p14="http://schemas.microsoft.com/office/powerpoint/2010/main" val="35662115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ZW"/>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W"/>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A060602-8B94-485E-8F72-C02399F9F7FD}" type="datetimeFigureOut">
              <a:rPr lang="en-ZW" smtClean="0"/>
              <a:t>21/1/2024</a:t>
            </a:fld>
            <a:endParaRPr lang="en-ZW"/>
          </a:p>
        </p:txBody>
      </p:sp>
      <p:sp>
        <p:nvSpPr>
          <p:cNvPr id="6" name="Footer Placeholder 5"/>
          <p:cNvSpPr>
            <a:spLocks noGrp="1"/>
          </p:cNvSpPr>
          <p:nvPr>
            <p:ph type="ftr" sz="quarter" idx="11"/>
          </p:nvPr>
        </p:nvSpPr>
        <p:spPr/>
        <p:txBody>
          <a:bodyPr/>
          <a:lstStyle/>
          <a:p>
            <a:endParaRPr lang="en-ZW"/>
          </a:p>
        </p:txBody>
      </p:sp>
      <p:sp>
        <p:nvSpPr>
          <p:cNvPr id="7" name="Slide Number Placeholder 6"/>
          <p:cNvSpPr>
            <a:spLocks noGrp="1"/>
          </p:cNvSpPr>
          <p:nvPr>
            <p:ph type="sldNum" sz="quarter" idx="12"/>
          </p:nvPr>
        </p:nvSpPr>
        <p:spPr/>
        <p:txBody>
          <a:bodyPr/>
          <a:lstStyle/>
          <a:p>
            <a:fld id="{04CAEB76-3585-4288-A4EB-0F1B0E837E5B}" type="slidenum">
              <a:rPr lang="en-ZW" smtClean="0"/>
              <a:t>‹#›</a:t>
            </a:fld>
            <a:endParaRPr lang="en-ZW"/>
          </a:p>
        </p:txBody>
      </p:sp>
    </p:spTree>
    <p:extLst>
      <p:ext uri="{BB962C8B-B14F-4D97-AF65-F5344CB8AC3E}">
        <p14:creationId xmlns:p14="http://schemas.microsoft.com/office/powerpoint/2010/main" val="886613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ZW"/>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ZW"/>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A060602-8B94-485E-8F72-C02399F9F7FD}" type="datetimeFigureOut">
              <a:rPr lang="en-ZW" smtClean="0"/>
              <a:t>21/1/2024</a:t>
            </a:fld>
            <a:endParaRPr lang="en-ZW"/>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W"/>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4CAEB76-3585-4288-A4EB-0F1B0E837E5B}" type="slidenum">
              <a:rPr lang="en-ZW" smtClean="0"/>
              <a:t>‹#›</a:t>
            </a:fld>
            <a:endParaRPr lang="en-ZW"/>
          </a:p>
        </p:txBody>
      </p:sp>
    </p:spTree>
    <p:extLst>
      <p:ext uri="{BB962C8B-B14F-4D97-AF65-F5344CB8AC3E}">
        <p14:creationId xmlns:p14="http://schemas.microsoft.com/office/powerpoint/2010/main" val="2787449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undp.org/publications/dfs-women-agents-change-greening-agriculture-and-reducing-gender-inequality" TargetMode="External"/><Relationship Id="rId2" Type="http://schemas.openxmlformats.org/officeDocument/2006/relationships/hyperlink" Target="https://www.who.int/health-topics/gender" TargetMode="External"/><Relationship Id="rId1" Type="http://schemas.openxmlformats.org/officeDocument/2006/relationships/slideLayout" Target="../slideLayouts/slideLayout2.xml"/><Relationship Id="rId4" Type="http://schemas.openxmlformats.org/officeDocument/2006/relationships/hyperlink" Target="https://www.fao.org/policy-support/tools-and-publications/resources-details/en/c/1473688/"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Gender, food security and sustainable agriculture overview</a:t>
            </a:r>
            <a:endParaRPr lang="en-ZW" dirty="0"/>
          </a:p>
        </p:txBody>
      </p:sp>
      <p:sp>
        <p:nvSpPr>
          <p:cNvPr id="3" name="Subtitle 2"/>
          <p:cNvSpPr>
            <a:spLocks noGrp="1"/>
          </p:cNvSpPr>
          <p:nvPr>
            <p:ph type="subTitle" idx="1"/>
          </p:nvPr>
        </p:nvSpPr>
        <p:spPr/>
        <p:txBody>
          <a:bodyPr/>
          <a:lstStyle/>
          <a:p>
            <a:r>
              <a:rPr lang="en-US" dirty="0" smtClean="0"/>
              <a:t>Takudzwa B Tiengane B231789A</a:t>
            </a:r>
            <a:endParaRPr lang="en-ZW" dirty="0"/>
          </a:p>
        </p:txBody>
      </p:sp>
    </p:spTree>
    <p:extLst>
      <p:ext uri="{BB962C8B-B14F-4D97-AF65-F5344CB8AC3E}">
        <p14:creationId xmlns:p14="http://schemas.microsoft.com/office/powerpoint/2010/main" val="975652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ZW" dirty="0"/>
          </a:p>
        </p:txBody>
      </p:sp>
      <p:sp>
        <p:nvSpPr>
          <p:cNvPr id="3" name="Content Placeholder 2"/>
          <p:cNvSpPr>
            <a:spLocks noGrp="1"/>
          </p:cNvSpPr>
          <p:nvPr>
            <p:ph idx="1"/>
          </p:nvPr>
        </p:nvSpPr>
        <p:spPr/>
        <p:txBody>
          <a:bodyPr/>
          <a:lstStyle/>
          <a:p>
            <a:r>
              <a:rPr lang="en-US" dirty="0" smtClean="0"/>
              <a:t>Addressing these challenges requires integrating gender perspectives into agricultural policies and programs. </a:t>
            </a:r>
          </a:p>
          <a:p>
            <a:r>
              <a:rPr lang="en-US" dirty="0" smtClean="0"/>
              <a:t>This includes promoting women's land rights, improving access to credit and extension services, strengthening women's participation in decision-making processes, and providing training and capacity-building opportunities.</a:t>
            </a:r>
            <a:endParaRPr lang="en-ZW" dirty="0"/>
          </a:p>
        </p:txBody>
      </p:sp>
    </p:spTree>
    <p:extLst>
      <p:ext uri="{BB962C8B-B14F-4D97-AF65-F5344CB8AC3E}">
        <p14:creationId xmlns:p14="http://schemas.microsoft.com/office/powerpoint/2010/main" val="3161023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Cont</a:t>
            </a:r>
            <a:r>
              <a:rPr lang="en-US" dirty="0" smtClean="0"/>
              <a:t>…</a:t>
            </a:r>
            <a:endParaRPr lang="en-ZW" dirty="0"/>
          </a:p>
        </p:txBody>
      </p:sp>
      <p:sp>
        <p:nvSpPr>
          <p:cNvPr id="3" name="Content Placeholder 2"/>
          <p:cNvSpPr>
            <a:spLocks noGrp="1"/>
          </p:cNvSpPr>
          <p:nvPr>
            <p:ph idx="1"/>
          </p:nvPr>
        </p:nvSpPr>
        <p:spPr/>
        <p:txBody>
          <a:bodyPr/>
          <a:lstStyle/>
          <a:p>
            <a:r>
              <a:rPr lang="en-US" dirty="0" smtClean="0"/>
              <a:t>Furthermore, sustainable agriculture practices can contribute to gender equality and food security. </a:t>
            </a:r>
          </a:p>
          <a:p>
            <a:r>
              <a:rPr lang="en-US" dirty="0" smtClean="0"/>
              <a:t>sustainable farming methods can enhance soil fertility, improve crop yields, and reduce the vulnerability of farmers to climate change. </a:t>
            </a:r>
          </a:p>
          <a:p>
            <a:r>
              <a:rPr lang="en-US" dirty="0" smtClean="0"/>
              <a:t>These practices can benefit both men and women farmers, ensuring a more equitable distribution of resources and promoting long-term food security.</a:t>
            </a:r>
            <a:endParaRPr lang="en-ZW" dirty="0"/>
          </a:p>
        </p:txBody>
      </p:sp>
    </p:spTree>
    <p:extLst>
      <p:ext uri="{BB962C8B-B14F-4D97-AF65-F5344CB8AC3E}">
        <p14:creationId xmlns:p14="http://schemas.microsoft.com/office/powerpoint/2010/main" val="1583502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9526"/>
          </a:xfrm>
        </p:spPr>
        <p:txBody>
          <a:bodyPr>
            <a:normAutofit fontScale="90000"/>
          </a:bodyPr>
          <a:lstStyle/>
          <a:p>
            <a:r>
              <a:rPr lang="en-US" dirty="0" smtClean="0"/>
              <a:t>Gender, food security and sustainable agriculture framework</a:t>
            </a:r>
            <a:endParaRPr lang="en-ZW"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4525" y="1214652"/>
            <a:ext cx="9758150" cy="5063318"/>
          </a:xfrm>
          <a:prstGeom prst="rect">
            <a:avLst/>
          </a:prstGeom>
        </p:spPr>
      </p:pic>
    </p:spTree>
    <p:extLst>
      <p:ext uri="{BB962C8B-B14F-4D97-AF65-F5344CB8AC3E}">
        <p14:creationId xmlns:p14="http://schemas.microsoft.com/office/powerpoint/2010/main" val="87931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ZW" dirty="0"/>
          </a:p>
        </p:txBody>
      </p:sp>
      <p:sp>
        <p:nvSpPr>
          <p:cNvPr id="3" name="Content Placeholder 2"/>
          <p:cNvSpPr>
            <a:spLocks noGrp="1"/>
          </p:cNvSpPr>
          <p:nvPr>
            <p:ph idx="1"/>
          </p:nvPr>
        </p:nvSpPr>
        <p:spPr/>
        <p:txBody>
          <a:bodyPr/>
          <a:lstStyle/>
          <a:p>
            <a:r>
              <a:rPr lang="en-US" dirty="0"/>
              <a:t>Food Secure Livelihoods: This represents the ultimate goal, where individuals and communities have consistent access to sufficient, safe, and nutritious food that meets their dietary needs and food preferences for an active and healthy life.</a:t>
            </a:r>
          </a:p>
          <a:p>
            <a:endParaRPr lang="en-ZW" dirty="0"/>
          </a:p>
        </p:txBody>
      </p:sp>
    </p:spTree>
    <p:extLst>
      <p:ext uri="{BB962C8B-B14F-4D97-AF65-F5344CB8AC3E}">
        <p14:creationId xmlns:p14="http://schemas.microsoft.com/office/powerpoint/2010/main" val="9681636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b="1" dirty="0"/>
              <a:t>Supporting Pillars:</a:t>
            </a:r>
          </a:p>
        </p:txBody>
      </p:sp>
      <p:sp>
        <p:nvSpPr>
          <p:cNvPr id="3" name="Content Placeholder 2"/>
          <p:cNvSpPr>
            <a:spLocks noGrp="1"/>
          </p:cNvSpPr>
          <p:nvPr>
            <p:ph idx="1"/>
          </p:nvPr>
        </p:nvSpPr>
        <p:spPr/>
        <p:txBody>
          <a:bodyPr>
            <a:normAutofit fontScale="92500" lnSpcReduction="20000"/>
          </a:bodyPr>
          <a:lstStyle/>
          <a:p>
            <a:r>
              <a:rPr lang="en-US" b="1" dirty="0"/>
              <a:t>Gender Equality and Women's Empowerment:</a:t>
            </a:r>
            <a:r>
              <a:rPr lang="en-US" dirty="0"/>
              <a:t> Women play crucial roles in food production, processing, and preparation. Empowering them through access to land, resources, education, and decision-making power is essential for achieving food security.</a:t>
            </a:r>
          </a:p>
          <a:p>
            <a:r>
              <a:rPr lang="en-US" b="1" dirty="0"/>
              <a:t>Sustainable Agriculture Practices:</a:t>
            </a:r>
            <a:r>
              <a:rPr lang="en-US" dirty="0"/>
              <a:t> These practices aim to produce food while conserving the environment and natural resources for future generations. Examples include crop diversification, integrated pest management, soil conservation techniques, and agroforestry.</a:t>
            </a:r>
          </a:p>
          <a:p>
            <a:r>
              <a:rPr lang="en-US" b="1" dirty="0"/>
              <a:t>Resilient Food Systems:</a:t>
            </a:r>
            <a:r>
              <a:rPr lang="en-US" dirty="0"/>
              <a:t> This refers to the ability of food systems to withstand and adapt to shocks and stresses, such as climate change, natural disasters, and economic crises. Building resilience involves diversifying food production systems, strengthening local food markets, and investing in social safety nets.</a:t>
            </a:r>
          </a:p>
          <a:p>
            <a:endParaRPr lang="en-ZW" dirty="0"/>
          </a:p>
        </p:txBody>
      </p:sp>
    </p:spTree>
    <p:extLst>
      <p:ext uri="{BB962C8B-B14F-4D97-AF65-F5344CB8AC3E}">
        <p14:creationId xmlns:p14="http://schemas.microsoft.com/office/powerpoint/2010/main" val="1406847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b="1" dirty="0"/>
              <a:t>Enabling Factors:</a:t>
            </a:r>
          </a:p>
        </p:txBody>
      </p:sp>
      <p:sp>
        <p:nvSpPr>
          <p:cNvPr id="3" name="Content Placeholder 2"/>
          <p:cNvSpPr>
            <a:spLocks noGrp="1"/>
          </p:cNvSpPr>
          <p:nvPr>
            <p:ph idx="1"/>
          </p:nvPr>
        </p:nvSpPr>
        <p:spPr/>
        <p:txBody>
          <a:bodyPr/>
          <a:lstStyle/>
          <a:p>
            <a:r>
              <a:rPr lang="en-US" b="1" dirty="0"/>
              <a:t>Enabling Policies and Governance:</a:t>
            </a:r>
            <a:r>
              <a:rPr lang="en-US" dirty="0"/>
              <a:t> Governments can play a crucial role in promoting gender equality, sustainable agriculture, and resilient food systems through appropriate policies, investments, and regulations.</a:t>
            </a:r>
          </a:p>
          <a:p>
            <a:r>
              <a:rPr lang="en-US" b="1" dirty="0"/>
              <a:t>Research and Development: </a:t>
            </a:r>
            <a:r>
              <a:rPr lang="en-US" dirty="0"/>
              <a:t>Continuous research and development are essential for identifying and promoting effective interventions in gender, food security, and sustainable agriculture.</a:t>
            </a:r>
          </a:p>
          <a:p>
            <a:r>
              <a:rPr lang="en-US" b="1" dirty="0"/>
              <a:t>Capacity Building and Knowledge Sharing:</a:t>
            </a:r>
            <a:r>
              <a:rPr lang="en-US" dirty="0"/>
              <a:t> Empowering individuals and communities through training, education, and knowledge sharing is key to adopting sustainable practices and achieving food security.</a:t>
            </a:r>
          </a:p>
        </p:txBody>
      </p:sp>
    </p:spTree>
    <p:extLst>
      <p:ext uri="{BB962C8B-B14F-4D97-AF65-F5344CB8AC3E}">
        <p14:creationId xmlns:p14="http://schemas.microsoft.com/office/powerpoint/2010/main" val="36927958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Conclusion </a:t>
            </a:r>
            <a:endParaRPr lang="en-ZW" dirty="0"/>
          </a:p>
        </p:txBody>
      </p:sp>
      <p:sp>
        <p:nvSpPr>
          <p:cNvPr id="3" name="Content Placeholder 2"/>
          <p:cNvSpPr>
            <a:spLocks noGrp="1"/>
          </p:cNvSpPr>
          <p:nvPr>
            <p:ph idx="1"/>
          </p:nvPr>
        </p:nvSpPr>
        <p:spPr/>
        <p:txBody>
          <a:bodyPr/>
          <a:lstStyle/>
          <a:p>
            <a:r>
              <a:rPr lang="en-US" dirty="0" smtClean="0"/>
              <a:t>gender, food security, and sustainable agriculture are closely intertwined. </a:t>
            </a:r>
          </a:p>
          <a:p>
            <a:r>
              <a:rPr lang="en-US" dirty="0" smtClean="0"/>
              <a:t>Promoting gender equality in agriculture and adopting sustainable farming practices are essential for achieving food security, reducing poverty, and building resilient agricultural systems that can sustainably meet the needs of present and future generations.</a:t>
            </a:r>
            <a:endParaRPr lang="en-ZW" dirty="0"/>
          </a:p>
        </p:txBody>
      </p:sp>
    </p:spTree>
    <p:extLst>
      <p:ext uri="{BB962C8B-B14F-4D97-AF65-F5344CB8AC3E}">
        <p14:creationId xmlns:p14="http://schemas.microsoft.com/office/powerpoint/2010/main" val="28879223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ZW" dirty="0"/>
          </a:p>
        </p:txBody>
      </p:sp>
      <p:sp>
        <p:nvSpPr>
          <p:cNvPr id="3" name="Content Placeholder 2"/>
          <p:cNvSpPr>
            <a:spLocks noGrp="1"/>
          </p:cNvSpPr>
          <p:nvPr>
            <p:ph idx="1"/>
          </p:nvPr>
        </p:nvSpPr>
        <p:spPr/>
        <p:txBody>
          <a:bodyPr/>
          <a:lstStyle/>
          <a:p>
            <a:r>
              <a:rPr lang="en-US" dirty="0" smtClean="0"/>
              <a:t>Gender and health - World Health Organization (WHO). </a:t>
            </a:r>
            <a:r>
              <a:rPr lang="en-US" dirty="0" smtClean="0">
                <a:hlinkClick r:id="rId2"/>
              </a:rPr>
              <a:t>https://www.who.int/health-topics/gender</a:t>
            </a:r>
            <a:r>
              <a:rPr lang="en-US" dirty="0" smtClean="0"/>
              <a:t>.</a:t>
            </a:r>
          </a:p>
          <a:p>
            <a:r>
              <a:rPr lang="en-US" dirty="0">
                <a:hlinkClick r:id="rId3"/>
              </a:rPr>
              <a:t>https://</a:t>
            </a:r>
            <a:r>
              <a:rPr lang="en-US" dirty="0" smtClean="0">
                <a:hlinkClick r:id="rId3"/>
              </a:rPr>
              <a:t>www.undp.org/publications/dfs-women-agents-change-greening-agriculture-and-reducing-gender-inequality</a:t>
            </a:r>
            <a:endParaRPr lang="en-US" dirty="0" smtClean="0"/>
          </a:p>
          <a:p>
            <a:r>
              <a:rPr lang="en-US" dirty="0">
                <a:hlinkClick r:id="rId4"/>
              </a:rPr>
              <a:t>https://www.fao.org/policy-support/tools-and-publications/resources-details/en/c/1473688</a:t>
            </a:r>
            <a:r>
              <a:rPr lang="en-US" dirty="0" smtClean="0">
                <a:hlinkClick r:id="rId4"/>
              </a:rPr>
              <a:t>/</a:t>
            </a:r>
            <a:endParaRPr lang="en-US" dirty="0" smtClean="0"/>
          </a:p>
          <a:p>
            <a:r>
              <a:rPr lang="en-US" dirty="0"/>
              <a:t>https://www.qub.ac.uk/schools/SchoolofBiologicalSciences/Events/EventsArchive/CelebratingLocalWomeninLeadership.html</a:t>
            </a:r>
            <a:endParaRPr lang="en-US" dirty="0" smtClean="0"/>
          </a:p>
          <a:p>
            <a:endParaRPr lang="en-ZW" dirty="0"/>
          </a:p>
        </p:txBody>
      </p:sp>
    </p:spTree>
    <p:extLst>
      <p:ext uri="{BB962C8B-B14F-4D97-AF65-F5344CB8AC3E}">
        <p14:creationId xmlns:p14="http://schemas.microsoft.com/office/powerpoint/2010/main" val="23951577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terms</a:t>
            </a:r>
            <a:endParaRPr lang="en-ZW" dirty="0"/>
          </a:p>
        </p:txBody>
      </p:sp>
      <p:sp>
        <p:nvSpPr>
          <p:cNvPr id="3" name="Content Placeholder 2"/>
          <p:cNvSpPr>
            <a:spLocks noGrp="1"/>
          </p:cNvSpPr>
          <p:nvPr>
            <p:ph idx="1"/>
          </p:nvPr>
        </p:nvSpPr>
        <p:spPr/>
        <p:txBody>
          <a:bodyPr>
            <a:normAutofit/>
          </a:bodyPr>
          <a:lstStyle/>
          <a:p>
            <a:r>
              <a:rPr lang="en-US" dirty="0" smtClean="0"/>
              <a:t>Gender refers to the characteristics of people that are socially constructed. It includes norms, behaviors, and roles associated with being a man, woman, or other gender identity. Depending on the context, gender may include sex-based social structures (i.e. gender roles) and gender expression.</a:t>
            </a:r>
          </a:p>
          <a:p>
            <a:endParaRPr lang="en-US" dirty="0" smtClean="0"/>
          </a:p>
        </p:txBody>
      </p:sp>
    </p:spTree>
    <p:extLst>
      <p:ext uri="{BB962C8B-B14F-4D97-AF65-F5344CB8AC3E}">
        <p14:creationId xmlns:p14="http://schemas.microsoft.com/office/powerpoint/2010/main" val="32479800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terms</a:t>
            </a:r>
            <a:endParaRPr lang="en-ZW" dirty="0"/>
          </a:p>
        </p:txBody>
      </p:sp>
      <p:sp>
        <p:nvSpPr>
          <p:cNvPr id="3" name="Content Placeholder 2"/>
          <p:cNvSpPr>
            <a:spLocks noGrp="1"/>
          </p:cNvSpPr>
          <p:nvPr>
            <p:ph idx="1"/>
          </p:nvPr>
        </p:nvSpPr>
        <p:spPr/>
        <p:txBody>
          <a:bodyPr/>
          <a:lstStyle/>
          <a:p>
            <a:r>
              <a:rPr lang="en-US" dirty="0" smtClean="0"/>
              <a:t>Food security exists when all people, at all times, have physical, social, and economic access to sufficient, safe, and nutritious food that meets their dietary needs and preferences for an active and healthy life. Achieving food security requires sustainable agricultural practices that ensure stable food production, equitable distribution, and access to nutritious food.</a:t>
            </a:r>
            <a:endParaRPr lang="en-ZW" dirty="0"/>
          </a:p>
        </p:txBody>
      </p:sp>
    </p:spTree>
    <p:extLst>
      <p:ext uri="{BB962C8B-B14F-4D97-AF65-F5344CB8AC3E}">
        <p14:creationId xmlns:p14="http://schemas.microsoft.com/office/powerpoint/2010/main" val="18696676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terms</a:t>
            </a:r>
            <a:endParaRPr lang="en-ZW" dirty="0"/>
          </a:p>
        </p:txBody>
      </p:sp>
      <p:sp>
        <p:nvSpPr>
          <p:cNvPr id="3" name="Content Placeholder 2"/>
          <p:cNvSpPr>
            <a:spLocks noGrp="1"/>
          </p:cNvSpPr>
          <p:nvPr>
            <p:ph idx="1"/>
          </p:nvPr>
        </p:nvSpPr>
        <p:spPr/>
        <p:txBody>
          <a:bodyPr/>
          <a:lstStyle/>
          <a:p>
            <a:r>
              <a:rPr lang="en-US" dirty="0" smtClean="0"/>
              <a:t>Sustainable agriculture focuses on enhancing productivity while minimizing negative environmental impacts. It involves practices such as conservation agriculture, agroforestry, organic farming, and crop diversification. Sustainable agriculture also emphasizes the efficient use of natural resources, reducing food waste, and promoting biodiversity.</a:t>
            </a:r>
            <a:endParaRPr lang="en-ZW" dirty="0"/>
          </a:p>
        </p:txBody>
      </p:sp>
    </p:spTree>
    <p:extLst>
      <p:ext uri="{BB962C8B-B14F-4D97-AF65-F5344CB8AC3E}">
        <p14:creationId xmlns:p14="http://schemas.microsoft.com/office/powerpoint/2010/main" val="1254597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W"/>
          </a:p>
        </p:txBody>
      </p:sp>
      <p:sp>
        <p:nvSpPr>
          <p:cNvPr id="3" name="Content Placeholder 2"/>
          <p:cNvSpPr>
            <a:spLocks noGrp="1"/>
          </p:cNvSpPr>
          <p:nvPr>
            <p:ph idx="1"/>
          </p:nvPr>
        </p:nvSpPr>
        <p:spPr/>
        <p:txBody>
          <a:bodyPr/>
          <a:lstStyle/>
          <a:p>
            <a:r>
              <a:rPr lang="en-US" dirty="0" smtClean="0"/>
              <a:t>Gender, food security, and sustainable agriculture are interconnected issues that play a significant role in shaping the overall well-being and development of societies</a:t>
            </a:r>
            <a:endParaRPr lang="en-ZW" dirty="0"/>
          </a:p>
        </p:txBody>
      </p:sp>
    </p:spTree>
    <p:extLst>
      <p:ext uri="{BB962C8B-B14F-4D97-AF65-F5344CB8AC3E}">
        <p14:creationId xmlns:p14="http://schemas.microsoft.com/office/powerpoint/2010/main" val="40381058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Gender and Agriculture:</a:t>
            </a:r>
            <a:endParaRPr lang="en-ZW" dirty="0"/>
          </a:p>
        </p:txBody>
      </p:sp>
      <p:sp>
        <p:nvSpPr>
          <p:cNvPr id="3" name="Content Placeholder 2"/>
          <p:cNvSpPr>
            <a:spLocks noGrp="1"/>
          </p:cNvSpPr>
          <p:nvPr>
            <p:ph idx="1"/>
          </p:nvPr>
        </p:nvSpPr>
        <p:spPr/>
        <p:txBody>
          <a:bodyPr/>
          <a:lstStyle/>
          <a:p>
            <a:r>
              <a:rPr lang="en-US" dirty="0" smtClean="0"/>
              <a:t>Gender roles and inequalities have a profound impact on agriculture. </a:t>
            </a:r>
          </a:p>
          <a:p>
            <a:r>
              <a:rPr lang="en-US" dirty="0" smtClean="0"/>
              <a:t>Women make up a substantial portion of the agricultural workforce in many developing countries, contributing to food production, processing, and marketing. </a:t>
            </a:r>
          </a:p>
          <a:p>
            <a:r>
              <a:rPr lang="en-US" dirty="0" smtClean="0"/>
              <a:t>However, they often face limited access to resources such as land, credit, technology, and extension services.</a:t>
            </a:r>
          </a:p>
          <a:p>
            <a:r>
              <a:rPr lang="en-US" dirty="0" smtClean="0"/>
              <a:t> Gender-based discrimination and unequal access to resources hinder women's productivity and their ability to fully participate in agricultural activities.</a:t>
            </a:r>
            <a:endParaRPr lang="en-ZW" dirty="0"/>
          </a:p>
        </p:txBody>
      </p:sp>
    </p:spTree>
    <p:extLst>
      <p:ext uri="{BB962C8B-B14F-4D97-AF65-F5344CB8AC3E}">
        <p14:creationId xmlns:p14="http://schemas.microsoft.com/office/powerpoint/2010/main" val="3346771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ZW"/>
          </a:p>
        </p:txBody>
      </p:sp>
      <p:sp>
        <p:nvSpPr>
          <p:cNvPr id="3" name="Content Placeholder 2"/>
          <p:cNvSpPr>
            <a:spLocks noGrp="1"/>
          </p:cNvSpPr>
          <p:nvPr>
            <p:ph idx="1"/>
          </p:nvPr>
        </p:nvSpPr>
        <p:spPr/>
        <p:txBody>
          <a:bodyPr/>
          <a:lstStyle/>
          <a:p>
            <a:r>
              <a:rPr lang="en-US" dirty="0" smtClean="0"/>
              <a:t>Promoting gender equality in agriculture is crucial for sustainable development. </a:t>
            </a:r>
          </a:p>
          <a:p>
            <a:r>
              <a:rPr lang="en-US" dirty="0" smtClean="0"/>
              <a:t>Empowering women farmers by providing equal access to resources, agricultural training, and credit can enhance their productivity and contribute to food security.</a:t>
            </a:r>
          </a:p>
          <a:p>
            <a:r>
              <a:rPr lang="en-US" dirty="0" smtClean="0"/>
              <a:t> It can also help reduce rural poverty, improve nutrition, and foster economic growth.</a:t>
            </a:r>
            <a:endParaRPr lang="en-ZW" dirty="0"/>
          </a:p>
        </p:txBody>
      </p:sp>
    </p:spTree>
    <p:extLst>
      <p:ext uri="{BB962C8B-B14F-4D97-AF65-F5344CB8AC3E}">
        <p14:creationId xmlns:p14="http://schemas.microsoft.com/office/powerpoint/2010/main" val="1128456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Importance of Gender in Food Security</a:t>
            </a:r>
            <a:endParaRPr lang="en-ZW" dirty="0"/>
          </a:p>
        </p:txBody>
      </p:sp>
      <p:sp>
        <p:nvSpPr>
          <p:cNvPr id="3" name="Content Placeholder 2"/>
          <p:cNvSpPr>
            <a:spLocks noGrp="1"/>
          </p:cNvSpPr>
          <p:nvPr>
            <p:ph idx="1"/>
          </p:nvPr>
        </p:nvSpPr>
        <p:spPr/>
        <p:txBody>
          <a:bodyPr/>
          <a:lstStyle/>
          <a:p>
            <a:r>
              <a:rPr lang="en-US" dirty="0" smtClean="0"/>
              <a:t>Gender roles and norms significantly influence access to and control over food resources, distribution patterns, and decision-making processes related to food production and consumption. </a:t>
            </a:r>
          </a:p>
          <a:p>
            <a:r>
              <a:rPr lang="en-US" dirty="0" smtClean="0"/>
              <a:t>Gender disparities in food security can perpetuate cycles of poverty and social inequality. </a:t>
            </a:r>
          </a:p>
          <a:p>
            <a:r>
              <a:rPr lang="en-US" dirty="0" smtClean="0"/>
              <a:t>By understanding and addressing the specific challenges faced by women and men in relation to food security, effective interventions can be designed to ensure equitable access to nutritious and sufficient food for all individuals, regardless of their gender.</a:t>
            </a:r>
            <a:endParaRPr lang="en-ZW" dirty="0"/>
          </a:p>
        </p:txBody>
      </p:sp>
    </p:spTree>
    <p:extLst>
      <p:ext uri="{BB962C8B-B14F-4D97-AF65-F5344CB8AC3E}">
        <p14:creationId xmlns:p14="http://schemas.microsoft.com/office/powerpoint/2010/main" val="3320117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ZW" dirty="0" smtClean="0"/>
              <a:t>Intersections and Challenges:</a:t>
            </a:r>
            <a:endParaRPr lang="en-ZW" dirty="0"/>
          </a:p>
        </p:txBody>
      </p:sp>
      <p:sp>
        <p:nvSpPr>
          <p:cNvPr id="3" name="Content Placeholder 2"/>
          <p:cNvSpPr>
            <a:spLocks noGrp="1"/>
          </p:cNvSpPr>
          <p:nvPr>
            <p:ph idx="1"/>
          </p:nvPr>
        </p:nvSpPr>
        <p:spPr/>
        <p:txBody>
          <a:bodyPr/>
          <a:lstStyle/>
          <a:p>
            <a:r>
              <a:rPr lang="en-US" dirty="0" smtClean="0"/>
              <a:t>Gender inequalities in agriculture can undermine food security and sustainable agricultural practices.</a:t>
            </a:r>
          </a:p>
          <a:p>
            <a:r>
              <a:rPr lang="en-US" dirty="0" smtClean="0"/>
              <a:t> Limited access to resources and decision-making power for women can result in reduced agricultural productivity.</a:t>
            </a:r>
          </a:p>
          <a:p>
            <a:r>
              <a:rPr lang="en-US" dirty="0" smtClean="0"/>
              <a:t> Gender disparities also affect women's ability to adopt sustainable farming methods and technologies.</a:t>
            </a:r>
            <a:endParaRPr lang="en-ZW" dirty="0"/>
          </a:p>
        </p:txBody>
      </p:sp>
    </p:spTree>
    <p:extLst>
      <p:ext uri="{BB962C8B-B14F-4D97-AF65-F5344CB8AC3E}">
        <p14:creationId xmlns:p14="http://schemas.microsoft.com/office/powerpoint/2010/main" val="438416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693</Words>
  <Application>Microsoft Office PowerPoint</Application>
  <PresentationFormat>Widescreen</PresentationFormat>
  <Paragraphs>51</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Gender, food security and sustainable agriculture overview</vt:lpstr>
      <vt:lpstr>Definition of terms</vt:lpstr>
      <vt:lpstr>Definition of terms</vt:lpstr>
      <vt:lpstr>Definition of terms</vt:lpstr>
      <vt:lpstr>PowerPoint Presentation</vt:lpstr>
      <vt:lpstr>Gender and Agriculture:</vt:lpstr>
      <vt:lpstr>PowerPoint Presentation</vt:lpstr>
      <vt:lpstr>Importance of Gender in Food Security</vt:lpstr>
      <vt:lpstr>Intersections and Challenges:</vt:lpstr>
      <vt:lpstr>Cont….</vt:lpstr>
      <vt:lpstr>Cont…</vt:lpstr>
      <vt:lpstr>Gender, food security and sustainable agriculture framework</vt:lpstr>
      <vt:lpstr>Goal</vt:lpstr>
      <vt:lpstr>Supporting Pillars:</vt:lpstr>
      <vt:lpstr>Enabling Factors:</vt:lpstr>
      <vt:lpstr>Conclusion </vt:lpstr>
      <vt:lpstr>REFERENCES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Gender, food security and sustainable agriculture overview</dc:title>
  <dc:creator>Muromo</dc:creator>
  <cp:lastModifiedBy>Muromo</cp:lastModifiedBy>
  <cp:revision>11</cp:revision>
  <dcterms:created xsi:type="dcterms:W3CDTF">2024-01-21T17:07:57Z</dcterms:created>
  <dcterms:modified xsi:type="dcterms:W3CDTF">2024-01-21T20:10:49Z</dcterms:modified>
</cp:coreProperties>
</file>