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74" r:id="rId11"/>
    <p:sldId id="265" r:id="rId12"/>
    <p:sldId id="267" r:id="rId13"/>
    <p:sldId id="266" r:id="rId14"/>
    <p:sldId id="271" r:id="rId15"/>
    <p:sldId id="268" r:id="rId16"/>
    <p:sldId id="269" r:id="rId17"/>
    <p:sldId id="270"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834A7-FCD4-451E-A9A0-0BF83C495352}"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3DF7-0F8A-441C-AC7A-906B602F98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68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34A7-FCD4-451E-A9A0-0BF83C495352}"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207919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34A7-FCD4-451E-A9A0-0BF83C495352}"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254175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34A7-FCD4-451E-A9A0-0BF83C495352}"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76159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7834A7-FCD4-451E-A9A0-0BF83C495352}"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3DF7-0F8A-441C-AC7A-906B602F98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0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834A7-FCD4-451E-A9A0-0BF83C495352}"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93658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834A7-FCD4-451E-A9A0-0BF83C495352}"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254955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7834A7-FCD4-451E-A9A0-0BF83C495352}"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140238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7834A7-FCD4-451E-A9A0-0BF83C495352}" type="datetimeFigureOut">
              <a:rPr lang="en-US" smtClean="0"/>
              <a:t>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36626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7834A7-FCD4-451E-A9A0-0BF83C495352}" type="datetimeFigureOut">
              <a:rPr lang="en-US" smtClean="0"/>
              <a:t>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793DF7-0F8A-441C-AC7A-906B602F980C}" type="slidenum">
              <a:rPr lang="en-US" smtClean="0"/>
              <a:t>‹#›</a:t>
            </a:fld>
            <a:endParaRPr lang="en-US"/>
          </a:p>
        </p:txBody>
      </p:sp>
    </p:spTree>
    <p:extLst>
      <p:ext uri="{BB962C8B-B14F-4D97-AF65-F5344CB8AC3E}">
        <p14:creationId xmlns:p14="http://schemas.microsoft.com/office/powerpoint/2010/main" val="255974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7834A7-FCD4-451E-A9A0-0BF83C495352}"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93DF7-0F8A-441C-AC7A-906B602F980C}" type="slidenum">
              <a:rPr lang="en-US" smtClean="0"/>
              <a:t>‹#›</a:t>
            </a:fld>
            <a:endParaRPr lang="en-US"/>
          </a:p>
        </p:txBody>
      </p:sp>
    </p:spTree>
    <p:extLst>
      <p:ext uri="{BB962C8B-B14F-4D97-AF65-F5344CB8AC3E}">
        <p14:creationId xmlns:p14="http://schemas.microsoft.com/office/powerpoint/2010/main" val="277936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7834A7-FCD4-451E-A9A0-0BF83C495352}" type="datetimeFigureOut">
              <a:rPr lang="en-US" smtClean="0"/>
              <a:t>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793DF7-0F8A-441C-AC7A-906B602F98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4885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hyperlink" Target="http://www.thecommonwealth.org/gender"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487" y="344558"/>
            <a:ext cx="9144000" cy="1828800"/>
          </a:xfrm>
        </p:spPr>
        <p:txBody>
          <a:bodyPr>
            <a:normAutofit/>
          </a:bodyPr>
          <a:lstStyle/>
          <a:p>
            <a:r>
              <a:rPr lang="en-US" sz="5400" dirty="0">
                <a:latin typeface="Arial Black" panose="020B0A04020102020204" pitchFamily="34" charset="0"/>
              </a:rPr>
              <a:t>Presentation compiled by </a:t>
            </a:r>
          </a:p>
        </p:txBody>
      </p:sp>
      <p:sp>
        <p:nvSpPr>
          <p:cNvPr id="3" name="Subtitle 2"/>
          <p:cNvSpPr>
            <a:spLocks noGrp="1"/>
          </p:cNvSpPr>
          <p:nvPr>
            <p:ph type="subTitle" idx="1"/>
          </p:nvPr>
        </p:nvSpPr>
        <p:spPr>
          <a:xfrm>
            <a:off x="1219200" y="2425149"/>
            <a:ext cx="9144000" cy="2751275"/>
          </a:xfrm>
        </p:spPr>
        <p:txBody>
          <a:bodyPr/>
          <a:lstStyle/>
          <a:p>
            <a:endParaRPr lang="en-US" dirty="0">
              <a:latin typeface="Arial Black" panose="020B0A04020102020204" pitchFamily="34" charset="0"/>
            </a:endParaRPr>
          </a:p>
          <a:p>
            <a:pPr algn="ctr"/>
            <a:r>
              <a:rPr lang="en-US" dirty="0" err="1">
                <a:solidFill>
                  <a:schemeClr val="tx1"/>
                </a:solidFill>
                <a:latin typeface="Arial Black" panose="020B0A04020102020204" pitchFamily="34" charset="0"/>
              </a:rPr>
              <a:t>Lindile</a:t>
            </a:r>
            <a:r>
              <a:rPr lang="en-US" dirty="0">
                <a:solidFill>
                  <a:schemeClr val="tx1"/>
                </a:solidFill>
                <a:latin typeface="Arial Black" panose="020B0A04020102020204" pitchFamily="34" charset="0"/>
              </a:rPr>
              <a:t> </a:t>
            </a:r>
            <a:r>
              <a:rPr lang="en-US" dirty="0" err="1">
                <a:solidFill>
                  <a:schemeClr val="tx1"/>
                </a:solidFill>
                <a:latin typeface="Arial Black" panose="020B0A04020102020204" pitchFamily="34" charset="0"/>
              </a:rPr>
              <a:t>Khumalo</a:t>
            </a:r>
            <a:r>
              <a:rPr lang="en-US" dirty="0">
                <a:solidFill>
                  <a:schemeClr val="tx1"/>
                </a:solidFill>
                <a:latin typeface="Arial Black" panose="020B0A04020102020204" pitchFamily="34" charset="0"/>
              </a:rPr>
              <a:t> B231941B</a:t>
            </a:r>
          </a:p>
          <a:p>
            <a:pPr algn="ctr"/>
            <a:r>
              <a:rPr lang="en-US" dirty="0">
                <a:solidFill>
                  <a:schemeClr val="tx1"/>
                </a:solidFill>
                <a:latin typeface="Arial Black" panose="020B0A04020102020204" pitchFamily="34" charset="0"/>
              </a:rPr>
              <a:t>And </a:t>
            </a:r>
          </a:p>
          <a:p>
            <a:pPr algn="ctr"/>
            <a:r>
              <a:rPr lang="en-US" dirty="0" err="1">
                <a:solidFill>
                  <a:schemeClr val="tx1"/>
                </a:solidFill>
                <a:latin typeface="Arial Black" panose="020B0A04020102020204" pitchFamily="34" charset="0"/>
              </a:rPr>
              <a:t>Thubalenkosi</a:t>
            </a:r>
            <a:r>
              <a:rPr lang="en-US" dirty="0">
                <a:solidFill>
                  <a:schemeClr val="tx1"/>
                </a:solidFill>
                <a:latin typeface="Arial Black" panose="020B0A04020102020204" pitchFamily="34" charset="0"/>
              </a:rPr>
              <a:t> </a:t>
            </a:r>
            <a:r>
              <a:rPr lang="en-US" dirty="0" err="1">
                <a:solidFill>
                  <a:schemeClr val="tx1"/>
                </a:solidFill>
                <a:latin typeface="Arial Black" panose="020B0A04020102020204" pitchFamily="34" charset="0"/>
              </a:rPr>
              <a:t>Rusike</a:t>
            </a:r>
            <a:r>
              <a:rPr lang="en-US" dirty="0">
                <a:solidFill>
                  <a:schemeClr val="tx1"/>
                </a:solidFill>
                <a:latin typeface="Arial Black" panose="020B0A04020102020204" pitchFamily="34" charset="0"/>
              </a:rPr>
              <a:t> B232653B</a:t>
            </a:r>
          </a:p>
        </p:txBody>
      </p:sp>
    </p:spTree>
    <p:extLst>
      <p:ext uri="{BB962C8B-B14F-4D97-AF65-F5344CB8AC3E}">
        <p14:creationId xmlns:p14="http://schemas.microsoft.com/office/powerpoint/2010/main" val="191700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CONTINUATION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Successful gender mainstreaming requires commitment, strong leadership, adequate funding, sufficient human resources, robust monitoring and evaluation, and increased accountability (Chetna,1999).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Furthermore, according to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 (</a:t>
            </a:r>
            <a:r>
              <a:rPr lang="en-US" sz="2400" dirty="0">
                <a:latin typeface="Times New Roman" panose="02020603050405020304" pitchFamily="18" charset="0"/>
                <a:cs typeface="Times New Roman" panose="02020603050405020304" pitchFamily="18" charset="0"/>
              </a:rPr>
              <a:t>1999), gender mainstreaming also demands a gender data revolution with the systematic use of gender indicators and targets and a focus on achieving concrete goals that bring positive and real change in people’s lives.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Mainstreaming a gender perspective is the process of assessing the implications for women and men of any planned action, including legislation, policies, or programs, in all areas and at all levels (Moser, 1993).</a:t>
            </a:r>
          </a:p>
          <a:p>
            <a:endParaRPr lang="en-US" sz="2400" dirty="0"/>
          </a:p>
        </p:txBody>
      </p:sp>
    </p:spTree>
    <p:extLst>
      <p:ext uri="{BB962C8B-B14F-4D97-AF65-F5344CB8AC3E}">
        <p14:creationId xmlns:p14="http://schemas.microsoft.com/office/powerpoint/2010/main" val="310117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Continuation</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strategy for making women’s as well as men’s concerns and experiences an integral dimension of the design, implementation, monitoring, and evaluation of policies and programs in all political, economic, and societal</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Monitoring and Evaluation should ensure that gender is adequately mainstreamed in terms of ensuring that both men and women adequately participate in airing out their views regarding the outputs, outcomes, and impacts on interventions and their impacts on social relations(Moser, 1993).</a:t>
            </a:r>
          </a:p>
        </p:txBody>
      </p:sp>
    </p:spTree>
    <p:extLst>
      <p:ext uri="{BB962C8B-B14F-4D97-AF65-F5344CB8AC3E}">
        <p14:creationId xmlns:p14="http://schemas.microsoft.com/office/powerpoint/2010/main" val="363993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333310"/>
          </a:xfrm>
        </p:spPr>
        <p:txBody>
          <a:bodyPr>
            <a:normAutofit/>
          </a:bodyPr>
          <a:lstStyle/>
          <a:p>
            <a:pPr algn="just"/>
            <a:r>
              <a:rPr lang="en-US" dirty="0">
                <a:latin typeface="Arial Black" panose="020B0A04020102020204" pitchFamily="34" charset="0"/>
              </a:rPr>
              <a:t>The following key issues should be considered when conducting monitoring and evaluation as well as ensuring the participation of both men and women in activities and programs. </a:t>
            </a:r>
            <a:endParaRPr lang="en-US" dirty="0"/>
          </a:p>
        </p:txBody>
      </p:sp>
    </p:spTree>
    <p:extLst>
      <p:ext uri="{BB962C8B-B14F-4D97-AF65-F5344CB8AC3E}">
        <p14:creationId xmlns:p14="http://schemas.microsoft.com/office/powerpoint/2010/main" val="310379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r>
              <a:rPr lang="en-US" sz="4000" b="1" dirty="0">
                <a:latin typeface="Arial Black" panose="020B0A04020102020204" pitchFamily="34" charset="0"/>
              </a:rPr>
              <a:t>Designing monitoring and evaluation framework</a:t>
            </a:r>
            <a:endParaRPr lang="en-US" sz="4000" dirty="0">
              <a:latin typeface="Arial Black" panose="020B0A04020102020204" pitchFamily="34" charset="0"/>
            </a:endParaRPr>
          </a:p>
        </p:txBody>
      </p:sp>
      <p:sp>
        <p:nvSpPr>
          <p:cNvPr id="3" name="Content Placeholder 2"/>
          <p:cNvSpPr>
            <a:spLocks noGrp="1"/>
          </p:cNvSpPr>
          <p:nvPr>
            <p:ph idx="1"/>
          </p:nvPr>
        </p:nvSpPr>
        <p:spPr>
          <a:xfrm>
            <a:off x="838200" y="1658593"/>
            <a:ext cx="10515600" cy="4486274"/>
          </a:xfrm>
        </p:spPr>
        <p:txBody>
          <a:bodyPr>
            <a:normAutofit/>
          </a:bodyPr>
          <a:lstStyle/>
          <a:p>
            <a:endParaRPr lang="en-US" dirty="0"/>
          </a:p>
          <a:p>
            <a:r>
              <a:rPr lang="en-US" sz="2400" dirty="0">
                <a:latin typeface="Times New Roman" panose="02020603050405020304" pitchFamily="18" charset="0"/>
                <a:cs typeface="Times New Roman" panose="02020603050405020304" pitchFamily="18" charset="0"/>
              </a:rPr>
              <a:t>In designing monitoring and evaluation frameworks for programs and projects, the project team should ensure that the project indicators are gender sensitive and allow for the gathering of gender-disaggregated data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 </a:t>
            </a:r>
          </a:p>
          <a:p>
            <a:r>
              <a:rPr lang="en-US" sz="2400" dirty="0">
                <a:latin typeface="Times New Roman" panose="02020603050405020304" pitchFamily="18" charset="0"/>
                <a:cs typeface="Times New Roman" panose="02020603050405020304" pitchFamily="18" charset="0"/>
              </a:rPr>
              <a:t>The design of the M and E framework should allow for the assessment of project performance from a gendered perspective, that is, the results framework should help to track if both men and women are equally benefiting from the project both at community, household, and individual levels (Moser, 1993). </a:t>
            </a:r>
          </a:p>
          <a:p>
            <a:pPr marL="0" indent="0" fontAlgn="auto">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27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5400" dirty="0">
                <a:solidFill>
                  <a:schemeClr val="tx1"/>
                </a:solidFill>
                <a:latin typeface="Arial Black" panose="020B0A04020102020204" pitchFamily="34" charset="0"/>
                <a:cs typeface="Times New Roman" panose="02020603050405020304" pitchFamily="18" charset="0"/>
              </a:rPr>
              <a:t>Continuation</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For example, a project that is meant to raise household income may be considered successful due to increase in household income but increase in household income may not necessarily mean that all family members are benefiting as the father may take the money and use it for his personal use leaving the family in poverty. It is therefore imperative to ensure that the M and E framework is sensitive to gender. Reporting and other tracking templates should also enable project teams to provide and document gender disaggregated data and information. Organizations should also go beyond just the M and E framework but the general project or program design should take into consideration the needs of both men and women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a:t>
            </a:r>
            <a:endParaRPr lang="en-US" sz="2400" dirty="0"/>
          </a:p>
        </p:txBody>
      </p:sp>
    </p:spTree>
    <p:extLst>
      <p:ext uri="{BB962C8B-B14F-4D97-AF65-F5344CB8AC3E}">
        <p14:creationId xmlns:p14="http://schemas.microsoft.com/office/powerpoint/2010/main" val="140015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Understanding the culture and gender power dynamics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auto">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planning for monitoring and evaluation, M and E practitioners should take time to assess the culturally constructed gender dynamics in the communities where the M and E will be conducted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a:t>
            </a:r>
          </a:p>
          <a:p>
            <a:pPr fontAlgn="auto">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assessment will help to come up with ways of ensuring that both men and women participate and provide information freely without fear.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such instances, it is very prudent for evaluators to ensure that separate focus group discussions for men and women are organized to allow women to freely air out their views(Moser, 1993). </a:t>
            </a:r>
          </a:p>
        </p:txBody>
      </p:sp>
    </p:spTree>
    <p:extLst>
      <p:ext uri="{BB962C8B-B14F-4D97-AF65-F5344CB8AC3E}">
        <p14:creationId xmlns:p14="http://schemas.microsoft.com/office/powerpoint/2010/main" val="340467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Venues of monitoring and evaluation activities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planning for an evaluation, practitioners should also select venues using a gender lens. It is important to select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venues that are accessible to both men and women. Considerations should be around distance from the village or community as well as the general location of the venue (Moser, 1993). </a:t>
            </a:r>
          </a:p>
          <a:p>
            <a:pPr fontAlgn="auto">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Women generally are always busy with household chores, taking care of children as well as doing farming activities mostly in the rural areas. If venues for the meetings are far away from the villages or communities, chances of them attending are very low and there are very high chances that practitioners may not be able to get there.</a:t>
            </a:r>
          </a:p>
        </p:txBody>
      </p:sp>
    </p:spTree>
    <p:extLst>
      <p:ext uri="{BB962C8B-B14F-4D97-AF65-F5344CB8AC3E}">
        <p14:creationId xmlns:p14="http://schemas.microsoft.com/office/powerpoint/2010/main" val="243991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Timing of the evaluation</a:t>
            </a:r>
            <a:endParaRPr lang="en-US" dirty="0">
              <a:latin typeface="Arial Black" panose="020B0A04020102020204" pitchFamily="34" charset="0"/>
            </a:endParaRPr>
          </a:p>
        </p:txBody>
      </p:sp>
      <p:sp>
        <p:nvSpPr>
          <p:cNvPr id="3" name="Content Placeholder 2"/>
          <p:cNvSpPr>
            <a:spLocks noGrp="1"/>
          </p:cNvSpPr>
          <p:nvPr>
            <p:ph idx="1"/>
          </p:nvPr>
        </p:nvSpPr>
        <p:spPr>
          <a:xfrm>
            <a:off x="838201" y="2160104"/>
            <a:ext cx="10515599" cy="2890424"/>
          </a:xfrm>
        </p:spPr>
        <p:txBody>
          <a:bodyPr>
            <a:noAutofit/>
          </a:bodyPr>
          <a:lstStyle/>
          <a:p>
            <a:pPr fontAlgn="auto"/>
            <a:r>
              <a:rPr lang="en-US" sz="2400" dirty="0">
                <a:latin typeface="Times New Roman" panose="02020603050405020304" pitchFamily="18" charset="0"/>
                <a:cs typeface="Times New Roman" panose="02020603050405020304" pitchFamily="18" charset="0"/>
              </a:rPr>
              <a:t>M and E should be planned in such a way that all activities, meetings, and discussion schedules are sensitive to the needs of both men and women. As highlighted before, women normally do a lot of domestic duties and in most cases are done in the morning.</a:t>
            </a:r>
          </a:p>
          <a:p>
            <a:pPr fontAlgn="auto"/>
            <a:r>
              <a:rPr lang="en-US" sz="2400" dirty="0">
                <a:latin typeface="Times New Roman" panose="02020603050405020304" pitchFamily="18" charset="0"/>
                <a:cs typeface="Times New Roman" panose="02020603050405020304" pitchFamily="18" charset="0"/>
              </a:rPr>
              <a:t> It is therefore not proper to schedule meetings during the time of the day when women will be busy doing their household chores.</a:t>
            </a:r>
          </a:p>
          <a:p>
            <a:pPr fontAlgn="auto"/>
            <a:r>
              <a:rPr lang="en-US" sz="2400" dirty="0">
                <a:latin typeface="Times New Roman" panose="02020603050405020304" pitchFamily="18" charset="0"/>
                <a:cs typeface="Times New Roman" panose="02020603050405020304" pitchFamily="18" charset="0"/>
              </a:rPr>
              <a:t>To deal with this problem, women should be allowed to highlight the time that they are comfortable to attend meetings. This means that organizers for M and E activities should not impose their own time for activities on communities to mainstream the needs of both men and women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a:t>
            </a:r>
          </a:p>
        </p:txBody>
      </p:sp>
    </p:spTree>
    <p:extLst>
      <p:ext uri="{BB962C8B-B14F-4D97-AF65-F5344CB8AC3E}">
        <p14:creationId xmlns:p14="http://schemas.microsoft.com/office/powerpoint/2010/main" val="294579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514350" indent="-514350" algn="just">
              <a:buFont typeface="+mj-lt"/>
              <a:buAutoNum type="arabicPeriod"/>
            </a:pPr>
            <a:r>
              <a:rPr lang="en-US" sz="1800" dirty="0">
                <a:latin typeface="Times New Roman" panose="02020603050405020304" pitchFamily="18" charset="0"/>
                <a:cs typeface="Times New Roman" panose="02020603050405020304" pitchFamily="18" charset="0"/>
              </a:rPr>
              <a:t>Moser, C. 1993. Gender planning and development: Theory, practice, and Training. London: Routledge</a:t>
            </a:r>
          </a:p>
          <a:p>
            <a:pPr marL="514350" indent="-514350" algn="just">
              <a:buFont typeface="+mj-lt"/>
              <a:buAutoNum type="arabicPeriod"/>
            </a:pPr>
            <a:r>
              <a:rPr lang="en-US" sz="1800" dirty="0">
                <a:latin typeface="Times New Roman" panose="02020603050405020304" pitchFamily="18" charset="0"/>
                <a:cs typeface="Times New Roman" panose="02020603050405020304" pitchFamily="18" charset="0"/>
              </a:rPr>
              <a:t>Beck and Tony. 1999. Using Gender-Sensitive Indicators. A Reference Manual for Governments and Other Stakeholders. Commonwealth Secretariat, UK </a:t>
            </a:r>
            <a:r>
              <a:rPr lang="en-US" sz="1800" dirty="0">
                <a:latin typeface="Times New Roman" panose="02020603050405020304" pitchFamily="18" charset="0"/>
                <a:cs typeface="Times New Roman" panose="02020603050405020304" pitchFamily="18" charset="0"/>
                <a:hlinkClick r:id="rId2"/>
              </a:rPr>
              <a:t>www.thecommonwealth.org/gender</a:t>
            </a:r>
            <a:endParaRPr lang="en-US" sz="1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dirty="0">
                <a:latin typeface="Times New Roman" panose="02020603050405020304" pitchFamily="18" charset="0"/>
                <a:cs typeface="Times New Roman" panose="02020603050405020304" pitchFamily="18" charset="0"/>
              </a:rPr>
              <a:t>Brussels Commission of the European Communities. 2001. Communication from the Commission to the Council and the Parliament Program of Action for the Mainstreaming of Gender Equality in Community Development Co-operation</a:t>
            </a:r>
          </a:p>
          <a:p>
            <a:pPr marL="514350" indent="-514350" algn="just">
              <a:buFont typeface="+mj-lt"/>
              <a:buAutoNum type="arabicPeriod"/>
            </a:pPr>
            <a:r>
              <a:rPr lang="en-US" sz="1800" dirty="0" err="1">
                <a:latin typeface="Times New Roman" panose="02020603050405020304" pitchFamily="18" charset="0"/>
                <a:cs typeface="Times New Roman" panose="02020603050405020304" pitchFamily="18" charset="0"/>
              </a:rPr>
              <a:t>Chetna</a:t>
            </a:r>
            <a:r>
              <a:rPr lang="en-US" sz="1800" dirty="0">
                <a:latin typeface="Times New Roman" panose="02020603050405020304" pitchFamily="18" charset="0"/>
                <a:cs typeface="Times New Roman" panose="02020603050405020304" pitchFamily="18" charset="0"/>
              </a:rPr>
              <a:t>. 1999. A Manual on Gender Sensitive Indicators for Reproductive Health </a:t>
            </a:r>
            <a:r>
              <a:rPr lang="en-US" sz="1800" dirty="0" err="1">
                <a:latin typeface="Times New Roman" panose="02020603050405020304" pitchFamily="18" charset="0"/>
                <a:cs typeface="Times New Roman" panose="02020603050405020304" pitchFamily="18" charset="0"/>
              </a:rPr>
              <a:t>Programmes</a:t>
            </a:r>
            <a:r>
              <a:rPr lang="en-US" sz="1800" dirty="0">
                <a:latin typeface="Times New Roman" panose="02020603050405020304" pitchFamily="18" charset="0"/>
                <a:cs typeface="Times New Roman" panose="02020603050405020304" pitchFamily="18" charset="0"/>
              </a:rPr>
              <a:t> in India, Ahmedabad, India CIDA, 1997 A Project Level Handbook. The why and how of gender-sensitive indicators. www.acdi-cida.gc.ca/cid</a:t>
            </a:r>
          </a:p>
          <a:p>
            <a:pPr marL="514350" indent="-514350" algn="just">
              <a:buFont typeface="+mj-lt"/>
              <a:buAutoNum type="arabicPeriod"/>
            </a:pPr>
            <a:r>
              <a:rPr lang="en-US" sz="1800" dirty="0" err="1">
                <a:latin typeface="Times New Roman" panose="02020603050405020304" pitchFamily="18" charset="0"/>
                <a:cs typeface="Times New Roman" panose="02020603050405020304" pitchFamily="18" charset="0"/>
              </a:rPr>
              <a:t>Danida</a:t>
            </a:r>
            <a:r>
              <a:rPr lang="en-US" sz="1800" dirty="0">
                <a:latin typeface="Times New Roman" panose="02020603050405020304" pitchFamily="18" charset="0"/>
                <a:cs typeface="Times New Roman" panose="02020603050405020304" pitchFamily="18" charset="0"/>
              </a:rPr>
              <a:t>. 2004. Review of Monitoring and Indicators in relation to MDGs and PRSPs, Ministry of Foreign Affairs, Copenhagen</a:t>
            </a:r>
          </a:p>
          <a:p>
            <a:pPr marL="514350" indent="-514350" algn="just">
              <a:buFont typeface="+mj-lt"/>
              <a:buAutoNum type="arabicPeriod"/>
            </a:pPr>
            <a:r>
              <a:rPr lang="en-US" sz="1800" dirty="0">
                <a:latin typeface="Times New Roman" panose="02020603050405020304" pitchFamily="18" charset="0"/>
                <a:cs typeface="Times New Roman" panose="02020603050405020304" pitchFamily="18" charset="0"/>
              </a:rPr>
              <a:t>Leo-</a:t>
            </a:r>
            <a:r>
              <a:rPr lang="en-US" sz="1800" dirty="0" err="1">
                <a:latin typeface="Times New Roman" panose="02020603050405020304" pitchFamily="18" charset="0"/>
                <a:cs typeface="Times New Roman" panose="02020603050405020304" pitchFamily="18" charset="0"/>
              </a:rPr>
              <a:t>Rhynie</a:t>
            </a:r>
            <a:r>
              <a:rPr lang="en-US" sz="1800" dirty="0">
                <a:latin typeface="Times New Roman" panose="02020603050405020304" pitchFamily="18" charset="0"/>
                <a:cs typeface="Times New Roman" panose="02020603050405020304" pitchFamily="18" charset="0"/>
              </a:rPr>
              <a:t> and Elsa. 1999. Gender Mainstreaming in Education. A Reference Manual for Governments and Other Stakeholders. Institute of Development and </a:t>
            </a:r>
            <a:r>
              <a:rPr lang="en-US" sz="1800" dirty="0" err="1">
                <a:latin typeface="Times New Roman" panose="02020603050405020304" pitchFamily="18" charset="0"/>
                <a:cs typeface="Times New Roman" panose="02020603050405020304" pitchFamily="18" charset="0"/>
              </a:rPr>
              <a:t>Labour</a:t>
            </a:r>
            <a:r>
              <a:rPr lang="en-US" sz="1800" dirty="0">
                <a:latin typeface="Times New Roman" panose="02020603050405020304" pitchFamily="18" charset="0"/>
                <a:cs typeface="Times New Roman" panose="02020603050405020304" pitchFamily="18" charset="0"/>
              </a:rPr>
              <a:t> Law, University of Cape Town, South Africa, Commonwealth Secretariat, London, UK </a:t>
            </a:r>
          </a:p>
        </p:txBody>
      </p:sp>
    </p:spTree>
    <p:extLst>
      <p:ext uri="{BB962C8B-B14F-4D97-AF65-F5344CB8AC3E}">
        <p14:creationId xmlns:p14="http://schemas.microsoft.com/office/powerpoint/2010/main" val="18020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46921"/>
            <a:ext cx="10515600" cy="5128591"/>
          </a:xfrm>
        </p:spPr>
        <p:txBody>
          <a:bodyPr>
            <a:normAutofit/>
          </a:bodyPr>
          <a:lstStyle/>
          <a:p>
            <a:pPr algn="ctr"/>
            <a:r>
              <a:rPr lang="en-US" dirty="0">
                <a:latin typeface="Arial Black" panose="020B0A04020102020204" pitchFamily="34" charset="0"/>
              </a:rPr>
              <a:t>THANK YOU</a:t>
            </a:r>
          </a:p>
        </p:txBody>
      </p:sp>
    </p:spTree>
    <p:extLst>
      <p:ext uri="{BB962C8B-B14F-4D97-AF65-F5344CB8AC3E}">
        <p14:creationId xmlns:p14="http://schemas.microsoft.com/office/powerpoint/2010/main" val="223284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Gender issues in monitoring and evaluation</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the key gender issues in monitoring and evaluation is ensuring that the data collected is disaggregated by gender.</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means that the data is collected separately for men and women so that the impact of the program or policy can be assessed for both groups (</a:t>
            </a:r>
            <a:r>
              <a:rPr lang="en-US" sz="2400" dirty="0" err="1">
                <a:latin typeface="Times New Roman" panose="02020603050405020304" pitchFamily="18" charset="0"/>
                <a:cs typeface="Times New Roman" panose="02020603050405020304" pitchFamily="18" charset="0"/>
              </a:rPr>
              <a:t>Danida</a:t>
            </a:r>
            <a:r>
              <a:rPr lang="en-US" sz="2400" dirty="0">
                <a:latin typeface="Times New Roman" panose="02020603050405020304" pitchFamily="18" charset="0"/>
                <a:cs typeface="Times New Roman" panose="02020603050405020304" pitchFamily="18" charset="0"/>
              </a:rPr>
              <a:t>, 2004).</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Monitoring is defined as the continuous assessment of project implementation with agreed schedules and the use of inputs, infrastructure, and services by project beneficiaries (Moser, 1993).</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Evaluation is defined as periodic assessment of relevance, performance,  and efficiency (</a:t>
            </a:r>
            <a:r>
              <a:rPr lang="en-US" sz="2400" dirty="0" err="1">
                <a:latin typeface="Times New Roman" panose="02020603050405020304" pitchFamily="18" charset="0"/>
                <a:cs typeface="Times New Roman" panose="02020603050405020304" pitchFamily="18" charset="0"/>
              </a:rPr>
              <a:t>Danida</a:t>
            </a:r>
            <a:r>
              <a:rPr lang="en-US" sz="2400" dirty="0">
                <a:latin typeface="Times New Roman" panose="02020603050405020304" pitchFamily="18" charset="0"/>
                <a:cs typeface="Times New Roman" panose="02020603050405020304" pitchFamily="18" charset="0"/>
              </a:rPr>
              <a:t>, 2004).</a:t>
            </a:r>
          </a:p>
        </p:txBody>
      </p:sp>
    </p:spTree>
    <p:extLst>
      <p:ext uri="{BB962C8B-B14F-4D97-AF65-F5344CB8AC3E}">
        <p14:creationId xmlns:p14="http://schemas.microsoft.com/office/powerpoint/2010/main" val="230899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4"/>
            <a:ext cx="10373139" cy="1437171"/>
          </a:xfrm>
        </p:spPr>
        <p:txBody>
          <a:bodyPr>
            <a:normAutofit/>
          </a:bodyPr>
          <a:lstStyle/>
          <a:p>
            <a:r>
              <a:rPr lang="en-US" dirty="0">
                <a:latin typeface="Arial Black" panose="020B0A04020102020204" pitchFamily="34" charset="0"/>
              </a:rPr>
              <a:t>Continuation</a:t>
            </a:r>
          </a:p>
        </p:txBody>
      </p:sp>
      <p:sp>
        <p:nvSpPr>
          <p:cNvPr id="3" name="Content Placeholder 2"/>
          <p:cNvSpPr>
            <a:spLocks noGrp="1"/>
          </p:cNvSpPr>
          <p:nvPr>
            <p:ph idx="4294967295"/>
          </p:nvPr>
        </p:nvSpPr>
        <p:spPr>
          <a:xfrm>
            <a:off x="1152939" y="1895061"/>
            <a:ext cx="10058400" cy="4427952"/>
          </a:xfrm>
        </p:spPr>
        <p:txBody>
          <a:bodyPr>
            <a:normAutofit/>
          </a:bodyPr>
          <a:lstStyle/>
          <a:p>
            <a:pPr algn="just"/>
            <a:r>
              <a:rPr lang="en-US" sz="2400" dirty="0">
                <a:latin typeface="Times New Roman" panose="02020603050405020304" pitchFamily="18" charset="0"/>
                <a:cs typeface="Times New Roman" panose="02020603050405020304" pitchFamily="18" charset="0"/>
              </a:rPr>
              <a:t>The Toolkit for Integrating Gender into Monitoring and Evaluation has been developed to assist project task teams, borrowers, and partners in recognizing and addressing gender concerns in designing projects and to monitor and evaluate results, outcomes, and impact on achieving overall rural well-being (Chetna,1999). </a:t>
            </a:r>
          </a:p>
          <a:p>
            <a:pPr algn="just"/>
            <a:r>
              <a:rPr lang="en-US" sz="2400" dirty="0">
                <a:latin typeface="Times New Roman" panose="02020603050405020304" pitchFamily="18" charset="0"/>
                <a:cs typeface="Times New Roman" panose="02020603050405020304" pitchFamily="18" charset="0"/>
              </a:rPr>
              <a:t>Gender-sensitive monitoring and evaluation in a results-based framework reveals the extent to which a project has achieved improvements in the lives and overall social and economic well-being of women and men (Chetna,1999). </a:t>
            </a:r>
          </a:p>
          <a:p>
            <a:pPr algn="just"/>
            <a:r>
              <a:rPr lang="en-US" sz="2400" dirty="0">
                <a:latin typeface="Times New Roman" panose="02020603050405020304" pitchFamily="18" charset="0"/>
                <a:cs typeface="Times New Roman" panose="02020603050405020304" pitchFamily="18" charset="0"/>
              </a:rPr>
              <a:t>It also improves project performance during implementation, allows for midterm corrections, and makes it possible to derive lessons for future projects. </a:t>
            </a:r>
          </a:p>
        </p:txBody>
      </p:sp>
    </p:spTree>
    <p:extLst>
      <p:ext uri="{BB962C8B-B14F-4D97-AF65-F5344CB8AC3E}">
        <p14:creationId xmlns:p14="http://schemas.microsoft.com/office/powerpoint/2010/main" val="21602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57" y="365125"/>
            <a:ext cx="11131825" cy="1325563"/>
          </a:xfrm>
        </p:spPr>
        <p:txBody>
          <a:bodyPr>
            <a:normAutofit fontScale="90000"/>
          </a:bodyPr>
          <a:lstStyle/>
          <a:p>
            <a:r>
              <a:rPr lang="en-US" dirty="0">
                <a:latin typeface="Arial Black" panose="020B0A04020102020204" pitchFamily="34" charset="0"/>
              </a:rPr>
              <a:t>Design of sound-gendered monitoring and evaluation systems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effective gender-sensitive monitoring and evaluation system in development projects requires that the following key activities be undertaken at different points of the project cycle (Moses, 1993).</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01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STAGE 1 IDENTIFICATION AND PREPARATION </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that the benchmark survey or baseline study is gender sensitive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Undertake an initial gender study or analysis to identify the potential negative impacts of project intervention on women as well as men (Moser, 1993).</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gender-related goals and priorities based on available information and consultation with stakeholders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Conduct a gender-sensitive social analysis or assessment to broadly cover social, cultural, and economic aspects (Moser, 1993).</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 the institutional capacity for integrating gender stakeholders into development activities.</a:t>
            </a:r>
          </a:p>
        </p:txBody>
      </p:sp>
    </p:spTree>
    <p:extLst>
      <p:ext uri="{BB962C8B-B14F-4D97-AF65-F5344CB8AC3E}">
        <p14:creationId xmlns:p14="http://schemas.microsoft.com/office/powerpoint/2010/main" val="186289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STAGE 2 DESIGN AND APPRAISAL</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gender is integrated into goals and objectives and set clear targets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 for developing the capacity to address gender issues and to monitor and evaluate progress and outcomes (Chetna,1999).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up a monitoring and evaluation system - Identify and select key gender-sensitive indicators for outcomes and impact develop or select the data collection methods and decide on timing </a:t>
            </a:r>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Leo-</a:t>
            </a:r>
            <a:r>
              <a:rPr lang="en-US" dirty="0" err="1">
                <a:latin typeface="Times New Roman" panose="02020603050405020304" pitchFamily="18" charset="0"/>
                <a:cs typeface="Times New Roman" panose="02020603050405020304" pitchFamily="18" charset="0"/>
              </a:rPr>
              <a:t>Rhynie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1999).</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Organize reporting and feedback processes, clearly identifying who will collect and analyze information, who will receive it, and how it will be used to guide implementation. This includes, as part of the results framework, determining arrangements for results monitoring by establishing target values and data collection or reporting plans for the outcome indicators (Chetna,1999)</a:t>
            </a:r>
            <a:r>
              <a:rPr lang="en-US" dirty="0"/>
              <a:t>.</a:t>
            </a:r>
          </a:p>
        </p:txBody>
      </p:sp>
    </p:spTree>
    <p:extLst>
      <p:ext uri="{BB962C8B-B14F-4D97-AF65-F5344CB8AC3E}">
        <p14:creationId xmlns:p14="http://schemas.microsoft.com/office/powerpoint/2010/main" val="148486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STAGE 3 IMPLEMENTATION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Carry out capacity development exercises for integrating, monitoring and evaluating gender-related issues </a:t>
            </a:r>
            <a:r>
              <a:rPr lang="en-US" sz="32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Leo-</a:t>
            </a:r>
            <a:r>
              <a:rPr lang="en-US" dirty="0" err="1">
                <a:latin typeface="Times New Roman" panose="02020603050405020304" pitchFamily="18" charset="0"/>
                <a:cs typeface="Times New Roman" panose="02020603050405020304" pitchFamily="18" charset="0"/>
              </a:rPr>
              <a:t>Rhynie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1999). </a:t>
            </a:r>
          </a:p>
          <a:p>
            <a:pPr algn="just"/>
            <a:r>
              <a:rPr lang="en-US" dirty="0">
                <a:latin typeface="Times New Roman" panose="02020603050405020304" pitchFamily="18" charset="0"/>
                <a:cs typeface="Times New Roman" panose="02020603050405020304" pitchFamily="18" charset="0"/>
              </a:rPr>
              <a:t>Collect gender-sensitive data based on the selected indicators</a:t>
            </a:r>
          </a:p>
          <a:p>
            <a:pPr algn="just"/>
            <a:r>
              <a:rPr lang="en-US" dirty="0">
                <a:latin typeface="Times New Roman" panose="02020603050405020304" pitchFamily="18" charset="0"/>
                <a:cs typeface="Times New Roman" panose="02020603050405020304" pitchFamily="18" charset="0"/>
              </a:rPr>
              <a:t>Monitor the progress against outcome targets set for the period under evaluation, and feed results back into the system to allow for midterm corrections (Chetna,1999). </a:t>
            </a:r>
          </a:p>
          <a:p>
            <a:pPr algn="just"/>
            <a:r>
              <a:rPr lang="en-US" dirty="0">
                <a:latin typeface="Times New Roman" panose="02020603050405020304" pitchFamily="18" charset="0"/>
                <a:cs typeface="Times New Roman" panose="02020603050405020304" pitchFamily="18" charset="0"/>
              </a:rPr>
              <a:t>During Midterm Evaluation, Assess progress and make corrections if needed to obtain expected gender-related outcomes (Moser, 1993).</a:t>
            </a:r>
          </a:p>
        </p:txBody>
      </p:sp>
    </p:spTree>
    <p:extLst>
      <p:ext uri="{BB962C8B-B14F-4D97-AF65-F5344CB8AC3E}">
        <p14:creationId xmlns:p14="http://schemas.microsoft.com/office/powerpoint/2010/main" val="111150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STAGE 4 IMPLEMENTATION COMPLETION</a:t>
            </a:r>
          </a:p>
        </p:txBody>
      </p:sp>
      <p:sp>
        <p:nvSpPr>
          <p:cNvPr id="3" name="Content Placeholder 2"/>
          <p:cNvSpPr>
            <a:spLocks noGrp="1"/>
          </p:cNvSpPr>
          <p:nvPr>
            <p:ph idx="1"/>
          </p:nvPr>
        </p:nvSpPr>
        <p:spPr>
          <a:xfrm>
            <a:off x="1107882" y="1832482"/>
            <a:ext cx="10058400" cy="4023360"/>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 outcomes and impact of gender integration in the overall project context.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 outcomes and impact of project interventions on men and women (Moser, 1993).</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11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5125"/>
            <a:ext cx="10134600" cy="1325563"/>
          </a:xfrm>
        </p:spPr>
        <p:txBody>
          <a:bodyPr>
            <a:normAutofit fontScale="90000"/>
          </a:bodyPr>
          <a:lstStyle/>
          <a:p>
            <a:r>
              <a:rPr lang="en-US" dirty="0">
                <a:latin typeface="Arial Black" panose="020B0A04020102020204" pitchFamily="34" charset="0"/>
              </a:rPr>
              <a:t>Gender in high-level programs polices and newer aid modalities. How do we monitor it?</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According to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 </a:t>
            </a:r>
            <a:r>
              <a:rPr lang="en-US" sz="2400" dirty="0">
                <a:latin typeface="Times New Roman" panose="02020603050405020304" pitchFamily="18" charset="0"/>
                <a:cs typeface="Times New Roman" panose="02020603050405020304" pitchFamily="18" charset="0"/>
              </a:rPr>
              <a:t>(1999), gender mainstreaming can ensure that the needs and rights of both women and men are taken into account and advanced in all policies and programs and newer aid modalities across sectors.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mainstreaming is a strategy that was first endorsed at the international level in 1995 at the Fourth World Conference on Women in Beijing (Leo-</a:t>
            </a:r>
            <a:r>
              <a:rPr lang="en-US" sz="2400" dirty="0" err="1">
                <a:latin typeface="Times New Roman" panose="02020603050405020304" pitchFamily="18" charset="0"/>
                <a:cs typeface="Times New Roman" panose="02020603050405020304" pitchFamily="18" charset="0"/>
              </a:rPr>
              <a:t>Rhynie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1999).</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UN Member States agreed that “governments and other actors should promote an active and visible policy of mainstreaming a gender perspective in all policies and programs so that before decisions are taken, an analysis is made of the effects on women and men, respectively” (Moser, 1993).</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2004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587</TotalTime>
  <Words>1606</Words>
  <Application>Microsoft Office PowerPoint</Application>
  <PresentationFormat>Widescreen</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Presentation compiled by </vt:lpstr>
      <vt:lpstr>Gender issues in monitoring and evaluation</vt:lpstr>
      <vt:lpstr>Continuation</vt:lpstr>
      <vt:lpstr>Design of sound-gendered monitoring and evaluation systems</vt:lpstr>
      <vt:lpstr>STAGE 1 IDENTIFICATION AND PREPARATION </vt:lpstr>
      <vt:lpstr>STAGE 2 DESIGN AND APPRAISAL</vt:lpstr>
      <vt:lpstr>STAGE 3 IMPLEMENTATION</vt:lpstr>
      <vt:lpstr>STAGE 4 IMPLEMENTATION COMPLETION</vt:lpstr>
      <vt:lpstr>Gender in high-level programs polices and newer aid modalities. How do we monitor it?</vt:lpstr>
      <vt:lpstr>CONTINUATION</vt:lpstr>
      <vt:lpstr>Continuation</vt:lpstr>
      <vt:lpstr>The following key issues should be considered when conducting monitoring and evaluation as well as ensuring the participation of both men and women in activities and programs. </vt:lpstr>
      <vt:lpstr>Designing monitoring and evaluation framework</vt:lpstr>
      <vt:lpstr>Continuation</vt:lpstr>
      <vt:lpstr>Understanding the culture and gender power dynamics</vt:lpstr>
      <vt:lpstr>Venues of monitoring and evaluation activities</vt:lpstr>
      <vt:lpstr>Timing of the evaluation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lindilekhumalo12@gmail.com</cp:lastModifiedBy>
  <cp:revision>22</cp:revision>
  <dcterms:created xsi:type="dcterms:W3CDTF">2024-01-19T09:29:56Z</dcterms:created>
  <dcterms:modified xsi:type="dcterms:W3CDTF">2024-01-21T09:39:07Z</dcterms:modified>
</cp:coreProperties>
</file>