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19398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170366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17398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1486475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17248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4251432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2459637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331629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169230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0F95-4576-4074-8CE7-E2C4CF666236}"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4280463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0F95-4576-4074-8CE7-E2C4CF66623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350137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0F95-4576-4074-8CE7-E2C4CF666236}"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248801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0F95-4576-4074-8CE7-E2C4CF666236}"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662627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0F95-4576-4074-8CE7-E2C4CF666236}"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134891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670F95-4576-4074-8CE7-E2C4CF66623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285895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670F95-4576-4074-8CE7-E2C4CF666236}"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02F52B-4D25-4B13-87ED-6A503EA1803D}" type="slidenum">
              <a:rPr lang="en-US" smtClean="0"/>
              <a:t>‹#›</a:t>
            </a:fld>
            <a:endParaRPr lang="en-US"/>
          </a:p>
        </p:txBody>
      </p:sp>
    </p:spTree>
    <p:extLst>
      <p:ext uri="{BB962C8B-B14F-4D97-AF65-F5344CB8AC3E}">
        <p14:creationId xmlns:p14="http://schemas.microsoft.com/office/powerpoint/2010/main" val="170386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670F95-4576-4074-8CE7-E2C4CF666236}" type="datetimeFigureOut">
              <a:rPr lang="en-US" smtClean="0"/>
              <a:t>1/22/2024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02F52B-4D25-4B13-87ED-6A503EA1803D}" type="slidenum">
              <a:rPr lang="en-US" smtClean="0"/>
              <a:t>‹#›</a:t>
            </a:fld>
            <a:endParaRPr lang="en-US"/>
          </a:p>
        </p:txBody>
      </p:sp>
    </p:spTree>
    <p:extLst>
      <p:ext uri="{BB962C8B-B14F-4D97-AF65-F5344CB8AC3E}">
        <p14:creationId xmlns:p14="http://schemas.microsoft.com/office/powerpoint/2010/main" val="4128625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bridge.ids.ac.uk/bridge-publications/cutting-edge-packs/gender-and-governance" TargetMode="External"/><Relationship Id="rId2" Type="http://schemas.openxmlformats.org/officeDocument/2006/relationships/hyperlink" Target="http://www.bridge.ids.ac.uk/sites/bridge.ids.ac.uk/files/reports/Governance_OR_final.pdf" TargetMode="External"/><Relationship Id="rId1" Type="http://schemas.openxmlformats.org/officeDocument/2006/relationships/slideLayout" Target="../slideLayouts/slideLayout2.xml"/><Relationship Id="rId4" Type="http://schemas.openxmlformats.org/officeDocument/2006/relationships/hyperlink" Target="http://www.bridge.ids.ac.uk/ids-document/A54733?lang=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9AEA-5E9F-60D2-BE5F-9D7AEEEC19BD}"/>
              </a:ext>
            </a:extLst>
          </p:cNvPr>
          <p:cNvSpPr>
            <a:spLocks noGrp="1"/>
          </p:cNvSpPr>
          <p:nvPr>
            <p:ph type="ctrTitle"/>
          </p:nvPr>
        </p:nvSpPr>
        <p:spPr/>
        <p:txBody>
          <a:bodyPr>
            <a:normAutofit fontScale="90000"/>
          </a:bodyPr>
          <a:lstStyle/>
          <a:p>
            <a:pPr algn="l"/>
            <a:r>
              <a:rPr lang="en-GB" b="1" dirty="0"/>
              <a:t>GENDER AND AGRICULTURAL LIVELIHOODS:STRENTHENING GOVERNANCE</a:t>
            </a:r>
            <a:r>
              <a:rPr lang="en-GB" dirty="0"/>
              <a:t>.</a:t>
            </a:r>
            <a:endParaRPr lang="en-US" dirty="0"/>
          </a:p>
        </p:txBody>
      </p:sp>
      <p:sp>
        <p:nvSpPr>
          <p:cNvPr id="3" name="Subtitle 2">
            <a:extLst>
              <a:ext uri="{FF2B5EF4-FFF2-40B4-BE49-F238E27FC236}">
                <a16:creationId xmlns:a16="http://schemas.microsoft.com/office/drawing/2014/main" id="{4AA14A0E-2A3E-81D7-379B-89E39C5753A7}"/>
              </a:ext>
            </a:extLst>
          </p:cNvPr>
          <p:cNvSpPr>
            <a:spLocks noGrp="1"/>
          </p:cNvSpPr>
          <p:nvPr>
            <p:ph type="subTitle" idx="1"/>
          </p:nvPr>
        </p:nvSpPr>
        <p:spPr/>
        <p:txBody>
          <a:bodyPr/>
          <a:lstStyle/>
          <a:p>
            <a:r>
              <a:rPr lang="en-GB" dirty="0"/>
              <a:t>MUDZINGWA B</a:t>
            </a:r>
          </a:p>
          <a:p>
            <a:r>
              <a:rPr lang="en-GB" dirty="0"/>
              <a:t>B231058B</a:t>
            </a:r>
            <a:endParaRPr lang="en-US" dirty="0"/>
          </a:p>
        </p:txBody>
      </p:sp>
    </p:spTree>
    <p:extLst>
      <p:ext uri="{BB962C8B-B14F-4D97-AF65-F5344CB8AC3E}">
        <p14:creationId xmlns:p14="http://schemas.microsoft.com/office/powerpoint/2010/main" val="426285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9902-BC09-E002-ABCE-0E8569429CA6}"/>
              </a:ext>
            </a:extLst>
          </p:cNvPr>
          <p:cNvSpPr>
            <a:spLocks noGrp="1"/>
          </p:cNvSpPr>
          <p:nvPr>
            <p:ph type="title"/>
          </p:nvPr>
        </p:nvSpPr>
        <p:spPr>
          <a:xfrm>
            <a:off x="677334" y="74646"/>
            <a:ext cx="8596668" cy="1119672"/>
          </a:xfrm>
        </p:spPr>
        <p:txBody>
          <a:bodyPr>
            <a:normAutofit fontScale="90000"/>
          </a:bodyPr>
          <a:lstStyle/>
          <a:p>
            <a:r>
              <a:rPr lang="en-GB" dirty="0"/>
              <a:t>INSTITUTIONALISING GENDER IN AGRICULTURE SECTOR</a:t>
            </a:r>
            <a:endParaRPr lang="en-US" dirty="0"/>
          </a:p>
        </p:txBody>
      </p:sp>
      <p:sp>
        <p:nvSpPr>
          <p:cNvPr id="3" name="Content Placeholder 2">
            <a:extLst>
              <a:ext uri="{FF2B5EF4-FFF2-40B4-BE49-F238E27FC236}">
                <a16:creationId xmlns:a16="http://schemas.microsoft.com/office/drawing/2014/main" id="{99FA0507-6DDF-1B1D-A688-A8536DAB1150}"/>
              </a:ext>
            </a:extLst>
          </p:cNvPr>
          <p:cNvSpPr>
            <a:spLocks noGrp="1"/>
          </p:cNvSpPr>
          <p:nvPr>
            <p:ph idx="1"/>
          </p:nvPr>
        </p:nvSpPr>
        <p:spPr>
          <a:xfrm>
            <a:off x="74645" y="1035699"/>
            <a:ext cx="12017827" cy="5822302"/>
          </a:xfrm>
        </p:spPr>
        <p:txBody>
          <a:bodyPr>
            <a:noAutofit/>
          </a:bodyPr>
          <a:lstStyle/>
          <a:p>
            <a:r>
              <a:rPr lang="en-GB" sz="2000" dirty="0">
                <a:latin typeface="Times New Roman" panose="02020603050405020304" pitchFamily="18" charset="0"/>
                <a:cs typeface="Times New Roman" panose="02020603050405020304" pitchFamily="18" charset="0"/>
              </a:rPr>
              <a:t>Institutionalizing gender in the agriculture sector involves integrating a gender perspective into the policies, programs, and practices of the sector to address gender inequalities and promote gender equality. This approach recognizes that women and men have different roles, responsibilities, and access to resources in agriculture, and seeks to ensure that policies and programs take these differences into </a:t>
            </a:r>
            <a:r>
              <a:rPr lang="en-GB" sz="2000" dirty="0" err="1">
                <a:latin typeface="Times New Roman" panose="02020603050405020304" pitchFamily="18" charset="0"/>
                <a:cs typeface="Times New Roman" panose="02020603050405020304" pitchFamily="18" charset="0"/>
              </a:rPr>
              <a:t>account.In</a:t>
            </a:r>
            <a:r>
              <a:rPr lang="en-GB" sz="2000" dirty="0">
                <a:latin typeface="Times New Roman" panose="02020603050405020304" pitchFamily="18" charset="0"/>
                <a:cs typeface="Times New Roman" panose="02020603050405020304" pitchFamily="18" charset="0"/>
              </a:rPr>
              <a:t> the context of Zimbabwe, where agriculture plays a crucial role in the economy and livelihoods of the majority of the population, promoting gender equality in the sector is of paramount importance. Here are some key aspects of institutionalizing gender in the agriculture sector:</a:t>
            </a:r>
          </a:p>
          <a:p>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1. Policy frameworks: Gender-responsive policies provide the foundation for institutionalizing gender in agriculture. Zimbabwe has made efforts to develop policies that recognize the role of women in agriculture and promote gender equality. For instance, the Agricultural Sector Gender Policy (ASGP) was developed in 2012 to guide the integration of gender in agricultural programs and activities.</a:t>
            </a:r>
          </a:p>
          <a:p>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2. Gender mainstreaming: Gender mainstreaming involves incorporating gender perspectives into all aspects of agricultural policies, programs, and activities. This includes conducting gender analyses to understand the specific needs, constraints, and opportunities of women and men in agriculture, and integrating these findings into policy development and implementation.</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984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B3FF-2C1A-C3D1-1890-358C854CF6D7}"/>
              </a:ext>
            </a:extLst>
          </p:cNvPr>
          <p:cNvSpPr>
            <a:spLocks noGrp="1"/>
          </p:cNvSpPr>
          <p:nvPr>
            <p:ph type="title"/>
          </p:nvPr>
        </p:nvSpPr>
        <p:spPr>
          <a:xfrm>
            <a:off x="677334" y="0"/>
            <a:ext cx="8596668" cy="858416"/>
          </a:xfrm>
        </p:spPr>
        <p:txBody>
          <a:bodyPr/>
          <a:lstStyle/>
          <a:p>
            <a:endParaRPr lang="en-US" dirty="0"/>
          </a:p>
        </p:txBody>
      </p:sp>
      <p:sp>
        <p:nvSpPr>
          <p:cNvPr id="3" name="Content Placeholder 2">
            <a:extLst>
              <a:ext uri="{FF2B5EF4-FFF2-40B4-BE49-F238E27FC236}">
                <a16:creationId xmlns:a16="http://schemas.microsoft.com/office/drawing/2014/main" id="{296330CD-65DF-635A-418F-ABC90BD2309C}"/>
              </a:ext>
            </a:extLst>
          </p:cNvPr>
          <p:cNvSpPr>
            <a:spLocks noGrp="1"/>
          </p:cNvSpPr>
          <p:nvPr>
            <p:ph idx="1"/>
          </p:nvPr>
        </p:nvSpPr>
        <p:spPr>
          <a:xfrm>
            <a:off x="149290" y="755781"/>
            <a:ext cx="11933854" cy="6102220"/>
          </a:xfrm>
        </p:spPr>
        <p:txBody>
          <a:bodyPr>
            <a:normAutofit fontScale="85000" lnSpcReduction="10000"/>
          </a:body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GB"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3. Access to resources and services: Gender-responsive policies aim to address the gender disparities in access to resources such as land, credit, inputs, and technology. In Zimbabwe, efforts have been made to enhance women's access to productive resources through initiatives like the Women's Land and Property Rights Program, which promotes women's land ownership and control.</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GB"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GB"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4. Capacity building and training: Building the capacity of agricultural stakeholders, including policymakers, extension workers, and farmers, is crucial for implementing gender-responsive policies effectively. Training programs can raise awareness about gender issues, build skills in gender analysis and planning, and promote gender-sensitive agricultural practices.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GB"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GB"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5. Women's empowerment and participation: Gender-responsive policies strive to enhance women's empowerment and promote their meaningful participation in decision-making processes at all levels. This includes strengthening women's leadership in agricultural organizations, promoting women's representation in decision-making bodies, and creating platforms for their voices to be heard.</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GB"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GB"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6. Monitoring and evaluation: Establishing robust monitoring and evaluation mechanisms is essential to track progress in implementing gender-responsive policies and programs. Regular data collection on key gender indicators can provide insights into the impact of interventions and inform evidence-based decision-making.</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GB"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3" charset="2"/>
              <a:buNone/>
              <a:tabLst/>
              <a:defRPr/>
            </a:pPr>
            <a:r>
              <a:rPr kumimoji="0" lang="en-GB"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Institutionalizing gender in the agriculture sector requires a multi-sectoral approach involving government agencies, civil society organizations, agricultural institutions, and other stakeholders. It is an ongoing process that requires sustained commitment, adequate resources, and collaboration to achieve meaningful gender equality outcomes in the agriculture sector in Zimbabwe.</a:t>
            </a:r>
            <a:endParaRPr kumimoji="0" lang="en-US" sz="20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endParaRPr lang="en-US" dirty="0"/>
          </a:p>
        </p:txBody>
      </p:sp>
    </p:spTree>
    <p:extLst>
      <p:ext uri="{BB962C8B-B14F-4D97-AF65-F5344CB8AC3E}">
        <p14:creationId xmlns:p14="http://schemas.microsoft.com/office/powerpoint/2010/main" val="223556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09A1-D29F-4BE4-97DB-4C1E5CE6AD3C}"/>
              </a:ext>
            </a:extLst>
          </p:cNvPr>
          <p:cNvSpPr>
            <a:spLocks noGrp="1"/>
          </p:cNvSpPr>
          <p:nvPr>
            <p:ph type="title"/>
          </p:nvPr>
        </p:nvSpPr>
        <p:spPr/>
        <p:txBody>
          <a:bodyPr/>
          <a:lstStyle/>
          <a:p>
            <a:r>
              <a:rPr lang="en-GB" dirty="0"/>
              <a:t>DECENTRALISATIONAND COMMUNITY DRIVEN DEVELOPMENT</a:t>
            </a:r>
            <a:endParaRPr lang="en-US" dirty="0"/>
          </a:p>
        </p:txBody>
      </p:sp>
      <p:sp>
        <p:nvSpPr>
          <p:cNvPr id="3" name="Content Placeholder 2">
            <a:extLst>
              <a:ext uri="{FF2B5EF4-FFF2-40B4-BE49-F238E27FC236}">
                <a16:creationId xmlns:a16="http://schemas.microsoft.com/office/drawing/2014/main" id="{C9CF096F-1D0F-31A2-6ADF-A2116057D661}"/>
              </a:ext>
            </a:extLst>
          </p:cNvPr>
          <p:cNvSpPr>
            <a:spLocks noGrp="1"/>
          </p:cNvSpPr>
          <p:nvPr>
            <p:ph idx="1"/>
          </p:nvPr>
        </p:nvSpPr>
        <p:spPr>
          <a:xfrm>
            <a:off x="83976" y="1819469"/>
            <a:ext cx="11989836" cy="4935894"/>
          </a:xfrm>
        </p:spPr>
        <p:txBody>
          <a:bodyPr>
            <a:noAutofit/>
          </a:bodyPr>
          <a:lstStyle/>
          <a:p>
            <a:pPr marL="0" indent="0">
              <a:buNone/>
            </a:pPr>
            <a:r>
              <a:rPr lang="en-GB" sz="2000" dirty="0">
                <a:latin typeface="Times New Roman" panose="02020603050405020304" pitchFamily="18" charset="0"/>
                <a:cs typeface="Times New Roman" panose="02020603050405020304" pitchFamily="18" charset="0"/>
              </a:rPr>
              <a:t>Gender decentralization and gender community development initiatives aim to address gender inequalities and empower women in decision-making processes and local development. Here are a few examples of such initiatives:</a:t>
            </a:r>
          </a:p>
          <a:p>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1. Gender-Responsive Budgeting (GRB):</a:t>
            </a:r>
          </a:p>
          <a:p>
            <a:pPr marL="0" indent="0">
              <a:buNone/>
            </a:pPr>
            <a:r>
              <a:rPr lang="en-GB" sz="2000" dirty="0">
                <a:latin typeface="Times New Roman" panose="02020603050405020304" pitchFamily="18" charset="0"/>
                <a:cs typeface="Times New Roman" panose="02020603050405020304" pitchFamily="18" charset="0"/>
              </a:rPr>
              <a:t>Gender-responsive budgeting is an approach that integrates gender perspectives into the budgeting process. It ensures that government budgets address the specific needs and priorities of women and girls. GRB initiatives at the local level involve engaging women in budget planning, identifying gender-specific needs, and allocating resources accordingly. This approach helps promote gender equality and women's empowerment in resource allocation and service delivery.</a:t>
            </a:r>
          </a:p>
          <a:p>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2. Women's Empowerment in Agriculture:</a:t>
            </a:r>
          </a:p>
          <a:p>
            <a:pPr marL="0" indent="0">
              <a:buNone/>
            </a:pPr>
            <a:r>
              <a:rPr lang="en-GB" sz="2000" dirty="0">
                <a:latin typeface="Times New Roman" panose="02020603050405020304" pitchFamily="18" charset="0"/>
                <a:cs typeface="Times New Roman" panose="02020603050405020304" pitchFamily="18" charset="0"/>
              </a:rPr>
              <a:t>Initiatives focused on women's empowerment in agriculture aim to enhance women's access to resources, knowledge, and markets in the agricultural sector. This can include providing training and capacity-building programs for women farmers, improving access to credit and inputs, promoting women's participation in agricultural cooperatives, and supporting women-led enterprises. Such initiatives contribute to gender-responsive rural development and economic empowerment, AGRIC 4 SHE being spear headed by First lady Dr A </a:t>
            </a:r>
            <a:r>
              <a:rPr lang="en-GB" sz="2000" dirty="0" err="1">
                <a:latin typeface="Times New Roman" panose="02020603050405020304" pitchFamily="18" charset="0"/>
                <a:cs typeface="Times New Roman" panose="02020603050405020304" pitchFamily="18" charset="0"/>
              </a:rPr>
              <a:t>Mnangangwa</a:t>
            </a:r>
            <a:r>
              <a:rPr lang="en-GB" sz="2000" dirty="0">
                <a:latin typeface="Times New Roman" panose="02020603050405020304" pitchFamily="18" charset="0"/>
                <a:cs typeface="Times New Roman" panose="02020603050405020304" pitchFamily="18" charset="0"/>
              </a:rPr>
              <a:t>.</a:t>
            </a:r>
          </a:p>
          <a:p>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3. Women's Leadership and Political Participation:</a:t>
            </a:r>
          </a:p>
          <a:p>
            <a:pPr marL="0" indent="0">
              <a:buNone/>
            </a:pPr>
            <a:r>
              <a:rPr lang="en-GB" sz="2000" dirty="0">
                <a:latin typeface="Times New Roman" panose="02020603050405020304" pitchFamily="18" charset="0"/>
                <a:cs typeface="Times New Roman" panose="02020603050405020304" pitchFamily="18" charset="0"/>
              </a:rPr>
              <a:t>Efforts to promote women's leadership and political participation at the local level are crucial for creating inclusive and gender-responsive governance structures. This can involve providing training and support to women interested in running for local office, creating platforms for women's voices in decision-making processes, and implementing quotas or affirmative action measures to increase women's representation in local government bodies. Such initiatives aim to ensure that women's perspectives and priorities are reflected in local policies and programs , for the women quota political and government position .</a:t>
            </a:r>
          </a:p>
          <a:p>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4. Gender Mainstreaming in Community Development Projects:</a:t>
            </a:r>
          </a:p>
          <a:p>
            <a:pPr marL="0" indent="0">
              <a:buNone/>
            </a:pPr>
            <a:r>
              <a:rPr lang="en-GB" sz="2000" dirty="0">
                <a:latin typeface="Times New Roman" panose="02020603050405020304" pitchFamily="18" charset="0"/>
                <a:cs typeface="Times New Roman" panose="02020603050405020304" pitchFamily="18" charset="0"/>
              </a:rPr>
              <a:t>Integrating gender considerations into community development projects is essential for addressing the specific needs and priorities of women and girls. This can include conducting gender assessments to identify gender disparities and barriers, ensuring women's participation in project planning and implementation, and incorporating gender-sensitive indicators in monitoring and evaluation frameworks. Gender mainstreaming in community development projects helps enhance the effectiveness and inclusiveness of development interventions.</a:t>
            </a:r>
          </a:p>
          <a:p>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5. Women's Savings and Credit Groups:</a:t>
            </a:r>
          </a:p>
          <a:p>
            <a:pPr marL="0" indent="0">
              <a:buNone/>
            </a:pPr>
            <a:r>
              <a:rPr lang="en-GB" sz="2000" dirty="0">
                <a:latin typeface="Times New Roman" panose="02020603050405020304" pitchFamily="18" charset="0"/>
                <a:cs typeface="Times New Roman" panose="02020603050405020304" pitchFamily="18" charset="0"/>
              </a:rPr>
              <a:t>Women's savings and credit groups provide a platform for women to save money, access credit, and engage in income-generating activities. These groups often involve training on financial literacy, entrepreneurship, and leadership skills. By enabling women to have control over financial resources and promoting economic self-reliance, such initiatives contribute to women's empowerment and community development, for example </a:t>
            </a:r>
            <a:r>
              <a:rPr lang="en-GB" sz="2000" dirty="0" err="1">
                <a:latin typeface="Times New Roman" panose="02020603050405020304" pitchFamily="18" charset="0"/>
                <a:cs typeface="Times New Roman" panose="02020603050405020304" pitchFamily="18" charset="0"/>
              </a:rPr>
              <a:t>Shushai</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Mikando</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yemari</a:t>
            </a:r>
            <a:r>
              <a:rPr lang="en-GB" sz="2000" dirty="0">
                <a:latin typeface="Times New Roman" panose="02020603050405020304" pitchFamily="18" charset="0"/>
                <a:cs typeface="Times New Roman" panose="02020603050405020304" pitchFamily="18" charset="0"/>
              </a:rPr>
              <a:t> women clubs .</a:t>
            </a:r>
          </a:p>
          <a:p>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The importance of integrating gender perspectives and promoting women's participation and empowerment in decentralization and community development efforts. By addressing gender inequalities and promoting women's rights, these initiatives contribute to more inclusive and sustainable development outcomes.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960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AD0-0F8A-6D26-2946-53393056BE42}"/>
              </a:ext>
            </a:extLst>
          </p:cNvPr>
          <p:cNvSpPr>
            <a:spLocks noGrp="1"/>
          </p:cNvSpPr>
          <p:nvPr>
            <p:ph type="title"/>
          </p:nvPr>
        </p:nvSpPr>
        <p:spPr>
          <a:xfrm>
            <a:off x="677334" y="0"/>
            <a:ext cx="8596668" cy="1110343"/>
          </a:xfrm>
        </p:spPr>
        <p:txBody>
          <a:bodyPr>
            <a:normAutofit fontScale="90000"/>
          </a:bodyPr>
          <a:lstStyle/>
          <a:p>
            <a:r>
              <a:rPr lang="en-GB" dirty="0"/>
              <a:t>DECENTRALISATIONAND COMMUNITY DRIVEN DEVELOPMENT</a:t>
            </a:r>
            <a:endParaRPr lang="en-US" dirty="0"/>
          </a:p>
        </p:txBody>
      </p:sp>
      <p:sp>
        <p:nvSpPr>
          <p:cNvPr id="3" name="Content Placeholder 2">
            <a:extLst>
              <a:ext uri="{FF2B5EF4-FFF2-40B4-BE49-F238E27FC236}">
                <a16:creationId xmlns:a16="http://schemas.microsoft.com/office/drawing/2014/main" id="{DF1E6624-8F58-DF75-9162-2C001270CF5F}"/>
              </a:ext>
            </a:extLst>
          </p:cNvPr>
          <p:cNvSpPr>
            <a:spLocks noGrp="1"/>
          </p:cNvSpPr>
          <p:nvPr>
            <p:ph idx="1"/>
          </p:nvPr>
        </p:nvSpPr>
        <p:spPr>
          <a:xfrm>
            <a:off x="102637" y="1007706"/>
            <a:ext cx="12089363" cy="5850295"/>
          </a:xfrm>
        </p:spPr>
        <p:txBody>
          <a:bodyPr>
            <a:normAutofit fontScale="85000" lnSpcReduction="20000"/>
          </a:bodyPr>
          <a:lstStyle/>
          <a:p>
            <a:pPr marL="0" indent="0">
              <a:buNone/>
            </a:pPr>
            <a:r>
              <a:rPr lang="en-GB" sz="1900" dirty="0">
                <a:latin typeface="Times New Roman" panose="02020603050405020304" pitchFamily="18" charset="0"/>
                <a:cs typeface="Times New Roman" panose="02020603050405020304" pitchFamily="18" charset="0"/>
              </a:rPr>
              <a:t>3. Women's Leadership and Political Participation:</a:t>
            </a:r>
          </a:p>
          <a:p>
            <a:pPr marL="0" indent="0">
              <a:buNone/>
            </a:pPr>
            <a:r>
              <a:rPr lang="en-GB" sz="1900" dirty="0">
                <a:latin typeface="Times New Roman" panose="02020603050405020304" pitchFamily="18" charset="0"/>
                <a:cs typeface="Times New Roman" panose="02020603050405020304" pitchFamily="18" charset="0"/>
              </a:rPr>
              <a:t>Efforts to promote women's leadership and political participation at the local level are crucial for creating inclusive and gender-responsive governance structures. This can involve providing training and support to women interested in running for local office, creating platforms for women's voices in decision-making processes, and implementing quotas or affirmative action measures to increase women's representation in local government bodies. Such initiatives aim to ensure that women's perspectives and priorities are reflected in local policies and programs , for the women quota political and government position .</a:t>
            </a:r>
          </a:p>
          <a:p>
            <a:endParaRPr lang="en-GB" sz="1900" dirty="0">
              <a:latin typeface="Times New Roman" panose="02020603050405020304" pitchFamily="18" charset="0"/>
              <a:cs typeface="Times New Roman" panose="02020603050405020304" pitchFamily="18" charset="0"/>
            </a:endParaRPr>
          </a:p>
          <a:p>
            <a:pPr marL="0" indent="0">
              <a:buNone/>
            </a:pPr>
            <a:r>
              <a:rPr lang="en-GB" sz="1900" dirty="0">
                <a:latin typeface="Times New Roman" panose="02020603050405020304" pitchFamily="18" charset="0"/>
                <a:cs typeface="Times New Roman" panose="02020603050405020304" pitchFamily="18" charset="0"/>
              </a:rPr>
              <a:t>4. Gender Mainstreaming in Community Development Projects:</a:t>
            </a:r>
          </a:p>
          <a:p>
            <a:pPr marL="0" indent="0">
              <a:buNone/>
            </a:pPr>
            <a:r>
              <a:rPr lang="en-GB" sz="1900" dirty="0">
                <a:latin typeface="Times New Roman" panose="02020603050405020304" pitchFamily="18" charset="0"/>
                <a:cs typeface="Times New Roman" panose="02020603050405020304" pitchFamily="18" charset="0"/>
              </a:rPr>
              <a:t>Integrating gender considerations into community development projects is essential for addressing the specific needs and priorities of women and girls. This can include conducting gender assessments to identify gender disparities and barriers, ensuring women's participation in project planning and implementation, and incorporating gender-sensitive indicators in monitoring and evaluation frameworks. Gender mainstreaming in community development projects helps enhance the effectiveness and inclusiveness of development interventions.</a:t>
            </a:r>
          </a:p>
          <a:p>
            <a:endParaRPr lang="en-GB" sz="1900" dirty="0">
              <a:latin typeface="Times New Roman" panose="02020603050405020304" pitchFamily="18" charset="0"/>
              <a:cs typeface="Times New Roman" panose="02020603050405020304" pitchFamily="18" charset="0"/>
            </a:endParaRPr>
          </a:p>
          <a:p>
            <a:pPr marL="0" indent="0">
              <a:buNone/>
            </a:pPr>
            <a:r>
              <a:rPr lang="en-GB" sz="1900" dirty="0">
                <a:latin typeface="Times New Roman" panose="02020603050405020304" pitchFamily="18" charset="0"/>
                <a:cs typeface="Times New Roman" panose="02020603050405020304" pitchFamily="18" charset="0"/>
              </a:rPr>
              <a:t>5. Women's Savings and Credit Groups:</a:t>
            </a:r>
          </a:p>
          <a:p>
            <a:pPr marL="0" indent="0">
              <a:buNone/>
            </a:pPr>
            <a:r>
              <a:rPr lang="en-GB" sz="1900" dirty="0">
                <a:latin typeface="Times New Roman" panose="02020603050405020304" pitchFamily="18" charset="0"/>
                <a:cs typeface="Times New Roman" panose="02020603050405020304" pitchFamily="18" charset="0"/>
              </a:rPr>
              <a:t>Women's savings and credit groups provide a platform for women to save money, access credit, and engage in income-generating activities. These groups often involve training on financial literacy, entrepreneurship, and leadership skills. By enabling women to have control over financial resources and promoting economic self-reliance, such initiatives contribute to women's empowerment and community development, for example </a:t>
            </a:r>
            <a:r>
              <a:rPr lang="en-GB" sz="1900" dirty="0" err="1">
                <a:latin typeface="Times New Roman" panose="02020603050405020304" pitchFamily="18" charset="0"/>
                <a:cs typeface="Times New Roman" panose="02020603050405020304" pitchFamily="18" charset="0"/>
              </a:rPr>
              <a:t>Shushai</a:t>
            </a:r>
            <a:r>
              <a:rPr lang="en-GB" sz="1900" dirty="0">
                <a:latin typeface="Times New Roman" panose="02020603050405020304" pitchFamily="18" charset="0"/>
                <a:cs typeface="Times New Roman" panose="02020603050405020304" pitchFamily="18" charset="0"/>
              </a:rPr>
              <a:t> </a:t>
            </a:r>
            <a:r>
              <a:rPr lang="en-GB" sz="1900" dirty="0" err="1">
                <a:latin typeface="Times New Roman" panose="02020603050405020304" pitchFamily="18" charset="0"/>
                <a:cs typeface="Times New Roman" panose="02020603050405020304" pitchFamily="18" charset="0"/>
              </a:rPr>
              <a:t>Mikando</a:t>
            </a:r>
            <a:r>
              <a:rPr lang="en-GB" sz="1900" dirty="0">
                <a:latin typeface="Times New Roman" panose="02020603050405020304" pitchFamily="18" charset="0"/>
                <a:cs typeface="Times New Roman" panose="02020603050405020304" pitchFamily="18" charset="0"/>
              </a:rPr>
              <a:t> </a:t>
            </a:r>
            <a:r>
              <a:rPr lang="en-GB" sz="1900" dirty="0" err="1">
                <a:latin typeface="Times New Roman" panose="02020603050405020304" pitchFamily="18" charset="0"/>
                <a:cs typeface="Times New Roman" panose="02020603050405020304" pitchFamily="18" charset="0"/>
              </a:rPr>
              <a:t>yemari</a:t>
            </a:r>
            <a:r>
              <a:rPr lang="en-GB" sz="1900" dirty="0">
                <a:latin typeface="Times New Roman" panose="02020603050405020304" pitchFamily="18" charset="0"/>
                <a:cs typeface="Times New Roman" panose="02020603050405020304" pitchFamily="18" charset="0"/>
              </a:rPr>
              <a:t> women clubs .</a:t>
            </a:r>
          </a:p>
          <a:p>
            <a:endParaRPr lang="en-GB" sz="1900" dirty="0">
              <a:latin typeface="Times New Roman" panose="02020603050405020304" pitchFamily="18" charset="0"/>
              <a:cs typeface="Times New Roman" panose="02020603050405020304" pitchFamily="18" charset="0"/>
            </a:endParaRPr>
          </a:p>
          <a:p>
            <a:pPr marL="0" indent="0">
              <a:buNone/>
            </a:pPr>
            <a:r>
              <a:rPr lang="en-GB" sz="1900" dirty="0">
                <a:latin typeface="Times New Roman" panose="02020603050405020304" pitchFamily="18" charset="0"/>
                <a:cs typeface="Times New Roman" panose="02020603050405020304" pitchFamily="18" charset="0"/>
              </a:rPr>
              <a:t>The importance of integrating gender perspectives and promoting women's participation and empowerment in decentralization and community development efforts. By addressing gender inequalities and promoting women's rights, these initiatives contribute to more inclusive and sustainable development outcomes.</a:t>
            </a:r>
            <a:endParaRPr lang="en-US" sz="1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33817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167B-6A4F-C1FC-1AB9-A574B3A6AE32}"/>
              </a:ext>
            </a:extLst>
          </p:cNvPr>
          <p:cNvSpPr>
            <a:spLocks noGrp="1"/>
          </p:cNvSpPr>
          <p:nvPr>
            <p:ph type="title"/>
          </p:nvPr>
        </p:nvSpPr>
        <p:spPr/>
        <p:txBody>
          <a:bodyPr/>
          <a:lstStyle/>
          <a:p>
            <a:r>
              <a:rPr lang="en-GB" dirty="0"/>
              <a:t>REFERENCES</a:t>
            </a:r>
            <a:endParaRPr lang="en-US" dirty="0"/>
          </a:p>
        </p:txBody>
      </p:sp>
      <p:sp>
        <p:nvSpPr>
          <p:cNvPr id="3" name="Content Placeholder 2">
            <a:extLst>
              <a:ext uri="{FF2B5EF4-FFF2-40B4-BE49-F238E27FC236}">
                <a16:creationId xmlns:a16="http://schemas.microsoft.com/office/drawing/2014/main" id="{39B02975-66F1-B8C7-A6D2-1045CBF4A8ED}"/>
              </a:ext>
            </a:extLst>
          </p:cNvPr>
          <p:cNvSpPr>
            <a:spLocks noGrp="1"/>
          </p:cNvSpPr>
          <p:nvPr>
            <p:ph idx="1"/>
          </p:nvPr>
        </p:nvSpPr>
        <p:spPr>
          <a:xfrm>
            <a:off x="93306" y="1231641"/>
            <a:ext cx="12098694" cy="5551714"/>
          </a:xfrm>
        </p:spPr>
        <p:txBody>
          <a:bodyPr/>
          <a:lstStyle/>
          <a:p>
            <a:pPr marL="0" indent="0">
              <a:buNone/>
            </a:pPr>
            <a:r>
              <a:rPr lang="en-GB" dirty="0"/>
              <a:t>1. BRIDGE (2009), Gender and Governance. Overview report,</a:t>
            </a:r>
          </a:p>
          <a:p>
            <a:pPr marL="0" indent="0">
              <a:buNone/>
            </a:pPr>
            <a:r>
              <a:rPr lang="en-GB" dirty="0">
                <a:hlinkClick r:id="rId2"/>
              </a:rPr>
              <a:t>http://www.bridge.ids.ac.uk/sites/bridge.ids.ac.uk/files/reports/Governance_OR_final.pdf</a:t>
            </a:r>
            <a:endParaRPr lang="en-GB" dirty="0"/>
          </a:p>
          <a:p>
            <a:pPr marL="0" indent="0">
              <a:buNone/>
            </a:pPr>
            <a:r>
              <a:rPr lang="en-GB" dirty="0"/>
              <a:t>2. BRIDGE (2009), Gender and Governance. Brief - Bridge Bulletin, Issue 21</a:t>
            </a:r>
          </a:p>
          <a:p>
            <a:pPr marL="0" indent="0">
              <a:buNone/>
            </a:pPr>
            <a:r>
              <a:rPr lang="en-GB" dirty="0">
                <a:hlinkClick r:id="rId3"/>
              </a:rPr>
              <a:t>http://www.bridge.ids.ac.uk/bridge-publications/cutting-edge-packs/gender-and-governance</a:t>
            </a:r>
            <a:endParaRPr lang="en-GB" dirty="0"/>
          </a:p>
          <a:p>
            <a:pPr marL="0" indent="0">
              <a:buNone/>
            </a:pPr>
            <a:r>
              <a:rPr lang="en-GB" dirty="0"/>
              <a:t>3. BRIDGE (2009), Gender and Governance. Supporting Resources Collection,</a:t>
            </a:r>
          </a:p>
          <a:p>
            <a:pPr marL="0" indent="0">
              <a:buNone/>
            </a:pPr>
            <a:r>
              <a:rPr lang="en-GB" dirty="0">
                <a:hlinkClick r:id="rId4"/>
              </a:rPr>
              <a:t>http://www.bridge.ids.ac.uk/ids-document/A54733?lang=en</a:t>
            </a:r>
            <a:endParaRPr lang="en-GB" dirty="0"/>
          </a:p>
          <a:p>
            <a:pPr marL="0" indent="0">
              <a:buNone/>
            </a:pPr>
            <a:r>
              <a:rPr lang="en-US" dirty="0"/>
              <a:t>4. International Republican Institute(2020). Gender-Responsive Policymaking Handbook. Washington. USA.</a:t>
            </a:r>
          </a:p>
        </p:txBody>
      </p:sp>
    </p:spTree>
    <p:extLst>
      <p:ext uri="{BB962C8B-B14F-4D97-AF65-F5344CB8AC3E}">
        <p14:creationId xmlns:p14="http://schemas.microsoft.com/office/powerpoint/2010/main" val="1403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C50E-6339-9905-90DF-D6C29379B493}"/>
              </a:ext>
            </a:extLst>
          </p:cNvPr>
          <p:cNvSpPr>
            <a:spLocks noGrp="1"/>
          </p:cNvSpPr>
          <p:nvPr>
            <p:ph type="ctrTitle"/>
          </p:nvPr>
        </p:nvSpPr>
        <p:spPr>
          <a:xfrm>
            <a:off x="1507067" y="513184"/>
            <a:ext cx="7766936" cy="1502228"/>
          </a:xfrm>
        </p:spPr>
        <p:txBody>
          <a:bodyPr/>
          <a:lstStyle/>
          <a:p>
            <a:r>
              <a:rPr lang="en-GB" dirty="0" err="1"/>
              <a:t>Defination</a:t>
            </a:r>
            <a:r>
              <a:rPr lang="en-GB" dirty="0"/>
              <a:t> of terms</a:t>
            </a:r>
            <a:endParaRPr lang="en-US" dirty="0"/>
          </a:p>
        </p:txBody>
      </p:sp>
      <p:sp>
        <p:nvSpPr>
          <p:cNvPr id="3" name="Subtitle 2">
            <a:extLst>
              <a:ext uri="{FF2B5EF4-FFF2-40B4-BE49-F238E27FC236}">
                <a16:creationId xmlns:a16="http://schemas.microsoft.com/office/drawing/2014/main" id="{C33F690C-D5B8-7720-BBCD-277974F37EFE}"/>
              </a:ext>
            </a:extLst>
          </p:cNvPr>
          <p:cNvSpPr>
            <a:spLocks noGrp="1"/>
          </p:cNvSpPr>
          <p:nvPr>
            <p:ph type="subTitle" idx="1"/>
          </p:nvPr>
        </p:nvSpPr>
        <p:spPr>
          <a:xfrm>
            <a:off x="186611" y="3509963"/>
            <a:ext cx="12005389" cy="3189417"/>
          </a:xfrm>
        </p:spPr>
        <p:txBody>
          <a:bodyPr>
            <a:normAutofit/>
          </a:bodyPr>
          <a:lstStyle/>
          <a:p>
            <a:pPr algn="l"/>
            <a:r>
              <a:rPr lang="en-GB" b="1" dirty="0">
                <a:latin typeface="Times New Roman" panose="02020603050405020304" pitchFamily="18" charset="0"/>
                <a:cs typeface="Times New Roman" panose="02020603050405020304" pitchFamily="18" charset="0"/>
              </a:rPr>
              <a:t>Gender</a:t>
            </a:r>
            <a:r>
              <a:rPr lang="en-GB" dirty="0">
                <a:latin typeface="Times New Roman" panose="02020603050405020304" pitchFamily="18" charset="0"/>
                <a:cs typeface="Times New Roman" panose="02020603050405020304" pitchFamily="18" charset="0"/>
              </a:rPr>
              <a:t>-Socially constructed set of roles and responsibilities associated with being girl and boy or</a:t>
            </a:r>
          </a:p>
          <a:p>
            <a:pPr algn="l"/>
            <a:r>
              <a:rPr lang="en-GB" dirty="0">
                <a:latin typeface="Times New Roman" panose="02020603050405020304" pitchFamily="18" charset="0"/>
                <a:cs typeface="Times New Roman" panose="02020603050405020304" pitchFamily="18" charset="0"/>
              </a:rPr>
              <a:t>women and men.</a:t>
            </a:r>
          </a:p>
          <a:p>
            <a:pPr algn="l"/>
            <a:r>
              <a:rPr lang="en-US" b="1" dirty="0">
                <a:latin typeface="Times New Roman" panose="02020603050405020304" pitchFamily="18" charset="0"/>
                <a:cs typeface="Times New Roman" panose="02020603050405020304" pitchFamily="18" charset="0"/>
              </a:rPr>
              <a:t>Gender institutionalization </a:t>
            </a:r>
            <a:r>
              <a:rPr lang="en-US" dirty="0">
                <a:latin typeface="Times New Roman" panose="02020603050405020304" pitchFamily="18" charset="0"/>
                <a:cs typeface="Times New Roman" panose="02020603050405020304" pitchFamily="18" charset="0"/>
              </a:rPr>
              <a:t>refers to both the objectives and activities of organizations and the set of formal and informal rules followed and their execution mechanisms. In that context, it implies recognition of the existence of an inequitable system of power relations between the sexes in a society.</a:t>
            </a:r>
          </a:p>
          <a:p>
            <a:pPr algn="l"/>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Decentralisation</a:t>
            </a:r>
            <a:r>
              <a:rPr lang="en-GB" dirty="0">
                <a:latin typeface="Times New Roman" panose="02020603050405020304" pitchFamily="18" charset="0"/>
                <a:cs typeface="Times New Roman" panose="02020603050405020304" pitchFamily="18" charset="0"/>
              </a:rPr>
              <a:t> refers to the restructuring of power, responsibilities and resources between government institutions at the central, regional and local levels, resulting in the movements of powers away from the away from the centre.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293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99F9B-8661-1775-6B8C-B5A8ACD70A8E}"/>
              </a:ext>
            </a:extLst>
          </p:cNvPr>
          <p:cNvSpPr>
            <a:spLocks noGrp="1"/>
          </p:cNvSpPr>
          <p:nvPr>
            <p:ph type="title"/>
          </p:nvPr>
        </p:nvSpPr>
        <p:spPr/>
        <p:txBody>
          <a:bodyPr/>
          <a:lstStyle/>
          <a:p>
            <a:r>
              <a:rPr lang="en-GB" dirty="0"/>
              <a:t>GENDER IN POLICY MAKING PROCESS</a:t>
            </a:r>
            <a:endParaRPr lang="en-US" dirty="0"/>
          </a:p>
        </p:txBody>
      </p:sp>
      <p:sp>
        <p:nvSpPr>
          <p:cNvPr id="3" name="Content Placeholder 2">
            <a:extLst>
              <a:ext uri="{FF2B5EF4-FFF2-40B4-BE49-F238E27FC236}">
                <a16:creationId xmlns:a16="http://schemas.microsoft.com/office/drawing/2014/main" id="{D78B1419-2E77-2FA5-8162-903EE4832EE5}"/>
              </a:ext>
            </a:extLst>
          </p:cNvPr>
          <p:cNvSpPr>
            <a:spLocks noGrp="1"/>
          </p:cNvSpPr>
          <p:nvPr>
            <p:ph idx="1"/>
          </p:nvPr>
        </p:nvSpPr>
        <p:spPr/>
        <p:txBody>
          <a:bodyPr>
            <a:normAutofit/>
          </a:bodyPr>
          <a:lstStyle/>
          <a:p>
            <a:r>
              <a:rPr lang="en-GB" dirty="0"/>
              <a:t>Gender-responsive policy”? A gender-responsive policy takes into account both women’s and men’s interests and needs. It is an inclusive policy that</a:t>
            </a:r>
          </a:p>
          <a:p>
            <a:pPr marL="0" indent="0">
              <a:buNone/>
            </a:pPr>
            <a:r>
              <a:rPr lang="en-GB" dirty="0"/>
              <a:t>also considers the unique needs of subgroups within the dominant framework of</a:t>
            </a:r>
          </a:p>
          <a:p>
            <a:pPr marL="0" indent="0">
              <a:buNone/>
            </a:pPr>
            <a:r>
              <a:rPr lang="en-GB" dirty="0"/>
              <a:t>gender (for example, the youth; the elderly; people with disabilities; the lesbian,</a:t>
            </a:r>
          </a:p>
          <a:p>
            <a:pPr marL="0" indent="0">
              <a:buNone/>
            </a:pPr>
            <a:r>
              <a:rPr lang="en-GB" dirty="0"/>
              <a:t>gay, bisexual, transgender, and intersex community; ethnic and religious minorities,</a:t>
            </a:r>
          </a:p>
          <a:p>
            <a:pPr marL="0" indent="0">
              <a:buNone/>
            </a:pPr>
            <a:r>
              <a:rPr lang="en-GB" dirty="0"/>
              <a:t>indigenous groups). Policies can be either gender specific (for example, a policy to</a:t>
            </a:r>
          </a:p>
          <a:p>
            <a:pPr marL="0" indent="0">
              <a:buNone/>
            </a:pPr>
            <a:r>
              <a:rPr lang="en-GB" dirty="0"/>
              <a:t>promote gender equality in Parliament) or a gender-integrated policy (for example, a policy on natural resource management that includes elements specific to women’s and men’s needs)(IRI,2020).</a:t>
            </a:r>
            <a:endParaRPr lang="en-US" dirty="0"/>
          </a:p>
        </p:txBody>
      </p:sp>
    </p:spTree>
    <p:extLst>
      <p:ext uri="{BB962C8B-B14F-4D97-AF65-F5344CB8AC3E}">
        <p14:creationId xmlns:p14="http://schemas.microsoft.com/office/powerpoint/2010/main" val="275278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5337-DF8D-9FE1-2DAA-839FBD7E935F}"/>
              </a:ext>
            </a:extLst>
          </p:cNvPr>
          <p:cNvSpPr>
            <a:spLocks noGrp="1"/>
          </p:cNvSpPr>
          <p:nvPr>
            <p:ph type="title"/>
          </p:nvPr>
        </p:nvSpPr>
        <p:spPr/>
        <p:txBody>
          <a:bodyPr/>
          <a:lstStyle/>
          <a:p>
            <a:r>
              <a:rPr lang="en-GB" dirty="0"/>
              <a:t>GENDER IN POLICY MAKING</a:t>
            </a:r>
            <a:endParaRPr lang="en-US" dirty="0"/>
          </a:p>
        </p:txBody>
      </p:sp>
      <p:sp>
        <p:nvSpPr>
          <p:cNvPr id="3" name="Content Placeholder 2">
            <a:extLst>
              <a:ext uri="{FF2B5EF4-FFF2-40B4-BE49-F238E27FC236}">
                <a16:creationId xmlns:a16="http://schemas.microsoft.com/office/drawing/2014/main" id="{F3F04B8A-E2C9-9E10-4454-B3D63BB3C8F8}"/>
              </a:ext>
            </a:extLst>
          </p:cNvPr>
          <p:cNvSpPr>
            <a:spLocks noGrp="1"/>
          </p:cNvSpPr>
          <p:nvPr>
            <p:ph idx="1"/>
          </p:nvPr>
        </p:nvSpPr>
        <p:spPr/>
        <p:txBody>
          <a:bodyPr>
            <a:normAutofit fontScale="92500" lnSpcReduction="20000"/>
          </a:bodyPr>
          <a:lstStyle/>
          <a:p>
            <a:r>
              <a:rPr lang="en-GB" dirty="0"/>
              <a:t>Gender integration is the process of assessing the implications</a:t>
            </a:r>
          </a:p>
          <a:p>
            <a:pPr marL="0" indent="0">
              <a:buNone/>
            </a:pPr>
            <a:r>
              <a:rPr lang="en-GB" dirty="0"/>
              <a:t>for women and men of any planned action, including legislation, in all areas and at all levels.</a:t>
            </a:r>
          </a:p>
          <a:p>
            <a:pPr marL="0" indent="0">
              <a:buNone/>
            </a:pPr>
            <a:r>
              <a:rPr lang="en-GB" dirty="0"/>
              <a:t>There are many international frameworks that promote gender integration and gender equality, including international conventions, treaties and resolutions that can be used to integrate gender into policymaking and promote gender equality. </a:t>
            </a:r>
          </a:p>
          <a:p>
            <a:pPr marL="0" indent="0">
              <a:buNone/>
            </a:pPr>
            <a:r>
              <a:rPr lang="en-GB" dirty="0"/>
              <a:t>Convention on the Elimination of All Forms of Discrimination against Women</a:t>
            </a:r>
          </a:p>
          <a:p>
            <a:pPr marL="0" indent="0">
              <a:buNone/>
            </a:pPr>
            <a:r>
              <a:rPr lang="en-GB" dirty="0"/>
              <a:t>(CEDAW) </a:t>
            </a:r>
          </a:p>
          <a:p>
            <a:pPr marL="0" indent="0">
              <a:buNone/>
            </a:pPr>
            <a:r>
              <a:rPr lang="en-GB" dirty="0"/>
              <a:t>CEDAW is known as </a:t>
            </a:r>
            <a:r>
              <a:rPr lang="en-GB" dirty="0" err="1"/>
              <a:t>the“Bill</a:t>
            </a:r>
            <a:r>
              <a:rPr lang="en-GB" dirty="0"/>
              <a:t> of Rights for </a:t>
            </a:r>
            <a:r>
              <a:rPr lang="en-GB" dirty="0" err="1"/>
              <a:t>Women.”The</a:t>
            </a:r>
            <a:r>
              <a:rPr lang="en-GB" dirty="0"/>
              <a:t> treaty provides a comprehensive human rights framework for gender equality. CEDAW has been</a:t>
            </a:r>
          </a:p>
          <a:p>
            <a:pPr marL="0" indent="0">
              <a:buNone/>
            </a:pPr>
            <a:r>
              <a:rPr lang="en-GB" dirty="0"/>
              <a:t>ratified by 189 countries.</a:t>
            </a:r>
          </a:p>
          <a:p>
            <a:pPr marL="0" indent="0">
              <a:buNone/>
            </a:pPr>
            <a:r>
              <a:rPr lang="en-GB" dirty="0"/>
              <a:t>Protocol to the African Charter on Human and People’s Rights on the Rights</a:t>
            </a:r>
          </a:p>
          <a:p>
            <a:pPr marL="0" indent="0">
              <a:buNone/>
            </a:pPr>
            <a:r>
              <a:rPr lang="en-GB" dirty="0"/>
              <a:t>of Women in Africa (Maputo Protocol), (IRI,2020).</a:t>
            </a:r>
          </a:p>
          <a:p>
            <a:pPr marL="0" indent="0">
              <a:buNone/>
            </a:pPr>
            <a:endParaRPr lang="en-US" dirty="0"/>
          </a:p>
        </p:txBody>
      </p:sp>
    </p:spTree>
    <p:extLst>
      <p:ext uri="{BB962C8B-B14F-4D97-AF65-F5344CB8AC3E}">
        <p14:creationId xmlns:p14="http://schemas.microsoft.com/office/powerpoint/2010/main" val="4967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D3B7-D5FB-FFD2-FCB2-727F4FB56FDF}"/>
              </a:ext>
            </a:extLst>
          </p:cNvPr>
          <p:cNvSpPr>
            <a:spLocks noGrp="1"/>
          </p:cNvSpPr>
          <p:nvPr>
            <p:ph type="title"/>
          </p:nvPr>
        </p:nvSpPr>
        <p:spPr/>
        <p:txBody>
          <a:bodyPr/>
          <a:lstStyle/>
          <a:p>
            <a:r>
              <a:rPr lang="en-GB" dirty="0"/>
              <a:t>POLICYMAKING PROCESS:</a:t>
            </a:r>
            <a:br>
              <a:rPr lang="en-GB" dirty="0"/>
            </a:br>
            <a:r>
              <a:rPr lang="en-GB" dirty="0"/>
              <a:t>DESIGN TO IMPLEMENTATION</a:t>
            </a:r>
            <a:endParaRPr lang="en-US" dirty="0"/>
          </a:p>
        </p:txBody>
      </p:sp>
      <p:sp>
        <p:nvSpPr>
          <p:cNvPr id="3" name="Content Placeholder 2">
            <a:extLst>
              <a:ext uri="{FF2B5EF4-FFF2-40B4-BE49-F238E27FC236}">
                <a16:creationId xmlns:a16="http://schemas.microsoft.com/office/drawing/2014/main" id="{2C279024-B8C0-87FD-481F-2E73819F2CBF}"/>
              </a:ext>
            </a:extLst>
          </p:cNvPr>
          <p:cNvSpPr>
            <a:spLocks noGrp="1"/>
          </p:cNvSpPr>
          <p:nvPr>
            <p:ph idx="1"/>
          </p:nvPr>
        </p:nvSpPr>
        <p:spPr/>
        <p:txBody>
          <a:bodyPr>
            <a:normAutofit fontScale="85000" lnSpcReduction="20000"/>
          </a:bodyPr>
          <a:lstStyle/>
          <a:p>
            <a:r>
              <a:rPr lang="en-GB" dirty="0"/>
              <a:t>The policymaking process is made up of four distinct and sequential</a:t>
            </a:r>
          </a:p>
          <a:p>
            <a:pPr marL="0" indent="0">
              <a:buNone/>
            </a:pPr>
            <a:r>
              <a:rPr lang="en-GB" dirty="0"/>
              <a:t>Stages</a:t>
            </a:r>
          </a:p>
          <a:p>
            <a:pPr marL="0" indent="0">
              <a:buNone/>
            </a:pPr>
            <a:r>
              <a:rPr lang="en-GB" b="1" dirty="0"/>
              <a:t>PHASE 1:</a:t>
            </a:r>
          </a:p>
          <a:p>
            <a:pPr marL="0" indent="0">
              <a:buNone/>
            </a:pPr>
            <a:r>
              <a:rPr lang="en-GB" dirty="0"/>
              <a:t>Problem Identification</a:t>
            </a:r>
          </a:p>
          <a:p>
            <a:pPr marL="0" indent="0">
              <a:buNone/>
            </a:pPr>
            <a:r>
              <a:rPr lang="en-GB" dirty="0"/>
              <a:t>The first phase in policymaking is to define the problem and your goal as clearly</a:t>
            </a:r>
          </a:p>
          <a:p>
            <a:pPr marL="0" indent="0">
              <a:buNone/>
            </a:pPr>
            <a:r>
              <a:rPr lang="en-GB" dirty="0"/>
              <a:t>as possible. It is important at the outset to apply a gender lens to ensure gender</a:t>
            </a:r>
          </a:p>
          <a:p>
            <a:pPr marL="0" indent="0">
              <a:buNone/>
            </a:pPr>
            <a:r>
              <a:rPr lang="en-GB" dirty="0"/>
              <a:t>considerations are incorporated throughout the policymaking process. As you consider</a:t>
            </a:r>
          </a:p>
          <a:p>
            <a:pPr marL="0" indent="0">
              <a:buNone/>
            </a:pPr>
            <a:r>
              <a:rPr lang="en-GB" dirty="0"/>
              <a:t>the problem and the goal you seek to achieve, it is also important to conduct a gender</a:t>
            </a:r>
          </a:p>
          <a:p>
            <a:pPr marL="0" indent="0">
              <a:buNone/>
            </a:pPr>
            <a:r>
              <a:rPr lang="en-GB" dirty="0"/>
              <a:t>analysis. The gender analysis will help you identify, understand, and evaluate any</a:t>
            </a:r>
          </a:p>
          <a:p>
            <a:pPr marL="0" indent="0">
              <a:buNone/>
            </a:pPr>
            <a:r>
              <a:rPr lang="en-GB" dirty="0"/>
              <a:t>gender differences and how gender roles and power dynamics may impact women and</a:t>
            </a:r>
          </a:p>
          <a:p>
            <a:pPr marL="0" indent="0">
              <a:buNone/>
            </a:pPr>
            <a:r>
              <a:rPr lang="en-GB" dirty="0"/>
              <a:t>men differently. Without the gender analysis, it is unlikely you will have the necessary</a:t>
            </a:r>
          </a:p>
          <a:p>
            <a:pPr marL="0" indent="0">
              <a:buNone/>
            </a:pPr>
            <a:r>
              <a:rPr lang="en-GB" dirty="0"/>
              <a:t>information to design a gender-responsive policy(IRI,2020).</a:t>
            </a:r>
            <a:endParaRPr lang="en-US" dirty="0"/>
          </a:p>
        </p:txBody>
      </p:sp>
    </p:spTree>
    <p:extLst>
      <p:ext uri="{BB962C8B-B14F-4D97-AF65-F5344CB8AC3E}">
        <p14:creationId xmlns:p14="http://schemas.microsoft.com/office/powerpoint/2010/main" val="290021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D01A-883D-B943-DA6D-E10D6E6960E9}"/>
              </a:ext>
            </a:extLst>
          </p:cNvPr>
          <p:cNvSpPr>
            <a:spLocks noGrp="1"/>
          </p:cNvSpPr>
          <p:nvPr>
            <p:ph type="title"/>
          </p:nvPr>
        </p:nvSpPr>
        <p:spPr/>
        <p:txBody>
          <a:bodyPr/>
          <a:lstStyle/>
          <a:p>
            <a:r>
              <a:rPr lang="en-GB" dirty="0"/>
              <a:t>POLICYMAKING PROCESS:</a:t>
            </a:r>
            <a:br>
              <a:rPr lang="en-GB" dirty="0"/>
            </a:br>
            <a:r>
              <a:rPr lang="en-GB" dirty="0"/>
              <a:t>DESIGN TO IMPLEMENTATION</a:t>
            </a:r>
            <a:endParaRPr lang="en-US" dirty="0"/>
          </a:p>
        </p:txBody>
      </p:sp>
      <p:sp>
        <p:nvSpPr>
          <p:cNvPr id="3" name="Content Placeholder 2">
            <a:extLst>
              <a:ext uri="{FF2B5EF4-FFF2-40B4-BE49-F238E27FC236}">
                <a16:creationId xmlns:a16="http://schemas.microsoft.com/office/drawing/2014/main" id="{0870F698-90CA-DCE7-7B90-13FCFE22D88C}"/>
              </a:ext>
            </a:extLst>
          </p:cNvPr>
          <p:cNvSpPr>
            <a:spLocks noGrp="1"/>
          </p:cNvSpPr>
          <p:nvPr>
            <p:ph idx="1"/>
          </p:nvPr>
        </p:nvSpPr>
        <p:spPr/>
        <p:txBody>
          <a:bodyPr>
            <a:normAutofit/>
          </a:bodyPr>
          <a:lstStyle/>
          <a:p>
            <a:r>
              <a:rPr lang="en-GB" b="1" dirty="0"/>
              <a:t>PHASE 2:</a:t>
            </a:r>
          </a:p>
          <a:p>
            <a:pPr marL="0" indent="0">
              <a:buNone/>
            </a:pPr>
            <a:r>
              <a:rPr lang="en-GB" b="1" dirty="0"/>
              <a:t>Policy Design</a:t>
            </a:r>
          </a:p>
          <a:p>
            <a:pPr marL="0" indent="0">
              <a:buNone/>
            </a:pPr>
            <a:r>
              <a:rPr lang="en-GB" dirty="0"/>
              <a:t>Phase two of the policymaking process focuses on using gender analysis while gathering information to design your policy and create a gender-responsive policy intervention. Your policy intervention might involve designing a new policy, amending an existing policy or preparing policy recommendations.</a:t>
            </a:r>
          </a:p>
          <a:p>
            <a:pPr marL="0" indent="0">
              <a:buNone/>
            </a:pPr>
            <a:r>
              <a:rPr lang="en-GB" dirty="0"/>
              <a:t>Policy recommendations are policy advice prepared for a group or individual with the authority to make decisions (i.e., member of Parliament).</a:t>
            </a:r>
          </a:p>
          <a:p>
            <a:pPr marL="0" indent="0">
              <a:buNone/>
            </a:pPr>
            <a:r>
              <a:rPr lang="en-GB" dirty="0"/>
              <a:t>A policy recommendation should identify the policy issue and provide analysis and recommendation(s),(IRI,2020).</a:t>
            </a:r>
            <a:endParaRPr lang="en-US" dirty="0"/>
          </a:p>
        </p:txBody>
      </p:sp>
    </p:spTree>
    <p:extLst>
      <p:ext uri="{BB962C8B-B14F-4D97-AF65-F5344CB8AC3E}">
        <p14:creationId xmlns:p14="http://schemas.microsoft.com/office/powerpoint/2010/main" val="291686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00482-0348-BBD3-21D8-B0FF9C857A2C}"/>
              </a:ext>
            </a:extLst>
          </p:cNvPr>
          <p:cNvSpPr>
            <a:spLocks noGrp="1"/>
          </p:cNvSpPr>
          <p:nvPr>
            <p:ph type="title"/>
          </p:nvPr>
        </p:nvSpPr>
        <p:spPr/>
        <p:txBody>
          <a:bodyPr/>
          <a:lstStyle/>
          <a:p>
            <a:r>
              <a:rPr lang="en-GB" dirty="0"/>
              <a:t>POLICY MAKING PROCESS:</a:t>
            </a:r>
            <a:br>
              <a:rPr lang="en-GB" dirty="0"/>
            </a:br>
            <a:r>
              <a:rPr lang="en-GB" dirty="0"/>
              <a:t>DESIGN TO IMPLEMENTATION</a:t>
            </a:r>
            <a:endParaRPr lang="en-US" dirty="0"/>
          </a:p>
        </p:txBody>
      </p:sp>
      <p:sp>
        <p:nvSpPr>
          <p:cNvPr id="3" name="Content Placeholder 2">
            <a:extLst>
              <a:ext uri="{FF2B5EF4-FFF2-40B4-BE49-F238E27FC236}">
                <a16:creationId xmlns:a16="http://schemas.microsoft.com/office/drawing/2014/main" id="{DC2E3E0D-106F-A1FF-654B-CD1E6018CF3C}"/>
              </a:ext>
            </a:extLst>
          </p:cNvPr>
          <p:cNvSpPr>
            <a:spLocks noGrp="1"/>
          </p:cNvSpPr>
          <p:nvPr>
            <p:ph idx="1"/>
          </p:nvPr>
        </p:nvSpPr>
        <p:spPr/>
        <p:txBody>
          <a:bodyPr>
            <a:normAutofit/>
          </a:bodyPr>
          <a:lstStyle/>
          <a:p>
            <a:r>
              <a:rPr lang="en-US" b="1" dirty="0"/>
              <a:t>PHASE 3:</a:t>
            </a:r>
          </a:p>
          <a:p>
            <a:pPr marL="0" indent="0">
              <a:buNone/>
            </a:pPr>
            <a:r>
              <a:rPr lang="en-US" b="1" dirty="0"/>
              <a:t>Policy Adoption</a:t>
            </a:r>
          </a:p>
          <a:p>
            <a:pPr marL="0" indent="0">
              <a:buNone/>
            </a:pPr>
            <a:r>
              <a:rPr lang="en-GB" dirty="0"/>
              <a:t>Phase three focuses on collective advocacy for your policy, and concerns tactics including mobilizing allies, framing your message and</a:t>
            </a:r>
          </a:p>
          <a:p>
            <a:pPr marL="0" indent="0">
              <a:buNone/>
            </a:pPr>
            <a:r>
              <a:rPr lang="en-GB" dirty="0"/>
              <a:t>creating a gender-responsive communications plan.</a:t>
            </a:r>
          </a:p>
          <a:p>
            <a:pPr marL="0" indent="0">
              <a:buNone/>
            </a:pPr>
            <a:r>
              <a:rPr lang="en-GB" b="1" dirty="0"/>
              <a:t>Advocacy</a:t>
            </a:r>
            <a:r>
              <a:rPr lang="en-GB" dirty="0"/>
              <a:t> is a deliberate and sustained effort to influence decision-makers to adopt your proposal. Advocacy enables civil society actors to hold politicians accountable and amplifies the voices of ordinary citizens, (IRI,2020).</a:t>
            </a:r>
            <a:endParaRPr lang="en-US" dirty="0"/>
          </a:p>
        </p:txBody>
      </p:sp>
    </p:spTree>
    <p:extLst>
      <p:ext uri="{BB962C8B-B14F-4D97-AF65-F5344CB8AC3E}">
        <p14:creationId xmlns:p14="http://schemas.microsoft.com/office/powerpoint/2010/main" val="181566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D3DA-E25B-CC38-1949-533DA67B9AD2}"/>
              </a:ext>
            </a:extLst>
          </p:cNvPr>
          <p:cNvSpPr>
            <a:spLocks noGrp="1"/>
          </p:cNvSpPr>
          <p:nvPr>
            <p:ph type="title"/>
          </p:nvPr>
        </p:nvSpPr>
        <p:spPr/>
        <p:txBody>
          <a:bodyPr/>
          <a:lstStyle/>
          <a:p>
            <a:r>
              <a:rPr lang="en-GB" dirty="0"/>
              <a:t>POLICY MAKING PROCESS:</a:t>
            </a:r>
            <a:br>
              <a:rPr lang="en-GB" dirty="0"/>
            </a:br>
            <a:r>
              <a:rPr lang="en-GB" dirty="0"/>
              <a:t>DESIGN TO IMPLEMENTATION</a:t>
            </a:r>
            <a:endParaRPr lang="en-US" dirty="0"/>
          </a:p>
        </p:txBody>
      </p:sp>
      <p:sp>
        <p:nvSpPr>
          <p:cNvPr id="3" name="Content Placeholder 2">
            <a:extLst>
              <a:ext uri="{FF2B5EF4-FFF2-40B4-BE49-F238E27FC236}">
                <a16:creationId xmlns:a16="http://schemas.microsoft.com/office/drawing/2014/main" id="{794B4384-7193-AF66-5C00-16E6E677F6ED}"/>
              </a:ext>
            </a:extLst>
          </p:cNvPr>
          <p:cNvSpPr>
            <a:spLocks noGrp="1"/>
          </p:cNvSpPr>
          <p:nvPr>
            <p:ph idx="1"/>
          </p:nvPr>
        </p:nvSpPr>
        <p:spPr/>
        <p:txBody>
          <a:bodyPr/>
          <a:lstStyle/>
          <a:p>
            <a:pPr marL="0" indent="0">
              <a:buNone/>
            </a:pPr>
            <a:r>
              <a:rPr lang="en-GB" b="1" dirty="0"/>
              <a:t>Phase 4</a:t>
            </a:r>
          </a:p>
          <a:p>
            <a:pPr marL="0" indent="0">
              <a:buNone/>
            </a:pPr>
            <a:r>
              <a:rPr lang="en-GB" b="1" dirty="0"/>
              <a:t>Policy Implementation and oversight</a:t>
            </a:r>
          </a:p>
          <a:p>
            <a:pPr marL="0" indent="0">
              <a:buNone/>
            </a:pPr>
            <a:r>
              <a:rPr lang="en-GB" dirty="0"/>
              <a:t>This phase focuses on creating a gender-responsive implementation plan, a gender-sensitive monitoring framework, methods for data collection and analysis, evaluation and using those findings to make adjustments to the policy intervention, (IRI,2020).</a:t>
            </a:r>
            <a:endParaRPr lang="en-US" dirty="0"/>
          </a:p>
        </p:txBody>
      </p:sp>
    </p:spTree>
    <p:extLst>
      <p:ext uri="{BB962C8B-B14F-4D97-AF65-F5344CB8AC3E}">
        <p14:creationId xmlns:p14="http://schemas.microsoft.com/office/powerpoint/2010/main" val="939290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36AA-4058-C39E-2F8F-AC4CA979F069}"/>
              </a:ext>
            </a:extLst>
          </p:cNvPr>
          <p:cNvSpPr>
            <a:spLocks noGrp="1"/>
          </p:cNvSpPr>
          <p:nvPr>
            <p:ph type="title"/>
          </p:nvPr>
        </p:nvSpPr>
        <p:spPr/>
        <p:txBody>
          <a:bodyPr/>
          <a:lstStyle/>
          <a:p>
            <a:r>
              <a:rPr lang="en-GB" dirty="0"/>
              <a:t>GENDER IN POLICY MAKING PROCESS</a:t>
            </a:r>
            <a:endParaRPr lang="en-US" dirty="0"/>
          </a:p>
        </p:txBody>
      </p:sp>
      <p:sp>
        <p:nvSpPr>
          <p:cNvPr id="3" name="Content Placeholder 2">
            <a:extLst>
              <a:ext uri="{FF2B5EF4-FFF2-40B4-BE49-F238E27FC236}">
                <a16:creationId xmlns:a16="http://schemas.microsoft.com/office/drawing/2014/main" id="{B420B35B-E41B-4DD3-D0A4-539DA8F5870E}"/>
              </a:ext>
            </a:extLst>
          </p:cNvPr>
          <p:cNvSpPr>
            <a:spLocks noGrp="1"/>
          </p:cNvSpPr>
          <p:nvPr>
            <p:ph idx="1"/>
          </p:nvPr>
        </p:nvSpPr>
        <p:spPr/>
        <p:txBody>
          <a:bodyPr/>
          <a:lstStyle/>
          <a:p>
            <a:r>
              <a:rPr lang="en-GB" b="1" dirty="0"/>
              <a:t>KEY ASPECTS IN GENDER POLICY MAKING</a:t>
            </a:r>
          </a:p>
          <a:p>
            <a:r>
              <a:rPr lang="en-GB" dirty="0"/>
              <a:t>Gender analysis</a:t>
            </a:r>
          </a:p>
          <a:p>
            <a:r>
              <a:rPr lang="en-GB" dirty="0"/>
              <a:t>Gender responsive policies</a:t>
            </a:r>
          </a:p>
          <a:p>
            <a:r>
              <a:rPr lang="en-GB" dirty="0"/>
              <a:t>Gender mainstreaming</a:t>
            </a:r>
          </a:p>
          <a:p>
            <a:r>
              <a:rPr lang="en-GB" dirty="0"/>
              <a:t>Gender responsive budgeting</a:t>
            </a:r>
          </a:p>
          <a:p>
            <a:r>
              <a:rPr lang="en-GB" dirty="0"/>
              <a:t>Consultation and Participation</a:t>
            </a:r>
          </a:p>
          <a:p>
            <a:r>
              <a:rPr lang="en-GB" dirty="0"/>
              <a:t>Gender </a:t>
            </a:r>
            <a:r>
              <a:rPr lang="en-GB" dirty="0" err="1"/>
              <a:t>Disagggregated</a:t>
            </a:r>
            <a:r>
              <a:rPr lang="en-GB" dirty="0"/>
              <a:t> data</a:t>
            </a:r>
          </a:p>
          <a:p>
            <a:r>
              <a:rPr lang="en-GB" dirty="0"/>
              <a:t>Accountability and monitoring</a:t>
            </a:r>
            <a:endParaRPr lang="en-US" dirty="0"/>
          </a:p>
        </p:txBody>
      </p:sp>
    </p:spTree>
    <p:extLst>
      <p:ext uri="{BB962C8B-B14F-4D97-AF65-F5344CB8AC3E}">
        <p14:creationId xmlns:p14="http://schemas.microsoft.com/office/powerpoint/2010/main" val="3368579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2203</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GENDER AND AGRICULTURAL LIVELIHOODS:STRENTHENING GOVERNANCE.</vt:lpstr>
      <vt:lpstr>Defination of terms</vt:lpstr>
      <vt:lpstr>GENDER IN POLICY MAKING PROCESS</vt:lpstr>
      <vt:lpstr>GENDER IN POLICY MAKING</vt:lpstr>
      <vt:lpstr>POLICYMAKING PROCESS: DESIGN TO IMPLEMENTATION</vt:lpstr>
      <vt:lpstr>POLICYMAKING PROCESS: DESIGN TO IMPLEMENTATION</vt:lpstr>
      <vt:lpstr>POLICY MAKING PROCESS: DESIGN TO IMPLEMENTATION</vt:lpstr>
      <vt:lpstr>POLICY MAKING PROCESS: DESIGN TO IMPLEMENTATION</vt:lpstr>
      <vt:lpstr>GENDER IN POLICY MAKING PROCESS</vt:lpstr>
      <vt:lpstr>INSTITUTIONALISING GENDER IN AGRICULTURE SECTOR</vt:lpstr>
      <vt:lpstr>PowerPoint Presentation</vt:lpstr>
      <vt:lpstr>DECENTRALISATIONAND COMMUNITY DRIVEN DEVELOPMENT</vt:lpstr>
      <vt:lpstr>DECENTRALISATIONAND COMMUNITY DRIVEN DEVELOPMENT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AND AGRICULTURAL LIVELIHOODS:STRENTHENING GOVERNANCE.</dc:title>
  <dc:creator>blessed mudzingwa</dc:creator>
  <cp:lastModifiedBy>blessed mudzingwa</cp:lastModifiedBy>
  <cp:revision>2</cp:revision>
  <dcterms:created xsi:type="dcterms:W3CDTF">2024-01-22T01:25:16Z</dcterms:created>
  <dcterms:modified xsi:type="dcterms:W3CDTF">2024-01-22T05:34:03Z</dcterms:modified>
</cp:coreProperties>
</file>