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3" r:id="rId6"/>
    <p:sldId id="262" r:id="rId7"/>
    <p:sldId id="260" r:id="rId8"/>
    <p:sldId id="265" r:id="rId9"/>
    <p:sldId id="261"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053017F-A750-45B3-BB98-570D685080CC}" type="datetimeFigureOut">
              <a:rPr lang="en-ZW" smtClean="0"/>
              <a:t>22/1/2024</a:t>
            </a:fld>
            <a:endParaRPr lang="en-ZW"/>
          </a:p>
        </p:txBody>
      </p:sp>
      <p:sp>
        <p:nvSpPr>
          <p:cNvPr id="5" name="Footer Placeholder 4"/>
          <p:cNvSpPr>
            <a:spLocks noGrp="1"/>
          </p:cNvSpPr>
          <p:nvPr>
            <p:ph type="ftr" sz="quarter" idx="11"/>
          </p:nvPr>
        </p:nvSpPr>
        <p:spPr>
          <a:xfrm>
            <a:off x="2416500" y="329307"/>
            <a:ext cx="4973915" cy="309201"/>
          </a:xfrm>
        </p:spPr>
        <p:txBody>
          <a:bodyPr/>
          <a:lstStyle/>
          <a:p>
            <a:endParaRPr lang="en-ZW"/>
          </a:p>
        </p:txBody>
      </p:sp>
      <p:sp>
        <p:nvSpPr>
          <p:cNvPr id="6" name="Slide Number Placeholder 5"/>
          <p:cNvSpPr>
            <a:spLocks noGrp="1"/>
          </p:cNvSpPr>
          <p:nvPr>
            <p:ph type="sldNum" sz="quarter" idx="12"/>
          </p:nvPr>
        </p:nvSpPr>
        <p:spPr>
          <a:xfrm>
            <a:off x="1437664" y="798973"/>
            <a:ext cx="811019" cy="503578"/>
          </a:xfrm>
        </p:spPr>
        <p:txBody>
          <a:bodyPr/>
          <a:lstStyle/>
          <a:p>
            <a:fld id="{31AC9D24-A419-4E19-B69B-E653496801FA}" type="slidenum">
              <a:rPr lang="en-ZW" smtClean="0"/>
              <a:t>‹#›</a:t>
            </a:fld>
            <a:endParaRPr lang="en-ZW"/>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001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3017F-A750-45B3-BB98-570D685080CC}" type="datetimeFigureOut">
              <a:rPr lang="en-ZW" smtClean="0"/>
              <a:t>22/1/2024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1AC9D24-A419-4E19-B69B-E653496801FA}" type="slidenum">
              <a:rPr lang="en-ZW" smtClean="0"/>
              <a:t>‹#›</a:t>
            </a:fld>
            <a:endParaRPr lang="en-ZW"/>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5863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3017F-A750-45B3-BB98-570D685080CC}" type="datetimeFigureOut">
              <a:rPr lang="en-ZW" smtClean="0"/>
              <a:t>22/1/2024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1AC9D24-A419-4E19-B69B-E653496801FA}" type="slidenum">
              <a:rPr lang="en-ZW" smtClean="0"/>
              <a:t>‹#›</a:t>
            </a:fld>
            <a:endParaRPr lang="en-ZW"/>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348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53017F-A750-45B3-BB98-570D685080CC}" type="datetimeFigureOut">
              <a:rPr lang="en-ZW" smtClean="0"/>
              <a:t>22/1/2024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1AC9D24-A419-4E19-B69B-E653496801FA}" type="slidenum">
              <a:rPr lang="en-ZW" smtClean="0"/>
              <a:t>‹#›</a:t>
            </a:fld>
            <a:endParaRPr lang="en-ZW"/>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4929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53017F-A750-45B3-BB98-570D685080CC}" type="datetimeFigureOut">
              <a:rPr lang="en-ZW" smtClean="0"/>
              <a:t>22/1/2024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31AC9D24-A419-4E19-B69B-E653496801FA}" type="slidenum">
              <a:rPr lang="en-ZW" smtClean="0"/>
              <a:t>‹#›</a:t>
            </a:fld>
            <a:endParaRPr lang="en-ZW"/>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91956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053017F-A750-45B3-BB98-570D685080CC}" type="datetimeFigureOut">
              <a:rPr lang="en-ZW" smtClean="0"/>
              <a:t>22/1/2024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1AC9D24-A419-4E19-B69B-E653496801FA}" type="slidenum">
              <a:rPr lang="en-ZW" smtClean="0"/>
              <a:t>‹#›</a:t>
            </a:fld>
            <a:endParaRPr lang="en-ZW"/>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79809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053017F-A750-45B3-BB98-570D685080CC}" type="datetimeFigureOut">
              <a:rPr lang="en-ZW" smtClean="0"/>
              <a:t>22/1/2024</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31AC9D24-A419-4E19-B69B-E653496801FA}" type="slidenum">
              <a:rPr lang="en-ZW" smtClean="0"/>
              <a:t>‹#›</a:t>
            </a:fld>
            <a:endParaRPr lang="en-ZW"/>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61010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053017F-A750-45B3-BB98-570D685080CC}" type="datetimeFigureOut">
              <a:rPr lang="en-ZW" smtClean="0"/>
              <a:t>22/1/2024</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31AC9D24-A419-4E19-B69B-E653496801FA}" type="slidenum">
              <a:rPr lang="en-ZW" smtClean="0"/>
              <a:t>‹#›</a:t>
            </a:fld>
            <a:endParaRPr lang="en-ZW"/>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927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53017F-A750-45B3-BB98-570D685080CC}" type="datetimeFigureOut">
              <a:rPr lang="en-ZW" smtClean="0"/>
              <a:t>22/1/2024</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31AC9D24-A419-4E19-B69B-E653496801FA}" type="slidenum">
              <a:rPr lang="en-ZW" smtClean="0"/>
              <a:t>‹#›</a:t>
            </a:fld>
            <a:endParaRPr lang="en-ZW"/>
          </a:p>
        </p:txBody>
      </p:sp>
    </p:spTree>
    <p:extLst>
      <p:ext uri="{BB962C8B-B14F-4D97-AF65-F5344CB8AC3E}">
        <p14:creationId xmlns:p14="http://schemas.microsoft.com/office/powerpoint/2010/main" val="869369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53017F-A750-45B3-BB98-570D685080CC}" type="datetimeFigureOut">
              <a:rPr lang="en-ZW" smtClean="0"/>
              <a:t>22/1/2024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31AC9D24-A419-4E19-B69B-E653496801FA}" type="slidenum">
              <a:rPr lang="en-ZW" smtClean="0"/>
              <a:t>‹#›</a:t>
            </a:fld>
            <a:endParaRPr lang="en-ZW"/>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5735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053017F-A750-45B3-BB98-570D685080CC}" type="datetimeFigureOut">
              <a:rPr lang="en-ZW" smtClean="0"/>
              <a:t>22/1/2024</a:t>
            </a:fld>
            <a:endParaRPr lang="en-ZW"/>
          </a:p>
        </p:txBody>
      </p:sp>
      <p:sp>
        <p:nvSpPr>
          <p:cNvPr id="6" name="Footer Placeholder 5"/>
          <p:cNvSpPr>
            <a:spLocks noGrp="1"/>
          </p:cNvSpPr>
          <p:nvPr>
            <p:ph type="ftr" sz="quarter" idx="11"/>
          </p:nvPr>
        </p:nvSpPr>
        <p:spPr>
          <a:xfrm>
            <a:off x="1447382" y="318640"/>
            <a:ext cx="5541004" cy="320931"/>
          </a:xfrm>
        </p:spPr>
        <p:txBody>
          <a:bodyPr/>
          <a:lstStyle/>
          <a:p>
            <a:endParaRPr lang="en-ZW"/>
          </a:p>
        </p:txBody>
      </p:sp>
      <p:sp>
        <p:nvSpPr>
          <p:cNvPr id="7" name="Slide Number Placeholder 6"/>
          <p:cNvSpPr>
            <a:spLocks noGrp="1"/>
          </p:cNvSpPr>
          <p:nvPr>
            <p:ph type="sldNum" sz="quarter" idx="12"/>
          </p:nvPr>
        </p:nvSpPr>
        <p:spPr/>
        <p:txBody>
          <a:bodyPr/>
          <a:lstStyle/>
          <a:p>
            <a:fld id="{31AC9D24-A419-4E19-B69B-E653496801FA}" type="slidenum">
              <a:rPr lang="en-ZW" smtClean="0"/>
              <a:t>‹#›</a:t>
            </a:fld>
            <a:endParaRPr lang="en-ZW"/>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1590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053017F-A750-45B3-BB98-570D685080CC}" type="datetimeFigureOut">
              <a:rPr lang="en-ZW" smtClean="0"/>
              <a:t>22/1/2024</a:t>
            </a:fld>
            <a:endParaRPr lang="en-ZW"/>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1AC9D24-A419-4E19-B69B-E653496801FA}" type="slidenum">
              <a:rPr lang="en-ZW" smtClean="0"/>
              <a:t>‹#›</a:t>
            </a:fld>
            <a:endParaRPr lang="en-ZW"/>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1409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A9ABC-9EC6-7BBC-F706-FB065FA7509F}"/>
              </a:ext>
            </a:extLst>
          </p:cNvPr>
          <p:cNvSpPr>
            <a:spLocks noGrp="1"/>
          </p:cNvSpPr>
          <p:nvPr>
            <p:ph type="ctrTitle"/>
          </p:nvPr>
        </p:nvSpPr>
        <p:spPr/>
        <p:txBody>
          <a:bodyPr/>
          <a:lstStyle/>
          <a:p>
            <a:r>
              <a:rPr lang="en-GB" dirty="0"/>
              <a:t>OSCAR NYATHI</a:t>
            </a:r>
            <a:br>
              <a:rPr lang="en-GB" dirty="0"/>
            </a:br>
            <a:r>
              <a:rPr lang="en-GB" dirty="0"/>
              <a:t>B231792A</a:t>
            </a:r>
            <a:endParaRPr lang="en-ZW" dirty="0"/>
          </a:p>
        </p:txBody>
      </p:sp>
      <p:sp>
        <p:nvSpPr>
          <p:cNvPr id="3" name="Subtitle 2">
            <a:extLst>
              <a:ext uri="{FF2B5EF4-FFF2-40B4-BE49-F238E27FC236}">
                <a16:creationId xmlns:a16="http://schemas.microsoft.com/office/drawing/2014/main" id="{492CBBD3-4540-724A-AF8F-D16CAF2358A2}"/>
              </a:ext>
            </a:extLst>
          </p:cNvPr>
          <p:cNvSpPr>
            <a:spLocks noGrp="1"/>
          </p:cNvSpPr>
          <p:nvPr>
            <p:ph type="subTitle" idx="1"/>
          </p:nvPr>
        </p:nvSpPr>
        <p:spPr/>
        <p:txBody>
          <a:bodyPr/>
          <a:lstStyle/>
          <a:p>
            <a:endParaRPr lang="en-GB" b="1" dirty="0">
              <a:latin typeface="Arial Black" panose="020B0A04020102020204" pitchFamily="34" charset="0"/>
            </a:endParaRPr>
          </a:p>
          <a:p>
            <a:r>
              <a:rPr lang="en-GB" b="1" dirty="0">
                <a:latin typeface="Arial Black" panose="020B0A04020102020204" pitchFamily="34" charset="0"/>
              </a:rPr>
              <a:t>Topic 11: Gender and Forestry</a:t>
            </a:r>
            <a:endParaRPr lang="en-ZW" b="1" dirty="0">
              <a:latin typeface="Arial Black" panose="020B0A04020102020204" pitchFamily="34" charset="0"/>
            </a:endParaRPr>
          </a:p>
        </p:txBody>
      </p:sp>
    </p:spTree>
    <p:extLst>
      <p:ext uri="{BB962C8B-B14F-4D97-AF65-F5344CB8AC3E}">
        <p14:creationId xmlns:p14="http://schemas.microsoft.com/office/powerpoint/2010/main" val="1531545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AB55D-ED4A-35EC-CB7F-B55E7A98DB4E}"/>
              </a:ext>
            </a:extLst>
          </p:cNvPr>
          <p:cNvSpPr>
            <a:spLocks noGrp="1"/>
          </p:cNvSpPr>
          <p:nvPr>
            <p:ph type="title"/>
          </p:nvPr>
        </p:nvSpPr>
        <p:spPr/>
        <p:txBody>
          <a:bodyPr/>
          <a:lstStyle/>
          <a:p>
            <a:r>
              <a:rPr lang="en-GB" dirty="0"/>
              <a:t>references</a:t>
            </a:r>
            <a:endParaRPr lang="en-ZW" dirty="0"/>
          </a:p>
        </p:txBody>
      </p:sp>
      <p:sp>
        <p:nvSpPr>
          <p:cNvPr id="3" name="Content Placeholder 2">
            <a:extLst>
              <a:ext uri="{FF2B5EF4-FFF2-40B4-BE49-F238E27FC236}">
                <a16:creationId xmlns:a16="http://schemas.microsoft.com/office/drawing/2014/main" id="{4BD0D838-E110-D833-43CC-0E2F3BCB24CA}"/>
              </a:ext>
            </a:extLst>
          </p:cNvPr>
          <p:cNvSpPr>
            <a:spLocks noGrp="1"/>
          </p:cNvSpPr>
          <p:nvPr>
            <p:ph idx="1"/>
          </p:nvPr>
        </p:nvSpPr>
        <p:spPr/>
        <p:txBody>
          <a:bodyPr/>
          <a:lstStyle/>
          <a:p>
            <a:r>
              <a:rPr lang="en-ZW" sz="1800" dirty="0">
                <a:solidFill>
                  <a:srgbClr val="231F20"/>
                </a:solidFill>
                <a:effectLst/>
                <a:latin typeface="Times New Roman" panose="02020603050405020304" pitchFamily="18" charset="0"/>
                <a:ea typeface="Times New Roman" panose="02020603050405020304" pitchFamily="18" charset="0"/>
              </a:rPr>
              <a:t>1. Food and Agriculture Organization (FAO). 2007. “Progress Report on the Implementation of the FAO Gender and Development Plan of Action.” FAO, Rome.</a:t>
            </a:r>
            <a:endParaRPr lang="en-ZW" sz="1800" dirty="0">
              <a:effectLst/>
              <a:latin typeface="Times New Roman" panose="02020603050405020304" pitchFamily="18" charset="0"/>
              <a:ea typeface="Times New Roman" panose="02020603050405020304" pitchFamily="18" charset="0"/>
            </a:endParaRPr>
          </a:p>
          <a:p>
            <a:r>
              <a:rPr lang="en-ZW" sz="1800" dirty="0">
                <a:solidFill>
                  <a:srgbClr val="231F20"/>
                </a:solidFill>
                <a:effectLst/>
                <a:latin typeface="Times New Roman" panose="02020603050405020304" pitchFamily="18" charset="0"/>
                <a:ea typeface="Times New Roman" panose="02020603050405020304" pitchFamily="18" charset="0"/>
              </a:rPr>
              <a:t>2. Gender and Rural Development Thematic Group (GENRD). 2006. “FY06 Gender Portfolio Review.” </a:t>
            </a:r>
            <a:r>
              <a:rPr lang="en-ZW" sz="1800" dirty="0" err="1">
                <a:solidFill>
                  <a:srgbClr val="231F20"/>
                </a:solidFill>
                <a:effectLst/>
                <a:latin typeface="Times New Roman" panose="02020603050405020304" pitchFamily="18" charset="0"/>
                <a:ea typeface="Times New Roman" panose="02020603050405020304" pitchFamily="18" charset="0"/>
              </a:rPr>
              <a:t>WorldBank</a:t>
            </a:r>
            <a:r>
              <a:rPr lang="en-ZW" sz="1800" dirty="0">
                <a:solidFill>
                  <a:srgbClr val="231F20"/>
                </a:solidFill>
                <a:effectLst/>
                <a:latin typeface="Times New Roman" panose="02020603050405020304" pitchFamily="18" charset="0"/>
                <a:ea typeface="Times New Roman" panose="02020603050405020304" pitchFamily="18" charset="0"/>
              </a:rPr>
              <a:t>, Washington.</a:t>
            </a:r>
            <a:endParaRPr lang="en-ZW" sz="1800" dirty="0">
              <a:effectLst/>
              <a:latin typeface="Times New Roman" panose="02020603050405020304" pitchFamily="18" charset="0"/>
              <a:ea typeface="Times New Roman" panose="02020603050405020304" pitchFamily="18" charset="0"/>
            </a:endParaRPr>
          </a:p>
          <a:p>
            <a:r>
              <a:rPr lang="en-ZW" sz="1800" dirty="0">
                <a:solidFill>
                  <a:srgbClr val="231F20"/>
                </a:solidFill>
                <a:effectLst/>
                <a:latin typeface="Times New Roman" panose="02020603050405020304" pitchFamily="18" charset="0"/>
                <a:ea typeface="Times New Roman" panose="02020603050405020304" pitchFamily="18" charset="0"/>
              </a:rPr>
              <a:t>3. “Household Food Security and Child Nutrition: The Interaction of Income and Gender of Household Head.” </a:t>
            </a:r>
            <a:r>
              <a:rPr lang="en-ZW" sz="1800" i="1" dirty="0">
                <a:solidFill>
                  <a:srgbClr val="231F20"/>
                </a:solidFill>
                <a:effectLst/>
                <a:latin typeface="Times New Roman" panose="02020603050405020304" pitchFamily="18" charset="0"/>
                <a:ea typeface="Times New Roman" panose="02020603050405020304" pitchFamily="18" charset="0"/>
              </a:rPr>
              <a:t>World Development </a:t>
            </a:r>
            <a:r>
              <a:rPr lang="en-ZW" sz="1800" dirty="0">
                <a:solidFill>
                  <a:srgbClr val="231F20"/>
                </a:solidFill>
                <a:effectLst/>
                <a:latin typeface="Times New Roman" panose="02020603050405020304" pitchFamily="18" charset="0"/>
                <a:ea typeface="Times New Roman" panose="02020603050405020304" pitchFamily="18" charset="0"/>
              </a:rPr>
              <a:t>20(8): 1077–85.</a:t>
            </a:r>
            <a:endParaRPr lang="en-ZW" sz="1800" dirty="0">
              <a:effectLst/>
              <a:latin typeface="Times New Roman" panose="02020603050405020304" pitchFamily="18" charset="0"/>
              <a:ea typeface="Times New Roman" panose="02020603050405020304" pitchFamily="18" charset="0"/>
            </a:endParaRPr>
          </a:p>
          <a:p>
            <a:r>
              <a:rPr lang="en-ZW" sz="1800" dirty="0">
                <a:solidFill>
                  <a:srgbClr val="231F20"/>
                </a:solidFill>
                <a:effectLst/>
                <a:latin typeface="Times New Roman" panose="02020603050405020304" pitchFamily="18" charset="0"/>
                <a:ea typeface="Times New Roman" panose="02020603050405020304" pitchFamily="18" charset="0"/>
              </a:rPr>
              <a:t>4. </a:t>
            </a:r>
            <a:r>
              <a:rPr lang="en-ZW" sz="1800" dirty="0" err="1">
                <a:solidFill>
                  <a:srgbClr val="231F20"/>
                </a:solidFill>
                <a:effectLst/>
                <a:latin typeface="Times New Roman" panose="02020603050405020304" pitchFamily="18" charset="0"/>
                <a:ea typeface="Times New Roman" panose="02020603050405020304" pitchFamily="18" charset="0"/>
              </a:rPr>
              <a:t>Lambrou</a:t>
            </a:r>
            <a:r>
              <a:rPr lang="en-ZW" sz="1800" dirty="0">
                <a:solidFill>
                  <a:srgbClr val="231F20"/>
                </a:solidFill>
                <a:effectLst/>
                <a:latin typeface="Times New Roman" panose="02020603050405020304" pitchFamily="18" charset="0"/>
                <a:ea typeface="Times New Roman" panose="02020603050405020304" pitchFamily="18" charset="0"/>
              </a:rPr>
              <a:t>, Yianna, and Regina </a:t>
            </a:r>
            <a:r>
              <a:rPr lang="en-ZW" sz="1800" dirty="0" err="1">
                <a:solidFill>
                  <a:srgbClr val="231F20"/>
                </a:solidFill>
                <a:effectLst/>
                <a:latin typeface="Times New Roman" panose="02020603050405020304" pitchFamily="18" charset="0"/>
                <a:ea typeface="Times New Roman" panose="02020603050405020304" pitchFamily="18" charset="0"/>
              </a:rPr>
              <a:t>Laub</a:t>
            </a:r>
            <a:r>
              <a:rPr lang="en-ZW" sz="1800" dirty="0">
                <a:solidFill>
                  <a:srgbClr val="231F20"/>
                </a:solidFill>
                <a:effectLst/>
                <a:latin typeface="Times New Roman" panose="02020603050405020304" pitchFamily="18" charset="0"/>
                <a:ea typeface="Times New Roman" panose="02020603050405020304" pitchFamily="18" charset="0"/>
              </a:rPr>
              <a:t>. 2004. </a:t>
            </a:r>
            <a:r>
              <a:rPr lang="en-ZW" sz="1800" i="1" dirty="0">
                <a:solidFill>
                  <a:srgbClr val="231F20"/>
                </a:solidFill>
                <a:effectLst/>
                <a:latin typeface="Times New Roman" panose="02020603050405020304" pitchFamily="18" charset="0"/>
                <a:ea typeface="Times New Roman" panose="02020603050405020304" pitchFamily="18" charset="0"/>
              </a:rPr>
              <a:t>Gender Perspectives on the Conventions on Biodiversity, Climate Change and Desertification. </a:t>
            </a:r>
            <a:r>
              <a:rPr lang="en-ZW" sz="1800">
                <a:solidFill>
                  <a:srgbClr val="231F20"/>
                </a:solidFill>
                <a:effectLst/>
                <a:latin typeface="Times New Roman" panose="02020603050405020304" pitchFamily="18" charset="0"/>
                <a:ea typeface="Times New Roman" panose="02020603050405020304" pitchFamily="18" charset="0"/>
              </a:rPr>
              <a:t>Rome: FAO.</a:t>
            </a:r>
            <a:endParaRPr lang="en-ZW" sz="1800">
              <a:effectLst/>
              <a:latin typeface="Times New Roman" panose="02020603050405020304" pitchFamily="18" charset="0"/>
              <a:ea typeface="Times New Roman" panose="02020603050405020304" pitchFamily="18" charset="0"/>
            </a:endParaRPr>
          </a:p>
          <a:p>
            <a:endParaRPr lang="en-ZW"/>
          </a:p>
        </p:txBody>
      </p:sp>
    </p:spTree>
    <p:extLst>
      <p:ext uri="{BB962C8B-B14F-4D97-AF65-F5344CB8AC3E}">
        <p14:creationId xmlns:p14="http://schemas.microsoft.com/office/powerpoint/2010/main" val="1411694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DCE4F-C98A-1EBD-4107-A03A3EC73F07}"/>
              </a:ext>
            </a:extLst>
          </p:cNvPr>
          <p:cNvSpPr>
            <a:spLocks noGrp="1"/>
          </p:cNvSpPr>
          <p:nvPr>
            <p:ph type="title"/>
          </p:nvPr>
        </p:nvSpPr>
        <p:spPr/>
        <p:txBody>
          <a:bodyPr/>
          <a:lstStyle/>
          <a:p>
            <a:r>
              <a:rPr lang="en-GB" dirty="0"/>
              <a:t>Topic 11: Gender and Forestry</a:t>
            </a:r>
            <a:br>
              <a:rPr lang="en-GB" dirty="0"/>
            </a:br>
            <a:endParaRPr lang="en-ZW" dirty="0"/>
          </a:p>
        </p:txBody>
      </p:sp>
      <p:sp>
        <p:nvSpPr>
          <p:cNvPr id="3" name="Content Placeholder 2">
            <a:extLst>
              <a:ext uri="{FF2B5EF4-FFF2-40B4-BE49-F238E27FC236}">
                <a16:creationId xmlns:a16="http://schemas.microsoft.com/office/drawing/2014/main" id="{65D37475-3E2D-845F-BCE6-79CCD1B00576}"/>
              </a:ext>
            </a:extLst>
          </p:cNvPr>
          <p:cNvSpPr>
            <a:spLocks noGrp="1"/>
          </p:cNvSpPr>
          <p:nvPr>
            <p:ph idx="1"/>
          </p:nvPr>
        </p:nvSpPr>
        <p:spPr/>
        <p:txBody>
          <a:bodyPr/>
          <a:lstStyle/>
          <a:p>
            <a:pPr marL="0" indent="0">
              <a:buNone/>
            </a:pPr>
            <a:r>
              <a:rPr lang="en-GB" b="1" dirty="0"/>
              <a:t>Forests as Safety Nets:</a:t>
            </a:r>
            <a:r>
              <a:rPr lang="en-GB" dirty="0"/>
              <a:t> </a:t>
            </a:r>
          </a:p>
          <a:p>
            <a:pPr marL="0" indent="0">
              <a:buNone/>
            </a:pPr>
            <a:r>
              <a:rPr lang="en-GB" dirty="0"/>
              <a:t>-Gender, Strengthening Rights</a:t>
            </a:r>
          </a:p>
          <a:p>
            <a:pPr marL="0" indent="0">
              <a:buNone/>
            </a:pPr>
            <a:r>
              <a:rPr lang="en-GB" dirty="0"/>
              <a:t>- Reducing Vulnerability</a:t>
            </a:r>
          </a:p>
          <a:p>
            <a:pPr marL="0" indent="0">
              <a:buNone/>
            </a:pPr>
            <a:endParaRPr lang="en-GB" dirty="0"/>
          </a:p>
          <a:p>
            <a:pPr marL="0" indent="0">
              <a:buNone/>
            </a:pPr>
            <a:r>
              <a:rPr lang="en-GB" b="1" dirty="0"/>
              <a:t>Agroforestry Landscapes: </a:t>
            </a:r>
          </a:p>
          <a:p>
            <a:pPr marL="0" indent="0">
              <a:buNone/>
            </a:pPr>
            <a:r>
              <a:rPr lang="en-GB" dirty="0"/>
              <a:t>- Gendered Space, </a:t>
            </a:r>
          </a:p>
          <a:p>
            <a:pPr marL="0" indent="0">
              <a:buNone/>
            </a:pPr>
            <a:r>
              <a:rPr lang="en-GB" dirty="0"/>
              <a:t>-Knowledge, and Practice</a:t>
            </a:r>
            <a:endParaRPr lang="en-ZW" dirty="0"/>
          </a:p>
        </p:txBody>
      </p:sp>
    </p:spTree>
    <p:extLst>
      <p:ext uri="{BB962C8B-B14F-4D97-AF65-F5344CB8AC3E}">
        <p14:creationId xmlns:p14="http://schemas.microsoft.com/office/powerpoint/2010/main" val="38483675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FC461C-E686-7D05-FED6-6779F6ECBC44}"/>
              </a:ext>
            </a:extLst>
          </p:cNvPr>
          <p:cNvSpPr>
            <a:spLocks noGrp="1"/>
          </p:cNvSpPr>
          <p:nvPr>
            <p:ph type="title"/>
          </p:nvPr>
        </p:nvSpPr>
        <p:spPr/>
        <p:txBody>
          <a:bodyPr/>
          <a:lstStyle/>
          <a:p>
            <a:r>
              <a:rPr lang="en-GB" b="0" i="0" dirty="0">
                <a:solidFill>
                  <a:srgbClr val="444444"/>
                </a:solidFill>
                <a:effectLst/>
                <a:latin typeface="Poppins" panose="020B0502040204020203" pitchFamily="2" charset="0"/>
              </a:rPr>
              <a:t>Forests as Safety Nets: Gender</a:t>
            </a:r>
            <a:endParaRPr lang="en-ZW" dirty="0"/>
          </a:p>
        </p:txBody>
      </p:sp>
      <p:sp>
        <p:nvSpPr>
          <p:cNvPr id="3" name="Content Placeholder 2">
            <a:extLst>
              <a:ext uri="{FF2B5EF4-FFF2-40B4-BE49-F238E27FC236}">
                <a16:creationId xmlns:a16="http://schemas.microsoft.com/office/drawing/2014/main" id="{255A9F0B-F360-C0D0-E383-A096C52794B6}"/>
              </a:ext>
            </a:extLst>
          </p:cNvPr>
          <p:cNvSpPr>
            <a:spLocks noGrp="1"/>
          </p:cNvSpPr>
          <p:nvPr>
            <p:ph idx="1"/>
          </p:nvPr>
        </p:nvSpPr>
        <p:spPr>
          <a:xfrm>
            <a:off x="270589" y="1418253"/>
            <a:ext cx="11178072" cy="5206482"/>
          </a:xfrm>
        </p:spPr>
        <p:txBody>
          <a:bodyPr>
            <a:normAutofit fontScale="32500" lnSpcReduction="20000"/>
          </a:bodyPr>
          <a:lstStyle/>
          <a:p>
            <a:pPr marL="0" indent="0">
              <a:buNone/>
            </a:pPr>
            <a:br>
              <a:rPr lang="en-GB" dirty="0"/>
            </a:br>
            <a:br>
              <a:rPr lang="en-GB" dirty="0"/>
            </a:br>
            <a:endParaRPr lang="en-GB" dirty="0"/>
          </a:p>
          <a:p>
            <a:pPr marL="0" indent="0">
              <a:buNone/>
            </a:pPr>
            <a:r>
              <a:rPr lang="en-GB" sz="4200" b="0" i="0" dirty="0">
                <a:solidFill>
                  <a:srgbClr val="444444"/>
                </a:solidFill>
                <a:effectLst/>
                <a:latin typeface="Arial Rounded MT Bold" panose="020F0704030504030204" pitchFamily="34" charset="0"/>
              </a:rPr>
              <a:t>Forests serve as safety nets for many rural communities, providing resources for livelihoods and income generation. In the context of gender, it is important to consider the following aspects:</a:t>
            </a:r>
          </a:p>
          <a:p>
            <a:pPr marL="0" indent="0">
              <a:buNone/>
            </a:pPr>
            <a:endParaRPr lang="en-GB" sz="4200" b="0" i="0" dirty="0">
              <a:solidFill>
                <a:srgbClr val="444444"/>
              </a:solidFill>
              <a:effectLst/>
              <a:latin typeface="Arial Rounded MT Bold" panose="020F0704030504030204" pitchFamily="34" charset="0"/>
            </a:endParaRPr>
          </a:p>
          <a:p>
            <a:pPr marL="0" indent="0">
              <a:buNone/>
            </a:pPr>
            <a:r>
              <a:rPr lang="en-GB" sz="4200" b="1" i="0" dirty="0">
                <a:solidFill>
                  <a:srgbClr val="444444"/>
                </a:solidFill>
                <a:effectLst/>
                <a:latin typeface="Arial Rounded MT Bold" panose="020F0704030504030204" pitchFamily="34" charset="0"/>
              </a:rPr>
              <a:t>1. Gender Roles and Access: </a:t>
            </a:r>
          </a:p>
          <a:p>
            <a:pPr marL="0" indent="0">
              <a:buNone/>
            </a:pPr>
            <a:r>
              <a:rPr lang="en-GB" sz="4200" b="0" i="0" dirty="0">
                <a:solidFill>
                  <a:srgbClr val="444444"/>
                </a:solidFill>
                <a:effectLst/>
                <a:latin typeface="Arial Rounded MT Bold" panose="020F0704030504030204" pitchFamily="34" charset="0"/>
              </a:rPr>
              <a:t>Women and men often have different roles and responsibilities when it comes to forest use. Understanding these gendered dynamics is crucial for sustainable forest management and equitable access to forest resources.</a:t>
            </a:r>
            <a:br>
              <a:rPr lang="en-GB" sz="4200" dirty="0">
                <a:latin typeface="Arial Rounded MT Bold" panose="020F0704030504030204" pitchFamily="34" charset="0"/>
              </a:rPr>
            </a:br>
            <a:br>
              <a:rPr lang="en-GB" sz="4200" dirty="0">
                <a:latin typeface="Arial Rounded MT Bold" panose="020F0704030504030204" pitchFamily="34" charset="0"/>
              </a:rPr>
            </a:br>
            <a:r>
              <a:rPr lang="en-GB" sz="4200" b="1" i="0" dirty="0">
                <a:solidFill>
                  <a:srgbClr val="444444"/>
                </a:solidFill>
                <a:effectLst/>
                <a:latin typeface="Arial Rounded MT Bold" panose="020F0704030504030204" pitchFamily="34" charset="0"/>
              </a:rPr>
              <a:t>2. Economic Empowerment: </a:t>
            </a:r>
          </a:p>
          <a:p>
            <a:pPr marL="0" indent="0">
              <a:buNone/>
            </a:pPr>
            <a:r>
              <a:rPr lang="en-GB" sz="4200" b="0" i="0" dirty="0">
                <a:solidFill>
                  <a:srgbClr val="444444"/>
                </a:solidFill>
                <a:effectLst/>
                <a:latin typeface="Arial Rounded MT Bold" panose="020F0704030504030204" pitchFamily="34" charset="0"/>
              </a:rPr>
              <a:t>Recognizing the contributions of women in forest-related activities, such as non-timber forest product collection and processing, is essential for economic empowerment and poverty alleviation.</a:t>
            </a:r>
            <a:br>
              <a:rPr lang="en-GB" sz="4200" dirty="0">
                <a:latin typeface="Arial Rounded MT Bold" panose="020F0704030504030204" pitchFamily="34" charset="0"/>
              </a:rPr>
            </a:br>
            <a:br>
              <a:rPr lang="en-GB" sz="4200" b="1" dirty="0">
                <a:latin typeface="Arial Rounded MT Bold" panose="020F0704030504030204" pitchFamily="34" charset="0"/>
              </a:rPr>
            </a:br>
            <a:r>
              <a:rPr lang="en-GB" sz="4200" b="1" i="0" dirty="0">
                <a:solidFill>
                  <a:srgbClr val="444444"/>
                </a:solidFill>
                <a:effectLst/>
                <a:latin typeface="Arial Rounded MT Bold" panose="020F0704030504030204" pitchFamily="34" charset="0"/>
              </a:rPr>
              <a:t>3. Decision-Making and Participation: </a:t>
            </a:r>
          </a:p>
          <a:p>
            <a:r>
              <a:rPr lang="en-GB" sz="4200" b="0" i="0" dirty="0">
                <a:solidFill>
                  <a:srgbClr val="444444"/>
                </a:solidFill>
                <a:effectLst/>
                <a:latin typeface="Arial Rounded MT Bold" panose="020F0704030504030204" pitchFamily="34" charset="0"/>
              </a:rPr>
              <a:t>Gender-sensitive approaches are needed to ensure that women have equal voice and representation in forest governance and decision-making processes, including participation in community forestry initiatives.</a:t>
            </a:r>
            <a:br>
              <a:rPr lang="en-GB" dirty="0"/>
            </a:br>
            <a:br>
              <a:rPr lang="en-GB" dirty="0"/>
            </a:br>
            <a:br>
              <a:rPr lang="en-GB" dirty="0"/>
            </a:br>
            <a:br>
              <a:rPr lang="en-GB" dirty="0"/>
            </a:br>
            <a:endParaRPr lang="en-ZW" dirty="0"/>
          </a:p>
        </p:txBody>
      </p:sp>
    </p:spTree>
    <p:extLst>
      <p:ext uri="{BB962C8B-B14F-4D97-AF65-F5344CB8AC3E}">
        <p14:creationId xmlns:p14="http://schemas.microsoft.com/office/powerpoint/2010/main" val="1680264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F6074-45A8-998B-C149-E2150211E14A}"/>
              </a:ext>
            </a:extLst>
          </p:cNvPr>
          <p:cNvSpPr>
            <a:spLocks noGrp="1"/>
          </p:cNvSpPr>
          <p:nvPr>
            <p:ph type="title"/>
          </p:nvPr>
        </p:nvSpPr>
        <p:spPr/>
        <p:txBody>
          <a:bodyPr/>
          <a:lstStyle/>
          <a:p>
            <a:r>
              <a:rPr lang="en-GB" b="0" i="0" dirty="0">
                <a:solidFill>
                  <a:srgbClr val="444444"/>
                </a:solidFill>
                <a:effectLst/>
                <a:latin typeface="Poppins" panose="020B0502040204020203" pitchFamily="2" charset="0"/>
              </a:rPr>
              <a:t>Strengthening Rights</a:t>
            </a:r>
            <a:endParaRPr lang="en-ZW" dirty="0"/>
          </a:p>
        </p:txBody>
      </p:sp>
      <p:sp>
        <p:nvSpPr>
          <p:cNvPr id="3" name="Content Placeholder 2">
            <a:extLst>
              <a:ext uri="{FF2B5EF4-FFF2-40B4-BE49-F238E27FC236}">
                <a16:creationId xmlns:a16="http://schemas.microsoft.com/office/drawing/2014/main" id="{1815972E-1B69-A317-D234-E4EF69F0C69A}"/>
              </a:ext>
            </a:extLst>
          </p:cNvPr>
          <p:cNvSpPr>
            <a:spLocks noGrp="1"/>
          </p:cNvSpPr>
          <p:nvPr>
            <p:ph idx="1"/>
          </p:nvPr>
        </p:nvSpPr>
        <p:spPr>
          <a:xfrm>
            <a:off x="438539" y="1474237"/>
            <a:ext cx="10915261" cy="5187820"/>
          </a:xfrm>
        </p:spPr>
        <p:txBody>
          <a:bodyPr>
            <a:normAutofit fontScale="92500" lnSpcReduction="10000"/>
          </a:bodyPr>
          <a:lstStyle/>
          <a:p>
            <a:pPr marL="0" indent="0">
              <a:buNone/>
            </a:pPr>
            <a:br>
              <a:rPr lang="en-GB" dirty="0"/>
            </a:br>
            <a:br>
              <a:rPr lang="en-GB" dirty="0"/>
            </a:br>
            <a:r>
              <a:rPr lang="en-GB" b="0" i="0" dirty="0">
                <a:solidFill>
                  <a:srgbClr val="444444"/>
                </a:solidFill>
                <a:effectLst/>
                <a:latin typeface="Poppins" panose="020B0502040204020203" pitchFamily="2" charset="0"/>
              </a:rPr>
              <a:t>Strengthening rights related to forest resources is vital for promoting gender equality and reducing vulnerability in forest-dependent communities. Key considerations include:</a:t>
            </a:r>
            <a:br>
              <a:rPr lang="en-GB" dirty="0"/>
            </a:br>
            <a:br>
              <a:rPr lang="en-GB" dirty="0"/>
            </a:br>
            <a:r>
              <a:rPr lang="en-GB" b="1" i="0" dirty="0">
                <a:solidFill>
                  <a:srgbClr val="444444"/>
                </a:solidFill>
                <a:effectLst/>
                <a:latin typeface="Poppins" panose="020B0502040204020203" pitchFamily="2" charset="0"/>
              </a:rPr>
              <a:t>1. Land and Resource Tenure</a:t>
            </a:r>
            <a:r>
              <a:rPr lang="en-GB" b="0" i="0" dirty="0">
                <a:solidFill>
                  <a:srgbClr val="444444"/>
                </a:solidFill>
                <a:effectLst/>
                <a:latin typeface="Poppins" panose="020B0502040204020203" pitchFamily="2" charset="0"/>
              </a:rPr>
              <a:t>: Securing land and resource rights for women is essential to enhance their resilience and reduce vulnerability to land grabbing and displacement.</a:t>
            </a:r>
            <a:br>
              <a:rPr lang="en-GB" dirty="0"/>
            </a:br>
            <a:br>
              <a:rPr lang="en-GB" dirty="0"/>
            </a:br>
            <a:r>
              <a:rPr lang="en-GB" b="1" i="0" dirty="0">
                <a:solidFill>
                  <a:srgbClr val="444444"/>
                </a:solidFill>
                <a:effectLst/>
                <a:latin typeface="Poppins" panose="020B0502040204020203" pitchFamily="2" charset="0"/>
              </a:rPr>
              <a:t>2. Legal Recognition</a:t>
            </a:r>
            <a:r>
              <a:rPr lang="en-GB" b="0" i="0" dirty="0">
                <a:solidFill>
                  <a:srgbClr val="444444"/>
                </a:solidFill>
                <a:effectLst/>
                <a:latin typeface="Poppins" panose="020B0502040204020203" pitchFamily="2" charset="0"/>
              </a:rPr>
              <a:t>: Formal recognition of women's rights to forest resources through legal frameworks and policies can empower women and strengthen their position within forest-dependent communities.</a:t>
            </a:r>
            <a:br>
              <a:rPr lang="en-GB" dirty="0"/>
            </a:br>
            <a:br>
              <a:rPr lang="en-GB" b="1" dirty="0"/>
            </a:br>
            <a:r>
              <a:rPr lang="en-GB" b="1" i="0" dirty="0">
                <a:solidFill>
                  <a:srgbClr val="444444"/>
                </a:solidFill>
                <a:effectLst/>
                <a:latin typeface="Poppins" panose="020B0502040204020203" pitchFamily="2" charset="0"/>
              </a:rPr>
              <a:t>3. Customary Practices: </a:t>
            </a:r>
            <a:r>
              <a:rPr lang="en-GB" b="0" i="0" dirty="0">
                <a:solidFill>
                  <a:srgbClr val="444444"/>
                </a:solidFill>
                <a:effectLst/>
                <a:latin typeface="Poppins" panose="020B0502040204020203" pitchFamily="2" charset="0"/>
              </a:rPr>
              <a:t>Addressing customary laws and practices that may discriminate against women in accessing and managing forest resources is crucial for strengthening their rights and reducing vulnerability</a:t>
            </a:r>
            <a:endParaRPr lang="en-ZW" dirty="0"/>
          </a:p>
        </p:txBody>
      </p:sp>
    </p:spTree>
    <p:extLst>
      <p:ext uri="{BB962C8B-B14F-4D97-AF65-F5344CB8AC3E}">
        <p14:creationId xmlns:p14="http://schemas.microsoft.com/office/powerpoint/2010/main" val="1827642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4E22-EF2E-EEF9-5B1F-B13126F6B7CB}"/>
              </a:ext>
            </a:extLst>
          </p:cNvPr>
          <p:cNvSpPr>
            <a:spLocks noGrp="1"/>
          </p:cNvSpPr>
          <p:nvPr>
            <p:ph type="title"/>
          </p:nvPr>
        </p:nvSpPr>
        <p:spPr/>
        <p:txBody>
          <a:bodyPr/>
          <a:lstStyle/>
          <a:p>
            <a:r>
              <a:rPr lang="en-GB" b="0" i="0" dirty="0">
                <a:solidFill>
                  <a:srgbClr val="444444"/>
                </a:solidFill>
                <a:effectLst/>
                <a:latin typeface="Poppins" panose="020B0502040204020203" pitchFamily="2" charset="0"/>
              </a:rPr>
              <a:t>Reducing Vulnerability</a:t>
            </a:r>
            <a:endParaRPr lang="en-ZW" dirty="0"/>
          </a:p>
        </p:txBody>
      </p:sp>
      <p:sp>
        <p:nvSpPr>
          <p:cNvPr id="3" name="Content Placeholder 2">
            <a:extLst>
              <a:ext uri="{FF2B5EF4-FFF2-40B4-BE49-F238E27FC236}">
                <a16:creationId xmlns:a16="http://schemas.microsoft.com/office/drawing/2014/main" id="{62FDBA2D-DEAB-475C-7BB0-CEAB4F125D46}"/>
              </a:ext>
            </a:extLst>
          </p:cNvPr>
          <p:cNvSpPr>
            <a:spLocks noGrp="1"/>
          </p:cNvSpPr>
          <p:nvPr>
            <p:ph idx="1"/>
          </p:nvPr>
        </p:nvSpPr>
        <p:spPr>
          <a:xfrm>
            <a:off x="251927" y="1539551"/>
            <a:ext cx="11101873" cy="5122506"/>
          </a:xfrm>
        </p:spPr>
        <p:txBody>
          <a:bodyPr>
            <a:normAutofit fontScale="85000" lnSpcReduction="20000"/>
          </a:bodyPr>
          <a:lstStyle/>
          <a:p>
            <a:pPr marL="0" indent="0">
              <a:buNone/>
            </a:pPr>
            <a:br>
              <a:rPr lang="en-GB" dirty="0"/>
            </a:br>
            <a:br>
              <a:rPr lang="en-GB" dirty="0"/>
            </a:br>
            <a:r>
              <a:rPr lang="en-GB" b="0" i="0" dirty="0">
                <a:solidFill>
                  <a:srgbClr val="444444"/>
                </a:solidFill>
                <a:effectLst/>
                <a:latin typeface="Poppins" panose="020B0502040204020203" pitchFamily="2" charset="0"/>
              </a:rPr>
              <a:t>Gender considerations play a significant role in efforts to reduce vulnerability in forest-dependent communities. Key points to note include:</a:t>
            </a:r>
            <a:br>
              <a:rPr lang="en-GB" dirty="0"/>
            </a:br>
            <a:br>
              <a:rPr lang="en-GB" dirty="0"/>
            </a:br>
            <a:r>
              <a:rPr lang="en-GB" b="0" i="0" dirty="0">
                <a:solidFill>
                  <a:srgbClr val="444444"/>
                </a:solidFill>
                <a:effectLst/>
                <a:latin typeface="Poppins" panose="020B0502040204020203" pitchFamily="2" charset="0"/>
              </a:rPr>
              <a:t>1. </a:t>
            </a:r>
            <a:r>
              <a:rPr lang="en-GB" b="1" i="0" dirty="0">
                <a:solidFill>
                  <a:srgbClr val="444444"/>
                </a:solidFill>
                <a:effectLst/>
                <a:latin typeface="Poppins" panose="020B0502040204020203" pitchFamily="2" charset="0"/>
              </a:rPr>
              <a:t>Gender-Sensitive Interventions</a:t>
            </a:r>
            <a:r>
              <a:rPr lang="en-GB" b="0" i="0" dirty="0">
                <a:solidFill>
                  <a:srgbClr val="444444"/>
                </a:solidFill>
                <a:effectLst/>
                <a:latin typeface="Poppins" panose="020B0502040204020203" pitchFamily="2" charset="0"/>
              </a:rPr>
              <a:t>: Tailoring interventions to address specific vulnerabilities faced by women and men in forest-dependent communities, taking into account their differential needs and experiences.</a:t>
            </a:r>
            <a:br>
              <a:rPr lang="en-GB" dirty="0"/>
            </a:br>
            <a:br>
              <a:rPr lang="en-GB" dirty="0"/>
            </a:br>
            <a:r>
              <a:rPr lang="en-GB" b="1" i="0" dirty="0">
                <a:solidFill>
                  <a:srgbClr val="444444"/>
                </a:solidFill>
                <a:effectLst/>
                <a:latin typeface="Poppins" panose="020B0502040204020203" pitchFamily="2" charset="0"/>
              </a:rPr>
              <a:t>2. Knowledge and Capacities: </a:t>
            </a:r>
            <a:r>
              <a:rPr lang="en-GB" b="0" i="0" dirty="0">
                <a:solidFill>
                  <a:srgbClr val="444444"/>
                </a:solidFill>
                <a:effectLst/>
                <a:latin typeface="Poppins" panose="020B0502040204020203" pitchFamily="2" charset="0"/>
              </a:rPr>
              <a:t>Building the capacity of women and men in forest-dependent communities to adapt to environmental and social changes, including providing access to relevant information and training.</a:t>
            </a:r>
            <a:br>
              <a:rPr lang="en-GB" dirty="0"/>
            </a:br>
            <a:br>
              <a:rPr lang="en-GB" b="1" dirty="0"/>
            </a:br>
            <a:r>
              <a:rPr lang="en-GB" b="1" i="0" dirty="0">
                <a:solidFill>
                  <a:srgbClr val="444444"/>
                </a:solidFill>
                <a:effectLst/>
                <a:latin typeface="Poppins" panose="020B0502040204020203" pitchFamily="2" charset="0"/>
              </a:rPr>
              <a:t>3. Social Protection</a:t>
            </a:r>
            <a:r>
              <a:rPr lang="en-GB" b="0" i="0" dirty="0">
                <a:solidFill>
                  <a:srgbClr val="444444"/>
                </a:solidFill>
                <a:effectLst/>
                <a:latin typeface="Poppins" panose="020B0502040204020203" pitchFamily="2" charset="0"/>
              </a:rPr>
              <a:t>: Developing and implementing social protection mechanisms that account for gender disparities and vulnerabilities in forest-dependent communities, thus ensuring the well-being of all community members.</a:t>
            </a:r>
            <a:br>
              <a:rPr lang="en-GB" dirty="0"/>
            </a:br>
            <a:br>
              <a:rPr lang="en-GB" dirty="0"/>
            </a:br>
            <a:endParaRPr lang="en-ZW" dirty="0"/>
          </a:p>
        </p:txBody>
      </p:sp>
    </p:spTree>
    <p:extLst>
      <p:ext uri="{BB962C8B-B14F-4D97-AF65-F5344CB8AC3E}">
        <p14:creationId xmlns:p14="http://schemas.microsoft.com/office/powerpoint/2010/main" val="32958680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37980-4463-E779-3055-4FCB3376E41E}"/>
              </a:ext>
            </a:extLst>
          </p:cNvPr>
          <p:cNvSpPr>
            <a:spLocks noGrp="1"/>
          </p:cNvSpPr>
          <p:nvPr>
            <p:ph type="title"/>
          </p:nvPr>
        </p:nvSpPr>
        <p:spPr/>
        <p:txBody>
          <a:bodyPr/>
          <a:lstStyle/>
          <a:p>
            <a:r>
              <a:rPr lang="en-GB" dirty="0"/>
              <a:t>Summary</a:t>
            </a:r>
            <a:endParaRPr lang="en-ZW" dirty="0"/>
          </a:p>
        </p:txBody>
      </p:sp>
      <p:sp>
        <p:nvSpPr>
          <p:cNvPr id="3" name="Content Placeholder 2">
            <a:extLst>
              <a:ext uri="{FF2B5EF4-FFF2-40B4-BE49-F238E27FC236}">
                <a16:creationId xmlns:a16="http://schemas.microsoft.com/office/drawing/2014/main" id="{D20BB0D4-E8BB-FD5C-B68A-BC5547A09618}"/>
              </a:ext>
            </a:extLst>
          </p:cNvPr>
          <p:cNvSpPr>
            <a:spLocks noGrp="1"/>
          </p:cNvSpPr>
          <p:nvPr>
            <p:ph idx="1"/>
          </p:nvPr>
        </p:nvSpPr>
        <p:spPr>
          <a:xfrm>
            <a:off x="261257" y="2015732"/>
            <a:ext cx="10793597" cy="3750586"/>
          </a:xfrm>
        </p:spPr>
        <p:txBody>
          <a:bodyPr/>
          <a:lstStyle/>
          <a:p>
            <a:r>
              <a:rPr lang="en-GB" b="0" i="0" dirty="0">
                <a:solidFill>
                  <a:srgbClr val="444444"/>
                </a:solidFill>
                <a:effectLst/>
                <a:latin typeface="Poppins" panose="020B0502040204020203" pitchFamily="2" charset="0"/>
              </a:rPr>
              <a:t>In summary, integrating gender perspectives into discussions on forests as safety nets, strengthening rights, and reducing vulnerability is essential for promoting equitable and sustainable forest management while addressing the specific needs and challenges faced by women and men in forest-dependent communities.</a:t>
            </a:r>
            <a:endParaRPr lang="en-ZW" dirty="0"/>
          </a:p>
        </p:txBody>
      </p:sp>
    </p:spTree>
    <p:extLst>
      <p:ext uri="{BB962C8B-B14F-4D97-AF65-F5344CB8AC3E}">
        <p14:creationId xmlns:p14="http://schemas.microsoft.com/office/powerpoint/2010/main" val="1649848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1814D-9ACB-BDC6-3CD8-334CA2FCD212}"/>
              </a:ext>
            </a:extLst>
          </p:cNvPr>
          <p:cNvSpPr>
            <a:spLocks noGrp="1"/>
          </p:cNvSpPr>
          <p:nvPr>
            <p:ph type="title"/>
          </p:nvPr>
        </p:nvSpPr>
        <p:spPr/>
        <p:txBody>
          <a:bodyPr>
            <a:normAutofit/>
          </a:bodyPr>
          <a:lstStyle/>
          <a:p>
            <a:r>
              <a:rPr lang="en-GB" b="1" i="0" dirty="0">
                <a:solidFill>
                  <a:srgbClr val="444444"/>
                </a:solidFill>
                <a:effectLst/>
                <a:latin typeface="Poppins" panose="00000500000000000000" pitchFamily="2" charset="0"/>
              </a:rPr>
              <a:t>Agroforestry Landscapes: Gendered Space, Knowledge, and Practice</a:t>
            </a:r>
            <a:endParaRPr lang="en-ZW" b="1" dirty="0"/>
          </a:p>
        </p:txBody>
      </p:sp>
      <p:sp>
        <p:nvSpPr>
          <p:cNvPr id="3" name="Content Placeholder 2">
            <a:extLst>
              <a:ext uri="{FF2B5EF4-FFF2-40B4-BE49-F238E27FC236}">
                <a16:creationId xmlns:a16="http://schemas.microsoft.com/office/drawing/2014/main" id="{C6588B2E-DEED-BE26-6B6D-841C7AB03A41}"/>
              </a:ext>
            </a:extLst>
          </p:cNvPr>
          <p:cNvSpPr>
            <a:spLocks noGrp="1"/>
          </p:cNvSpPr>
          <p:nvPr>
            <p:ph idx="1"/>
          </p:nvPr>
        </p:nvSpPr>
        <p:spPr>
          <a:xfrm>
            <a:off x="289249" y="1825625"/>
            <a:ext cx="11448661" cy="4667250"/>
          </a:xfrm>
        </p:spPr>
        <p:txBody>
          <a:bodyPr>
            <a:normAutofit/>
          </a:bodyPr>
          <a:lstStyle/>
          <a:p>
            <a:pPr marL="0" indent="0">
              <a:buNone/>
            </a:pPr>
            <a:br>
              <a:rPr lang="en-GB" dirty="0"/>
            </a:br>
            <a:r>
              <a:rPr lang="en-GB" b="0" i="0" dirty="0">
                <a:solidFill>
                  <a:srgbClr val="444444"/>
                </a:solidFill>
                <a:effectLst/>
                <a:latin typeface="Poppins" panose="00000500000000000000" pitchFamily="2" charset="0"/>
              </a:rPr>
              <a:t>1. </a:t>
            </a:r>
            <a:r>
              <a:rPr lang="en-GB" b="1" i="0" dirty="0">
                <a:solidFill>
                  <a:srgbClr val="444444"/>
                </a:solidFill>
                <a:effectLst/>
                <a:latin typeface="Poppins" panose="00000500000000000000" pitchFamily="2" charset="0"/>
              </a:rPr>
              <a:t>Gendered Space:</a:t>
            </a:r>
            <a:br>
              <a:rPr lang="en-GB" dirty="0"/>
            </a:br>
            <a:endParaRPr lang="en-GB" dirty="0"/>
          </a:p>
          <a:p>
            <a:pPr>
              <a:buFont typeface="Wingdings" panose="05000000000000000000" pitchFamily="2" charset="2"/>
              <a:buChar char="§"/>
            </a:pPr>
            <a:r>
              <a:rPr lang="en-GB" b="0" i="0" dirty="0">
                <a:solidFill>
                  <a:srgbClr val="444444"/>
                </a:solidFill>
                <a:effectLst/>
                <a:latin typeface="Poppins" panose="00000500000000000000" pitchFamily="2" charset="0"/>
              </a:rPr>
              <a:t>In agroforestry landscapes, gender dynamics influence the allocation of space for tree cultivation, agricultural activities, and domestic responsibilities.</a:t>
            </a:r>
          </a:p>
          <a:p>
            <a:pPr marL="0" indent="0">
              <a:buNone/>
            </a:pPr>
            <a:endParaRPr lang="en-GB" b="0" i="0" dirty="0">
              <a:solidFill>
                <a:srgbClr val="444444"/>
              </a:solidFill>
              <a:effectLst/>
              <a:latin typeface="Poppins" panose="00000500000000000000" pitchFamily="2" charset="0"/>
            </a:endParaRPr>
          </a:p>
          <a:p>
            <a:pPr>
              <a:buFont typeface="Wingdings" panose="05000000000000000000" pitchFamily="2" charset="2"/>
              <a:buChar char="§"/>
            </a:pPr>
            <a:r>
              <a:rPr lang="en-GB" b="0" i="0" dirty="0">
                <a:solidFill>
                  <a:srgbClr val="444444"/>
                </a:solidFill>
                <a:effectLst/>
                <a:latin typeface="Poppins" panose="00000500000000000000" pitchFamily="2" charset="0"/>
              </a:rPr>
              <a:t>Understanding how men and women interact with and utilize different spaces within agroforestry systems is crucial for designing equitable and effective interventions.</a:t>
            </a:r>
            <a:br>
              <a:rPr lang="en-GB" dirty="0"/>
            </a:br>
            <a:br>
              <a:rPr lang="en-GB" dirty="0"/>
            </a:br>
            <a:endParaRPr lang="en-ZW" dirty="0"/>
          </a:p>
        </p:txBody>
      </p:sp>
    </p:spTree>
    <p:extLst>
      <p:ext uri="{BB962C8B-B14F-4D97-AF65-F5344CB8AC3E}">
        <p14:creationId xmlns:p14="http://schemas.microsoft.com/office/powerpoint/2010/main" val="2394673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78BA-77E7-E4C4-3DF0-B0618F23ED50}"/>
              </a:ext>
            </a:extLst>
          </p:cNvPr>
          <p:cNvSpPr>
            <a:spLocks noGrp="1"/>
          </p:cNvSpPr>
          <p:nvPr>
            <p:ph type="title"/>
          </p:nvPr>
        </p:nvSpPr>
        <p:spPr/>
        <p:txBody>
          <a:bodyPr/>
          <a:lstStyle/>
          <a:p>
            <a:r>
              <a:rPr lang="en-GB" b="1" i="0" dirty="0">
                <a:solidFill>
                  <a:srgbClr val="444444"/>
                </a:solidFill>
                <a:effectLst/>
                <a:latin typeface="Poppins" panose="00000500000000000000" pitchFamily="2" charset="0"/>
              </a:rPr>
              <a:t>2. Knowledge:</a:t>
            </a:r>
            <a:endParaRPr lang="en-ZW" dirty="0"/>
          </a:p>
        </p:txBody>
      </p:sp>
      <p:sp>
        <p:nvSpPr>
          <p:cNvPr id="3" name="Content Placeholder 2">
            <a:extLst>
              <a:ext uri="{FF2B5EF4-FFF2-40B4-BE49-F238E27FC236}">
                <a16:creationId xmlns:a16="http://schemas.microsoft.com/office/drawing/2014/main" id="{9A90F0A4-F764-6774-F4FF-3F173E8A1BD3}"/>
              </a:ext>
            </a:extLst>
          </p:cNvPr>
          <p:cNvSpPr>
            <a:spLocks noGrp="1"/>
          </p:cNvSpPr>
          <p:nvPr>
            <p:ph idx="1"/>
          </p:nvPr>
        </p:nvSpPr>
        <p:spPr>
          <a:xfrm>
            <a:off x="317241" y="1690688"/>
            <a:ext cx="11467322" cy="4802187"/>
          </a:xfrm>
        </p:spPr>
        <p:txBody>
          <a:bodyPr/>
          <a:lstStyle/>
          <a:p>
            <a:pPr>
              <a:buFont typeface="Wingdings" panose="05000000000000000000" pitchFamily="2" charset="2"/>
              <a:buChar char="§"/>
            </a:pPr>
            <a:endParaRPr lang="en-GB" b="0" i="0" dirty="0">
              <a:solidFill>
                <a:srgbClr val="444444"/>
              </a:solidFill>
              <a:effectLst/>
              <a:latin typeface="Poppins" panose="00000500000000000000" pitchFamily="2" charset="0"/>
            </a:endParaRPr>
          </a:p>
          <a:p>
            <a:pPr>
              <a:buFont typeface="Wingdings" panose="05000000000000000000" pitchFamily="2" charset="2"/>
              <a:buChar char="§"/>
            </a:pPr>
            <a:r>
              <a:rPr lang="en-GB" b="0" i="0" dirty="0">
                <a:solidFill>
                  <a:srgbClr val="444444"/>
                </a:solidFill>
                <a:effectLst/>
                <a:latin typeface="Poppins" panose="00000500000000000000" pitchFamily="2" charset="0"/>
              </a:rPr>
              <a:t>Gender-specific knowledge and expertise related to agroforestry practices exist within communities, with women often contributing valuable insights and traditional knowledge.</a:t>
            </a:r>
          </a:p>
          <a:p>
            <a:pPr marL="0" indent="0">
              <a:buNone/>
            </a:pPr>
            <a:endParaRPr lang="en-GB" b="0" i="0" dirty="0">
              <a:solidFill>
                <a:srgbClr val="444444"/>
              </a:solidFill>
              <a:effectLst/>
              <a:latin typeface="Poppins" panose="00000500000000000000" pitchFamily="2" charset="0"/>
            </a:endParaRPr>
          </a:p>
          <a:p>
            <a:pPr>
              <a:buFont typeface="Wingdings" panose="05000000000000000000" pitchFamily="2" charset="2"/>
              <a:buChar char="§"/>
            </a:pPr>
            <a:r>
              <a:rPr lang="en-GB" b="0" i="0" dirty="0">
                <a:solidFill>
                  <a:srgbClr val="444444"/>
                </a:solidFill>
                <a:effectLst/>
                <a:latin typeface="Poppins" panose="00000500000000000000" pitchFamily="2" charset="0"/>
              </a:rPr>
              <a:t>Recognizing and incorporating women's expertise in agroforestry systems can enhance productivity and sustainability while promoting gender equality.</a:t>
            </a:r>
            <a:br>
              <a:rPr lang="en-GB" dirty="0"/>
            </a:br>
            <a:br>
              <a:rPr lang="en-GB" dirty="0"/>
            </a:br>
            <a:endParaRPr lang="en-ZW" dirty="0"/>
          </a:p>
        </p:txBody>
      </p:sp>
    </p:spTree>
    <p:extLst>
      <p:ext uri="{BB962C8B-B14F-4D97-AF65-F5344CB8AC3E}">
        <p14:creationId xmlns:p14="http://schemas.microsoft.com/office/powerpoint/2010/main" val="417806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3831-2CF2-8B65-0B6A-2AD256247C03}"/>
              </a:ext>
            </a:extLst>
          </p:cNvPr>
          <p:cNvSpPr>
            <a:spLocks noGrp="1"/>
          </p:cNvSpPr>
          <p:nvPr>
            <p:ph type="title"/>
          </p:nvPr>
        </p:nvSpPr>
        <p:spPr/>
        <p:txBody>
          <a:bodyPr/>
          <a:lstStyle/>
          <a:p>
            <a:r>
              <a:rPr lang="en-GB" b="1" i="0" dirty="0">
                <a:solidFill>
                  <a:srgbClr val="444444"/>
                </a:solidFill>
                <a:effectLst/>
                <a:latin typeface="Poppins" panose="00000500000000000000" pitchFamily="2" charset="0"/>
              </a:rPr>
              <a:t>3. Practice:</a:t>
            </a:r>
            <a:endParaRPr lang="en-ZW" dirty="0"/>
          </a:p>
        </p:txBody>
      </p:sp>
      <p:sp>
        <p:nvSpPr>
          <p:cNvPr id="3" name="Content Placeholder 2">
            <a:extLst>
              <a:ext uri="{FF2B5EF4-FFF2-40B4-BE49-F238E27FC236}">
                <a16:creationId xmlns:a16="http://schemas.microsoft.com/office/drawing/2014/main" id="{0CB1CE17-CCFB-A16F-A4A7-E3EC7FC1B407}"/>
              </a:ext>
            </a:extLst>
          </p:cNvPr>
          <p:cNvSpPr>
            <a:spLocks noGrp="1"/>
          </p:cNvSpPr>
          <p:nvPr>
            <p:ph idx="1"/>
          </p:nvPr>
        </p:nvSpPr>
        <p:spPr/>
        <p:txBody>
          <a:bodyPr>
            <a:normAutofit/>
          </a:bodyPr>
          <a:lstStyle/>
          <a:p>
            <a:pPr marL="0" indent="0">
              <a:buNone/>
            </a:pPr>
            <a:endParaRPr lang="en-GB" dirty="0">
              <a:solidFill>
                <a:srgbClr val="444444"/>
              </a:solidFill>
              <a:latin typeface="Poppins" panose="00000500000000000000" pitchFamily="2" charset="0"/>
            </a:endParaRPr>
          </a:p>
          <a:p>
            <a:pPr>
              <a:buFont typeface="Wingdings" panose="05000000000000000000" pitchFamily="2" charset="2"/>
              <a:buChar char="§"/>
            </a:pPr>
            <a:r>
              <a:rPr lang="en-GB" b="0" i="0" dirty="0">
                <a:solidFill>
                  <a:srgbClr val="444444"/>
                </a:solidFill>
                <a:effectLst/>
                <a:latin typeface="Poppins" panose="00000500000000000000" pitchFamily="2" charset="0"/>
              </a:rPr>
              <a:t>Gender-responsive approaches to agroforestry must consider the division of </a:t>
            </a:r>
            <a:r>
              <a:rPr lang="en-GB" b="0" i="0" dirty="0" err="1">
                <a:solidFill>
                  <a:srgbClr val="444444"/>
                </a:solidFill>
                <a:effectLst/>
                <a:latin typeface="Poppins" panose="00000500000000000000" pitchFamily="2" charset="0"/>
              </a:rPr>
              <a:t>labor</a:t>
            </a:r>
            <a:r>
              <a:rPr lang="en-GB" b="0" i="0" dirty="0">
                <a:solidFill>
                  <a:srgbClr val="444444"/>
                </a:solidFill>
                <a:effectLst/>
                <a:latin typeface="Poppins" panose="00000500000000000000" pitchFamily="2" charset="0"/>
              </a:rPr>
              <a:t>, decision-making processes, and access to resources within households and communities.</a:t>
            </a:r>
          </a:p>
          <a:p>
            <a:pPr marL="0" indent="0">
              <a:buNone/>
            </a:pPr>
            <a:endParaRPr lang="en-GB" b="0" i="0" dirty="0">
              <a:solidFill>
                <a:srgbClr val="444444"/>
              </a:solidFill>
              <a:effectLst/>
              <a:latin typeface="Poppins" panose="00000500000000000000" pitchFamily="2" charset="0"/>
            </a:endParaRPr>
          </a:p>
          <a:p>
            <a:pPr>
              <a:buFont typeface="Wingdings" panose="05000000000000000000" pitchFamily="2" charset="2"/>
              <a:buChar char="§"/>
            </a:pPr>
            <a:r>
              <a:rPr lang="en-GB" b="0" i="0" dirty="0">
                <a:solidFill>
                  <a:srgbClr val="444444"/>
                </a:solidFill>
                <a:effectLst/>
                <a:latin typeface="Poppins" panose="00000500000000000000" pitchFamily="2" charset="0"/>
              </a:rPr>
              <a:t>Empowering women as active participants in agroforestry planning and implementation can lead to more inclusive and successful outcomes, benefiting both the environment and the community</a:t>
            </a:r>
            <a:endParaRPr lang="en-ZW" dirty="0"/>
          </a:p>
        </p:txBody>
      </p:sp>
    </p:spTree>
    <p:extLst>
      <p:ext uri="{BB962C8B-B14F-4D97-AF65-F5344CB8AC3E}">
        <p14:creationId xmlns:p14="http://schemas.microsoft.com/office/powerpoint/2010/main" val="4149286071"/>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389</TotalTime>
  <Words>762</Words>
  <Application>Microsoft Office PowerPoint</Application>
  <PresentationFormat>Widescreen</PresentationFormat>
  <Paragraphs>45</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Arial Black</vt:lpstr>
      <vt:lpstr>Arial Rounded MT Bold</vt:lpstr>
      <vt:lpstr>Gill Sans MT</vt:lpstr>
      <vt:lpstr>Poppins</vt:lpstr>
      <vt:lpstr>Times New Roman</vt:lpstr>
      <vt:lpstr>Wingdings</vt:lpstr>
      <vt:lpstr>Gallery</vt:lpstr>
      <vt:lpstr>OSCAR NYATHI B231792A</vt:lpstr>
      <vt:lpstr>Topic 11: Gender and Forestry </vt:lpstr>
      <vt:lpstr>Forests as Safety Nets: Gender</vt:lpstr>
      <vt:lpstr>Strengthening Rights</vt:lpstr>
      <vt:lpstr>Reducing Vulnerability</vt:lpstr>
      <vt:lpstr>Summary</vt:lpstr>
      <vt:lpstr>Agroforestry Landscapes: Gendered Space, Knowledge, and Practice</vt:lpstr>
      <vt:lpstr>2. Knowledge:</vt:lpstr>
      <vt:lpstr>3. Practice: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LSA</dc:creator>
  <cp:lastModifiedBy>LSA</cp:lastModifiedBy>
  <cp:revision>7</cp:revision>
  <dcterms:created xsi:type="dcterms:W3CDTF">2024-01-22T03:45:55Z</dcterms:created>
  <dcterms:modified xsi:type="dcterms:W3CDTF">2024-01-22T10:15:05Z</dcterms:modified>
</cp:coreProperties>
</file>