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6F83-3084-41EF-A23B-D7496D707A06}"/>
              </a:ext>
            </a:extLst>
          </p:cNvPr>
          <p:cNvSpPr>
            <a:spLocks noGrp="1"/>
          </p:cNvSpPr>
          <p:nvPr>
            <p:ph type="ctrTitle"/>
          </p:nvPr>
        </p:nvSpPr>
        <p:spPr/>
        <p:txBody>
          <a:bodyPr>
            <a:normAutofit fontScale="90000"/>
          </a:bodyPr>
          <a:lstStyle/>
          <a:p>
            <a:r>
              <a:rPr lang="en-US" dirty="0"/>
              <a:t>Topic 4</a:t>
            </a:r>
            <a:br>
              <a:rPr lang="en-US" dirty="0"/>
            </a:br>
            <a:r>
              <a:rPr lang="en-US" dirty="0"/>
              <a:t>Gender issues in land policy and administration</a:t>
            </a:r>
          </a:p>
        </p:txBody>
      </p:sp>
      <p:sp>
        <p:nvSpPr>
          <p:cNvPr id="3" name="Subtitle 2">
            <a:extLst>
              <a:ext uri="{FF2B5EF4-FFF2-40B4-BE49-F238E27FC236}">
                <a16:creationId xmlns:a16="http://schemas.microsoft.com/office/drawing/2014/main" id="{30A1B85F-1D61-411F-8723-55C38EA19FB2}"/>
              </a:ext>
            </a:extLst>
          </p:cNvPr>
          <p:cNvSpPr>
            <a:spLocks noGrp="1"/>
          </p:cNvSpPr>
          <p:nvPr>
            <p:ph type="subTitle" idx="1"/>
          </p:nvPr>
        </p:nvSpPr>
        <p:spPr/>
        <p:txBody>
          <a:bodyPr/>
          <a:lstStyle/>
          <a:p>
            <a:r>
              <a:rPr lang="en-US" dirty="0"/>
              <a:t>Margret </a:t>
            </a:r>
            <a:r>
              <a:rPr lang="en-US" dirty="0" err="1"/>
              <a:t>Chiwara</a:t>
            </a:r>
            <a:r>
              <a:rPr lang="en-US" dirty="0"/>
              <a:t> B1231754</a:t>
            </a:r>
          </a:p>
          <a:p>
            <a:r>
              <a:rPr lang="en-US" dirty="0"/>
              <a:t>Meditate </a:t>
            </a:r>
            <a:r>
              <a:rPr lang="en-US" dirty="0" err="1"/>
              <a:t>Muzambi</a:t>
            </a:r>
            <a:r>
              <a:rPr lang="en-US"/>
              <a:t> B232707B</a:t>
            </a:r>
            <a:endParaRPr lang="en-US" dirty="0"/>
          </a:p>
        </p:txBody>
      </p:sp>
    </p:spTree>
    <p:extLst>
      <p:ext uri="{BB962C8B-B14F-4D97-AF65-F5344CB8AC3E}">
        <p14:creationId xmlns:p14="http://schemas.microsoft.com/office/powerpoint/2010/main" val="181753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426A-96C0-4827-8935-CB20628BA5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7FF5D8-4900-45DE-9084-2C408FBA181B}"/>
              </a:ext>
            </a:extLst>
          </p:cNvPr>
          <p:cNvSpPr>
            <a:spLocks noGrp="1"/>
          </p:cNvSpPr>
          <p:nvPr>
            <p:ph idx="1"/>
          </p:nvPr>
        </p:nvSpPr>
        <p:spPr/>
        <p:txBody>
          <a:bodyPr>
            <a:normAutofit fontScale="92500" lnSpcReduction="20000"/>
          </a:bodyPr>
          <a:lstStyle/>
          <a:p>
            <a:pPr>
              <a:lnSpc>
                <a:spcPct val="150000"/>
              </a:lnSpc>
            </a:pPr>
            <a:r>
              <a:rPr lang="en-US" dirty="0">
                <a:latin typeface="Times New Roman" panose="02020603050405020304" pitchFamily="18" charset="0"/>
                <a:cs typeface="Times New Roman" panose="02020603050405020304" pitchFamily="18" charset="0"/>
              </a:rPr>
              <a:t> Women are frequently excluded from decision-making processes related to land policy and administration. Their voices and perspectives are often overlooked, leading to policies that fail to address their specific needs and concerns. It is crucial to promote women's meaningful participation and representation in land governance structures, such as land commissions and dispute resolution mechanisms.</a:t>
            </a:r>
          </a:p>
          <a:p>
            <a:pPr>
              <a:lnSpc>
                <a:spcPct val="150000"/>
              </a:lnSpc>
            </a:pPr>
            <a:r>
              <a:rPr lang="en-US" dirty="0">
                <a:latin typeface="Times New Roman" panose="02020603050405020304" pitchFamily="18" charset="0"/>
                <a:cs typeface="Times New Roman" panose="02020603050405020304" pitchFamily="18" charset="0"/>
              </a:rPr>
              <a:t> In many contexts, land is governed by customary or informal systems that may disadvantage women. These systems often prioritize male inheritance rights and exclude women from land-related decision-making. Land policy and administration should work towards recognizing and integrating women's rights within customary and informal land systems, ensuring that women have equal access to land and the ability to participate in dispute resolution processes.</a:t>
            </a:r>
          </a:p>
          <a:p>
            <a:endParaRPr lang="en-US" dirty="0"/>
          </a:p>
        </p:txBody>
      </p:sp>
    </p:spTree>
    <p:extLst>
      <p:ext uri="{BB962C8B-B14F-4D97-AF65-F5344CB8AC3E}">
        <p14:creationId xmlns:p14="http://schemas.microsoft.com/office/powerpoint/2010/main" val="137384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465F-01B1-423A-8F6C-643E9F68B1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441F66-98D8-45B2-A657-304A8F487F7A}"/>
              </a:ext>
            </a:extLst>
          </p:cNvPr>
          <p:cNvSpPr>
            <a:spLocks noGrp="1"/>
          </p:cNvSpPr>
          <p:nvPr>
            <p:ph idx="1"/>
          </p:nvPr>
        </p:nvSpPr>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Land disputes are common, and the mechanisms used to resolve them can be biased against women. Women may face discrimination, unequal power dynamics, and limited access to justice when seeking resolution for land-related conflicts. Gender-responsive dispute resolution mechanisms should be established, ensuring that women have fair and equitable access to justice, legal aid, and alternative dispute resolution methods.</a:t>
            </a:r>
          </a:p>
          <a:p>
            <a:pPr algn="just">
              <a:lnSpc>
                <a:spcPct val="150000"/>
              </a:lnSpc>
            </a:pPr>
            <a:r>
              <a:rPr lang="en-US" dirty="0">
                <a:latin typeface="Times New Roman" panose="02020603050405020304" pitchFamily="18" charset="0"/>
                <a:cs typeface="Times New Roman" panose="02020603050405020304" pitchFamily="18" charset="0"/>
              </a:rPr>
              <a:t> Enhancing the capacity of land administrators, policymakers, and legal professionals to understand and address gender issues is crucial. Training programs should be implemented to raise awareness about gender biases in land policy and administration and to build skills for gender-responsive decision-making and dispute resolution.</a:t>
            </a:r>
          </a:p>
          <a:p>
            <a:endParaRPr lang="en-US" dirty="0"/>
          </a:p>
        </p:txBody>
      </p:sp>
    </p:spTree>
    <p:extLst>
      <p:ext uri="{BB962C8B-B14F-4D97-AF65-F5344CB8AC3E}">
        <p14:creationId xmlns:p14="http://schemas.microsoft.com/office/powerpoint/2010/main" val="336242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5D94-8A9F-4963-AFEB-F9961159CED4}"/>
              </a:ext>
            </a:extLst>
          </p:cNvPr>
          <p:cNvSpPr>
            <a:spLocks noGrp="1"/>
          </p:cNvSpPr>
          <p:nvPr>
            <p:ph type="title"/>
          </p:nvPr>
        </p:nvSpPr>
        <p:spPr/>
        <p:txBody>
          <a:bodyPr/>
          <a:lstStyle/>
          <a:p>
            <a:r>
              <a:rPr lang="en-US" dirty="0"/>
              <a:t>Gender responsive titling</a:t>
            </a:r>
          </a:p>
        </p:txBody>
      </p:sp>
      <p:sp>
        <p:nvSpPr>
          <p:cNvPr id="3" name="Content Placeholder 2">
            <a:extLst>
              <a:ext uri="{FF2B5EF4-FFF2-40B4-BE49-F238E27FC236}">
                <a16:creationId xmlns:a16="http://schemas.microsoft.com/office/drawing/2014/main" id="{21245EBC-AE29-408C-B761-9D123A7706C7}"/>
              </a:ext>
            </a:extLst>
          </p:cNvPr>
          <p:cNvSpPr>
            <a:spLocks noGrp="1"/>
          </p:cNvSpPr>
          <p:nvPr>
            <p:ph idx="1"/>
          </p:nvPr>
        </p:nvSpPr>
        <p:spPr/>
        <p:txBody>
          <a:bodyPr>
            <a:normAutofit fontScale="77500" lnSpcReduction="20000"/>
          </a:bodyPr>
          <a:lstStyle/>
          <a:p>
            <a:endParaRPr lang="en-US" dirty="0"/>
          </a:p>
          <a:p>
            <a:pPr algn="just">
              <a:lnSpc>
                <a:spcPct val="160000"/>
              </a:lnSpc>
            </a:pPr>
            <a:r>
              <a:rPr lang="en-US" dirty="0"/>
              <a:t> </a:t>
            </a:r>
            <a:r>
              <a:rPr lang="en-US" dirty="0">
                <a:latin typeface="Times New Roman" panose="02020603050405020304" pitchFamily="18" charset="0"/>
                <a:cs typeface="Times New Roman" panose="02020603050405020304" pitchFamily="18" charset="0"/>
              </a:rPr>
              <a:t>Women often face barriers in obtaining formal land titles due to discriminatory laws, customs, and social norms. Gender-responsive titling aims to ensure that women have equal access to land titling processes and are able to secure formal recognition of their land rights. This involves addressing legal and administrative barriers that disproportionately affect women, such as requirements for male consent or restrictive inheritance laws.</a:t>
            </a:r>
          </a:p>
          <a:p>
            <a:pPr algn="just">
              <a:lnSpc>
                <a:spcPct val="160000"/>
              </a:lnSpc>
            </a:pPr>
            <a:r>
              <a:rPr lang="en-US" dirty="0">
                <a:latin typeface="Times New Roman" panose="02020603050405020304" pitchFamily="18" charset="0"/>
                <a:cs typeface="Times New Roman" panose="02020603050405020304" pitchFamily="18" charset="0"/>
              </a:rPr>
              <a:t> Gender-responsive titling recognizes that both joint and individual land titles can be important for women's empowerment and land rights. While joint titling with spouses or family members can provide some level of security, it is also important to recognize women's rights to individual land titles.</a:t>
            </a:r>
          </a:p>
          <a:p>
            <a:pPr algn="just">
              <a:lnSpc>
                <a:spcPct val="160000"/>
              </a:lnSpc>
            </a:pPr>
            <a:r>
              <a:rPr lang="en-US" dirty="0">
                <a:latin typeface="Times New Roman" panose="02020603050405020304" pitchFamily="18" charset="0"/>
                <a:cs typeface="Times New Roman" panose="02020603050405020304" pitchFamily="18" charset="0"/>
              </a:rPr>
              <a:t> Individual titling can enhance women's control over land, increase their economic independence, and provide protection in cases of marital breakdown or domestic violence.</a:t>
            </a:r>
          </a:p>
          <a:p>
            <a:endParaRPr lang="en-US" dirty="0"/>
          </a:p>
        </p:txBody>
      </p:sp>
    </p:spTree>
    <p:extLst>
      <p:ext uri="{BB962C8B-B14F-4D97-AF65-F5344CB8AC3E}">
        <p14:creationId xmlns:p14="http://schemas.microsoft.com/office/powerpoint/2010/main" val="1089669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923F-EC09-4BEA-8B8B-AA5CDD7AD0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3BB35F-007C-4382-85B8-2B95741674C6}"/>
              </a:ext>
            </a:extLst>
          </p:cNvPr>
          <p:cNvSpPr>
            <a:spLocks noGrp="1"/>
          </p:cNvSpPr>
          <p:nvPr>
            <p:ph idx="1"/>
          </p:nvPr>
        </p:nvSpPr>
        <p:spPr/>
        <p:txBody>
          <a:bodyPr>
            <a:normAutofit/>
          </a:bodyPr>
          <a:lstStyle/>
          <a:p>
            <a:pPr algn="just">
              <a:lnSpc>
                <a:spcPct val="150000"/>
              </a:lnSpc>
            </a:pPr>
            <a:r>
              <a:rPr lang="en-US" sz="1700" dirty="0">
                <a:latin typeface="Times New Roman" panose="02020603050405020304" pitchFamily="18" charset="0"/>
                <a:cs typeface="Times New Roman" panose="02020603050405020304" pitchFamily="18" charset="0"/>
              </a:rPr>
              <a:t>Gender biases and discriminatory practices can exist within titling processes, such as biased documentation requirements or gender stereotypes influencing decision-making. Gender-responsive titling seeks to address these biases by promoting fair and transparent processes that recognize women's rights to land and ensure their meaningful participation. It may involve training land administrators and policymakers to understand and address gender issues in titling.</a:t>
            </a:r>
          </a:p>
          <a:p>
            <a:pPr algn="just">
              <a:lnSpc>
                <a:spcPct val="150000"/>
              </a:lnSpc>
            </a:pPr>
            <a:r>
              <a:rPr lang="en-US" sz="1700" dirty="0">
                <a:latin typeface="Times New Roman" panose="02020603050405020304" pitchFamily="18" charset="0"/>
                <a:cs typeface="Times New Roman" panose="02020603050405020304" pitchFamily="18" charset="0"/>
              </a:rPr>
              <a:t> Gender-responsive titling should also consider the specific needs and vulnerabilities of women in relation to land rights. This includes protecting women's land rights in cases of divorce, widowhood, or inheritance disputes. Special provisions may be needed to safeguard women's land rights during these transitions and ensure their continued access to and control over land.</a:t>
            </a:r>
          </a:p>
          <a:p>
            <a:endParaRPr lang="en-US" dirty="0"/>
          </a:p>
        </p:txBody>
      </p:sp>
    </p:spTree>
    <p:extLst>
      <p:ext uri="{BB962C8B-B14F-4D97-AF65-F5344CB8AC3E}">
        <p14:creationId xmlns:p14="http://schemas.microsoft.com/office/powerpoint/2010/main" val="264118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9666-7597-4E1E-A623-68E7127DF8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61DF0E-C22E-45E5-8EE8-29A90C6FBA5E}"/>
              </a:ext>
            </a:extLst>
          </p:cNvPr>
          <p:cNvSpPr>
            <a:spLocks noGrp="1"/>
          </p:cNvSpPr>
          <p:nvPr>
            <p:ph idx="1"/>
          </p:nvPr>
        </p:nvSpPr>
        <p:spPr/>
        <p:txBody>
          <a:bodyPr/>
          <a:lstStyle/>
          <a:p>
            <a:pPr marL="0" indent="0">
              <a:buNone/>
            </a:pPr>
            <a:r>
              <a:rPr lang="en-US" dirty="0"/>
              <a:t> Raising awareness about gender-responsive titling among women, communities, land administrators, and policymakers is crucial. </a:t>
            </a:r>
          </a:p>
          <a:p>
            <a:pPr marL="0" indent="0">
              <a:buNone/>
            </a:pPr>
            <a:r>
              <a:rPr lang="en-US" dirty="0"/>
              <a:t>Capacity-building programs can help empower women to assert their land rights, inform them about the importance of titling, and educate them about the processes involved.</a:t>
            </a:r>
          </a:p>
          <a:p>
            <a:pPr marL="0" indent="0">
              <a:buNone/>
            </a:pPr>
            <a:r>
              <a:rPr lang="en-US" dirty="0"/>
              <a:t> Similarly, capacity building among land administrators and policymakers can enhance their understanding of gender issues and their ability to implement gender-responsive titling practices.</a:t>
            </a:r>
          </a:p>
        </p:txBody>
      </p:sp>
    </p:spTree>
    <p:extLst>
      <p:ext uri="{BB962C8B-B14F-4D97-AF65-F5344CB8AC3E}">
        <p14:creationId xmlns:p14="http://schemas.microsoft.com/office/powerpoint/2010/main" val="3184889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DAF6-67C9-4975-BD31-AF182DB82BCF}"/>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9A96B11A-533D-43CE-999A-45299C620B1D}"/>
              </a:ext>
            </a:extLst>
          </p:cNvPr>
          <p:cNvSpPr>
            <a:spLocks noGrp="1"/>
          </p:cNvSpPr>
          <p:nvPr>
            <p:ph idx="1"/>
          </p:nvPr>
        </p:nvSpPr>
        <p:spPr/>
        <p:txBody>
          <a:bodyPr/>
          <a:lstStyle/>
          <a:p>
            <a:r>
              <a:rPr lang="en-US" dirty="0"/>
              <a:t>By addressing gendered access to land and property, societies can promote gender equality, women's empowerment, and sustainable development.</a:t>
            </a:r>
          </a:p>
          <a:p>
            <a:r>
              <a:rPr lang="en-US" dirty="0"/>
              <a:t>Gender issues in land policy and administration often necessitate legal reforms to address the existing gender disparities and ensure women's property rights are protected and upheld. </a:t>
            </a:r>
          </a:p>
          <a:p>
            <a:r>
              <a:rPr lang="en-US" dirty="0"/>
              <a:t>Legal reforms should aim to eliminate gender-based discrimination in land ownership and inheritance</a:t>
            </a:r>
            <a:r>
              <a:rPr lang="en-US"/>
              <a:t>. </a:t>
            </a:r>
          </a:p>
          <a:p>
            <a:r>
              <a:rPr lang="en-US"/>
              <a:t>This </a:t>
            </a:r>
            <a:r>
              <a:rPr lang="en-US" dirty="0"/>
              <a:t>includes ensuring that women have equal rights to own, inherit, and transfer land, regardless of their marital status or gender.</a:t>
            </a:r>
          </a:p>
          <a:p>
            <a:endParaRPr lang="en-US" dirty="0"/>
          </a:p>
        </p:txBody>
      </p:sp>
    </p:spTree>
    <p:extLst>
      <p:ext uri="{BB962C8B-B14F-4D97-AF65-F5344CB8AC3E}">
        <p14:creationId xmlns:p14="http://schemas.microsoft.com/office/powerpoint/2010/main" val="181262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E63F-4F24-48DD-B4AC-E9187CB9BADD}"/>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FAE2F616-DE00-4849-BF19-D7A7D2D3FFE8}"/>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Gender refers to the social and cultural roles, behaviors, expectations, and identities that society attributes to individuals based on their perceived sex.</a:t>
            </a:r>
          </a:p>
          <a:p>
            <a:pPr algn="just">
              <a:lnSpc>
                <a:spcPct val="150000"/>
              </a:lnSpc>
            </a:pPr>
            <a:r>
              <a:rPr lang="en-US" sz="2000" dirty="0">
                <a:latin typeface="Times New Roman" panose="02020603050405020304" pitchFamily="18" charset="0"/>
                <a:cs typeface="Times New Roman" panose="02020603050405020304" pitchFamily="18" charset="0"/>
              </a:rPr>
              <a:t>Gender issues are societal concerns that arise from the unequal treatment, expectations and opportunities experienced by individuals based on their gender.</a:t>
            </a:r>
          </a:p>
          <a:p>
            <a:pPr algn="just">
              <a:lnSpc>
                <a:spcPct val="150000"/>
              </a:lnSpc>
            </a:pPr>
            <a:r>
              <a:rPr lang="en-US" sz="2000" dirty="0">
                <a:latin typeface="Times New Roman" panose="02020603050405020304" pitchFamily="18" charset="0"/>
                <a:cs typeface="Times New Roman" panose="02020603050405020304" pitchFamily="18" charset="0"/>
              </a:rPr>
              <a:t>These issues are rooted in the ways in which gender roles, norms and stereotypes shape and perpetuate inequalities and power imbalances between genders.</a:t>
            </a:r>
          </a:p>
        </p:txBody>
      </p:sp>
    </p:spTree>
    <p:extLst>
      <p:ext uri="{BB962C8B-B14F-4D97-AF65-F5344CB8AC3E}">
        <p14:creationId xmlns:p14="http://schemas.microsoft.com/office/powerpoint/2010/main" val="88044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BF14-E99D-4AB5-A27A-C5B3E13E1805}"/>
              </a:ext>
            </a:extLst>
          </p:cNvPr>
          <p:cNvSpPr>
            <a:spLocks noGrp="1"/>
          </p:cNvSpPr>
          <p:nvPr>
            <p:ph type="title"/>
          </p:nvPr>
        </p:nvSpPr>
        <p:spPr/>
        <p:txBody>
          <a:bodyPr/>
          <a:lstStyle/>
          <a:p>
            <a:r>
              <a:rPr lang="en-US" dirty="0"/>
              <a:t>Gendered access t0 land</a:t>
            </a:r>
          </a:p>
        </p:txBody>
      </p:sp>
      <p:sp>
        <p:nvSpPr>
          <p:cNvPr id="3" name="Content Placeholder 2">
            <a:extLst>
              <a:ext uri="{FF2B5EF4-FFF2-40B4-BE49-F238E27FC236}">
                <a16:creationId xmlns:a16="http://schemas.microsoft.com/office/drawing/2014/main" id="{386302A0-0941-468F-8473-9BCF0624FBEF}"/>
              </a:ext>
            </a:extLst>
          </p:cNvPr>
          <p:cNvSpPr>
            <a:spLocks noGrp="1"/>
          </p:cNvSpPr>
          <p:nvPr>
            <p:ph idx="1"/>
          </p:nvPr>
        </p:nvSpPr>
        <p:spPr/>
        <p:txBody>
          <a:bodyPr>
            <a:normAutofit fontScale="92500" lnSpcReduction="10000"/>
          </a:bodyPr>
          <a:lstStyle/>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In many societies, women face significant barriers to land ownership and tenure security. Discriminatory laws, customs, and cultural norms often prioritize male inheritance rights or restrict women's access to land. </a:t>
            </a:r>
          </a:p>
          <a:p>
            <a:pPr algn="just">
              <a:lnSpc>
                <a:spcPct val="150000"/>
              </a:lnSpc>
            </a:pPr>
            <a:r>
              <a:rPr lang="en-US" dirty="0">
                <a:latin typeface="Times New Roman" panose="02020603050405020304" pitchFamily="18" charset="0"/>
                <a:cs typeface="Times New Roman" panose="02020603050405020304" pitchFamily="18" charset="0"/>
              </a:rPr>
              <a:t>This can result in women lacking secure land rights, which affects their economic empowerment, ability to invest in land, and overall well-being. Inheritance practices tend to favor male heirs, leaving women at a disadvantage when it comes to inheriting or accessing family land.</a:t>
            </a:r>
          </a:p>
          <a:p>
            <a:pPr algn="just">
              <a:lnSpc>
                <a:spcPct val="150000"/>
              </a:lnSpc>
            </a:pPr>
            <a:r>
              <a:rPr lang="en-US" dirty="0">
                <a:latin typeface="Times New Roman" panose="02020603050405020304" pitchFamily="18" charset="0"/>
                <a:cs typeface="Times New Roman" panose="02020603050405020304" pitchFamily="18" charset="0"/>
              </a:rPr>
              <a:t> Laws, traditions, and social norms that prioritize male inheritance can perpetuate gender inequalities and limit women's access to productive resources.</a:t>
            </a:r>
          </a:p>
          <a:p>
            <a:endParaRPr lang="en-US" dirty="0"/>
          </a:p>
        </p:txBody>
      </p:sp>
    </p:spTree>
    <p:extLst>
      <p:ext uri="{BB962C8B-B14F-4D97-AF65-F5344CB8AC3E}">
        <p14:creationId xmlns:p14="http://schemas.microsoft.com/office/powerpoint/2010/main" val="36593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CC47-47AC-4AF3-85E0-AA9139C142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586F6D-ED0C-4C8C-B5E7-ED7F1BBCDAE1}"/>
              </a:ext>
            </a:extLst>
          </p:cNvPr>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Gender disparities can exist in terms of property rights within marital relationships. In some contexts, women may have limited rights to property acquired during marriage or face challenges in accessing property after divorce or the death of a spouse. This can leave women economically vulnerable and dependent on male relatives.</a:t>
            </a:r>
          </a:p>
          <a:p>
            <a:pPr algn="just">
              <a:lnSpc>
                <a:spcPct val="150000"/>
              </a:lnSpc>
            </a:pPr>
            <a:r>
              <a:rPr lang="en-US" dirty="0">
                <a:latin typeface="Times New Roman" panose="02020603050405020304" pitchFamily="18" charset="0"/>
                <a:cs typeface="Times New Roman" panose="02020603050405020304" pitchFamily="18" charset="0"/>
              </a:rPr>
              <a:t> In rural areas, where agriculture is a primary livelihood, women often face barriers in accessing essential resources such as land, credit, and agricultural inputs.</a:t>
            </a:r>
          </a:p>
          <a:p>
            <a:pPr algn="just">
              <a:lnSpc>
                <a:spcPct val="150000"/>
              </a:lnSpc>
            </a:pPr>
            <a:r>
              <a:rPr lang="en-US" dirty="0">
                <a:latin typeface="Times New Roman" panose="02020603050405020304" pitchFamily="18" charset="0"/>
                <a:cs typeface="Times New Roman" panose="02020603050405020304" pitchFamily="18" charset="0"/>
              </a:rPr>
              <a:t> Limited access to land and productive resources hinders women's agricultural productivity and economic empowerment.</a:t>
            </a:r>
          </a:p>
          <a:p>
            <a:pPr algn="just">
              <a:lnSpc>
                <a:spcPct val="150000"/>
              </a:lnSpc>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4795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031D-73FF-4B05-B3EF-E7158450C4A6}"/>
              </a:ext>
            </a:extLst>
          </p:cNvPr>
          <p:cNvSpPr>
            <a:spLocks noGrp="1"/>
          </p:cNvSpPr>
          <p:nvPr>
            <p:ph type="title"/>
          </p:nvPr>
        </p:nvSpPr>
        <p:spPr/>
        <p:txBody>
          <a:bodyPr>
            <a:normAutofit/>
          </a:bodyPr>
          <a:lstStyle/>
          <a:p>
            <a:pPr algn="just"/>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Women's limited participation in decision-making processes related to land policy and administration can perpetuate gender inequalities. Their voices and perspectives may be marginalized, leading to policy and governance frameworks that do not adequately address the specific needs and priorities of women.</a:t>
            </a:r>
            <a:br>
              <a:rPr lang="en-US" sz="1200" dirty="0"/>
            </a:br>
            <a:endParaRPr lang="en-US" sz="1200" dirty="0"/>
          </a:p>
        </p:txBody>
      </p:sp>
      <p:sp>
        <p:nvSpPr>
          <p:cNvPr id="3" name="Text Placeholder 2">
            <a:extLst>
              <a:ext uri="{FF2B5EF4-FFF2-40B4-BE49-F238E27FC236}">
                <a16:creationId xmlns:a16="http://schemas.microsoft.com/office/drawing/2014/main" id="{32EFF8CE-EF09-467C-8B03-B2C5699DD1B5}"/>
              </a:ext>
            </a:extLst>
          </p:cNvPr>
          <p:cNvSpPr>
            <a:spLocks noGrp="1"/>
          </p:cNvSpPr>
          <p:nvPr>
            <p:ph type="body"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Legal reforms and women's property rights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41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B2FE-B1FA-4FA9-A223-48AAE36622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D3F677-9AAA-467F-8E3D-86C646FB8C1F}"/>
              </a:ext>
            </a:extLst>
          </p:cNvPr>
          <p:cNvSpPr>
            <a:spLocks noGrp="1"/>
          </p:cNvSpPr>
          <p:nvPr>
            <p:ph idx="1"/>
          </p:nvPr>
        </p:nvSpPr>
        <p:spPr/>
        <p:txBody>
          <a:bodyPr/>
          <a:lstStyle/>
          <a:p>
            <a:endParaRPr lang="en-US" dirty="0"/>
          </a:p>
          <a:p>
            <a:r>
              <a:rPr lang="en-US" dirty="0"/>
              <a:t>Legal reforms should aim to eliminate gender-based discrimination in land ownership and inheritance. This includes ensuring that women have equal rights to own, inherit, and transfer land, regardless of their marital status or gender.  </a:t>
            </a:r>
          </a:p>
          <a:p>
            <a:r>
              <a:rPr lang="en-US" dirty="0"/>
              <a:t> Laws should recognize and protect women's rights to jointly own and manage marital property. This includes assets acquired during the marriage, ensuring that women have a say in land-related decision-making and have access to resources in the event of divorce or the death of a spouse.</a:t>
            </a:r>
          </a:p>
          <a:p>
            <a:endParaRPr lang="en-US" dirty="0"/>
          </a:p>
        </p:txBody>
      </p:sp>
    </p:spTree>
    <p:extLst>
      <p:ext uri="{BB962C8B-B14F-4D97-AF65-F5344CB8AC3E}">
        <p14:creationId xmlns:p14="http://schemas.microsoft.com/office/powerpoint/2010/main" val="510960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267A-E052-4284-B50D-357AB13559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891BAF-E0EC-42DF-806E-6330EE46A90E}"/>
              </a:ext>
            </a:extLst>
          </p:cNvPr>
          <p:cNvSpPr>
            <a:spLocks noGrp="1"/>
          </p:cNvSpPr>
          <p:nvPr>
            <p:ph idx="1"/>
          </p:nvPr>
        </p:nvSpPr>
        <p:spPr/>
        <p:txBody>
          <a:bodyPr>
            <a:normAutofit lnSpcReduction="10000"/>
          </a:bodyPr>
          <a:lstStyle/>
          <a:p>
            <a:pPr algn="just"/>
            <a:r>
              <a:rPr lang="en-US" sz="1900" dirty="0">
                <a:latin typeface="Times New Roman" panose="02020603050405020304" pitchFamily="18" charset="0"/>
                <a:cs typeface="Times New Roman" panose="02020603050405020304" pitchFamily="18" charset="0"/>
              </a:rPr>
              <a:t> Introducing or reforming matrimonial property regimes can provide clarity and legal protection for women's property rights within marriage. </a:t>
            </a:r>
          </a:p>
          <a:p>
            <a:pPr algn="just"/>
            <a:r>
              <a:rPr lang="en-US" sz="1900" dirty="0">
                <a:latin typeface="Times New Roman" panose="02020603050405020304" pitchFamily="18" charset="0"/>
                <a:cs typeface="Times New Roman" panose="02020603050405020304" pitchFamily="18" charset="0"/>
              </a:rPr>
              <a:t>These regimes define how property is owned, managed, and divided between spouses during the marriage and in case of separation or divorce.  Legal reforms should promote gender-equitable land titling and registration processes.</a:t>
            </a:r>
          </a:p>
          <a:p>
            <a:pPr algn="just"/>
            <a:r>
              <a:rPr lang="en-US" sz="1900" dirty="0">
                <a:latin typeface="Times New Roman" panose="02020603050405020304" pitchFamily="18" charset="0"/>
                <a:cs typeface="Times New Roman" panose="02020603050405020304" pitchFamily="18" charset="0"/>
              </a:rPr>
              <a:t> This includes addressing discriminatory practices that may hinder women's access to formal land titles, such as requirements for male consent or documentation that disproportionately burdens women.</a:t>
            </a:r>
          </a:p>
          <a:p>
            <a:pPr algn="just"/>
            <a:r>
              <a:rPr lang="en-US" sz="1900" dirty="0">
                <a:latin typeface="Times New Roman" panose="02020603050405020304" pitchFamily="18" charset="0"/>
                <a:cs typeface="Times New Roman" panose="02020603050405020304" pitchFamily="18" charset="0"/>
              </a:rPr>
              <a:t> In many contexts, customary land tenure systems prevail, which can disadvantage women in terms of land rights. Legal reforms should work towards recognizing and protecting women's customary land rights, ensuring that women have equal access, control, and decision-making power over customary land.</a:t>
            </a:r>
          </a:p>
          <a:p>
            <a:pPr algn="just"/>
            <a:endParaRPr lang="en-US" dirty="0"/>
          </a:p>
        </p:txBody>
      </p:sp>
    </p:spTree>
    <p:extLst>
      <p:ext uri="{BB962C8B-B14F-4D97-AF65-F5344CB8AC3E}">
        <p14:creationId xmlns:p14="http://schemas.microsoft.com/office/powerpoint/2010/main" val="174331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65D6-BC33-4D7C-AB28-C0370AE898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CB20F-339F-4CD1-850A-DD6ECF5DEFBB}"/>
              </a:ext>
            </a:extLst>
          </p:cNvPr>
          <p:cNvSpPr>
            <a:spLocks noGrp="1"/>
          </p:cNvSpPr>
          <p:nvPr>
            <p:ph idx="1"/>
          </p:nvPr>
        </p:nvSpPr>
        <p:spPr/>
        <p:txBody>
          <a:bodyPr/>
          <a:lstStyle/>
          <a:p>
            <a:r>
              <a:rPr lang="en-US" dirty="0"/>
              <a:t> Legal reforms should be accompanied by efforts to increase awareness among women about their rights to land and property.</a:t>
            </a:r>
          </a:p>
          <a:p>
            <a:r>
              <a:rPr lang="en-US" dirty="0"/>
              <a:t> This includes providing accessible legal information, promoting legal literacy, and ensuring that justice systems are gender-sensitive, enabling women to seek redress in case of property rights violations.</a:t>
            </a:r>
          </a:p>
          <a:p>
            <a:r>
              <a:rPr lang="en-US" dirty="0"/>
              <a:t> It is crucial to ensure effective implementation and enforcement of legal reforms related to women's property rights.</a:t>
            </a:r>
          </a:p>
          <a:p>
            <a:r>
              <a:rPr lang="en-US" dirty="0"/>
              <a:t> This requires capacity-building for legal professionals, land administrators, and law enforcement agencies to understand and apply gender-equitable land laws effectively.</a:t>
            </a:r>
          </a:p>
        </p:txBody>
      </p:sp>
    </p:spTree>
    <p:extLst>
      <p:ext uri="{BB962C8B-B14F-4D97-AF65-F5344CB8AC3E}">
        <p14:creationId xmlns:p14="http://schemas.microsoft.com/office/powerpoint/2010/main" val="1631253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9CA9-DE89-4B51-9199-C9996A4E4C12}"/>
              </a:ext>
            </a:extLst>
          </p:cNvPr>
          <p:cNvSpPr>
            <a:spLocks noGrp="1"/>
          </p:cNvSpPr>
          <p:nvPr>
            <p:ph type="title"/>
          </p:nvPr>
        </p:nvSpPr>
        <p:spPr/>
        <p:txBody>
          <a:bodyPr/>
          <a:lstStyle/>
          <a:p>
            <a:r>
              <a:rPr lang="en-US" dirty="0"/>
              <a:t>Land dispute resolution</a:t>
            </a:r>
          </a:p>
        </p:txBody>
      </p:sp>
      <p:sp>
        <p:nvSpPr>
          <p:cNvPr id="3" name="Content Placeholder 2">
            <a:extLst>
              <a:ext uri="{FF2B5EF4-FFF2-40B4-BE49-F238E27FC236}">
                <a16:creationId xmlns:a16="http://schemas.microsoft.com/office/drawing/2014/main" id="{79BA5C25-1863-4F3E-9C16-4A1959767359}"/>
              </a:ext>
            </a:extLst>
          </p:cNvPr>
          <p:cNvSpPr>
            <a:spLocks noGrp="1"/>
          </p:cNvSpPr>
          <p:nvPr>
            <p:ph idx="1"/>
          </p:nvPr>
        </p:nvSpPr>
        <p:spPr/>
        <p:txBody>
          <a:bodyPr/>
          <a:lstStyle/>
          <a:p>
            <a:r>
              <a:rPr lang="en-US" dirty="0"/>
              <a:t> In many societies, women face barriers to accessing and owning land due to discriminatory laws, customs, and social norms.</a:t>
            </a:r>
          </a:p>
          <a:p>
            <a:r>
              <a:rPr lang="en-US" dirty="0"/>
              <a:t> This can limit their economic opportunities and increase their vulnerability to poverty. Land policy and administration should aim to address these gender inequalities, ensuring that women have equal rights to access, own, and control land.</a:t>
            </a:r>
          </a:p>
          <a:p>
            <a:r>
              <a:rPr lang="en-US" dirty="0"/>
              <a:t> Women often face challenges in obtaining formal land titles or registering land in their names. This can result in insecure land tenure, making women more susceptible to displacement and land disputes.</a:t>
            </a:r>
          </a:p>
          <a:p>
            <a:r>
              <a:rPr lang="en-US" dirty="0"/>
              <a:t> Gender-responsive land policies should promote gender-equitable land titling and registration processes, recognizing women's rights to land and ensuring their inclusion in these processes.</a:t>
            </a:r>
          </a:p>
          <a:p>
            <a:endParaRPr lang="en-US" dirty="0"/>
          </a:p>
        </p:txBody>
      </p:sp>
    </p:spTree>
    <p:extLst>
      <p:ext uri="{BB962C8B-B14F-4D97-AF65-F5344CB8AC3E}">
        <p14:creationId xmlns:p14="http://schemas.microsoft.com/office/powerpoint/2010/main" val="112842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131</TotalTime>
  <Words>1431</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Wisp</vt:lpstr>
      <vt:lpstr>Topic 4 Gender issues in land policy and administration</vt:lpstr>
      <vt:lpstr>intro</vt:lpstr>
      <vt:lpstr>Gendered access t0 land</vt:lpstr>
      <vt:lpstr>PowerPoint Presentation</vt:lpstr>
      <vt:lpstr>  Women's limited participation in decision-making processes related to land policy and administration can perpetuate gender inequalities. Their voices and perspectives may be marginalized, leading to policy and governance frameworks that do not adequately address the specific needs and priorities of women. </vt:lpstr>
      <vt:lpstr>PowerPoint Presentation</vt:lpstr>
      <vt:lpstr>PowerPoint Presentation</vt:lpstr>
      <vt:lpstr>PowerPoint Presentation</vt:lpstr>
      <vt:lpstr>Land dispute resolution</vt:lpstr>
      <vt:lpstr>PowerPoint Presentation</vt:lpstr>
      <vt:lpstr>PowerPoint Presentation</vt:lpstr>
      <vt:lpstr>Gender responsive titling</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4 Gender issues in land policy and administration</dc:title>
  <dc:creator>hi</dc:creator>
  <cp:lastModifiedBy>hi</cp:lastModifiedBy>
  <cp:revision>24</cp:revision>
  <dcterms:created xsi:type="dcterms:W3CDTF">2024-01-22T14:33:01Z</dcterms:created>
  <dcterms:modified xsi:type="dcterms:W3CDTF">2024-01-22T16:45:20Z</dcterms:modified>
</cp:coreProperties>
</file>