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74" r:id="rId6"/>
    <p:sldId id="269" r:id="rId7"/>
    <p:sldId id="259" r:id="rId8"/>
    <p:sldId id="266" r:id="rId9"/>
    <p:sldId id="267" r:id="rId10"/>
    <p:sldId id="271" r:id="rId11"/>
    <p:sldId id="273" r:id="rId12"/>
    <p:sldId id="261" r:id="rId13"/>
    <p:sldId id="268" r:id="rId14"/>
    <p:sldId id="262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PQChcynK0uSiMmFn/cMlX7yPp1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lie Deluy" initials="LD" lastIdx="1" clrIdx="0">
    <p:extLst>
      <p:ext uri="{19B8F6BF-5375-455C-9EA6-DF929625EA0E}">
        <p15:presenceInfo xmlns:p15="http://schemas.microsoft.com/office/powerpoint/2012/main" userId="d2d9c3d667f59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 Deluy" userId="d2d9c3d667f59148" providerId="LiveId" clId="{2CA82E29-B493-4E53-9D63-AAA4D324E4B8}"/>
    <pc:docChg chg="undo custSel modSld">
      <pc:chgData name="Leslie Deluy" userId="d2d9c3d667f59148" providerId="LiveId" clId="{2CA82E29-B493-4E53-9D63-AAA4D324E4B8}" dt="2025-03-12T09:50:47.492" v="44" actId="122"/>
      <pc:docMkLst>
        <pc:docMk/>
      </pc:docMkLst>
      <pc:sldChg chg="modSp mod">
        <pc:chgData name="Leslie Deluy" userId="d2d9c3d667f59148" providerId="LiveId" clId="{2CA82E29-B493-4E53-9D63-AAA4D324E4B8}" dt="2025-03-12T09:50:47.492" v="44" actId="122"/>
        <pc:sldMkLst>
          <pc:docMk/>
          <pc:sldMk cId="1102210216" sldId="268"/>
        </pc:sldMkLst>
        <pc:spChg chg="mod">
          <ac:chgData name="Leslie Deluy" userId="d2d9c3d667f59148" providerId="LiveId" clId="{2CA82E29-B493-4E53-9D63-AAA4D324E4B8}" dt="2025-03-12T09:50:47.492" v="44" actId="122"/>
          <ac:spMkLst>
            <pc:docMk/>
            <pc:sldMk cId="1102210216" sldId="268"/>
            <ac:spMk id="17" creationId="{9091E11B-CDFF-3D73-C2D0-D83F464997FA}"/>
          </ac:spMkLst>
        </pc:spChg>
      </pc:sldChg>
      <pc:sldChg chg="addSp delSp modSp mod addAnim delAnim">
        <pc:chgData name="Leslie Deluy" userId="d2d9c3d667f59148" providerId="LiveId" clId="{2CA82E29-B493-4E53-9D63-AAA4D324E4B8}" dt="2025-03-10T19:50:43.139" v="40" actId="20577"/>
        <pc:sldMkLst>
          <pc:docMk/>
          <pc:sldMk cId="3535652977" sldId="273"/>
        </pc:sldMkLst>
        <pc:spChg chg="mod">
          <ac:chgData name="Leslie Deluy" userId="d2d9c3d667f59148" providerId="LiveId" clId="{2CA82E29-B493-4E53-9D63-AAA4D324E4B8}" dt="2025-03-10T19:48:23.074" v="14" actId="20577"/>
          <ac:spMkLst>
            <pc:docMk/>
            <pc:sldMk cId="3535652977" sldId="273"/>
            <ac:spMk id="310" creationId="{AE1EC456-7F97-7CAB-C0DD-550A3AC101AD}"/>
          </ac:spMkLst>
        </pc:spChg>
        <pc:graphicFrameChg chg="add del mod">
          <ac:chgData name="Leslie Deluy" userId="d2d9c3d667f59148" providerId="LiveId" clId="{2CA82E29-B493-4E53-9D63-AAA4D324E4B8}" dt="2025-03-10T19:50:43.139" v="40" actId="20577"/>
          <ac:graphicFrameMkLst>
            <pc:docMk/>
            <pc:sldMk cId="3535652977" sldId="273"/>
            <ac:graphicFrameMk id="5" creationId="{C2A608D6-11C1-EB2D-B2DA-38FA691942C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FDAD7-556C-43F8-A8C4-164A63686943}" type="doc">
      <dgm:prSet loTypeId="urn:microsoft.com/office/officeart/2005/8/layout/pyramid3" loCatId="pyramid" qsTypeId="urn:microsoft.com/office/officeart/2009/2/quickstyle/3d8" qsCatId="3D" csTypeId="urn:microsoft.com/office/officeart/2005/8/colors/accent1_2" csCatId="accent1" phldr="1"/>
      <dgm:spPr/>
    </dgm:pt>
    <dgm:pt modelId="{89510B56-60CA-42C2-86A0-48268C046CCC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fr-FR" sz="1400" dirty="0">
              <a:solidFill>
                <a:schemeClr val="bg2">
                  <a:lumMod val="50000"/>
                </a:schemeClr>
              </a:solidFill>
            </a:rPr>
            <a:t>Clients actuels </a:t>
          </a:r>
        </a:p>
      </dgm:t>
    </dgm:pt>
    <dgm:pt modelId="{E9987C60-74A9-4D3D-BD72-6CA8C7A321F3}" type="parTrans" cxnId="{F43AEE56-F653-480C-9F4E-CA649BB32AC1}">
      <dgm:prSet/>
      <dgm:spPr/>
      <dgm:t>
        <a:bodyPr/>
        <a:lstStyle/>
        <a:p>
          <a:endParaRPr lang="fr-FR"/>
        </a:p>
      </dgm:t>
    </dgm:pt>
    <dgm:pt modelId="{EC835095-7B43-47D2-9102-7FEACF93649B}" type="sibTrans" cxnId="{F43AEE56-F653-480C-9F4E-CA649BB32AC1}">
      <dgm:prSet/>
      <dgm:spPr/>
      <dgm:t>
        <a:bodyPr/>
        <a:lstStyle/>
        <a:p>
          <a:endParaRPr lang="fr-FR"/>
        </a:p>
      </dgm:t>
    </dgm:pt>
    <dgm:pt modelId="{9AF16FF1-8181-4216-BB9A-8CE98BCA55E7}">
      <dgm:prSet phldrT="[Texte]" custT="1"/>
      <dgm:spPr>
        <a:solidFill>
          <a:srgbClr val="FF6161"/>
        </a:solidFill>
      </dgm:spPr>
      <dgm:t>
        <a:bodyPr/>
        <a:lstStyle/>
        <a:p>
          <a:r>
            <a:rPr lang="fr-FR" sz="700" dirty="0">
              <a:solidFill>
                <a:schemeClr val="bg2">
                  <a:lumMod val="50000"/>
                </a:schemeClr>
              </a:solidFill>
            </a:rPr>
            <a:t>Clients avec indicateur « inactif » </a:t>
          </a:r>
        </a:p>
      </dgm:t>
    </dgm:pt>
    <dgm:pt modelId="{A01F0242-3A4C-4B8A-83BE-8826DA440AFA}" type="parTrans" cxnId="{92AD40C1-2EED-446E-BFD5-975B301CA0E5}">
      <dgm:prSet/>
      <dgm:spPr/>
      <dgm:t>
        <a:bodyPr/>
        <a:lstStyle/>
        <a:p>
          <a:endParaRPr lang="fr-FR"/>
        </a:p>
      </dgm:t>
    </dgm:pt>
    <dgm:pt modelId="{4669F66A-AC26-43BE-B9E4-C1C8AA7E5353}" type="sibTrans" cxnId="{92AD40C1-2EED-446E-BFD5-975B301CA0E5}">
      <dgm:prSet/>
      <dgm:spPr/>
      <dgm:t>
        <a:bodyPr/>
        <a:lstStyle/>
        <a:p>
          <a:endParaRPr lang="fr-FR"/>
        </a:p>
      </dgm:t>
    </dgm:pt>
    <dgm:pt modelId="{AC130B5A-F127-4A1C-9265-C53310745C44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500" dirty="0">
              <a:solidFill>
                <a:schemeClr val="bg2">
                  <a:lumMod val="50000"/>
                </a:schemeClr>
              </a:solidFill>
            </a:rPr>
            <a:t>Clients avec indicateur « interactions » </a:t>
          </a:r>
        </a:p>
      </dgm:t>
    </dgm:pt>
    <dgm:pt modelId="{0E8C2C7C-3C07-4A4C-877D-D1F7B95258DF}" type="parTrans" cxnId="{AE8BD415-E5C7-4971-9FFA-6E56EF3E23A4}">
      <dgm:prSet/>
      <dgm:spPr/>
      <dgm:t>
        <a:bodyPr/>
        <a:lstStyle/>
        <a:p>
          <a:endParaRPr lang="fr-FR"/>
        </a:p>
      </dgm:t>
    </dgm:pt>
    <dgm:pt modelId="{013E1408-B5BD-41B2-B4AA-6341F082F7EE}" type="sibTrans" cxnId="{AE8BD415-E5C7-4971-9FFA-6E56EF3E23A4}">
      <dgm:prSet/>
      <dgm:spPr/>
      <dgm:t>
        <a:bodyPr/>
        <a:lstStyle/>
        <a:p>
          <a:endParaRPr lang="fr-FR"/>
        </a:p>
      </dgm:t>
    </dgm:pt>
    <dgm:pt modelId="{680E59DE-3AD8-4FED-A8C4-4BC667808D7E}">
      <dgm:prSet phldrT="[Texte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z="700" dirty="0">
              <a:solidFill>
                <a:schemeClr val="bg2">
                  <a:lumMod val="50000"/>
                </a:schemeClr>
              </a:solidFill>
            </a:rPr>
            <a:t>Clients avec indicateur « Transactions »</a:t>
          </a:r>
        </a:p>
      </dgm:t>
    </dgm:pt>
    <dgm:pt modelId="{8C257911-8188-45D9-A86B-4B5A3D210F90}" type="parTrans" cxnId="{0293BA3D-6411-49F4-A679-0D3161729718}">
      <dgm:prSet/>
      <dgm:spPr/>
      <dgm:t>
        <a:bodyPr/>
        <a:lstStyle/>
        <a:p>
          <a:endParaRPr lang="fr-FR"/>
        </a:p>
      </dgm:t>
    </dgm:pt>
    <dgm:pt modelId="{C1F617F3-43D0-48FD-B474-07EACC1F234E}" type="sibTrans" cxnId="{0293BA3D-6411-49F4-A679-0D3161729718}">
      <dgm:prSet/>
      <dgm:spPr/>
      <dgm:t>
        <a:bodyPr/>
        <a:lstStyle/>
        <a:p>
          <a:endParaRPr lang="fr-FR"/>
        </a:p>
      </dgm:t>
    </dgm:pt>
    <dgm:pt modelId="{B54701CA-4428-4C2E-8001-00AC8DB987F0}">
      <dgm:prSet phldrT="[Texte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sz="700" dirty="0">
              <a:solidFill>
                <a:schemeClr val="bg2">
                  <a:lumMod val="50000"/>
                </a:schemeClr>
              </a:solidFill>
            </a:rPr>
            <a:t>Clients avec indicateur « crédit »</a:t>
          </a:r>
        </a:p>
      </dgm:t>
    </dgm:pt>
    <dgm:pt modelId="{2A9E26C2-BAE2-48D5-B9F7-215863DD386E}" type="parTrans" cxnId="{ABDAD515-7F5F-4512-8A05-134C3FAB1C1D}">
      <dgm:prSet/>
      <dgm:spPr/>
      <dgm:t>
        <a:bodyPr/>
        <a:lstStyle/>
        <a:p>
          <a:endParaRPr lang="fr-FR"/>
        </a:p>
      </dgm:t>
    </dgm:pt>
    <dgm:pt modelId="{38AF748F-99B4-4532-BD8F-0A9927A7DFE4}" type="sibTrans" cxnId="{ABDAD515-7F5F-4512-8A05-134C3FAB1C1D}">
      <dgm:prSet/>
      <dgm:spPr/>
      <dgm:t>
        <a:bodyPr/>
        <a:lstStyle/>
        <a:p>
          <a:endParaRPr lang="fr-FR"/>
        </a:p>
      </dgm:t>
    </dgm:pt>
    <dgm:pt modelId="{84F8565D-F4FD-4AD7-8FC2-5ED12D54F832}">
      <dgm:prSet custT="1"/>
      <dgm:spPr>
        <a:noFill/>
        <a:ln>
          <a:noFill/>
        </a:ln>
      </dgm:spPr>
      <dgm:t>
        <a:bodyPr/>
        <a:lstStyle/>
        <a:p>
          <a:r>
            <a:rPr lang="fr-FR" sz="1800" dirty="0">
              <a:solidFill>
                <a:schemeClr val="bg2">
                  <a:lumMod val="50000"/>
                </a:schemeClr>
              </a:solidFill>
            </a:rPr>
            <a:t>8491</a:t>
          </a:r>
        </a:p>
      </dgm:t>
    </dgm:pt>
    <dgm:pt modelId="{35F9A580-8929-42C7-B16D-32B97F349C34}" type="parTrans" cxnId="{04D1188E-959A-46D1-AEF5-C38381DC48EC}">
      <dgm:prSet/>
      <dgm:spPr/>
      <dgm:t>
        <a:bodyPr/>
        <a:lstStyle/>
        <a:p>
          <a:endParaRPr lang="fr-FR"/>
        </a:p>
      </dgm:t>
    </dgm:pt>
    <dgm:pt modelId="{F2D4F611-2433-4A68-B780-975E12FE4396}" type="sibTrans" cxnId="{04D1188E-959A-46D1-AEF5-C38381DC48EC}">
      <dgm:prSet/>
      <dgm:spPr/>
      <dgm:t>
        <a:bodyPr/>
        <a:lstStyle/>
        <a:p>
          <a:endParaRPr lang="fr-FR"/>
        </a:p>
      </dgm:t>
    </dgm:pt>
    <dgm:pt modelId="{6EC454B7-F38F-4666-A006-BB77B0D270F0}">
      <dgm:prSet custT="1"/>
      <dgm:spPr>
        <a:noFill/>
      </dgm:spPr>
      <dgm:t>
        <a:bodyPr/>
        <a:lstStyle/>
        <a:p>
          <a:r>
            <a:rPr lang="fr-FR" sz="1800" dirty="0">
              <a:solidFill>
                <a:schemeClr val="bg2">
                  <a:lumMod val="50000"/>
                </a:schemeClr>
              </a:solidFill>
            </a:rPr>
            <a:t>1573</a:t>
          </a:r>
        </a:p>
      </dgm:t>
    </dgm:pt>
    <dgm:pt modelId="{ADD83AD7-253B-4BF2-B01F-2C86CE390CE3}" type="parTrans" cxnId="{2CCD3E3D-99E5-4B72-9201-D801F458A7A3}">
      <dgm:prSet/>
      <dgm:spPr/>
      <dgm:t>
        <a:bodyPr/>
        <a:lstStyle/>
        <a:p>
          <a:endParaRPr lang="fr-FR"/>
        </a:p>
      </dgm:t>
    </dgm:pt>
    <dgm:pt modelId="{284A452F-2E95-4D71-A920-C467E0C227A9}" type="sibTrans" cxnId="{2CCD3E3D-99E5-4B72-9201-D801F458A7A3}">
      <dgm:prSet/>
      <dgm:spPr/>
      <dgm:t>
        <a:bodyPr/>
        <a:lstStyle/>
        <a:p>
          <a:endParaRPr lang="fr-FR"/>
        </a:p>
      </dgm:t>
    </dgm:pt>
    <dgm:pt modelId="{CF28D72D-CC74-4E7A-BBC3-5BEE871FD077}">
      <dgm:prSet custT="1"/>
      <dgm:spPr>
        <a:noFill/>
      </dgm:spPr>
      <dgm:t>
        <a:bodyPr/>
        <a:lstStyle/>
        <a:p>
          <a:r>
            <a:rPr lang="fr-FR" sz="1800" dirty="0">
              <a:solidFill>
                <a:schemeClr val="bg2">
                  <a:lumMod val="50000"/>
                </a:schemeClr>
              </a:solidFill>
            </a:rPr>
            <a:t>221</a:t>
          </a:r>
        </a:p>
      </dgm:t>
    </dgm:pt>
    <dgm:pt modelId="{6E601579-B184-4E34-91B5-6A235F0AD858}" type="parTrans" cxnId="{9C06FF27-13A3-451A-AB3C-D95A9CFE46D7}">
      <dgm:prSet/>
      <dgm:spPr/>
      <dgm:t>
        <a:bodyPr/>
        <a:lstStyle/>
        <a:p>
          <a:endParaRPr lang="fr-FR"/>
        </a:p>
      </dgm:t>
    </dgm:pt>
    <dgm:pt modelId="{BD4EE8F0-DDAA-4970-BDD8-07239CB6B968}" type="sibTrans" cxnId="{9C06FF27-13A3-451A-AB3C-D95A9CFE46D7}">
      <dgm:prSet/>
      <dgm:spPr/>
      <dgm:t>
        <a:bodyPr/>
        <a:lstStyle/>
        <a:p>
          <a:endParaRPr lang="fr-FR"/>
        </a:p>
      </dgm:t>
    </dgm:pt>
    <dgm:pt modelId="{00FDBCB4-DE00-4DA4-9245-F1B082A8589A}">
      <dgm:prSet custT="1"/>
      <dgm:spPr>
        <a:noFill/>
      </dgm:spPr>
      <dgm:t>
        <a:bodyPr/>
        <a:lstStyle/>
        <a:p>
          <a:r>
            <a:rPr lang="fr-FR" sz="1800" dirty="0">
              <a:solidFill>
                <a:schemeClr val="bg2">
                  <a:lumMod val="50000"/>
                </a:schemeClr>
              </a:solidFill>
            </a:rPr>
            <a:t>84</a:t>
          </a:r>
          <a:endParaRPr lang="fr-FR" sz="1000" dirty="0">
            <a:solidFill>
              <a:schemeClr val="bg2">
                <a:lumMod val="50000"/>
              </a:schemeClr>
            </a:solidFill>
          </a:endParaRPr>
        </a:p>
      </dgm:t>
    </dgm:pt>
    <dgm:pt modelId="{913DFDE5-A2B1-46F5-B652-9DF2CC8C3EB2}" type="parTrans" cxnId="{AAC8C5AA-BFF3-47FE-B056-9E4E0BF0AF3B}">
      <dgm:prSet/>
      <dgm:spPr/>
      <dgm:t>
        <a:bodyPr/>
        <a:lstStyle/>
        <a:p>
          <a:endParaRPr lang="fr-FR"/>
        </a:p>
      </dgm:t>
    </dgm:pt>
    <dgm:pt modelId="{E9F9F772-C362-4C52-B003-6904E7E3922F}" type="sibTrans" cxnId="{AAC8C5AA-BFF3-47FE-B056-9E4E0BF0AF3B}">
      <dgm:prSet/>
      <dgm:spPr/>
      <dgm:t>
        <a:bodyPr/>
        <a:lstStyle/>
        <a:p>
          <a:endParaRPr lang="fr-FR"/>
        </a:p>
      </dgm:t>
    </dgm:pt>
    <dgm:pt modelId="{F4BE7385-7CD2-4EF4-B9F9-D651D9D07EEB}">
      <dgm:prSet custT="1"/>
      <dgm:spPr>
        <a:noFill/>
      </dgm:spPr>
      <dgm:t>
        <a:bodyPr/>
        <a:lstStyle/>
        <a:p>
          <a:r>
            <a:rPr lang="fr-FR" sz="1800" dirty="0">
              <a:solidFill>
                <a:schemeClr val="bg2">
                  <a:lumMod val="50000"/>
                </a:schemeClr>
              </a:solidFill>
            </a:rPr>
            <a:t>51 clients sur le départ</a:t>
          </a:r>
          <a:endParaRPr lang="fr-FR" sz="4800" dirty="0">
            <a:solidFill>
              <a:schemeClr val="bg2">
                <a:lumMod val="50000"/>
              </a:schemeClr>
            </a:solidFill>
          </a:endParaRPr>
        </a:p>
      </dgm:t>
    </dgm:pt>
    <dgm:pt modelId="{C4829213-5C5A-4837-B5A0-3DE7912D164E}" type="parTrans" cxnId="{29C5B538-A806-42AC-97A6-330E58212119}">
      <dgm:prSet/>
      <dgm:spPr/>
      <dgm:t>
        <a:bodyPr/>
        <a:lstStyle/>
        <a:p>
          <a:endParaRPr lang="fr-FR"/>
        </a:p>
      </dgm:t>
    </dgm:pt>
    <dgm:pt modelId="{16A84EC1-47BF-4B2E-B5C6-0EDD035C10E4}" type="sibTrans" cxnId="{29C5B538-A806-42AC-97A6-330E58212119}">
      <dgm:prSet/>
      <dgm:spPr/>
      <dgm:t>
        <a:bodyPr/>
        <a:lstStyle/>
        <a:p>
          <a:endParaRPr lang="fr-FR"/>
        </a:p>
      </dgm:t>
    </dgm:pt>
    <dgm:pt modelId="{9A3B46C5-6227-493D-B9FA-E3A3D2431C6E}" type="pres">
      <dgm:prSet presAssocID="{F17FDAD7-556C-43F8-A8C4-164A63686943}" presName="Name0" presStyleCnt="0">
        <dgm:presLayoutVars>
          <dgm:dir/>
          <dgm:animLvl val="lvl"/>
          <dgm:resizeHandles val="exact"/>
        </dgm:presLayoutVars>
      </dgm:prSet>
      <dgm:spPr/>
    </dgm:pt>
    <dgm:pt modelId="{A466F247-7F69-444E-A806-01D2FA2ED9C5}" type="pres">
      <dgm:prSet presAssocID="{89510B56-60CA-42C2-86A0-48268C046CCC}" presName="Name8" presStyleCnt="0"/>
      <dgm:spPr/>
    </dgm:pt>
    <dgm:pt modelId="{7FF0FB2F-ED6A-4A51-BCA1-11FD8B237E2E}" type="pres">
      <dgm:prSet presAssocID="{89510B56-60CA-42C2-86A0-48268C046CCC}" presName="acctBkgd" presStyleLbl="alignAcc1" presStyleIdx="0" presStyleCnt="5"/>
      <dgm:spPr/>
    </dgm:pt>
    <dgm:pt modelId="{7C58B56B-ADB0-40EE-9E7E-AB52E654BC27}" type="pres">
      <dgm:prSet presAssocID="{89510B56-60CA-42C2-86A0-48268C046CCC}" presName="acctTx" presStyleLbl="alignAcc1" presStyleIdx="0" presStyleCnt="5">
        <dgm:presLayoutVars>
          <dgm:bulletEnabled val="1"/>
        </dgm:presLayoutVars>
      </dgm:prSet>
      <dgm:spPr/>
    </dgm:pt>
    <dgm:pt modelId="{CFF82050-9DB1-4B16-985F-71C765BE64EC}" type="pres">
      <dgm:prSet presAssocID="{89510B56-60CA-42C2-86A0-48268C046CCC}" presName="level" presStyleLbl="node1" presStyleIdx="0" presStyleCnt="5">
        <dgm:presLayoutVars>
          <dgm:chMax val="1"/>
          <dgm:bulletEnabled val="1"/>
        </dgm:presLayoutVars>
      </dgm:prSet>
      <dgm:spPr/>
    </dgm:pt>
    <dgm:pt modelId="{7FD03914-A089-4433-AD54-070843A8239C}" type="pres">
      <dgm:prSet presAssocID="{89510B56-60CA-42C2-86A0-48268C046C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616D8E0-1462-4BF4-B05B-F0D85E4B1CF7}" type="pres">
      <dgm:prSet presAssocID="{680E59DE-3AD8-4FED-A8C4-4BC667808D7E}" presName="Name8" presStyleCnt="0"/>
      <dgm:spPr/>
    </dgm:pt>
    <dgm:pt modelId="{255D1BD2-5121-4A92-9DB0-81D886E88476}" type="pres">
      <dgm:prSet presAssocID="{680E59DE-3AD8-4FED-A8C4-4BC667808D7E}" presName="acctBkgd" presStyleLbl="alignAcc1" presStyleIdx="1" presStyleCnt="5"/>
      <dgm:spPr/>
    </dgm:pt>
    <dgm:pt modelId="{FE14DDCB-54C2-422F-9E8C-A2661F3B66DA}" type="pres">
      <dgm:prSet presAssocID="{680E59DE-3AD8-4FED-A8C4-4BC667808D7E}" presName="acctTx" presStyleLbl="alignAcc1" presStyleIdx="1" presStyleCnt="5">
        <dgm:presLayoutVars>
          <dgm:bulletEnabled val="1"/>
        </dgm:presLayoutVars>
      </dgm:prSet>
      <dgm:spPr/>
    </dgm:pt>
    <dgm:pt modelId="{655668A6-532A-4666-8001-DEC9BB4767BB}" type="pres">
      <dgm:prSet presAssocID="{680E59DE-3AD8-4FED-A8C4-4BC667808D7E}" presName="level" presStyleLbl="node1" presStyleIdx="1" presStyleCnt="5">
        <dgm:presLayoutVars>
          <dgm:chMax val="1"/>
          <dgm:bulletEnabled val="1"/>
        </dgm:presLayoutVars>
      </dgm:prSet>
      <dgm:spPr/>
    </dgm:pt>
    <dgm:pt modelId="{4BBDEA79-66B5-4D4C-93EA-1FA9AD5B52E9}" type="pres">
      <dgm:prSet presAssocID="{680E59DE-3AD8-4FED-A8C4-4BC667808D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7ADE5A3-60F7-42F0-91AE-2A97525A5932}" type="pres">
      <dgm:prSet presAssocID="{B54701CA-4428-4C2E-8001-00AC8DB987F0}" presName="Name8" presStyleCnt="0"/>
      <dgm:spPr/>
    </dgm:pt>
    <dgm:pt modelId="{942B767B-199C-4A77-9EB0-09334A7BE71E}" type="pres">
      <dgm:prSet presAssocID="{B54701CA-4428-4C2E-8001-00AC8DB987F0}" presName="acctBkgd" presStyleLbl="alignAcc1" presStyleIdx="2" presStyleCnt="5"/>
      <dgm:spPr/>
    </dgm:pt>
    <dgm:pt modelId="{66A6FD0E-30B7-4BE7-86A6-A0C7C0BABA3A}" type="pres">
      <dgm:prSet presAssocID="{B54701CA-4428-4C2E-8001-00AC8DB987F0}" presName="acctTx" presStyleLbl="alignAcc1" presStyleIdx="2" presStyleCnt="5">
        <dgm:presLayoutVars>
          <dgm:bulletEnabled val="1"/>
        </dgm:presLayoutVars>
      </dgm:prSet>
      <dgm:spPr/>
    </dgm:pt>
    <dgm:pt modelId="{883B27F0-76C0-48FD-82B6-10784664EDEE}" type="pres">
      <dgm:prSet presAssocID="{B54701CA-4428-4C2E-8001-00AC8DB987F0}" presName="level" presStyleLbl="node1" presStyleIdx="2" presStyleCnt="5">
        <dgm:presLayoutVars>
          <dgm:chMax val="1"/>
          <dgm:bulletEnabled val="1"/>
        </dgm:presLayoutVars>
      </dgm:prSet>
      <dgm:spPr/>
    </dgm:pt>
    <dgm:pt modelId="{E3B47B8F-82BC-4B03-AD36-48D1F0DA67C0}" type="pres">
      <dgm:prSet presAssocID="{B54701CA-4428-4C2E-8001-00AC8DB987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17D441-22D3-402F-BF1D-108CC728BEB5}" type="pres">
      <dgm:prSet presAssocID="{9AF16FF1-8181-4216-BB9A-8CE98BCA55E7}" presName="Name8" presStyleCnt="0"/>
      <dgm:spPr/>
    </dgm:pt>
    <dgm:pt modelId="{C20FBC62-BAA5-4164-B367-416A81A5A2B5}" type="pres">
      <dgm:prSet presAssocID="{9AF16FF1-8181-4216-BB9A-8CE98BCA55E7}" presName="acctBkgd" presStyleLbl="alignAcc1" presStyleIdx="3" presStyleCnt="5"/>
      <dgm:spPr/>
    </dgm:pt>
    <dgm:pt modelId="{2B463B2A-6FFB-40DB-B1E2-CFA08381612F}" type="pres">
      <dgm:prSet presAssocID="{9AF16FF1-8181-4216-BB9A-8CE98BCA55E7}" presName="acctTx" presStyleLbl="alignAcc1" presStyleIdx="3" presStyleCnt="5">
        <dgm:presLayoutVars>
          <dgm:bulletEnabled val="1"/>
        </dgm:presLayoutVars>
      </dgm:prSet>
      <dgm:spPr/>
    </dgm:pt>
    <dgm:pt modelId="{7C9BBB9E-C309-45C0-8AC2-B088BA6CD0A4}" type="pres">
      <dgm:prSet presAssocID="{9AF16FF1-8181-4216-BB9A-8CE98BCA55E7}" presName="level" presStyleLbl="node1" presStyleIdx="3" presStyleCnt="5">
        <dgm:presLayoutVars>
          <dgm:chMax val="1"/>
          <dgm:bulletEnabled val="1"/>
        </dgm:presLayoutVars>
      </dgm:prSet>
      <dgm:spPr/>
    </dgm:pt>
    <dgm:pt modelId="{B904FAD0-A3FB-4312-AB08-52E704476609}" type="pres">
      <dgm:prSet presAssocID="{9AF16FF1-8181-4216-BB9A-8CE98BCA55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CEF1554-83ED-48E4-9387-3F72F57F3C75}" type="pres">
      <dgm:prSet presAssocID="{AC130B5A-F127-4A1C-9265-C53310745C44}" presName="Name8" presStyleCnt="0"/>
      <dgm:spPr/>
    </dgm:pt>
    <dgm:pt modelId="{8DB77819-31B2-4A8C-9286-56BCD45B7F09}" type="pres">
      <dgm:prSet presAssocID="{AC130B5A-F127-4A1C-9265-C53310745C44}" presName="acctBkgd" presStyleLbl="alignAcc1" presStyleIdx="4" presStyleCnt="5"/>
      <dgm:spPr/>
    </dgm:pt>
    <dgm:pt modelId="{AD7706DF-01A3-4727-8087-3A9AFF21FFD6}" type="pres">
      <dgm:prSet presAssocID="{AC130B5A-F127-4A1C-9265-C53310745C44}" presName="acctTx" presStyleLbl="alignAcc1" presStyleIdx="4" presStyleCnt="5">
        <dgm:presLayoutVars>
          <dgm:bulletEnabled val="1"/>
        </dgm:presLayoutVars>
      </dgm:prSet>
      <dgm:spPr/>
    </dgm:pt>
    <dgm:pt modelId="{6353A4F6-4FCD-471C-A25F-F952A696ADA1}" type="pres">
      <dgm:prSet presAssocID="{AC130B5A-F127-4A1C-9265-C53310745C44}" presName="level" presStyleLbl="node1" presStyleIdx="4" presStyleCnt="5">
        <dgm:presLayoutVars>
          <dgm:chMax val="1"/>
          <dgm:bulletEnabled val="1"/>
        </dgm:presLayoutVars>
      </dgm:prSet>
      <dgm:spPr/>
    </dgm:pt>
    <dgm:pt modelId="{3A9E08D3-9F62-4E61-A0EE-7E9E9EAA62E5}" type="pres">
      <dgm:prSet presAssocID="{AC130B5A-F127-4A1C-9265-C53310745C4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14C204-D692-48A5-95A5-7AB44E77EF5A}" type="presOf" srcId="{F4BE7385-7CD2-4EF4-B9F9-D651D9D07EEB}" destId="{8DB77819-31B2-4A8C-9286-56BCD45B7F09}" srcOrd="0" destOrd="0" presId="urn:microsoft.com/office/officeart/2005/8/layout/pyramid3"/>
    <dgm:cxn modelId="{4637AA08-3BDF-4658-959B-10A3D29E3F7F}" type="presOf" srcId="{F4BE7385-7CD2-4EF4-B9F9-D651D9D07EEB}" destId="{AD7706DF-01A3-4727-8087-3A9AFF21FFD6}" srcOrd="1" destOrd="0" presId="urn:microsoft.com/office/officeart/2005/8/layout/pyramid3"/>
    <dgm:cxn modelId="{C41CB609-CA0D-4378-AB13-E5D2F03E528D}" type="presOf" srcId="{9AF16FF1-8181-4216-BB9A-8CE98BCA55E7}" destId="{B904FAD0-A3FB-4312-AB08-52E704476609}" srcOrd="1" destOrd="0" presId="urn:microsoft.com/office/officeart/2005/8/layout/pyramid3"/>
    <dgm:cxn modelId="{AE8BD415-E5C7-4971-9FFA-6E56EF3E23A4}" srcId="{F17FDAD7-556C-43F8-A8C4-164A63686943}" destId="{AC130B5A-F127-4A1C-9265-C53310745C44}" srcOrd="4" destOrd="0" parTransId="{0E8C2C7C-3C07-4A4C-877D-D1F7B95258DF}" sibTransId="{013E1408-B5BD-41B2-B4AA-6341F082F7EE}"/>
    <dgm:cxn modelId="{ABDAD515-7F5F-4512-8A05-134C3FAB1C1D}" srcId="{F17FDAD7-556C-43F8-A8C4-164A63686943}" destId="{B54701CA-4428-4C2E-8001-00AC8DB987F0}" srcOrd="2" destOrd="0" parTransId="{2A9E26C2-BAE2-48D5-B9F7-215863DD386E}" sibTransId="{38AF748F-99B4-4532-BD8F-0A9927A7DFE4}"/>
    <dgm:cxn modelId="{1E484620-8D04-4AE6-AFD0-131B9D1E0A19}" type="presOf" srcId="{6EC454B7-F38F-4666-A006-BB77B0D270F0}" destId="{FE14DDCB-54C2-422F-9E8C-A2661F3B66DA}" srcOrd="1" destOrd="0" presId="urn:microsoft.com/office/officeart/2005/8/layout/pyramid3"/>
    <dgm:cxn modelId="{7C741022-1A2D-4EA9-B8E3-3AB8D1ABB338}" type="presOf" srcId="{AC130B5A-F127-4A1C-9265-C53310745C44}" destId="{6353A4F6-4FCD-471C-A25F-F952A696ADA1}" srcOrd="0" destOrd="0" presId="urn:microsoft.com/office/officeart/2005/8/layout/pyramid3"/>
    <dgm:cxn modelId="{9C06FF27-13A3-451A-AB3C-D95A9CFE46D7}" srcId="{B54701CA-4428-4C2E-8001-00AC8DB987F0}" destId="{CF28D72D-CC74-4E7A-BBC3-5BEE871FD077}" srcOrd="0" destOrd="0" parTransId="{6E601579-B184-4E34-91B5-6A235F0AD858}" sibTransId="{BD4EE8F0-DDAA-4970-BDD8-07239CB6B968}"/>
    <dgm:cxn modelId="{C769C928-579B-4F00-8BE4-2912DC9A590F}" type="presOf" srcId="{6EC454B7-F38F-4666-A006-BB77B0D270F0}" destId="{255D1BD2-5121-4A92-9DB0-81D886E88476}" srcOrd="0" destOrd="0" presId="urn:microsoft.com/office/officeart/2005/8/layout/pyramid3"/>
    <dgm:cxn modelId="{29C5B538-A806-42AC-97A6-330E58212119}" srcId="{AC130B5A-F127-4A1C-9265-C53310745C44}" destId="{F4BE7385-7CD2-4EF4-B9F9-D651D9D07EEB}" srcOrd="0" destOrd="0" parTransId="{C4829213-5C5A-4837-B5A0-3DE7912D164E}" sibTransId="{16A84EC1-47BF-4B2E-B5C6-0EDD035C10E4}"/>
    <dgm:cxn modelId="{2CCD3E3D-99E5-4B72-9201-D801F458A7A3}" srcId="{680E59DE-3AD8-4FED-A8C4-4BC667808D7E}" destId="{6EC454B7-F38F-4666-A006-BB77B0D270F0}" srcOrd="0" destOrd="0" parTransId="{ADD83AD7-253B-4BF2-B01F-2C86CE390CE3}" sibTransId="{284A452F-2E95-4D71-A920-C467E0C227A9}"/>
    <dgm:cxn modelId="{0293BA3D-6411-49F4-A679-0D3161729718}" srcId="{F17FDAD7-556C-43F8-A8C4-164A63686943}" destId="{680E59DE-3AD8-4FED-A8C4-4BC667808D7E}" srcOrd="1" destOrd="0" parTransId="{8C257911-8188-45D9-A86B-4B5A3D210F90}" sibTransId="{C1F617F3-43D0-48FD-B474-07EACC1F234E}"/>
    <dgm:cxn modelId="{1F6F9266-5E9C-40F8-8F30-79AB31616C07}" type="presOf" srcId="{AC130B5A-F127-4A1C-9265-C53310745C44}" destId="{3A9E08D3-9F62-4E61-A0EE-7E9E9EAA62E5}" srcOrd="1" destOrd="0" presId="urn:microsoft.com/office/officeart/2005/8/layout/pyramid3"/>
    <dgm:cxn modelId="{C654714B-E610-47C8-9F84-977B20678FE3}" type="presOf" srcId="{00FDBCB4-DE00-4DA4-9245-F1B082A8589A}" destId="{C20FBC62-BAA5-4164-B367-416A81A5A2B5}" srcOrd="0" destOrd="0" presId="urn:microsoft.com/office/officeart/2005/8/layout/pyramid3"/>
    <dgm:cxn modelId="{08B2D84C-678F-4CF2-8F5C-D040D2ACA40F}" type="presOf" srcId="{89510B56-60CA-42C2-86A0-48268C046CCC}" destId="{7FD03914-A089-4433-AD54-070843A8239C}" srcOrd="1" destOrd="0" presId="urn:microsoft.com/office/officeart/2005/8/layout/pyramid3"/>
    <dgm:cxn modelId="{007E226D-702B-4EA0-96A4-452B8F65257F}" type="presOf" srcId="{89510B56-60CA-42C2-86A0-48268C046CCC}" destId="{CFF82050-9DB1-4B16-985F-71C765BE64EC}" srcOrd="0" destOrd="0" presId="urn:microsoft.com/office/officeart/2005/8/layout/pyramid3"/>
    <dgm:cxn modelId="{C99A1D70-402A-46FC-8574-52935A0D9E43}" type="presOf" srcId="{00FDBCB4-DE00-4DA4-9245-F1B082A8589A}" destId="{2B463B2A-6FFB-40DB-B1E2-CFA08381612F}" srcOrd="1" destOrd="0" presId="urn:microsoft.com/office/officeart/2005/8/layout/pyramid3"/>
    <dgm:cxn modelId="{ECBE5F72-04BC-4E47-9A92-D6F8F729EAA2}" type="presOf" srcId="{CF28D72D-CC74-4E7A-BBC3-5BEE871FD077}" destId="{66A6FD0E-30B7-4BE7-86A6-A0C7C0BABA3A}" srcOrd="1" destOrd="0" presId="urn:microsoft.com/office/officeart/2005/8/layout/pyramid3"/>
    <dgm:cxn modelId="{F43AEE56-F653-480C-9F4E-CA649BB32AC1}" srcId="{F17FDAD7-556C-43F8-A8C4-164A63686943}" destId="{89510B56-60CA-42C2-86A0-48268C046CCC}" srcOrd="0" destOrd="0" parTransId="{E9987C60-74A9-4D3D-BD72-6CA8C7A321F3}" sibTransId="{EC835095-7B43-47D2-9102-7FEACF93649B}"/>
    <dgm:cxn modelId="{2E098A59-E6C5-43FB-A353-7F557AB9DA77}" type="presOf" srcId="{F17FDAD7-556C-43F8-A8C4-164A63686943}" destId="{9A3B46C5-6227-493D-B9FA-E3A3D2431C6E}" srcOrd="0" destOrd="0" presId="urn:microsoft.com/office/officeart/2005/8/layout/pyramid3"/>
    <dgm:cxn modelId="{3530ED8B-65B2-49FF-B6EC-064AFE13E7CC}" type="presOf" srcId="{84F8565D-F4FD-4AD7-8FC2-5ED12D54F832}" destId="{7FF0FB2F-ED6A-4A51-BCA1-11FD8B237E2E}" srcOrd="0" destOrd="0" presId="urn:microsoft.com/office/officeart/2005/8/layout/pyramid3"/>
    <dgm:cxn modelId="{04D1188E-959A-46D1-AEF5-C38381DC48EC}" srcId="{89510B56-60CA-42C2-86A0-48268C046CCC}" destId="{84F8565D-F4FD-4AD7-8FC2-5ED12D54F832}" srcOrd="0" destOrd="0" parTransId="{35F9A580-8929-42C7-B16D-32B97F349C34}" sibTransId="{F2D4F611-2433-4A68-B780-975E12FE4396}"/>
    <dgm:cxn modelId="{D9657A98-3527-421A-9E7D-CAA05858E832}" type="presOf" srcId="{84F8565D-F4FD-4AD7-8FC2-5ED12D54F832}" destId="{7C58B56B-ADB0-40EE-9E7E-AB52E654BC27}" srcOrd="1" destOrd="0" presId="urn:microsoft.com/office/officeart/2005/8/layout/pyramid3"/>
    <dgm:cxn modelId="{C97E45A5-D611-4B48-B328-4DBBC72171E5}" type="presOf" srcId="{CF28D72D-CC74-4E7A-BBC3-5BEE871FD077}" destId="{942B767B-199C-4A77-9EB0-09334A7BE71E}" srcOrd="0" destOrd="0" presId="urn:microsoft.com/office/officeart/2005/8/layout/pyramid3"/>
    <dgm:cxn modelId="{AAC8C5AA-BFF3-47FE-B056-9E4E0BF0AF3B}" srcId="{9AF16FF1-8181-4216-BB9A-8CE98BCA55E7}" destId="{00FDBCB4-DE00-4DA4-9245-F1B082A8589A}" srcOrd="0" destOrd="0" parTransId="{913DFDE5-A2B1-46F5-B652-9DF2CC8C3EB2}" sibTransId="{E9F9F772-C362-4C52-B003-6904E7E3922F}"/>
    <dgm:cxn modelId="{71F577B5-64B5-4CDF-98A6-D7B65D7031D3}" type="presOf" srcId="{680E59DE-3AD8-4FED-A8C4-4BC667808D7E}" destId="{4BBDEA79-66B5-4D4C-93EA-1FA9AD5B52E9}" srcOrd="1" destOrd="0" presId="urn:microsoft.com/office/officeart/2005/8/layout/pyramid3"/>
    <dgm:cxn modelId="{422917BE-11A7-4CF2-B147-D7AC1CC81EF4}" type="presOf" srcId="{9AF16FF1-8181-4216-BB9A-8CE98BCA55E7}" destId="{7C9BBB9E-C309-45C0-8AC2-B088BA6CD0A4}" srcOrd="0" destOrd="0" presId="urn:microsoft.com/office/officeart/2005/8/layout/pyramid3"/>
    <dgm:cxn modelId="{92AD40C1-2EED-446E-BFD5-975B301CA0E5}" srcId="{F17FDAD7-556C-43F8-A8C4-164A63686943}" destId="{9AF16FF1-8181-4216-BB9A-8CE98BCA55E7}" srcOrd="3" destOrd="0" parTransId="{A01F0242-3A4C-4B8A-83BE-8826DA440AFA}" sibTransId="{4669F66A-AC26-43BE-B9E4-C1C8AA7E5353}"/>
    <dgm:cxn modelId="{546800C8-3C20-4083-8136-40A8EE870FB2}" type="presOf" srcId="{B54701CA-4428-4C2E-8001-00AC8DB987F0}" destId="{883B27F0-76C0-48FD-82B6-10784664EDEE}" srcOrd="0" destOrd="0" presId="urn:microsoft.com/office/officeart/2005/8/layout/pyramid3"/>
    <dgm:cxn modelId="{04C101D2-2BA9-43B1-8498-6EC260A8B1B7}" type="presOf" srcId="{680E59DE-3AD8-4FED-A8C4-4BC667808D7E}" destId="{655668A6-532A-4666-8001-DEC9BB4767BB}" srcOrd="0" destOrd="0" presId="urn:microsoft.com/office/officeart/2005/8/layout/pyramid3"/>
    <dgm:cxn modelId="{A0C0ABE0-E21C-446A-BCB5-797FCE99E42C}" type="presOf" srcId="{B54701CA-4428-4C2E-8001-00AC8DB987F0}" destId="{E3B47B8F-82BC-4B03-AD36-48D1F0DA67C0}" srcOrd="1" destOrd="0" presId="urn:microsoft.com/office/officeart/2005/8/layout/pyramid3"/>
    <dgm:cxn modelId="{3F7DD72B-35A3-485C-B5CA-2AC2CC76D6D9}" type="presParOf" srcId="{9A3B46C5-6227-493D-B9FA-E3A3D2431C6E}" destId="{A466F247-7F69-444E-A806-01D2FA2ED9C5}" srcOrd="0" destOrd="0" presId="urn:microsoft.com/office/officeart/2005/8/layout/pyramid3"/>
    <dgm:cxn modelId="{C0CD9D34-B303-4958-818A-FAD9A6C4D7C8}" type="presParOf" srcId="{A466F247-7F69-444E-A806-01D2FA2ED9C5}" destId="{7FF0FB2F-ED6A-4A51-BCA1-11FD8B237E2E}" srcOrd="0" destOrd="0" presId="urn:microsoft.com/office/officeart/2005/8/layout/pyramid3"/>
    <dgm:cxn modelId="{B7A25EAB-E9C6-4334-8B28-967294139DD8}" type="presParOf" srcId="{A466F247-7F69-444E-A806-01D2FA2ED9C5}" destId="{7C58B56B-ADB0-40EE-9E7E-AB52E654BC27}" srcOrd="1" destOrd="0" presId="urn:microsoft.com/office/officeart/2005/8/layout/pyramid3"/>
    <dgm:cxn modelId="{B61C94A4-BDEB-4D6A-9305-72581BAC572E}" type="presParOf" srcId="{A466F247-7F69-444E-A806-01D2FA2ED9C5}" destId="{CFF82050-9DB1-4B16-985F-71C765BE64EC}" srcOrd="2" destOrd="0" presId="urn:microsoft.com/office/officeart/2005/8/layout/pyramid3"/>
    <dgm:cxn modelId="{68B5013B-FCD4-4163-AE86-EBAADAA50A86}" type="presParOf" srcId="{A466F247-7F69-444E-A806-01D2FA2ED9C5}" destId="{7FD03914-A089-4433-AD54-070843A8239C}" srcOrd="3" destOrd="0" presId="urn:microsoft.com/office/officeart/2005/8/layout/pyramid3"/>
    <dgm:cxn modelId="{740D9E99-3A74-40DB-B95C-D30033CEFA3E}" type="presParOf" srcId="{9A3B46C5-6227-493D-B9FA-E3A3D2431C6E}" destId="{4616D8E0-1462-4BF4-B05B-F0D85E4B1CF7}" srcOrd="1" destOrd="0" presId="urn:microsoft.com/office/officeart/2005/8/layout/pyramid3"/>
    <dgm:cxn modelId="{B9E87D53-C4B1-4140-AA91-A0748ACC5EA8}" type="presParOf" srcId="{4616D8E0-1462-4BF4-B05B-F0D85E4B1CF7}" destId="{255D1BD2-5121-4A92-9DB0-81D886E88476}" srcOrd="0" destOrd="0" presId="urn:microsoft.com/office/officeart/2005/8/layout/pyramid3"/>
    <dgm:cxn modelId="{149CA906-A806-42C6-931E-E38626A269A6}" type="presParOf" srcId="{4616D8E0-1462-4BF4-B05B-F0D85E4B1CF7}" destId="{FE14DDCB-54C2-422F-9E8C-A2661F3B66DA}" srcOrd="1" destOrd="0" presId="urn:microsoft.com/office/officeart/2005/8/layout/pyramid3"/>
    <dgm:cxn modelId="{19E0FEA3-EB4F-4207-8535-36B3115AB89A}" type="presParOf" srcId="{4616D8E0-1462-4BF4-B05B-F0D85E4B1CF7}" destId="{655668A6-532A-4666-8001-DEC9BB4767BB}" srcOrd="2" destOrd="0" presId="urn:microsoft.com/office/officeart/2005/8/layout/pyramid3"/>
    <dgm:cxn modelId="{CC1189BD-5CE9-4B05-9906-319BC26F59DD}" type="presParOf" srcId="{4616D8E0-1462-4BF4-B05B-F0D85E4B1CF7}" destId="{4BBDEA79-66B5-4D4C-93EA-1FA9AD5B52E9}" srcOrd="3" destOrd="0" presId="urn:microsoft.com/office/officeart/2005/8/layout/pyramid3"/>
    <dgm:cxn modelId="{6DC45FC7-8CBB-4041-BEB3-86304E672F96}" type="presParOf" srcId="{9A3B46C5-6227-493D-B9FA-E3A3D2431C6E}" destId="{27ADE5A3-60F7-42F0-91AE-2A97525A5932}" srcOrd="2" destOrd="0" presId="urn:microsoft.com/office/officeart/2005/8/layout/pyramid3"/>
    <dgm:cxn modelId="{3792AA57-E681-4DBC-BA20-7591929153EF}" type="presParOf" srcId="{27ADE5A3-60F7-42F0-91AE-2A97525A5932}" destId="{942B767B-199C-4A77-9EB0-09334A7BE71E}" srcOrd="0" destOrd="0" presId="urn:microsoft.com/office/officeart/2005/8/layout/pyramid3"/>
    <dgm:cxn modelId="{73B81927-4889-451B-86B7-7924E1C6E7C4}" type="presParOf" srcId="{27ADE5A3-60F7-42F0-91AE-2A97525A5932}" destId="{66A6FD0E-30B7-4BE7-86A6-A0C7C0BABA3A}" srcOrd="1" destOrd="0" presId="urn:microsoft.com/office/officeart/2005/8/layout/pyramid3"/>
    <dgm:cxn modelId="{EBE33DD6-6491-4BC3-BF6A-28C6E9BA0D8E}" type="presParOf" srcId="{27ADE5A3-60F7-42F0-91AE-2A97525A5932}" destId="{883B27F0-76C0-48FD-82B6-10784664EDEE}" srcOrd="2" destOrd="0" presId="urn:microsoft.com/office/officeart/2005/8/layout/pyramid3"/>
    <dgm:cxn modelId="{8375276B-B0D5-4BF0-99E1-13525683A19E}" type="presParOf" srcId="{27ADE5A3-60F7-42F0-91AE-2A97525A5932}" destId="{E3B47B8F-82BC-4B03-AD36-48D1F0DA67C0}" srcOrd="3" destOrd="0" presId="urn:microsoft.com/office/officeart/2005/8/layout/pyramid3"/>
    <dgm:cxn modelId="{ECF7539C-7E2F-430B-AEFF-4E6DFC7C2F8C}" type="presParOf" srcId="{9A3B46C5-6227-493D-B9FA-E3A3D2431C6E}" destId="{1F17D441-22D3-402F-BF1D-108CC728BEB5}" srcOrd="3" destOrd="0" presId="urn:microsoft.com/office/officeart/2005/8/layout/pyramid3"/>
    <dgm:cxn modelId="{870147C4-E827-4262-BD39-EB879830E710}" type="presParOf" srcId="{1F17D441-22D3-402F-BF1D-108CC728BEB5}" destId="{C20FBC62-BAA5-4164-B367-416A81A5A2B5}" srcOrd="0" destOrd="0" presId="urn:microsoft.com/office/officeart/2005/8/layout/pyramid3"/>
    <dgm:cxn modelId="{83724E93-597D-48D8-83A4-53C7DE3D0742}" type="presParOf" srcId="{1F17D441-22D3-402F-BF1D-108CC728BEB5}" destId="{2B463B2A-6FFB-40DB-B1E2-CFA08381612F}" srcOrd="1" destOrd="0" presId="urn:microsoft.com/office/officeart/2005/8/layout/pyramid3"/>
    <dgm:cxn modelId="{CE44E0C8-2038-495A-9241-AD2CF8CA4CE9}" type="presParOf" srcId="{1F17D441-22D3-402F-BF1D-108CC728BEB5}" destId="{7C9BBB9E-C309-45C0-8AC2-B088BA6CD0A4}" srcOrd="2" destOrd="0" presId="urn:microsoft.com/office/officeart/2005/8/layout/pyramid3"/>
    <dgm:cxn modelId="{914F0FD9-1851-4757-96DD-17C602440DB4}" type="presParOf" srcId="{1F17D441-22D3-402F-BF1D-108CC728BEB5}" destId="{B904FAD0-A3FB-4312-AB08-52E704476609}" srcOrd="3" destOrd="0" presId="urn:microsoft.com/office/officeart/2005/8/layout/pyramid3"/>
    <dgm:cxn modelId="{B0B23E8D-DBC3-4F93-9F65-7BDF848F8382}" type="presParOf" srcId="{9A3B46C5-6227-493D-B9FA-E3A3D2431C6E}" destId="{CCEF1554-83ED-48E4-9387-3F72F57F3C75}" srcOrd="4" destOrd="0" presId="urn:microsoft.com/office/officeart/2005/8/layout/pyramid3"/>
    <dgm:cxn modelId="{9F59E976-A6DB-4F17-9B61-91DDF8C9AE03}" type="presParOf" srcId="{CCEF1554-83ED-48E4-9387-3F72F57F3C75}" destId="{8DB77819-31B2-4A8C-9286-56BCD45B7F09}" srcOrd="0" destOrd="0" presId="urn:microsoft.com/office/officeart/2005/8/layout/pyramid3"/>
    <dgm:cxn modelId="{0F768687-ED2E-49A7-887B-BBA65049E756}" type="presParOf" srcId="{CCEF1554-83ED-48E4-9387-3F72F57F3C75}" destId="{AD7706DF-01A3-4727-8087-3A9AFF21FFD6}" srcOrd="1" destOrd="0" presId="urn:microsoft.com/office/officeart/2005/8/layout/pyramid3"/>
    <dgm:cxn modelId="{676F81AA-EDC9-4448-B1A0-D24C2E06493B}" type="presParOf" srcId="{CCEF1554-83ED-48E4-9387-3F72F57F3C75}" destId="{6353A4F6-4FCD-471C-A25F-F952A696ADA1}" srcOrd="2" destOrd="0" presId="urn:microsoft.com/office/officeart/2005/8/layout/pyramid3"/>
    <dgm:cxn modelId="{1C6737DF-8F38-4274-A329-E2C659E921E9}" type="presParOf" srcId="{CCEF1554-83ED-48E4-9387-3F72F57F3C75}" destId="{3A9E08D3-9F62-4E61-A0EE-7E9E9EAA62E5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0FB2F-ED6A-4A51-BCA1-11FD8B237E2E}">
      <dsp:nvSpPr>
        <dsp:cNvPr id="0" name=""/>
        <dsp:cNvSpPr/>
      </dsp:nvSpPr>
      <dsp:spPr>
        <a:xfrm>
          <a:off x="3027600" y="0"/>
          <a:ext cx="1919458" cy="694323"/>
        </a:xfrm>
        <a:prstGeom prst="nonIsoscelesTrapezoid">
          <a:avLst>
            <a:gd name="adj1" fmla="val 48450"/>
            <a:gd name="adj2" fmla="val 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bg2">
                  <a:lumMod val="50000"/>
                </a:schemeClr>
              </a:solidFill>
            </a:rPr>
            <a:t>8491</a:t>
          </a:r>
        </a:p>
      </dsp:txBody>
      <dsp:txXfrm>
        <a:off x="3364000" y="0"/>
        <a:ext cx="1583058" cy="694323"/>
      </dsp:txXfrm>
    </dsp:sp>
    <dsp:sp modelId="{CFF82050-9DB1-4B16-985F-71C765BE64EC}">
      <dsp:nvSpPr>
        <dsp:cNvPr id="0" name=""/>
        <dsp:cNvSpPr/>
      </dsp:nvSpPr>
      <dsp:spPr>
        <a:xfrm rot="10800000">
          <a:off x="0" y="0"/>
          <a:ext cx="3364000" cy="694323"/>
        </a:xfrm>
        <a:prstGeom prst="trapezoid">
          <a:avLst>
            <a:gd name="adj" fmla="val 4845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bg2">
                  <a:lumMod val="50000"/>
                </a:schemeClr>
              </a:solidFill>
            </a:rPr>
            <a:t>Clients actuels </a:t>
          </a:r>
        </a:p>
      </dsp:txBody>
      <dsp:txXfrm rot="-10800000">
        <a:off x="588700" y="0"/>
        <a:ext cx="2186600" cy="694323"/>
      </dsp:txXfrm>
    </dsp:sp>
    <dsp:sp modelId="{255D1BD2-5121-4A92-9DB0-81D886E88476}">
      <dsp:nvSpPr>
        <dsp:cNvPr id="0" name=""/>
        <dsp:cNvSpPr/>
      </dsp:nvSpPr>
      <dsp:spPr>
        <a:xfrm>
          <a:off x="2691200" y="694323"/>
          <a:ext cx="2255858" cy="694323"/>
        </a:xfrm>
        <a:prstGeom prst="nonIsoscelesTrapezoid">
          <a:avLst>
            <a:gd name="adj1" fmla="val 48450"/>
            <a:gd name="adj2" fmla="val 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bg2">
                  <a:lumMod val="50000"/>
                </a:schemeClr>
              </a:solidFill>
            </a:rPr>
            <a:t>1573</a:t>
          </a:r>
        </a:p>
      </dsp:txBody>
      <dsp:txXfrm>
        <a:off x="3027600" y="694323"/>
        <a:ext cx="1919458" cy="694323"/>
      </dsp:txXfrm>
    </dsp:sp>
    <dsp:sp modelId="{655668A6-532A-4666-8001-DEC9BB4767BB}">
      <dsp:nvSpPr>
        <dsp:cNvPr id="0" name=""/>
        <dsp:cNvSpPr/>
      </dsp:nvSpPr>
      <dsp:spPr>
        <a:xfrm rot="10800000">
          <a:off x="336400" y="694323"/>
          <a:ext cx="2691200" cy="694323"/>
        </a:xfrm>
        <a:prstGeom prst="trapezoid">
          <a:avLst>
            <a:gd name="adj" fmla="val 4845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>
              <a:solidFill>
                <a:schemeClr val="bg2">
                  <a:lumMod val="50000"/>
                </a:schemeClr>
              </a:solidFill>
            </a:rPr>
            <a:t>Clients avec indicateur « Transactions »</a:t>
          </a:r>
        </a:p>
      </dsp:txBody>
      <dsp:txXfrm rot="-10800000">
        <a:off x="807360" y="694323"/>
        <a:ext cx="1749280" cy="694323"/>
      </dsp:txXfrm>
    </dsp:sp>
    <dsp:sp modelId="{942B767B-199C-4A77-9EB0-09334A7BE71E}">
      <dsp:nvSpPr>
        <dsp:cNvPr id="0" name=""/>
        <dsp:cNvSpPr/>
      </dsp:nvSpPr>
      <dsp:spPr>
        <a:xfrm>
          <a:off x="2354800" y="1388647"/>
          <a:ext cx="2592258" cy="694323"/>
        </a:xfrm>
        <a:prstGeom prst="nonIsoscelesTrapezoid">
          <a:avLst>
            <a:gd name="adj1" fmla="val 48450"/>
            <a:gd name="adj2" fmla="val 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bg2">
                  <a:lumMod val="50000"/>
                </a:schemeClr>
              </a:solidFill>
            </a:rPr>
            <a:t>221</a:t>
          </a:r>
        </a:p>
      </dsp:txBody>
      <dsp:txXfrm>
        <a:off x="2691200" y="1388647"/>
        <a:ext cx="2255858" cy="694323"/>
      </dsp:txXfrm>
    </dsp:sp>
    <dsp:sp modelId="{883B27F0-76C0-48FD-82B6-10784664EDEE}">
      <dsp:nvSpPr>
        <dsp:cNvPr id="0" name=""/>
        <dsp:cNvSpPr/>
      </dsp:nvSpPr>
      <dsp:spPr>
        <a:xfrm rot="10800000">
          <a:off x="672800" y="1388647"/>
          <a:ext cx="2018400" cy="694323"/>
        </a:xfrm>
        <a:prstGeom prst="trapezoid">
          <a:avLst>
            <a:gd name="adj" fmla="val 4845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>
              <a:solidFill>
                <a:schemeClr val="bg2">
                  <a:lumMod val="50000"/>
                </a:schemeClr>
              </a:solidFill>
            </a:rPr>
            <a:t>Clients avec indicateur « crédit »</a:t>
          </a:r>
        </a:p>
      </dsp:txBody>
      <dsp:txXfrm rot="-10800000">
        <a:off x="1026020" y="1388647"/>
        <a:ext cx="1311960" cy="694323"/>
      </dsp:txXfrm>
    </dsp:sp>
    <dsp:sp modelId="{C20FBC62-BAA5-4164-B367-416A81A5A2B5}">
      <dsp:nvSpPr>
        <dsp:cNvPr id="0" name=""/>
        <dsp:cNvSpPr/>
      </dsp:nvSpPr>
      <dsp:spPr>
        <a:xfrm>
          <a:off x="2018400" y="2082970"/>
          <a:ext cx="2928658" cy="694323"/>
        </a:xfrm>
        <a:prstGeom prst="nonIsoscelesTrapezoid">
          <a:avLst>
            <a:gd name="adj1" fmla="val 48450"/>
            <a:gd name="adj2" fmla="val 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bg2">
                  <a:lumMod val="50000"/>
                </a:schemeClr>
              </a:solidFill>
            </a:rPr>
            <a:t>84</a:t>
          </a:r>
          <a:endParaRPr lang="fr-FR" sz="1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354800" y="2082970"/>
        <a:ext cx="2592258" cy="694323"/>
      </dsp:txXfrm>
    </dsp:sp>
    <dsp:sp modelId="{7C9BBB9E-C309-45C0-8AC2-B088BA6CD0A4}">
      <dsp:nvSpPr>
        <dsp:cNvPr id="0" name=""/>
        <dsp:cNvSpPr/>
      </dsp:nvSpPr>
      <dsp:spPr>
        <a:xfrm rot="10800000">
          <a:off x="1009200" y="2082970"/>
          <a:ext cx="1345600" cy="694323"/>
        </a:xfrm>
        <a:prstGeom prst="trapezoid">
          <a:avLst>
            <a:gd name="adj" fmla="val 48450"/>
          </a:avLst>
        </a:prstGeom>
        <a:solidFill>
          <a:srgbClr val="FF616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>
              <a:solidFill>
                <a:schemeClr val="bg2">
                  <a:lumMod val="50000"/>
                </a:schemeClr>
              </a:solidFill>
            </a:rPr>
            <a:t>Clients avec indicateur « inactif » </a:t>
          </a:r>
        </a:p>
      </dsp:txBody>
      <dsp:txXfrm rot="-10800000">
        <a:off x="1244680" y="2082970"/>
        <a:ext cx="874640" cy="694323"/>
      </dsp:txXfrm>
    </dsp:sp>
    <dsp:sp modelId="{8DB77819-31B2-4A8C-9286-56BCD45B7F09}">
      <dsp:nvSpPr>
        <dsp:cNvPr id="0" name=""/>
        <dsp:cNvSpPr/>
      </dsp:nvSpPr>
      <dsp:spPr>
        <a:xfrm>
          <a:off x="1682000" y="2777294"/>
          <a:ext cx="3265058" cy="694323"/>
        </a:xfrm>
        <a:prstGeom prst="nonIsoscelesTrapezoid">
          <a:avLst>
            <a:gd name="adj1" fmla="val 48450"/>
            <a:gd name="adj2" fmla="val 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bg2">
                  <a:lumMod val="50000"/>
                </a:schemeClr>
              </a:solidFill>
            </a:rPr>
            <a:t>51 clients sur le départ</a:t>
          </a:r>
          <a:endParaRPr lang="fr-FR" sz="4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018400" y="2777294"/>
        <a:ext cx="2928658" cy="694323"/>
      </dsp:txXfrm>
    </dsp:sp>
    <dsp:sp modelId="{6353A4F6-4FCD-471C-A25F-F952A696ADA1}">
      <dsp:nvSpPr>
        <dsp:cNvPr id="0" name=""/>
        <dsp:cNvSpPr/>
      </dsp:nvSpPr>
      <dsp:spPr>
        <a:xfrm rot="10800000">
          <a:off x="1345600" y="2777294"/>
          <a:ext cx="672800" cy="694323"/>
        </a:xfrm>
        <a:prstGeom prst="trapezoid">
          <a:avLst>
            <a:gd name="adj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solidFill>
                <a:schemeClr val="bg2">
                  <a:lumMod val="50000"/>
                </a:schemeClr>
              </a:solidFill>
            </a:rPr>
            <a:t>Clients avec indicateur « interactions » </a:t>
          </a:r>
        </a:p>
      </dsp:txBody>
      <dsp:txXfrm rot="-10800000">
        <a:off x="1345600" y="2777294"/>
        <a:ext cx="672800" cy="69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AC45C157-107C-82E1-849C-AD0DAA9BB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>
            <a:extLst>
              <a:ext uri="{FF2B5EF4-FFF2-40B4-BE49-F238E27FC236}">
                <a16:creationId xmlns:a16="http://schemas.microsoft.com/office/drawing/2014/main" id="{7A2476B5-ED82-F988-464A-75604EF3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>
            <a:extLst>
              <a:ext uri="{FF2B5EF4-FFF2-40B4-BE49-F238E27FC236}">
                <a16:creationId xmlns:a16="http://schemas.microsoft.com/office/drawing/2014/main" id="{3515C6A7-548F-39A3-593D-30BB2FAC66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23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95725D94-99FA-1B3D-3272-2E9FC460F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>
            <a:extLst>
              <a:ext uri="{FF2B5EF4-FFF2-40B4-BE49-F238E27FC236}">
                <a16:creationId xmlns:a16="http://schemas.microsoft.com/office/drawing/2014/main" id="{AA74B811-709F-46D0-218E-89EA1F9A6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>
            <a:extLst>
              <a:ext uri="{FF2B5EF4-FFF2-40B4-BE49-F238E27FC236}">
                <a16:creationId xmlns:a16="http://schemas.microsoft.com/office/drawing/2014/main" id="{CE47B69A-6702-453C-EF5F-FABAE7C99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3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2C16C4C5-CBED-0C28-FDA2-CD187C59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>
            <a:extLst>
              <a:ext uri="{FF2B5EF4-FFF2-40B4-BE49-F238E27FC236}">
                <a16:creationId xmlns:a16="http://schemas.microsoft.com/office/drawing/2014/main" id="{A970CC95-FBE9-B96C-A03C-C3F08CCE9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>
            <a:extLst>
              <a:ext uri="{FF2B5EF4-FFF2-40B4-BE49-F238E27FC236}">
                <a16:creationId xmlns:a16="http://schemas.microsoft.com/office/drawing/2014/main" id="{AB5BE033-60EF-BFC4-62D6-DBA18357F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4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>
          <a:extLst>
            <a:ext uri="{FF2B5EF4-FFF2-40B4-BE49-F238E27FC236}">
              <a16:creationId xmlns:a16="http://schemas.microsoft.com/office/drawing/2014/main" id="{4B0A1003-1FCC-1C45-5FD8-DAD8B78C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>
            <a:extLst>
              <a:ext uri="{FF2B5EF4-FFF2-40B4-BE49-F238E27FC236}">
                <a16:creationId xmlns:a16="http://schemas.microsoft.com/office/drawing/2014/main" id="{EB3F3234-49A6-42CE-AA1B-D2AFBA8E4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>
            <a:extLst>
              <a:ext uri="{FF2B5EF4-FFF2-40B4-BE49-F238E27FC236}">
                <a16:creationId xmlns:a16="http://schemas.microsoft.com/office/drawing/2014/main" id="{F3797DF9-5965-E1D2-A745-AD71E7B60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8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E14FA95-E145-4C73-8D8B-7A3435AD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798C67DE-FBAD-D57E-8C1A-B04DDFF99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6C705B16-5F75-1AF3-E6B9-0A1D922622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9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EB68FB75-2D67-BD05-F1E9-6A14B819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>
            <a:extLst>
              <a:ext uri="{FF2B5EF4-FFF2-40B4-BE49-F238E27FC236}">
                <a16:creationId xmlns:a16="http://schemas.microsoft.com/office/drawing/2014/main" id="{A049D1EE-A096-A4BF-DE3B-CB45EE423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>
            <a:extLst>
              <a:ext uri="{FF2B5EF4-FFF2-40B4-BE49-F238E27FC236}">
                <a16:creationId xmlns:a16="http://schemas.microsoft.com/office/drawing/2014/main" id="{B38E97FA-FAFF-B926-EAA3-D14F93CC0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21362373-08BE-EECC-E843-27C95732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>
            <a:extLst>
              <a:ext uri="{FF2B5EF4-FFF2-40B4-BE49-F238E27FC236}">
                <a16:creationId xmlns:a16="http://schemas.microsoft.com/office/drawing/2014/main" id="{0E327859-D004-A6A9-814A-EE938C43F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>
            <a:extLst>
              <a:ext uri="{FF2B5EF4-FFF2-40B4-BE49-F238E27FC236}">
                <a16:creationId xmlns:a16="http://schemas.microsoft.com/office/drawing/2014/main" id="{5DA811AD-AB36-45C3-D3D5-631B3B3BD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1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7EBA8006-1941-6E59-BD93-F205D359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>
            <a:extLst>
              <a:ext uri="{FF2B5EF4-FFF2-40B4-BE49-F238E27FC236}">
                <a16:creationId xmlns:a16="http://schemas.microsoft.com/office/drawing/2014/main" id="{2DDE3EFE-A0FF-4668-D904-CA079580C1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>
            <a:extLst>
              <a:ext uri="{FF2B5EF4-FFF2-40B4-BE49-F238E27FC236}">
                <a16:creationId xmlns:a16="http://schemas.microsoft.com/office/drawing/2014/main" id="{9303CF79-1BDC-6239-8D2A-7F24BEC49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818000" y="2171550"/>
            <a:ext cx="5692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0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PRIMERO BANK</a:t>
            </a:r>
            <a:endParaRPr sz="4000" b="0" i="0" u="none" strike="noStrike" cap="none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CBBE176F-697E-D993-8B62-92DB0B52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>
            <a:extLst>
              <a:ext uri="{FF2B5EF4-FFF2-40B4-BE49-F238E27FC236}">
                <a16:creationId xmlns:a16="http://schemas.microsoft.com/office/drawing/2014/main" id="{43E590D1-2E71-FE16-5E59-8AC3A49EC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589128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Indicateurs - Prédictions des départs chez les clients actuels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1FC65A-C368-A09F-13B4-ADF33C34C8BB}"/>
              </a:ext>
            </a:extLst>
          </p:cNvPr>
          <p:cNvSpPr txBox="1"/>
          <p:nvPr/>
        </p:nvSpPr>
        <p:spPr>
          <a:xfrm>
            <a:off x="2092270" y="2308217"/>
            <a:ext cx="6437215" cy="48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 transaction &lt;45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5C31E-2592-2697-4BB9-43CD4E4A9179}"/>
              </a:ext>
            </a:extLst>
          </p:cNvPr>
          <p:cNvSpPr txBox="1"/>
          <p:nvPr/>
        </p:nvSpPr>
        <p:spPr>
          <a:xfrm>
            <a:off x="2588029" y="1557251"/>
            <a:ext cx="344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C00000"/>
                </a:solidFill>
              </a:rPr>
              <a:t>4 Indicateurs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BD2FF5-F2C5-21F8-A900-0FDD94382F83}"/>
              </a:ext>
            </a:extLst>
          </p:cNvPr>
          <p:cNvSpPr txBox="1"/>
          <p:nvPr/>
        </p:nvSpPr>
        <p:spPr>
          <a:xfrm>
            <a:off x="2058174" y="2785872"/>
            <a:ext cx="595444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-Montant de l’encours moyen &lt;680€</a:t>
            </a: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EA0D25-7333-105C-203F-0C4E13F31B6D}"/>
              </a:ext>
            </a:extLst>
          </p:cNvPr>
          <p:cNvSpPr txBox="1"/>
          <p:nvPr/>
        </p:nvSpPr>
        <p:spPr>
          <a:xfrm>
            <a:off x="2092270" y="3287445"/>
            <a:ext cx="4699086" cy="48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-Durée d’inactivité &gt; 2 mois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58FE4A-C9F8-4820-784F-3EE1DBC5847E}"/>
              </a:ext>
            </a:extLst>
          </p:cNvPr>
          <p:cNvSpPr txBox="1"/>
          <p:nvPr/>
        </p:nvSpPr>
        <p:spPr>
          <a:xfrm>
            <a:off x="2092270" y="3749314"/>
            <a:ext cx="5408909" cy="48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d’interactions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83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4813EC91-C493-3528-60CB-D5454296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>
            <a:extLst>
              <a:ext uri="{FF2B5EF4-FFF2-40B4-BE49-F238E27FC236}">
                <a16:creationId xmlns:a16="http://schemas.microsoft.com/office/drawing/2014/main" id="{F9813425-6BE8-0F73-A36D-EA218239B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Calcul des clients à risques</a:t>
            </a:r>
            <a:br>
              <a:rPr lang="fr-FR" dirty="0"/>
            </a:br>
            <a:r>
              <a:rPr lang="fr-FR" sz="2000" b="0" dirty="0"/>
              <a:t>L’analyse des données</a:t>
            </a:r>
            <a:br>
              <a:rPr lang="fr-FR" dirty="0"/>
            </a:br>
            <a:endParaRPr b="0" dirty="0"/>
          </a:p>
        </p:txBody>
      </p:sp>
      <p:grpSp>
        <p:nvGrpSpPr>
          <p:cNvPr id="308" name="Google Shape;308;p5">
            <a:extLst>
              <a:ext uri="{FF2B5EF4-FFF2-40B4-BE49-F238E27FC236}">
                <a16:creationId xmlns:a16="http://schemas.microsoft.com/office/drawing/2014/main" id="{37B1DA1D-6904-E4F2-6196-A350759F436A}"/>
              </a:ext>
            </a:extLst>
          </p:cNvPr>
          <p:cNvGrpSpPr/>
          <p:nvPr/>
        </p:nvGrpSpPr>
        <p:grpSpPr>
          <a:xfrm>
            <a:off x="6012218" y="1748440"/>
            <a:ext cx="2635981" cy="2740677"/>
            <a:chOff x="6011400" y="1320800"/>
            <a:chExt cx="2923050" cy="2733840"/>
          </a:xfrm>
        </p:grpSpPr>
        <p:pic>
          <p:nvPicPr>
            <p:cNvPr id="309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960EAE02-2559-583B-B52A-D59FE0F31F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5">
              <a:extLst>
                <a:ext uri="{FF2B5EF4-FFF2-40B4-BE49-F238E27FC236}">
                  <a16:creationId xmlns:a16="http://schemas.microsoft.com/office/drawing/2014/main" id="{AE1EC456-7F97-7CAB-C0DD-550A3AC101AD}"/>
                </a:ext>
              </a:extLst>
            </p:cNvPr>
            <p:cNvSpPr txBox="1"/>
            <p:nvPr/>
          </p:nvSpPr>
          <p:spPr>
            <a:xfrm rot="21340388">
              <a:off x="6554604" y="1870995"/>
              <a:ext cx="2090190" cy="1749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800" dirty="0"/>
                <a:t>0,60% des clients actuels ont les 4 indicateurs de risque de départ.</a:t>
              </a:r>
              <a:endParaRPr sz="1800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BF710A95-EA10-9688-CB6B-C2F2CFE3CE1A}"/>
              </a:ext>
            </a:extLst>
          </p:cNvPr>
          <p:cNvSpPr txBox="1"/>
          <p:nvPr/>
        </p:nvSpPr>
        <p:spPr>
          <a:xfrm>
            <a:off x="2286000" y="24175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210762-03B6-2E1B-8123-982E761C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2A608D6-11C1-EB2D-B2DA-38FA69194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684436"/>
              </p:ext>
            </p:extLst>
          </p:nvPr>
        </p:nvGraphicFramePr>
        <p:xfrm>
          <a:off x="1280160" y="1441345"/>
          <a:ext cx="4947059" cy="347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56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F82050-9DB1-4B16-985F-71C765BE6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>
                                            <p:graphicEl>
                                              <a:dgm id="{CFF82050-9DB1-4B16-985F-71C765BE6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F0FB2F-ED6A-4A51-BCA1-11FD8B237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>
                                            <p:graphicEl>
                                              <a:dgm id="{7FF0FB2F-ED6A-4A51-BCA1-11FD8B237E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5668A6-532A-4666-8001-DEC9BB476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5">
                                            <p:graphicEl>
                                              <a:dgm id="{655668A6-532A-4666-8001-DEC9BB476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5D1BD2-5121-4A92-9DB0-81D886E8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">
                                            <p:graphicEl>
                                              <a:dgm id="{255D1BD2-5121-4A92-9DB0-81D886E88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3B27F0-76C0-48FD-82B6-10784664E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5">
                                            <p:graphicEl>
                                              <a:dgm id="{883B27F0-76C0-48FD-82B6-10784664E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B767B-199C-4A77-9EB0-09334A7BE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5">
                                            <p:graphicEl>
                                              <a:dgm id="{942B767B-199C-4A77-9EB0-09334A7BE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9BBB9E-C309-45C0-8AC2-B088BA6CD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5">
                                            <p:graphicEl>
                                              <a:dgm id="{7C9BBB9E-C309-45C0-8AC2-B088BA6CD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FBC62-BAA5-4164-B367-416A81A5A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5">
                                            <p:graphicEl>
                                              <a:dgm id="{C20FBC62-BAA5-4164-B367-416A81A5A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53A4F6-4FCD-471C-A25F-F952A696A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5">
                                            <p:graphicEl>
                                              <a:dgm id="{6353A4F6-4FCD-471C-A25F-F952A696A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B77819-31B2-4A8C-9286-56BCD45B7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5">
                                            <p:graphicEl>
                                              <a:dgm id="{8DB77819-31B2-4A8C-9286-56BCD45B7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Bilan et recommandations</a:t>
            </a:r>
            <a:br>
              <a:rPr lang="fr-FR" dirty="0"/>
            </a:br>
            <a:endParaRPr b="0" dirty="0"/>
          </a:p>
        </p:txBody>
      </p:sp>
      <p:grpSp>
        <p:nvGrpSpPr>
          <p:cNvPr id="316" name="Google Shape;316;p6"/>
          <p:cNvGrpSpPr/>
          <p:nvPr/>
        </p:nvGrpSpPr>
        <p:grpSpPr>
          <a:xfrm>
            <a:off x="6508019" y="1576054"/>
            <a:ext cx="2635981" cy="2740677"/>
            <a:chOff x="6011400" y="1320800"/>
            <a:chExt cx="2923050" cy="2733840"/>
          </a:xfrm>
        </p:grpSpPr>
        <p:pic>
          <p:nvPicPr>
            <p:cNvPr id="317" name="Google Shape;317;p6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6"/>
            <p:cNvSpPr txBox="1"/>
            <p:nvPr/>
          </p:nvSpPr>
          <p:spPr>
            <a:xfrm rot="21340388">
              <a:off x="6589518" y="1940229"/>
              <a:ext cx="2000101" cy="1627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20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Retenir les clients !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2000" b="1" i="0" u="none" strike="noStrike" cap="none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20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 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2000" b="1" dirty="0">
                  <a:latin typeface="Maven Pro"/>
                  <a:sym typeface="Maven Pro"/>
                </a:rPr>
                <a:t>Pourquoi ?</a:t>
              </a:r>
              <a:endParaRPr sz="2400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1D1B2E1-663D-A259-1E5A-B6585E8B110E}"/>
              </a:ext>
            </a:extLst>
          </p:cNvPr>
          <p:cNvSpPr txBox="1"/>
          <p:nvPr/>
        </p:nvSpPr>
        <p:spPr>
          <a:xfrm>
            <a:off x="247921" y="1321224"/>
            <a:ext cx="6306589" cy="48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Qui ?</a:t>
            </a:r>
            <a:endParaRPr lang="fr-FR" sz="2400" b="1" dirty="0">
              <a:solidFill>
                <a:srgbClr val="C00000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717643-2BF3-814A-305B-FC70A10B2F59}"/>
              </a:ext>
            </a:extLst>
          </p:cNvPr>
          <p:cNvSpPr txBox="1"/>
          <p:nvPr/>
        </p:nvSpPr>
        <p:spPr>
          <a:xfrm>
            <a:off x="252003" y="2738352"/>
            <a:ext cx="6298426" cy="48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fr-FR" sz="2400" b="1" dirty="0">
                <a:solidFill>
                  <a:srgbClr val="C00000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Pourquoi</a:t>
            </a:r>
            <a:r>
              <a:rPr lang="fr-FR" sz="1800" dirty="0">
                <a:solidFill>
                  <a:srgbClr val="C00000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?</a:t>
            </a:r>
            <a:endParaRPr lang="fr-FR" sz="1800" b="1" dirty="0">
              <a:solidFill>
                <a:srgbClr val="C00000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04573E-8A14-AAE5-6FD8-50862706820E}"/>
              </a:ext>
            </a:extLst>
          </p:cNvPr>
          <p:cNvSpPr txBox="1"/>
          <p:nvPr/>
        </p:nvSpPr>
        <p:spPr>
          <a:xfrm>
            <a:off x="542741" y="1808152"/>
            <a:ext cx="596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Les femmes</a:t>
            </a:r>
            <a:r>
              <a:rPr lang="fr-FR" sz="1800"/>
              <a:t>, les </a:t>
            </a:r>
            <a:r>
              <a:rPr lang="fr-FR" sz="1800" dirty="0"/>
              <a:t>hauts revenus et les détenteurs de carte haut de gamme.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827162-C5B3-2379-3E5B-1DFD92D0CEA0}"/>
              </a:ext>
            </a:extLst>
          </p:cNvPr>
          <p:cNvSpPr txBox="1"/>
          <p:nvPr/>
        </p:nvSpPr>
        <p:spPr>
          <a:xfrm>
            <a:off x="542741" y="3249561"/>
            <a:ext cx="596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Faible engagement bancaire, faible utilisation de la carte, inactivité prolongée et interactions fréquentes avec la banque.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AE4FE8BF-75B2-92A3-47D9-3FEDDE00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>
            <a:extLst>
              <a:ext uri="{FF2B5EF4-FFF2-40B4-BE49-F238E27FC236}">
                <a16:creationId xmlns:a16="http://schemas.microsoft.com/office/drawing/2014/main" id="{7221BE2C-8835-FF12-89B0-8E82EDF06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Bilan et recommandations</a:t>
            </a:r>
            <a:br>
              <a:rPr lang="fr-FR" dirty="0"/>
            </a:br>
            <a:endParaRPr b="0" dirty="0"/>
          </a:p>
        </p:txBody>
      </p:sp>
      <p:grpSp>
        <p:nvGrpSpPr>
          <p:cNvPr id="316" name="Google Shape;316;p6">
            <a:extLst>
              <a:ext uri="{FF2B5EF4-FFF2-40B4-BE49-F238E27FC236}">
                <a16:creationId xmlns:a16="http://schemas.microsoft.com/office/drawing/2014/main" id="{282A2C7B-F275-BD34-E87C-BF3C53616683}"/>
              </a:ext>
            </a:extLst>
          </p:cNvPr>
          <p:cNvGrpSpPr/>
          <p:nvPr/>
        </p:nvGrpSpPr>
        <p:grpSpPr>
          <a:xfrm>
            <a:off x="6483422" y="2269388"/>
            <a:ext cx="2635981" cy="2740677"/>
            <a:chOff x="6011400" y="1320800"/>
            <a:chExt cx="2923050" cy="2733840"/>
          </a:xfrm>
        </p:grpSpPr>
        <p:pic>
          <p:nvPicPr>
            <p:cNvPr id="317" name="Google Shape;317;p6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40166C55-6559-9B0E-A279-55F29240614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6">
              <a:extLst>
                <a:ext uri="{FF2B5EF4-FFF2-40B4-BE49-F238E27FC236}">
                  <a16:creationId xmlns:a16="http://schemas.microsoft.com/office/drawing/2014/main" id="{7CE917AB-7D51-A108-A777-A4B9C38EFADC}"/>
                </a:ext>
              </a:extLst>
            </p:cNvPr>
            <p:cNvSpPr txBox="1"/>
            <p:nvPr/>
          </p:nvSpPr>
          <p:spPr>
            <a:xfrm rot="21340388">
              <a:off x="6541164" y="2043568"/>
              <a:ext cx="2000101" cy="1197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Retenir les clients !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800" b="1" i="0" u="none" strike="noStrike" cap="none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Comment ?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FB1C872-D469-5312-E99C-849170826066}"/>
              </a:ext>
            </a:extLst>
          </p:cNvPr>
          <p:cNvSpPr txBox="1"/>
          <p:nvPr/>
        </p:nvSpPr>
        <p:spPr>
          <a:xfrm>
            <a:off x="274171" y="1185484"/>
            <a:ext cx="6306589" cy="42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fr-FR" sz="2000" b="1" dirty="0">
                <a:solidFill>
                  <a:srgbClr val="C00000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Actions à mettre en place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E323C6-5615-159B-6002-417FFD7C5A9F}"/>
              </a:ext>
            </a:extLst>
          </p:cNvPr>
          <p:cNvSpPr txBox="1"/>
          <p:nvPr/>
        </p:nvSpPr>
        <p:spPr>
          <a:xfrm>
            <a:off x="191724" y="1612086"/>
            <a:ext cx="6389031" cy="60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800" b="1" dirty="0">
                <a:solidFill>
                  <a:srgbClr val="00B05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fr-FR" sz="1800" b="1" dirty="0">
                <a:solidFill>
                  <a:srgbClr val="00B05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Relancer les clients inactifs après 2 mois </a:t>
            </a:r>
            <a:r>
              <a:rPr lang="fr-FR" sz="120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(via e-mail, offre, push appli…)</a:t>
            </a:r>
            <a:endParaRPr lang="fr-F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151AA2-B592-5472-AB1F-AE41E5E6FBE6}"/>
              </a:ext>
            </a:extLst>
          </p:cNvPr>
          <p:cNvSpPr txBox="1"/>
          <p:nvPr/>
        </p:nvSpPr>
        <p:spPr>
          <a:xfrm>
            <a:off x="191724" y="2244538"/>
            <a:ext cx="6389031" cy="88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800" b="1" dirty="0">
                <a:solidFill>
                  <a:srgbClr val="00B05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fr-FR" sz="1800" b="1" dirty="0">
                <a:solidFill>
                  <a:srgbClr val="00B05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Proposer une augmentation de crédit </a:t>
            </a:r>
            <a:r>
              <a:rPr lang="fr-FR" sz="140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ces clients ciblés pour les engager plus fortement (Taux de crédit préférentiel, enveloppe de confiance sans justificatif…)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EE5D9E-3E19-36E8-2499-F3A2E5031505}"/>
              </a:ext>
            </a:extLst>
          </p:cNvPr>
          <p:cNvSpPr txBox="1"/>
          <p:nvPr/>
        </p:nvSpPr>
        <p:spPr>
          <a:xfrm>
            <a:off x="191725" y="3158221"/>
            <a:ext cx="6389031" cy="6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800" b="1" dirty="0">
                <a:solidFill>
                  <a:srgbClr val="00B05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fr-FR" sz="1800" b="1" dirty="0">
                <a:solidFill>
                  <a:srgbClr val="00B05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Encourager l’utilisation de la carte </a:t>
            </a:r>
            <a:r>
              <a:rPr lang="fr-FR" sz="140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(via des récompenses, du Cashback, carte caritative…)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BBD872-346F-91E1-24B8-CAF42AA7AEB6}"/>
              </a:ext>
            </a:extLst>
          </p:cNvPr>
          <p:cNvSpPr txBox="1"/>
          <p:nvPr/>
        </p:nvSpPr>
        <p:spPr>
          <a:xfrm>
            <a:off x="191726" y="3897869"/>
            <a:ext cx="6389031" cy="88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800" b="1" dirty="0">
                <a:solidFill>
                  <a:srgbClr val="00B050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fr-FR" sz="1800" b="1" dirty="0">
                <a:solidFill>
                  <a:srgbClr val="00B05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Améliorer l’expérience du service client </a:t>
            </a:r>
            <a:r>
              <a:rPr lang="fr-FR" sz="140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afin d’éviter qu’un problème ne pousse au départ (formation des conseillers, challenge commercial….)</a:t>
            </a:r>
            <a:endParaRPr lang="fr-F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C16E716-DBFE-1A22-64F8-8C4123E5F99F}"/>
              </a:ext>
            </a:extLst>
          </p:cNvPr>
          <p:cNvGrpSpPr/>
          <p:nvPr/>
        </p:nvGrpSpPr>
        <p:grpSpPr>
          <a:xfrm>
            <a:off x="7217436" y="864804"/>
            <a:ext cx="1351438" cy="1379734"/>
            <a:chOff x="7108948" y="2109994"/>
            <a:chExt cx="1351438" cy="1379734"/>
          </a:xfrm>
        </p:grpSpPr>
        <p:grpSp>
          <p:nvGrpSpPr>
            <p:cNvPr id="13" name="Google Shape;292;p3">
              <a:extLst>
                <a:ext uri="{FF2B5EF4-FFF2-40B4-BE49-F238E27FC236}">
                  <a16:creationId xmlns:a16="http://schemas.microsoft.com/office/drawing/2014/main" id="{CBEBD557-EB05-23B7-8A7B-7D0A2AA6106B}"/>
                </a:ext>
              </a:extLst>
            </p:cNvPr>
            <p:cNvGrpSpPr/>
            <p:nvPr/>
          </p:nvGrpSpPr>
          <p:grpSpPr>
            <a:xfrm>
              <a:off x="7108948" y="2109994"/>
              <a:ext cx="1351438" cy="1379734"/>
              <a:chOff x="6368417" y="1718320"/>
              <a:chExt cx="2254076" cy="2141520"/>
            </a:xfrm>
          </p:grpSpPr>
          <p:pic>
            <p:nvPicPr>
              <p:cNvPr id="14" name="Google Shape;293;p3" descr="Photo libre de droit de Postit Et Vidéo banque d'images et plus d'images  libres de droit de Service postal - Service postal, Technologie, Objet ou  sujet détouré - iStock">
                <a:extLst>
                  <a:ext uri="{FF2B5EF4-FFF2-40B4-BE49-F238E27FC236}">
                    <a16:creationId xmlns:a16="http://schemas.microsoft.com/office/drawing/2014/main" id="{ED9616C9-2ADC-B438-0D3D-A11F4C71239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5765" t="5378" r="16891" b="-1598"/>
              <a:stretch/>
            </p:blipFill>
            <p:spPr>
              <a:xfrm>
                <a:off x="6368417" y="1718320"/>
                <a:ext cx="2254076" cy="214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Google Shape;294;p3">
                <a:extLst>
                  <a:ext uri="{FF2B5EF4-FFF2-40B4-BE49-F238E27FC236}">
                    <a16:creationId xmlns:a16="http://schemas.microsoft.com/office/drawing/2014/main" id="{40122A24-F915-9134-7301-808456803DE8}"/>
                  </a:ext>
                </a:extLst>
              </p:cNvPr>
              <p:cNvSpPr txBox="1"/>
              <p:nvPr/>
            </p:nvSpPr>
            <p:spPr>
              <a:xfrm rot="21340388">
                <a:off x="6555946" y="2545198"/>
                <a:ext cx="2000101" cy="477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091E11B-CDFF-3D73-C2D0-D83F464997FA}"/>
                </a:ext>
              </a:extLst>
            </p:cNvPr>
            <p:cNvSpPr txBox="1"/>
            <p:nvPr/>
          </p:nvSpPr>
          <p:spPr>
            <a:xfrm>
              <a:off x="7447243" y="2662774"/>
              <a:ext cx="7935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400" b="1" i="0" u="none" strike="noStrike" cap="none" dirty="0">
                  <a:solidFill>
                    <a:srgbClr val="C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210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 txBox="1"/>
          <p:nvPr/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778800" y="2417625"/>
            <a:ext cx="7586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1400"/>
            </a:pPr>
            <a:r>
              <a:rPr lang="fr-FR" sz="2000" b="1" dirty="0">
                <a:solidFill>
                  <a:schemeClr val="bg1"/>
                </a:solidFill>
              </a:rPr>
              <a:t>Prochaine étape</a:t>
            </a:r>
            <a:r>
              <a:rPr lang="fr-FR" sz="2000" dirty="0">
                <a:solidFill>
                  <a:schemeClr val="bg1"/>
                </a:solidFill>
              </a:rPr>
              <a:t> : Nous recommandons de tester ces actions sur un échantillon de clients à risque, afin de mesurer leur efficacité et ajuster si nécessaire</a:t>
            </a:r>
            <a:endParaRPr sz="2000" b="0" i="0" u="none" strike="noStrike" cap="none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Notre compréhension de vos enjeux</a:t>
            </a:r>
            <a:endParaRPr/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1241367" y="1407622"/>
            <a:ext cx="7092933" cy="9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dirty="0" err="1"/>
              <a:t>Primero</a:t>
            </a:r>
            <a:r>
              <a:rPr lang="fr-FR" dirty="0"/>
              <a:t> Bank, banque 100%, avec des services et offres uniquement proposés aux particuliers comme les CAV, les livrets, les crédits à la consommation et 4 offres de cartes proposées.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047E69-454B-9A1F-441E-7142C0ED9357}"/>
              </a:ext>
            </a:extLst>
          </p:cNvPr>
          <p:cNvSpPr txBox="1"/>
          <p:nvPr/>
        </p:nvSpPr>
        <p:spPr>
          <a:xfrm>
            <a:off x="1316597" y="2280103"/>
            <a:ext cx="7092933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Enjeux : </a:t>
            </a:r>
          </a:p>
          <a:p>
            <a:pPr marL="14605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b="1" dirty="0"/>
              <a:t>		</a:t>
            </a:r>
            <a:r>
              <a:rPr lang="fr-FR" sz="1200" dirty="0"/>
              <a:t>Fidéliser la clientèle</a:t>
            </a:r>
          </a:p>
          <a:p>
            <a:pPr marL="14605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sz="1200" dirty="0"/>
              <a:t>		Vérifier si les offres et services sont en adéquations avec la clientèle</a:t>
            </a:r>
          </a:p>
          <a:p>
            <a:pPr marL="14605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sz="1200" dirty="0"/>
              <a:t>		Stopper une perte éventuelle de client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D6B3E4-0F4A-0B7E-EEFF-2E4B7F45E3BB}"/>
              </a:ext>
            </a:extLst>
          </p:cNvPr>
          <p:cNvSpPr txBox="1"/>
          <p:nvPr/>
        </p:nvSpPr>
        <p:spPr>
          <a:xfrm>
            <a:off x="1359801" y="3429917"/>
            <a:ext cx="7092933" cy="12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Les objectifs : 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b="1" dirty="0"/>
              <a:t>		</a:t>
            </a:r>
            <a:r>
              <a:rPr lang="fr-FR" sz="1200" dirty="0"/>
              <a:t>Profil client type qui quitte la banque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sz="1200" dirty="0"/>
              <a:t>		Pistes d’analyses pour comprendre son départ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fr-FR" sz="1200" dirty="0"/>
              <a:t>		Prédiction et actions à mettre en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280476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292" name="Google Shape;292;p3"/>
          <p:cNvGrpSpPr/>
          <p:nvPr/>
        </p:nvGrpSpPr>
        <p:grpSpPr>
          <a:xfrm>
            <a:off x="21350" y="1397516"/>
            <a:ext cx="2658686" cy="1946185"/>
            <a:chOff x="6033932" y="1457332"/>
            <a:chExt cx="2923050" cy="2733840"/>
          </a:xfrm>
        </p:grpSpPr>
        <p:pic>
          <p:nvPicPr>
            <p:cNvPr id="293" name="Google Shape;293;p3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33932" y="145733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"/>
            <p:cNvSpPr txBox="1"/>
            <p:nvPr/>
          </p:nvSpPr>
          <p:spPr>
            <a:xfrm rot="21340388">
              <a:off x="6555946" y="2135539"/>
              <a:ext cx="2000101" cy="129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/>
                <a:t>57% des clients perdus sont des femmes</a:t>
              </a:r>
              <a:endParaRPr sz="1800" dirty="0"/>
            </a:p>
          </p:txBody>
        </p:sp>
      </p:grpSp>
      <p:grpSp>
        <p:nvGrpSpPr>
          <p:cNvPr id="2" name="Google Shape;292;p3">
            <a:extLst>
              <a:ext uri="{FF2B5EF4-FFF2-40B4-BE49-F238E27FC236}">
                <a16:creationId xmlns:a16="http://schemas.microsoft.com/office/drawing/2014/main" id="{29C00434-178F-9BD3-2F15-9D4A14F4C880}"/>
              </a:ext>
            </a:extLst>
          </p:cNvPr>
          <p:cNvGrpSpPr/>
          <p:nvPr/>
        </p:nvGrpSpPr>
        <p:grpSpPr>
          <a:xfrm>
            <a:off x="3279679" y="2664949"/>
            <a:ext cx="2197622" cy="2120593"/>
            <a:chOff x="5492649" y="953722"/>
            <a:chExt cx="2923050" cy="2799543"/>
          </a:xfrm>
        </p:grpSpPr>
        <p:pic>
          <p:nvPicPr>
            <p:cNvPr id="3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3FEFC26D-BC50-64E5-0E9E-BDAD36E9D4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5492649" y="95372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94;p3">
              <a:extLst>
                <a:ext uri="{FF2B5EF4-FFF2-40B4-BE49-F238E27FC236}">
                  <a16:creationId xmlns:a16="http://schemas.microsoft.com/office/drawing/2014/main" id="{FF2FE8F3-5BA3-764A-73B5-8F1B1A73F0D3}"/>
                </a:ext>
              </a:extLst>
            </p:cNvPr>
            <p:cNvSpPr txBox="1"/>
            <p:nvPr/>
          </p:nvSpPr>
          <p:spPr>
            <a:xfrm rot="21340388">
              <a:off x="6131218" y="1460331"/>
              <a:ext cx="2000101" cy="2292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/>
                <a:t>57% des clients perdus sont mariés</a:t>
              </a:r>
              <a:endParaRPr sz="18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5BF3D3F-9D70-3449-557A-5F118904957A}"/>
              </a:ext>
            </a:extLst>
          </p:cNvPr>
          <p:cNvGrpSpPr/>
          <p:nvPr/>
        </p:nvGrpSpPr>
        <p:grpSpPr>
          <a:xfrm>
            <a:off x="6088316" y="896337"/>
            <a:ext cx="2935795" cy="3607484"/>
            <a:chOff x="6088316" y="896337"/>
            <a:chExt cx="2935795" cy="3607484"/>
          </a:xfrm>
        </p:grpSpPr>
        <p:pic>
          <p:nvPicPr>
            <p:cNvPr id="6" name="Google Shape;290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36D1E9A4-ED17-38AE-6678-641A9A1B5C9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5765" t="5378" r="16891" b="-1598"/>
            <a:stretch/>
          </p:blipFill>
          <p:spPr>
            <a:xfrm>
              <a:off x="6492715" y="896337"/>
              <a:ext cx="2187370" cy="1833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EFE2624-5575-0FAD-F016-4BF7FF5152CF}"/>
                </a:ext>
              </a:extLst>
            </p:cNvPr>
            <p:cNvSpPr txBox="1"/>
            <p:nvPr/>
          </p:nvSpPr>
          <p:spPr>
            <a:xfrm>
              <a:off x="6889844" y="1318377"/>
              <a:ext cx="16459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47,25% des  perdus avaient + de 60K€/an</a:t>
              </a:r>
            </a:p>
          </p:txBody>
        </p:sp>
        <p:pic>
          <p:nvPicPr>
            <p:cNvPr id="1028" name="Picture 4" descr="Humour : argent, vient ici... - Opinions-Nouvelles">
              <a:extLst>
                <a:ext uri="{FF2B5EF4-FFF2-40B4-BE49-F238E27FC236}">
                  <a16:creationId xmlns:a16="http://schemas.microsoft.com/office/drawing/2014/main" id="{1A6096BF-D670-75BE-420E-403E10B7B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316" y="2961509"/>
              <a:ext cx="2935795" cy="1542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>
          <a:extLst>
            <a:ext uri="{FF2B5EF4-FFF2-40B4-BE49-F238E27FC236}">
              <a16:creationId xmlns:a16="http://schemas.microsoft.com/office/drawing/2014/main" id="{C894D7C8-A808-E4DE-17C2-FA989694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>
            <a:extLst>
              <a:ext uri="{FF2B5EF4-FFF2-40B4-BE49-F238E27FC236}">
                <a16:creationId xmlns:a16="http://schemas.microsoft.com/office/drawing/2014/main" id="{51B47F52-7B9B-2524-8B94-23D6BDA01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type de carte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292" name="Google Shape;292;p3">
            <a:extLst>
              <a:ext uri="{FF2B5EF4-FFF2-40B4-BE49-F238E27FC236}">
                <a16:creationId xmlns:a16="http://schemas.microsoft.com/office/drawing/2014/main" id="{9290A9F3-FE00-A16C-DDE9-F47CC6F6F19D}"/>
              </a:ext>
            </a:extLst>
          </p:cNvPr>
          <p:cNvGrpSpPr/>
          <p:nvPr/>
        </p:nvGrpSpPr>
        <p:grpSpPr>
          <a:xfrm>
            <a:off x="213815" y="1597875"/>
            <a:ext cx="2095192" cy="3038586"/>
            <a:chOff x="6033932" y="1457332"/>
            <a:chExt cx="2923050" cy="4380016"/>
          </a:xfrm>
        </p:grpSpPr>
        <p:pic>
          <p:nvPicPr>
            <p:cNvPr id="293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E599B08D-F1B3-3B52-0813-93ABC5B389E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33932" y="145733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">
              <a:extLst>
                <a:ext uri="{FF2B5EF4-FFF2-40B4-BE49-F238E27FC236}">
                  <a16:creationId xmlns:a16="http://schemas.microsoft.com/office/drawing/2014/main" id="{E71829D1-6459-249D-55D7-B847A5CD9738}"/>
                </a:ext>
              </a:extLst>
            </p:cNvPr>
            <p:cNvSpPr txBox="1"/>
            <p:nvPr/>
          </p:nvSpPr>
          <p:spPr>
            <a:xfrm rot="21340388">
              <a:off x="6741177" y="1981012"/>
              <a:ext cx="2000101" cy="385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/>
                <a:t>88% des clients Haut de gamme sont partis</a:t>
              </a:r>
              <a:endParaRPr sz="1800" dirty="0"/>
            </a:p>
          </p:txBody>
        </p:sp>
      </p:grpSp>
      <p:grpSp>
        <p:nvGrpSpPr>
          <p:cNvPr id="289" name="Google Shape;289;p3">
            <a:extLst>
              <a:ext uri="{FF2B5EF4-FFF2-40B4-BE49-F238E27FC236}">
                <a16:creationId xmlns:a16="http://schemas.microsoft.com/office/drawing/2014/main" id="{EE92B7ED-CB67-8733-CF3D-4C89C8B4334D}"/>
              </a:ext>
            </a:extLst>
          </p:cNvPr>
          <p:cNvGrpSpPr/>
          <p:nvPr/>
        </p:nvGrpSpPr>
        <p:grpSpPr>
          <a:xfrm>
            <a:off x="6834997" y="1561617"/>
            <a:ext cx="2254411" cy="1722944"/>
            <a:chOff x="6011400" y="1493280"/>
            <a:chExt cx="2923050" cy="2733840"/>
          </a:xfrm>
        </p:grpSpPr>
        <p:pic>
          <p:nvPicPr>
            <p:cNvPr id="290" name="Google Shape;290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18ACAE82-F9BF-0AF4-F409-A0A9EC35205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5765" t="5378" r="16891" b="-1598"/>
            <a:stretch/>
          </p:blipFill>
          <p:spPr>
            <a:xfrm>
              <a:off x="6011400" y="149328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">
              <a:extLst>
                <a:ext uri="{FF2B5EF4-FFF2-40B4-BE49-F238E27FC236}">
                  <a16:creationId xmlns:a16="http://schemas.microsoft.com/office/drawing/2014/main" id="{DA4D48D5-9EC4-2096-5BA3-713ABD828552}"/>
                </a:ext>
              </a:extLst>
            </p:cNvPr>
            <p:cNvSpPr txBox="1"/>
            <p:nvPr/>
          </p:nvSpPr>
          <p:spPr>
            <a:xfrm rot="21340197">
              <a:off x="6688793" y="2182419"/>
              <a:ext cx="2000250" cy="1355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800" dirty="0"/>
                <a:t>70% sont Platinum</a:t>
              </a:r>
              <a:endParaRPr sz="1800" dirty="0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4402A74A-40DD-5FD4-F200-35C2B5B57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885" y="1397870"/>
            <a:ext cx="4196250" cy="36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F208F5B7-A5F0-38ED-9F95-63C02EA07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1CE0A12B-B3C6-29DB-5EC7-D0253CA8F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En résumé – Profil client perdus</a:t>
            </a: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B2FBD7-7573-D8DA-8DFA-8B2D6620D108}"/>
              </a:ext>
            </a:extLst>
          </p:cNvPr>
          <p:cNvSpPr txBox="1"/>
          <p:nvPr/>
        </p:nvSpPr>
        <p:spPr>
          <a:xfrm>
            <a:off x="609600" y="4544925"/>
            <a:ext cx="804763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fr-FR" i="1" dirty="0"/>
              <a:t>Passons à la deuxième partie de notre analyse : </a:t>
            </a:r>
            <a:r>
              <a:rPr lang="fr-FR" b="1" dirty="0"/>
              <a:t>Pourquoi ces clients quittent-ils la banque ?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223FEB-7EDF-FC5C-8853-FA7762133282}"/>
              </a:ext>
            </a:extLst>
          </p:cNvPr>
          <p:cNvSpPr txBox="1"/>
          <p:nvPr/>
        </p:nvSpPr>
        <p:spPr>
          <a:xfrm>
            <a:off x="1074720" y="2244117"/>
            <a:ext cx="7092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95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 sz="2000" dirty="0"/>
              <a:t>Les hauts revenus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82F923-881D-D3E4-C38B-F513907E9F34}"/>
              </a:ext>
            </a:extLst>
          </p:cNvPr>
          <p:cNvSpPr txBox="1"/>
          <p:nvPr/>
        </p:nvSpPr>
        <p:spPr>
          <a:xfrm>
            <a:off x="1074720" y="3145516"/>
            <a:ext cx="7092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95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 sz="2000" dirty="0"/>
              <a:t>Les détenteurs de cartes haut de gamme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998524-3F6A-3A36-7EFF-67DD6B799883}"/>
              </a:ext>
            </a:extLst>
          </p:cNvPr>
          <p:cNvSpPr txBox="1"/>
          <p:nvPr/>
        </p:nvSpPr>
        <p:spPr>
          <a:xfrm>
            <a:off x="2364683" y="142134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95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 sz="2000" dirty="0"/>
              <a:t>Les femmes</a:t>
            </a:r>
          </a:p>
        </p:txBody>
      </p:sp>
    </p:spTree>
    <p:extLst>
      <p:ext uri="{BB962C8B-B14F-4D97-AF65-F5344CB8AC3E}">
        <p14:creationId xmlns:p14="http://schemas.microsoft.com/office/powerpoint/2010/main" val="14515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6ECD90A3-7973-4A03-92AA-B5B17CCE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>
            <a:extLst>
              <a:ext uri="{FF2B5EF4-FFF2-40B4-BE49-F238E27FC236}">
                <a16:creationId xmlns:a16="http://schemas.microsoft.com/office/drawing/2014/main" id="{7F2D2E5A-8919-2B31-C0BE-810722B23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Nombre transactions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9" name="Google Shape;292;p3">
            <a:extLst>
              <a:ext uri="{FF2B5EF4-FFF2-40B4-BE49-F238E27FC236}">
                <a16:creationId xmlns:a16="http://schemas.microsoft.com/office/drawing/2014/main" id="{9DF30868-4700-A7B6-10E9-356B4895A498}"/>
              </a:ext>
            </a:extLst>
          </p:cNvPr>
          <p:cNvGrpSpPr/>
          <p:nvPr/>
        </p:nvGrpSpPr>
        <p:grpSpPr>
          <a:xfrm>
            <a:off x="6714698" y="2049407"/>
            <a:ext cx="2142699" cy="2493744"/>
            <a:chOff x="6033932" y="1457332"/>
            <a:chExt cx="2923050" cy="3151577"/>
          </a:xfrm>
        </p:grpSpPr>
        <p:pic>
          <p:nvPicPr>
            <p:cNvPr id="10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DBF5962C-9C43-904B-0608-3BBD7D69B34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33932" y="145733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94;p3">
              <a:extLst>
                <a:ext uri="{FF2B5EF4-FFF2-40B4-BE49-F238E27FC236}">
                  <a16:creationId xmlns:a16="http://schemas.microsoft.com/office/drawing/2014/main" id="{91FC3EFE-71D0-5B89-3C28-10455C573696}"/>
                </a:ext>
              </a:extLst>
            </p:cNvPr>
            <p:cNvSpPr txBox="1"/>
            <p:nvPr/>
          </p:nvSpPr>
          <p:spPr>
            <a:xfrm rot="21340388">
              <a:off x="6667656" y="2315975"/>
              <a:ext cx="2000101" cy="2292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sz="1800" dirty="0">
                  <a:solidFill>
                    <a:schemeClr val="bg2">
                      <a:lumMod val="50000"/>
                    </a:schemeClr>
                  </a:solidFill>
                </a:rPr>
                <a:t>- d’utilisation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sz="1800" dirty="0">
                  <a:solidFill>
                    <a:schemeClr val="bg2">
                      <a:lumMod val="50000"/>
                    </a:schemeClr>
                  </a:solidFill>
                </a:rPr>
                <a:t>+ de risque</a:t>
              </a:r>
              <a:endParaRPr sz="1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1F07463-7108-43C7-82CC-B452F779C353}"/>
              </a:ext>
            </a:extLst>
          </p:cNvPr>
          <p:cNvGrpSpPr/>
          <p:nvPr/>
        </p:nvGrpSpPr>
        <p:grpSpPr>
          <a:xfrm>
            <a:off x="227947" y="1311879"/>
            <a:ext cx="5953326" cy="3705947"/>
            <a:chOff x="227947" y="1311879"/>
            <a:chExt cx="5953326" cy="3705947"/>
          </a:xfrm>
        </p:grpSpPr>
        <p:grpSp>
          <p:nvGrpSpPr>
            <p:cNvPr id="300" name="Google Shape;300;p4">
              <a:extLst>
                <a:ext uri="{FF2B5EF4-FFF2-40B4-BE49-F238E27FC236}">
                  <a16:creationId xmlns:a16="http://schemas.microsoft.com/office/drawing/2014/main" id="{380CC152-36CC-F5BD-72E5-A2C83F4EDBC9}"/>
                </a:ext>
              </a:extLst>
            </p:cNvPr>
            <p:cNvGrpSpPr/>
            <p:nvPr/>
          </p:nvGrpSpPr>
          <p:grpSpPr>
            <a:xfrm>
              <a:off x="227947" y="1421479"/>
              <a:ext cx="2635981" cy="2740677"/>
              <a:chOff x="6011400" y="1320800"/>
              <a:chExt cx="2923050" cy="2733840"/>
            </a:xfrm>
          </p:grpSpPr>
          <p:pic>
            <p:nvPicPr>
              <p:cNvPr id="301" name="Google Shape;301;p4" descr="Photo libre de droit de Postit Et Vidéo banque d'images et plus d'images  libres de droit de Service postal - Service postal, Technologie, Objet ou  sujet détouré - iStock">
                <a:extLst>
                  <a:ext uri="{FF2B5EF4-FFF2-40B4-BE49-F238E27FC236}">
                    <a16:creationId xmlns:a16="http://schemas.microsoft.com/office/drawing/2014/main" id="{B3335DB5-CF1D-893C-8751-EF164E7F28B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5765" t="5378" r="16891" b="-1598"/>
              <a:stretch/>
            </p:blipFill>
            <p:spPr>
              <a:xfrm>
                <a:off x="6011400" y="1320800"/>
                <a:ext cx="2923050" cy="27338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" name="Google Shape;302;p4">
                <a:extLst>
                  <a:ext uri="{FF2B5EF4-FFF2-40B4-BE49-F238E27FC236}">
                    <a16:creationId xmlns:a16="http://schemas.microsoft.com/office/drawing/2014/main" id="{556C0857-87CA-FDAC-9C41-FF853ED0FAC3}"/>
                  </a:ext>
                </a:extLst>
              </p:cNvPr>
              <p:cNvSpPr txBox="1"/>
              <p:nvPr/>
            </p:nvSpPr>
            <p:spPr>
              <a:xfrm rot="21340197">
                <a:off x="6541156" y="2042898"/>
                <a:ext cx="2000250" cy="1197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sz="1800" dirty="0"/>
                  <a:t>Un client actuel : 68,65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sz="1800" dirty="0"/>
                  <a:t>Un client Perdu </a:t>
                </a:r>
                <a:r>
                  <a:rPr lang="fr-FR" sz="1800"/>
                  <a:t>: 45,18</a:t>
                </a:r>
                <a:endParaRPr sz="1800" dirty="0"/>
              </a:p>
            </p:txBody>
          </p: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027C170-86B4-69B1-CB04-87120A736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6809" y="1311879"/>
              <a:ext cx="2744464" cy="370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54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/>
              <a:t>Crédit renouvelé chez les clients actuels et perdus</a:t>
            </a:r>
            <a:br>
              <a:rPr lang="fr-FR"/>
            </a:br>
            <a:r>
              <a:rPr lang="fr-FR" sz="2000" b="0"/>
              <a:t>L’analyse des données – habitude d’utilisation</a:t>
            </a:r>
            <a:br>
              <a:rPr lang="fr-FR"/>
            </a:br>
            <a:endParaRPr b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7B9C49-37D5-D618-EB2D-B11B0AE2E403}"/>
              </a:ext>
            </a:extLst>
          </p:cNvPr>
          <p:cNvGrpSpPr/>
          <p:nvPr/>
        </p:nvGrpSpPr>
        <p:grpSpPr>
          <a:xfrm>
            <a:off x="1073804" y="3708559"/>
            <a:ext cx="5181600" cy="1414199"/>
            <a:chOff x="1073804" y="3708559"/>
            <a:chExt cx="5181600" cy="1414199"/>
          </a:xfrm>
        </p:grpSpPr>
        <p:sp>
          <p:nvSpPr>
            <p:cNvPr id="4" name="Légende : flèche vers le haut 3">
              <a:extLst>
                <a:ext uri="{FF2B5EF4-FFF2-40B4-BE49-F238E27FC236}">
                  <a16:creationId xmlns:a16="http://schemas.microsoft.com/office/drawing/2014/main" id="{23EF59D0-0196-8A51-6541-0AA8B23E9A3A}"/>
                </a:ext>
              </a:extLst>
            </p:cNvPr>
            <p:cNvSpPr/>
            <p:nvPr/>
          </p:nvSpPr>
          <p:spPr>
            <a:xfrm>
              <a:off x="1073804" y="3708559"/>
              <a:ext cx="5181600" cy="1414199"/>
            </a:xfrm>
            <a:prstGeom prst="up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9DFC1D5-D28A-3AD9-BF60-D362DDF29E35}"/>
                </a:ext>
              </a:extLst>
            </p:cNvPr>
            <p:cNvSpPr txBox="1"/>
            <p:nvPr/>
          </p:nvSpPr>
          <p:spPr>
            <a:xfrm>
              <a:off x="1073804" y="4278300"/>
              <a:ext cx="50720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L’encours bancaire permet d’engager le client, un client avec un encours bancaire qui baisse peut lui permettre de se désengager plus facilement.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5F7507D8-C46A-43F2-66BB-D8AB58A0E8F8}"/>
              </a:ext>
            </a:extLst>
          </p:cNvPr>
          <p:cNvGrpSpPr/>
          <p:nvPr/>
        </p:nvGrpSpPr>
        <p:grpSpPr>
          <a:xfrm>
            <a:off x="740852" y="1367213"/>
            <a:ext cx="8304704" cy="2740677"/>
            <a:chOff x="740852" y="1367213"/>
            <a:chExt cx="8304704" cy="2740677"/>
          </a:xfrm>
        </p:grpSpPr>
        <p:grpSp>
          <p:nvGrpSpPr>
            <p:cNvPr id="300" name="Google Shape;300;p4"/>
            <p:cNvGrpSpPr/>
            <p:nvPr/>
          </p:nvGrpSpPr>
          <p:grpSpPr>
            <a:xfrm>
              <a:off x="6409575" y="1367213"/>
              <a:ext cx="2635981" cy="2740677"/>
              <a:chOff x="6011400" y="1320800"/>
              <a:chExt cx="2923050" cy="2733840"/>
            </a:xfrm>
          </p:grpSpPr>
          <p:pic>
            <p:nvPicPr>
              <p:cNvPr id="301" name="Google Shape;301;p4" descr="Photo libre de droit de Postit Et Vidéo banque d'images et plus d'images  libres de droit de Service postal - Service postal, Technologie, Objet ou  sujet détouré - iStock"/>
              <p:cNvPicPr preferRelativeResize="0"/>
              <p:nvPr/>
            </p:nvPicPr>
            <p:blipFill rotWithShape="1">
              <a:blip r:embed="rId3">
                <a:alphaModFix/>
              </a:blip>
              <a:srcRect l="15765" t="5378" r="16891" b="-1598"/>
              <a:stretch/>
            </p:blipFill>
            <p:spPr>
              <a:xfrm>
                <a:off x="6011400" y="1320800"/>
                <a:ext cx="2923050" cy="27338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" name="Google Shape;302;p4"/>
              <p:cNvSpPr txBox="1"/>
              <p:nvPr/>
            </p:nvSpPr>
            <p:spPr>
              <a:xfrm rot="21340197">
                <a:off x="6541156" y="2058248"/>
                <a:ext cx="2000250" cy="1166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actuel : 1256,10€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lang="fr-FR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Perdu : 678,65€</a:t>
                </a:r>
                <a:endParaRPr dirty="0"/>
              </a:p>
            </p:txBody>
          </p:sp>
        </p:grp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85DCFF4-15B9-7094-5904-1FF03FAA2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852" y="1486294"/>
              <a:ext cx="5591638" cy="217091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E623AEB3-94BE-73E7-9764-DF5DDFFB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>
            <a:extLst>
              <a:ext uri="{FF2B5EF4-FFF2-40B4-BE49-F238E27FC236}">
                <a16:creationId xmlns:a16="http://schemas.microsoft.com/office/drawing/2014/main" id="{A10B0579-FA4D-CEDB-63A1-142D8E816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402396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Nombre de mois inactif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9" name="Google Shape;292;p3">
            <a:extLst>
              <a:ext uri="{FF2B5EF4-FFF2-40B4-BE49-F238E27FC236}">
                <a16:creationId xmlns:a16="http://schemas.microsoft.com/office/drawing/2014/main" id="{CB71B4D3-6DAF-BDF1-E4FA-15DDC883444E}"/>
              </a:ext>
            </a:extLst>
          </p:cNvPr>
          <p:cNvGrpSpPr/>
          <p:nvPr/>
        </p:nvGrpSpPr>
        <p:grpSpPr>
          <a:xfrm>
            <a:off x="5832143" y="1321082"/>
            <a:ext cx="1752523" cy="1761353"/>
            <a:chOff x="6033932" y="1457332"/>
            <a:chExt cx="2923050" cy="2733840"/>
          </a:xfrm>
        </p:grpSpPr>
        <p:pic>
          <p:nvPicPr>
            <p:cNvPr id="10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78994181-A6E2-3377-C8AE-4D098343C45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33932" y="145733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94;p3">
              <a:extLst>
                <a:ext uri="{FF2B5EF4-FFF2-40B4-BE49-F238E27FC236}">
                  <a16:creationId xmlns:a16="http://schemas.microsoft.com/office/drawing/2014/main" id="{07B6E6D8-FBF5-16A5-3377-97750FCD4C6E}"/>
                </a:ext>
              </a:extLst>
            </p:cNvPr>
            <p:cNvSpPr txBox="1"/>
            <p:nvPr/>
          </p:nvSpPr>
          <p:spPr>
            <a:xfrm rot="21340388">
              <a:off x="6555946" y="2545198"/>
              <a:ext cx="2000101" cy="477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dirty="0">
                  <a:solidFill>
                    <a:schemeClr val="bg2">
                      <a:lumMod val="50000"/>
                    </a:schemeClr>
                  </a:solidFill>
                </a:rPr>
                <a:t>2 mois 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E8610CC-5FFD-FB50-3328-EC67D75DD448}"/>
              </a:ext>
            </a:extLst>
          </p:cNvPr>
          <p:cNvGrpSpPr/>
          <p:nvPr/>
        </p:nvGrpSpPr>
        <p:grpSpPr>
          <a:xfrm>
            <a:off x="227947" y="1248182"/>
            <a:ext cx="5604196" cy="3772487"/>
            <a:chOff x="227947" y="1248182"/>
            <a:chExt cx="5604196" cy="3772487"/>
          </a:xfrm>
        </p:grpSpPr>
        <p:grpSp>
          <p:nvGrpSpPr>
            <p:cNvPr id="300" name="Google Shape;300;p4">
              <a:extLst>
                <a:ext uri="{FF2B5EF4-FFF2-40B4-BE49-F238E27FC236}">
                  <a16:creationId xmlns:a16="http://schemas.microsoft.com/office/drawing/2014/main" id="{B0668C6B-BE78-2D22-19A5-5AE78163B791}"/>
                </a:ext>
              </a:extLst>
            </p:cNvPr>
            <p:cNvGrpSpPr/>
            <p:nvPr/>
          </p:nvGrpSpPr>
          <p:grpSpPr>
            <a:xfrm>
              <a:off x="227947" y="1421479"/>
              <a:ext cx="2635981" cy="2740677"/>
              <a:chOff x="6011400" y="1320800"/>
              <a:chExt cx="2923050" cy="2733840"/>
            </a:xfrm>
          </p:grpSpPr>
          <p:pic>
            <p:nvPicPr>
              <p:cNvPr id="301" name="Google Shape;301;p4" descr="Photo libre de droit de Postit Et Vidéo banque d'images et plus d'images  libres de droit de Service postal - Service postal, Technologie, Objet ou  sujet détouré - iStock">
                <a:extLst>
                  <a:ext uri="{FF2B5EF4-FFF2-40B4-BE49-F238E27FC236}">
                    <a16:creationId xmlns:a16="http://schemas.microsoft.com/office/drawing/2014/main" id="{B4572B27-E461-21BD-9E2B-5F78B38B7BA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5765" t="5378" r="16891" b="-1598"/>
              <a:stretch/>
            </p:blipFill>
            <p:spPr>
              <a:xfrm>
                <a:off x="6011400" y="1320800"/>
                <a:ext cx="2923050" cy="27338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" name="Google Shape;302;p4">
                <a:extLst>
                  <a:ext uri="{FF2B5EF4-FFF2-40B4-BE49-F238E27FC236}">
                    <a16:creationId xmlns:a16="http://schemas.microsoft.com/office/drawing/2014/main" id="{09D6747E-99C5-0B0D-D55D-EE0BEF61AC90}"/>
                  </a:ext>
                </a:extLst>
              </p:cNvPr>
              <p:cNvSpPr txBox="1"/>
              <p:nvPr/>
            </p:nvSpPr>
            <p:spPr>
              <a:xfrm rot="21340197">
                <a:off x="6541156" y="2165701"/>
                <a:ext cx="2000250" cy="95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actuel : 2,27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Perdu : 3,23</a:t>
                </a:r>
                <a:endParaRPr dirty="0"/>
              </a:p>
            </p:txBody>
          </p: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6A15778-425D-F3CF-AB37-E9A3849E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3600" y="1248182"/>
              <a:ext cx="2448543" cy="3772487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873D44FB-4339-3AAC-815B-5010FF8F2D3A}"/>
              </a:ext>
            </a:extLst>
          </p:cNvPr>
          <p:cNvGrpSpPr/>
          <p:nvPr/>
        </p:nvGrpSpPr>
        <p:grpSpPr>
          <a:xfrm>
            <a:off x="5809251" y="3224651"/>
            <a:ext cx="2406703" cy="1674490"/>
            <a:chOff x="5809251" y="3224651"/>
            <a:chExt cx="2406703" cy="1674490"/>
          </a:xfrm>
        </p:grpSpPr>
        <p:sp>
          <p:nvSpPr>
            <p:cNvPr id="6" name="Légende : flèche vers le haut 5">
              <a:extLst>
                <a:ext uri="{FF2B5EF4-FFF2-40B4-BE49-F238E27FC236}">
                  <a16:creationId xmlns:a16="http://schemas.microsoft.com/office/drawing/2014/main" id="{2D359470-C7D5-A2E6-C105-02A3C5275AC4}"/>
                </a:ext>
              </a:extLst>
            </p:cNvPr>
            <p:cNvSpPr/>
            <p:nvPr/>
          </p:nvSpPr>
          <p:spPr>
            <a:xfrm rot="16200000">
              <a:off x="6132213" y="2901689"/>
              <a:ext cx="1674490" cy="2320414"/>
            </a:xfrm>
            <a:prstGeom prst="up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DF062A6-96F8-B37B-0F97-6226A4C58DA4}"/>
                </a:ext>
              </a:extLst>
            </p:cNvPr>
            <p:cNvSpPr txBox="1"/>
            <p:nvPr/>
          </p:nvSpPr>
          <p:spPr>
            <a:xfrm>
              <a:off x="6573672" y="3504082"/>
              <a:ext cx="16422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>
                  <a:solidFill>
                    <a:schemeClr val="bg1"/>
                  </a:solidFill>
                </a:rPr>
                <a:t>1 client inactif + de 2 mois est 1 client sur le départ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4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2CF593E5-609A-91A2-D3B7-DA91E8CD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2;p3">
            <a:extLst>
              <a:ext uri="{FF2B5EF4-FFF2-40B4-BE49-F238E27FC236}">
                <a16:creationId xmlns:a16="http://schemas.microsoft.com/office/drawing/2014/main" id="{7421F6ED-F037-BB13-4187-4EDED5095FB1}"/>
              </a:ext>
            </a:extLst>
          </p:cNvPr>
          <p:cNvGrpSpPr/>
          <p:nvPr/>
        </p:nvGrpSpPr>
        <p:grpSpPr>
          <a:xfrm>
            <a:off x="6025931" y="2447332"/>
            <a:ext cx="1918845" cy="1969892"/>
            <a:chOff x="6033932" y="1457332"/>
            <a:chExt cx="2923050" cy="2733840"/>
          </a:xfrm>
        </p:grpSpPr>
        <p:pic>
          <p:nvPicPr>
            <p:cNvPr id="3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2C805405-762D-A1E6-5992-9D5884472B2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33932" y="1457332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94;p3">
              <a:extLst>
                <a:ext uri="{FF2B5EF4-FFF2-40B4-BE49-F238E27FC236}">
                  <a16:creationId xmlns:a16="http://schemas.microsoft.com/office/drawing/2014/main" id="{B9457D3C-FB24-70E6-9883-F8C40256913F}"/>
                </a:ext>
              </a:extLst>
            </p:cNvPr>
            <p:cNvSpPr txBox="1"/>
            <p:nvPr/>
          </p:nvSpPr>
          <p:spPr>
            <a:xfrm rot="21340388">
              <a:off x="6379067" y="2463456"/>
              <a:ext cx="2318632" cy="726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dirty="0">
                  <a:solidFill>
                    <a:schemeClr val="bg2">
                      <a:lumMod val="50000"/>
                    </a:schemeClr>
                  </a:solidFill>
                </a:rPr>
                <a:t>Un mécontentement 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9" name="Google Shape;299;p4">
            <a:extLst>
              <a:ext uri="{FF2B5EF4-FFF2-40B4-BE49-F238E27FC236}">
                <a16:creationId xmlns:a16="http://schemas.microsoft.com/office/drawing/2014/main" id="{85857E73-A969-4062-C185-FBA67266A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Nombre d’interactions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9" name="Google Shape;292;p3">
            <a:extLst>
              <a:ext uri="{FF2B5EF4-FFF2-40B4-BE49-F238E27FC236}">
                <a16:creationId xmlns:a16="http://schemas.microsoft.com/office/drawing/2014/main" id="{2DB99E7A-096F-9A78-E931-3E3D39FBA48E}"/>
              </a:ext>
            </a:extLst>
          </p:cNvPr>
          <p:cNvGrpSpPr/>
          <p:nvPr/>
        </p:nvGrpSpPr>
        <p:grpSpPr>
          <a:xfrm>
            <a:off x="7113453" y="1371824"/>
            <a:ext cx="1752523" cy="1761353"/>
            <a:chOff x="6375932" y="620246"/>
            <a:chExt cx="2923050" cy="2733840"/>
          </a:xfrm>
        </p:grpSpPr>
        <p:pic>
          <p:nvPicPr>
            <p:cNvPr id="10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79E59B57-C004-7E24-F2FB-4E0034E6D17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375932" y="620246"/>
              <a:ext cx="2923050" cy="2733840"/>
            </a:xfrm>
            <a:prstGeom prst="rect">
              <a:avLst/>
            </a:prstGeom>
            <a:noFill/>
            <a:ln>
              <a:noFill/>
            </a:ln>
            <a:effectLst>
              <a:softEdge rad="114300"/>
            </a:effectLst>
          </p:spPr>
        </p:pic>
        <p:sp>
          <p:nvSpPr>
            <p:cNvPr id="11" name="Google Shape;294;p3">
              <a:extLst>
                <a:ext uri="{FF2B5EF4-FFF2-40B4-BE49-F238E27FC236}">
                  <a16:creationId xmlns:a16="http://schemas.microsoft.com/office/drawing/2014/main" id="{F4A09C30-F424-A341-C9C5-1EDE0E4261A5}"/>
                </a:ext>
              </a:extLst>
            </p:cNvPr>
            <p:cNvSpPr txBox="1"/>
            <p:nvPr/>
          </p:nvSpPr>
          <p:spPr>
            <a:xfrm rot="21340388">
              <a:off x="6837406" y="1484578"/>
              <a:ext cx="2000101" cy="114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dirty="0">
                  <a:solidFill>
                    <a:schemeClr val="bg2">
                      <a:lumMod val="50000"/>
                    </a:schemeClr>
                  </a:solidFill>
                </a:rPr>
                <a:t>Souci avec le service client 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oogle Shape;292;p3">
            <a:extLst>
              <a:ext uri="{FF2B5EF4-FFF2-40B4-BE49-F238E27FC236}">
                <a16:creationId xmlns:a16="http://schemas.microsoft.com/office/drawing/2014/main" id="{AB3AA5E2-5FFE-59DD-5BCE-1E56C1FF22C0}"/>
              </a:ext>
            </a:extLst>
          </p:cNvPr>
          <p:cNvGrpSpPr/>
          <p:nvPr/>
        </p:nvGrpSpPr>
        <p:grpSpPr>
          <a:xfrm>
            <a:off x="7403853" y="3429893"/>
            <a:ext cx="1752523" cy="1761353"/>
            <a:chOff x="6587616" y="444316"/>
            <a:chExt cx="2923050" cy="2733840"/>
          </a:xfrm>
        </p:grpSpPr>
        <p:pic>
          <p:nvPicPr>
            <p:cNvPr id="7" name="Google Shape;293;p3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36692E92-AF0F-5E64-35CB-BBB871B4695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587616" y="444316"/>
              <a:ext cx="2923050" cy="2733840"/>
            </a:xfrm>
            <a:prstGeom prst="rect">
              <a:avLst/>
            </a:prstGeom>
            <a:noFill/>
            <a:ln>
              <a:noFill/>
            </a:ln>
            <a:effectLst>
              <a:softEdge rad="114300"/>
            </a:effectLst>
          </p:spPr>
        </p:pic>
        <p:sp>
          <p:nvSpPr>
            <p:cNvPr id="8" name="Google Shape;294;p3">
              <a:extLst>
                <a:ext uri="{FF2B5EF4-FFF2-40B4-BE49-F238E27FC236}">
                  <a16:creationId xmlns:a16="http://schemas.microsoft.com/office/drawing/2014/main" id="{4A5A7327-4CD8-BACD-F673-C794427B8D34}"/>
                </a:ext>
              </a:extLst>
            </p:cNvPr>
            <p:cNvSpPr txBox="1"/>
            <p:nvPr/>
          </p:nvSpPr>
          <p:spPr>
            <a:xfrm rot="21340388">
              <a:off x="7074357" y="1252534"/>
              <a:ext cx="2000101" cy="114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dirty="0">
                  <a:solidFill>
                    <a:schemeClr val="bg2">
                      <a:lumMod val="50000"/>
                    </a:schemeClr>
                  </a:solidFill>
                </a:rPr>
                <a:t>Pas de solution </a:t>
              </a:r>
            </a:p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74C1728-5BB5-1862-9ECE-08B5675DA154}"/>
              </a:ext>
            </a:extLst>
          </p:cNvPr>
          <p:cNvGrpSpPr/>
          <p:nvPr/>
        </p:nvGrpSpPr>
        <p:grpSpPr>
          <a:xfrm>
            <a:off x="227947" y="1328382"/>
            <a:ext cx="5474390" cy="3684716"/>
            <a:chOff x="227947" y="1328382"/>
            <a:chExt cx="5474390" cy="3684716"/>
          </a:xfrm>
        </p:grpSpPr>
        <p:grpSp>
          <p:nvGrpSpPr>
            <p:cNvPr id="300" name="Google Shape;300;p4">
              <a:extLst>
                <a:ext uri="{FF2B5EF4-FFF2-40B4-BE49-F238E27FC236}">
                  <a16:creationId xmlns:a16="http://schemas.microsoft.com/office/drawing/2014/main" id="{DCC9E61C-496B-CA1B-B5F6-94C98F714C78}"/>
                </a:ext>
              </a:extLst>
            </p:cNvPr>
            <p:cNvGrpSpPr/>
            <p:nvPr/>
          </p:nvGrpSpPr>
          <p:grpSpPr>
            <a:xfrm>
              <a:off x="227947" y="1421479"/>
              <a:ext cx="2635981" cy="2740677"/>
              <a:chOff x="6011400" y="1320800"/>
              <a:chExt cx="2923050" cy="2733840"/>
            </a:xfrm>
          </p:grpSpPr>
          <p:pic>
            <p:nvPicPr>
              <p:cNvPr id="301" name="Google Shape;301;p4" descr="Photo libre de droit de Postit Et Vidéo banque d'images et plus d'images  libres de droit de Service postal - Service postal, Technologie, Objet ou  sujet détouré - iStock">
                <a:extLst>
                  <a:ext uri="{FF2B5EF4-FFF2-40B4-BE49-F238E27FC236}">
                    <a16:creationId xmlns:a16="http://schemas.microsoft.com/office/drawing/2014/main" id="{7D0B48C3-06A1-4D08-6F5F-0EA0E84E6325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5765" t="5378" r="16891" b="-1598"/>
              <a:stretch/>
            </p:blipFill>
            <p:spPr>
              <a:xfrm>
                <a:off x="6011400" y="1320800"/>
                <a:ext cx="2923050" cy="27338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" name="Google Shape;302;p4">
                <a:extLst>
                  <a:ext uri="{FF2B5EF4-FFF2-40B4-BE49-F238E27FC236}">
                    <a16:creationId xmlns:a16="http://schemas.microsoft.com/office/drawing/2014/main" id="{75FED1B7-8D4D-8919-FC5C-10627EE1B086}"/>
                  </a:ext>
                </a:extLst>
              </p:cNvPr>
              <p:cNvSpPr txBox="1"/>
              <p:nvPr/>
            </p:nvSpPr>
            <p:spPr>
              <a:xfrm rot="21340197">
                <a:off x="6541156" y="2165701"/>
                <a:ext cx="2000250" cy="95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actuel : 2,36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fr-FR" dirty="0"/>
                  <a:t>Un client Perdu : 3,48</a:t>
                </a:r>
                <a:endParaRPr dirty="0"/>
              </a:p>
            </p:txBody>
          </p:sp>
        </p:grp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9C77BAE-18E9-1BE1-1530-84FDD67B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9601" y="1328382"/>
              <a:ext cx="2572736" cy="368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65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Affichage à l'écran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Nunito</vt:lpstr>
      <vt:lpstr>Maven Pro</vt:lpstr>
      <vt:lpstr>Montserrat</vt:lpstr>
      <vt:lpstr>Titillium Web</vt:lpstr>
      <vt:lpstr>Momentum</vt:lpstr>
      <vt:lpstr>Présentation PowerPoint</vt:lpstr>
      <vt:lpstr>Notre compréhension de vos enjeux</vt:lpstr>
      <vt:lpstr>Répartition des clients L’analyse des données – Profil client </vt:lpstr>
      <vt:lpstr>Répartition des clients par type de carte L’analyse des données – Profil client </vt:lpstr>
      <vt:lpstr>En résumé – Profil client perdus</vt:lpstr>
      <vt:lpstr>Nombre transactions chez les clients actuels et perdus L’analyse des données – habitude d’utilisation </vt:lpstr>
      <vt:lpstr>Crédit renouvelé chez les clients actuels et perdus L’analyse des données – habitude d’utilisation </vt:lpstr>
      <vt:lpstr>Nombre de mois inactif chez les clients actuels et perdus L’analyse des données – habitude d’utilisation </vt:lpstr>
      <vt:lpstr>Nombre d’interactions chez les clients actuels et perdus L’analyse des données – habitude d’utilisation </vt:lpstr>
      <vt:lpstr>Indicateurs - Prédictions des départs chez les clients actuels L’analyse des données – habitude d’utilisation </vt:lpstr>
      <vt:lpstr>Calcul des clients à risques L’analyse des données </vt:lpstr>
      <vt:lpstr>Bilan et recommandations </vt:lpstr>
      <vt:lpstr>Bilan et recommandations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Leslie Deluy</cp:lastModifiedBy>
  <cp:revision>9</cp:revision>
  <dcterms:modified xsi:type="dcterms:W3CDTF">2025-03-12T09:50:51Z</dcterms:modified>
</cp:coreProperties>
</file>