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1"/>
  </p:notesMasterIdLst>
  <p:sldIdLst>
    <p:sldId id="256" r:id="rId2"/>
    <p:sldId id="257" r:id="rId3"/>
    <p:sldId id="264" r:id="rId4"/>
    <p:sldId id="263" r:id="rId5"/>
    <p:sldId id="265" r:id="rId6"/>
    <p:sldId id="271" r:id="rId7"/>
    <p:sldId id="266" r:id="rId8"/>
    <p:sldId id="258" r:id="rId9"/>
    <p:sldId id="268" r:id="rId10"/>
    <p:sldId id="267" r:id="rId11"/>
    <p:sldId id="259" r:id="rId12"/>
    <p:sldId id="269" r:id="rId13"/>
    <p:sldId id="270" r:id="rId14"/>
    <p:sldId id="260" r:id="rId15"/>
    <p:sldId id="272" r:id="rId16"/>
    <p:sldId id="273" r:id="rId17"/>
    <p:sldId id="276" r:id="rId18"/>
    <p:sldId id="275" r:id="rId19"/>
    <p:sldId id="261" r:id="rId20"/>
  </p:sldIdLst>
  <p:sldSz cx="9144000" cy="5143500" type="screen16x9"/>
  <p:notesSz cx="6858000" cy="9144000"/>
  <p:embeddedFontLst>
    <p:embeddedFont>
      <p:font typeface="Montserrat" panose="00000500000000000000" pitchFamily="2" charset="0"/>
      <p:regular r:id="rId22"/>
      <p:bold r:id="rId23"/>
      <p:italic r:id="rId24"/>
      <p:boldItalic r:id="rId2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077">
          <p15:clr>
            <a:srgbClr val="A4A3A4"/>
          </p15:clr>
        </p15:guide>
        <p15:guide id="2" pos="2721">
          <p15:clr>
            <a:srgbClr val="A4A3A4"/>
          </p15:clr>
        </p15:guide>
        <p15:guide id="3" pos="2438">
          <p15:clr>
            <a:srgbClr val="9AA0A6"/>
          </p15:clr>
        </p15:guide>
        <p15:guide id="4" pos="416">
          <p15:clr>
            <a:srgbClr val="9AA0A6"/>
          </p15:clr>
        </p15:guide>
        <p15:guide id="5" pos="1191">
          <p15:clr>
            <a:srgbClr val="9AA0A6"/>
          </p15:clr>
        </p15:guide>
        <p15:guide id="6" pos="638">
          <p15:clr>
            <a:srgbClr val="9AA0A6"/>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7" roundtripDataSignature="AMtx7miohyEog1akfKJRRdWquyApPmpApA=="/>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2" d="100"/>
          <a:sy n="142" d="100"/>
        </p:scale>
        <p:origin x="124" y="92"/>
      </p:cViewPr>
      <p:guideLst>
        <p:guide orient="horz" pos="1077"/>
        <p:guide pos="2721"/>
        <p:guide pos="2438"/>
        <p:guide pos="416"/>
        <p:guide pos="1191"/>
        <p:guide pos="638"/>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customschemas.google.com/relationships/presentationmetadata" Target="meta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52" name="Google Shape;52;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a:extLst>
            <a:ext uri="{FF2B5EF4-FFF2-40B4-BE49-F238E27FC236}">
              <a16:creationId xmlns:a16="http://schemas.microsoft.com/office/drawing/2014/main" id="{8CD2C01B-77CF-95D4-AE67-3BE5453D7DF3}"/>
            </a:ext>
          </a:extLst>
        </p:cNvPr>
        <p:cNvGrpSpPr/>
        <p:nvPr/>
      </p:nvGrpSpPr>
      <p:grpSpPr>
        <a:xfrm>
          <a:off x="0" y="0"/>
          <a:ext cx="0" cy="0"/>
          <a:chOff x="0" y="0"/>
          <a:chExt cx="0" cy="0"/>
        </a:xfrm>
      </p:grpSpPr>
      <p:sp>
        <p:nvSpPr>
          <p:cNvPr id="68" name="Google Shape;68;p5:notes">
            <a:extLst>
              <a:ext uri="{FF2B5EF4-FFF2-40B4-BE49-F238E27FC236}">
                <a16:creationId xmlns:a16="http://schemas.microsoft.com/office/drawing/2014/main" id="{66A4E106-4A63-A74F-BED9-E74C2D74DE4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a:extLst>
              <a:ext uri="{FF2B5EF4-FFF2-40B4-BE49-F238E27FC236}">
                <a16:creationId xmlns:a16="http://schemas.microsoft.com/office/drawing/2014/main" id="{89DEAC68-0036-FBE4-16A4-6E584BA5112A}"/>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4286324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a:extLst>
            <a:ext uri="{FF2B5EF4-FFF2-40B4-BE49-F238E27FC236}">
              <a16:creationId xmlns:a16="http://schemas.microsoft.com/office/drawing/2014/main" id="{36E65CB4-55D0-28A4-40C0-59C2E9934411}"/>
            </a:ext>
          </a:extLst>
        </p:cNvPr>
        <p:cNvGrpSpPr/>
        <p:nvPr/>
      </p:nvGrpSpPr>
      <p:grpSpPr>
        <a:xfrm>
          <a:off x="0" y="0"/>
          <a:ext cx="0" cy="0"/>
          <a:chOff x="0" y="0"/>
          <a:chExt cx="0" cy="0"/>
        </a:xfrm>
      </p:grpSpPr>
      <p:sp>
        <p:nvSpPr>
          <p:cNvPr id="76" name="Google Shape;76;p6:notes">
            <a:extLst>
              <a:ext uri="{FF2B5EF4-FFF2-40B4-BE49-F238E27FC236}">
                <a16:creationId xmlns:a16="http://schemas.microsoft.com/office/drawing/2014/main" id="{BC613A9F-CEA8-D6DE-46BC-2BA28A5E8345}"/>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a:extLst>
              <a:ext uri="{FF2B5EF4-FFF2-40B4-BE49-F238E27FC236}">
                <a16:creationId xmlns:a16="http://schemas.microsoft.com/office/drawing/2014/main" id="{ED82398E-13AA-92D2-FE02-8CBA34E66D1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2377694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a:extLst>
            <a:ext uri="{FF2B5EF4-FFF2-40B4-BE49-F238E27FC236}">
              <a16:creationId xmlns:a16="http://schemas.microsoft.com/office/drawing/2014/main" id="{5054386A-BDD9-273D-53A8-E30FCD3CF41E}"/>
            </a:ext>
          </a:extLst>
        </p:cNvPr>
        <p:cNvGrpSpPr/>
        <p:nvPr/>
      </p:nvGrpSpPr>
      <p:grpSpPr>
        <a:xfrm>
          <a:off x="0" y="0"/>
          <a:ext cx="0" cy="0"/>
          <a:chOff x="0" y="0"/>
          <a:chExt cx="0" cy="0"/>
        </a:xfrm>
      </p:grpSpPr>
      <p:sp>
        <p:nvSpPr>
          <p:cNvPr id="76" name="Google Shape;76;p6:notes">
            <a:extLst>
              <a:ext uri="{FF2B5EF4-FFF2-40B4-BE49-F238E27FC236}">
                <a16:creationId xmlns:a16="http://schemas.microsoft.com/office/drawing/2014/main" id="{67A686AB-DC05-D0D8-D936-EF52FBBEB00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7" name="Google Shape;77;p6:notes">
            <a:extLst>
              <a:ext uri="{FF2B5EF4-FFF2-40B4-BE49-F238E27FC236}">
                <a16:creationId xmlns:a16="http://schemas.microsoft.com/office/drawing/2014/main" id="{0E59ED29-0CC4-B0D7-57BF-8445CC9DFEF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503479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4C8A83F1-4C54-2F38-4CE6-466D80F54D4F}"/>
            </a:ext>
          </a:extLst>
        </p:cNvPr>
        <p:cNvGrpSpPr/>
        <p:nvPr/>
      </p:nvGrpSpPr>
      <p:grpSpPr>
        <a:xfrm>
          <a:off x="0" y="0"/>
          <a:ext cx="0" cy="0"/>
          <a:chOff x="0" y="0"/>
          <a:chExt cx="0" cy="0"/>
        </a:xfrm>
      </p:grpSpPr>
      <p:sp>
        <p:nvSpPr>
          <p:cNvPr id="84" name="Google Shape;84;p7:notes">
            <a:extLst>
              <a:ext uri="{FF2B5EF4-FFF2-40B4-BE49-F238E27FC236}">
                <a16:creationId xmlns:a16="http://schemas.microsoft.com/office/drawing/2014/main" id="{7288A06A-1CC7-54FB-17E4-FCE27537138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a:extLst>
              <a:ext uri="{FF2B5EF4-FFF2-40B4-BE49-F238E27FC236}">
                <a16:creationId xmlns:a16="http://schemas.microsoft.com/office/drawing/2014/main" id="{33440881-C30B-BAE2-A465-BCE4F0A3108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4604143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6DBAA7ED-E0CE-A9D8-396D-64436B96FB9E}"/>
            </a:ext>
          </a:extLst>
        </p:cNvPr>
        <p:cNvGrpSpPr/>
        <p:nvPr/>
      </p:nvGrpSpPr>
      <p:grpSpPr>
        <a:xfrm>
          <a:off x="0" y="0"/>
          <a:ext cx="0" cy="0"/>
          <a:chOff x="0" y="0"/>
          <a:chExt cx="0" cy="0"/>
        </a:xfrm>
      </p:grpSpPr>
      <p:sp>
        <p:nvSpPr>
          <p:cNvPr id="84" name="Google Shape;84;p7:notes">
            <a:extLst>
              <a:ext uri="{FF2B5EF4-FFF2-40B4-BE49-F238E27FC236}">
                <a16:creationId xmlns:a16="http://schemas.microsoft.com/office/drawing/2014/main" id="{83B5639F-5074-2B5C-F3B1-61DC32959E6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a:extLst>
              <a:ext uri="{FF2B5EF4-FFF2-40B4-BE49-F238E27FC236}">
                <a16:creationId xmlns:a16="http://schemas.microsoft.com/office/drawing/2014/main" id="{9C6AEAF1-1E0E-9BE5-2509-181EA90F3FE6}"/>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856998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AC67CA71-E40F-688C-98E9-E9AE50828BE8}"/>
            </a:ext>
          </a:extLst>
        </p:cNvPr>
        <p:cNvGrpSpPr/>
        <p:nvPr/>
      </p:nvGrpSpPr>
      <p:grpSpPr>
        <a:xfrm>
          <a:off x="0" y="0"/>
          <a:ext cx="0" cy="0"/>
          <a:chOff x="0" y="0"/>
          <a:chExt cx="0" cy="0"/>
        </a:xfrm>
      </p:grpSpPr>
      <p:sp>
        <p:nvSpPr>
          <p:cNvPr id="84" name="Google Shape;84;p7:notes">
            <a:extLst>
              <a:ext uri="{FF2B5EF4-FFF2-40B4-BE49-F238E27FC236}">
                <a16:creationId xmlns:a16="http://schemas.microsoft.com/office/drawing/2014/main" id="{CC79CFBA-754E-62D6-CCD4-A2FF880CFCE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a:extLst>
              <a:ext uri="{FF2B5EF4-FFF2-40B4-BE49-F238E27FC236}">
                <a16:creationId xmlns:a16="http://schemas.microsoft.com/office/drawing/2014/main" id="{FE4ADAD5-4805-3526-70D2-705ECB3A3EB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dirty="0"/>
          </a:p>
        </p:txBody>
      </p:sp>
    </p:spTree>
    <p:extLst>
      <p:ext uri="{BB962C8B-B14F-4D97-AF65-F5344CB8AC3E}">
        <p14:creationId xmlns:p14="http://schemas.microsoft.com/office/powerpoint/2010/main" val="31783796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a:extLst>
            <a:ext uri="{FF2B5EF4-FFF2-40B4-BE49-F238E27FC236}">
              <a16:creationId xmlns:a16="http://schemas.microsoft.com/office/drawing/2014/main" id="{A7763431-8646-FBF7-CAD4-C17EB5022C00}"/>
            </a:ext>
          </a:extLst>
        </p:cNvPr>
        <p:cNvGrpSpPr/>
        <p:nvPr/>
      </p:nvGrpSpPr>
      <p:grpSpPr>
        <a:xfrm>
          <a:off x="0" y="0"/>
          <a:ext cx="0" cy="0"/>
          <a:chOff x="0" y="0"/>
          <a:chExt cx="0" cy="0"/>
        </a:xfrm>
      </p:grpSpPr>
      <p:sp>
        <p:nvSpPr>
          <p:cNvPr id="84" name="Google Shape;84;p7:notes">
            <a:extLst>
              <a:ext uri="{FF2B5EF4-FFF2-40B4-BE49-F238E27FC236}">
                <a16:creationId xmlns:a16="http://schemas.microsoft.com/office/drawing/2014/main" id="{E40AF84D-5658-BB22-9250-5CBFE4A73C6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5" name="Google Shape;85;p7:notes">
            <a:extLst>
              <a:ext uri="{FF2B5EF4-FFF2-40B4-BE49-F238E27FC236}">
                <a16:creationId xmlns:a16="http://schemas.microsoft.com/office/drawing/2014/main" id="{6F85DF12-4275-758E-C669-B5C0020020F9}"/>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41791466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3f9e8f1567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g13f9e8f1567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9F7FFAFB-F355-8892-EB02-49285BB4EA12}"/>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C36669E1-DB4A-459E-8C63-EC3A016382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FF800097-7E22-9361-B399-5B6EBB9655F0}"/>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28600495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CF6297A9-C4A9-ED60-B012-350E92BC4AA7}"/>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8831BB20-57FA-27F3-DFDF-65036A8535A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8DE6FD15-2795-6A52-4B60-7D78E5CCD3F7}"/>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8635656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D4B34E2F-7693-30DA-F420-7A0F14991D78}"/>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A84992A0-5EA1-50A2-11BB-C1A19A1B237E}"/>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0FCF0403-C517-DA03-D534-92E1B273C658}"/>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13646988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7C744DAF-47EE-1EB4-5CC1-AA1E8C49BFA8}"/>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A24CAF6C-41E5-D42B-61A5-20B561A19BBF}"/>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5885BB77-27BA-7C05-3E1E-2731E2AC3B0C}"/>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3931144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a:extLst>
            <a:ext uri="{FF2B5EF4-FFF2-40B4-BE49-F238E27FC236}">
              <a16:creationId xmlns:a16="http://schemas.microsoft.com/office/drawing/2014/main" id="{AE61F6E6-611F-55BB-58BE-95616C23A8C9}"/>
            </a:ext>
          </a:extLst>
        </p:cNvPr>
        <p:cNvGrpSpPr/>
        <p:nvPr/>
      </p:nvGrpSpPr>
      <p:grpSpPr>
        <a:xfrm>
          <a:off x="0" y="0"/>
          <a:ext cx="0" cy="0"/>
          <a:chOff x="0" y="0"/>
          <a:chExt cx="0" cy="0"/>
        </a:xfrm>
      </p:grpSpPr>
      <p:sp>
        <p:nvSpPr>
          <p:cNvPr id="60" name="Google Shape;60;p4:notes">
            <a:extLst>
              <a:ext uri="{FF2B5EF4-FFF2-40B4-BE49-F238E27FC236}">
                <a16:creationId xmlns:a16="http://schemas.microsoft.com/office/drawing/2014/main" id="{9797480E-11E0-CDA0-D7FE-B0BC3E6999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4:notes">
            <a:extLst>
              <a:ext uri="{FF2B5EF4-FFF2-40B4-BE49-F238E27FC236}">
                <a16:creationId xmlns:a16="http://schemas.microsoft.com/office/drawing/2014/main" id="{BAC80C34-2305-E93E-452E-1D0F4756684D}"/>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7561947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a:extLst>
            <a:ext uri="{FF2B5EF4-FFF2-40B4-BE49-F238E27FC236}">
              <a16:creationId xmlns:a16="http://schemas.microsoft.com/office/drawing/2014/main" id="{EE3E52EB-C0A6-F1E9-A03A-A46A0EA41704}"/>
            </a:ext>
          </a:extLst>
        </p:cNvPr>
        <p:cNvGrpSpPr/>
        <p:nvPr/>
      </p:nvGrpSpPr>
      <p:grpSpPr>
        <a:xfrm>
          <a:off x="0" y="0"/>
          <a:ext cx="0" cy="0"/>
          <a:chOff x="0" y="0"/>
          <a:chExt cx="0" cy="0"/>
        </a:xfrm>
      </p:grpSpPr>
      <p:sp>
        <p:nvSpPr>
          <p:cNvPr id="68" name="Google Shape;68;p5:notes">
            <a:extLst>
              <a:ext uri="{FF2B5EF4-FFF2-40B4-BE49-F238E27FC236}">
                <a16:creationId xmlns:a16="http://schemas.microsoft.com/office/drawing/2014/main" id="{A44DF082-D3AA-1959-6254-542E256DEA89}"/>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9" name="Google Shape;69;p5:notes">
            <a:extLst>
              <a:ext uri="{FF2B5EF4-FFF2-40B4-BE49-F238E27FC236}">
                <a16:creationId xmlns:a16="http://schemas.microsoft.com/office/drawing/2014/main" id="{C4761F8A-0FD6-A8DC-8AA4-06F33EA7EA9F}"/>
              </a:ext>
            </a:extLst>
          </p:cNvPr>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extLst>
      <p:ext uri="{BB962C8B-B14F-4D97-AF65-F5344CB8AC3E}">
        <p14:creationId xmlns:p14="http://schemas.microsoft.com/office/powerpoint/2010/main" val="3386749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10"/>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10"/>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9"/>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9"/>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2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1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12"/>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13"/>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13"/>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1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1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15"/>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15"/>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1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16"/>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1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17"/>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17"/>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17"/>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17"/>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1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8"/>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9"/>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fr"/>
              <a:t>‹N°›</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openclassrooms.com/fr/paths/805/projects/1589"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
          <p:cNvSpPr/>
          <p:nvPr/>
        </p:nvSpPr>
        <p:spPr>
          <a:xfrm>
            <a:off x="0" y="0"/>
            <a:ext cx="9144000" cy="5143500"/>
          </a:xfrm>
          <a:prstGeom prst="rect">
            <a:avLst/>
          </a:prstGeom>
          <a:solidFill>
            <a:srgbClr val="004D4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
          <p:cNvSpPr txBox="1"/>
          <p:nvPr/>
        </p:nvSpPr>
        <p:spPr>
          <a:xfrm>
            <a:off x="533400" y="1160929"/>
            <a:ext cx="8102050" cy="1584321"/>
          </a:xfrm>
          <a:prstGeom prst="rect">
            <a:avLst/>
          </a:prstGeom>
          <a:noFill/>
          <a:ln>
            <a:noFill/>
          </a:ln>
        </p:spPr>
        <p:txBody>
          <a:bodyPr spcFirstLastPara="1" wrap="square" lIns="91425" tIns="91425" rIns="91425" bIns="91425" anchor="b" anchorCtr="0">
            <a:normAutofit fontScale="40000" lnSpcReduction="20000"/>
          </a:bodyPr>
          <a:lstStyle/>
          <a:p>
            <a:pPr marL="0" marR="0" lvl="0" indent="0" algn="ctr" rtl="0">
              <a:lnSpc>
                <a:spcPct val="100000"/>
              </a:lnSpc>
              <a:spcBef>
                <a:spcPts val="0"/>
              </a:spcBef>
              <a:spcAft>
                <a:spcPts val="0"/>
              </a:spcAft>
              <a:buClr>
                <a:srgbClr val="000000"/>
              </a:buClr>
              <a:buSzPct val="100000"/>
              <a:buFont typeface="Arial"/>
              <a:buNone/>
            </a:pPr>
            <a:r>
              <a:rPr lang="fr" sz="17600" b="0" i="0" u="none" strike="noStrike" cap="none" dirty="0">
                <a:solidFill>
                  <a:srgbClr val="F3F3F3"/>
                </a:solidFill>
                <a:latin typeface="Montserrat"/>
                <a:ea typeface="Montserrat"/>
                <a:cs typeface="Montserrat"/>
                <a:sym typeface="Montserrat"/>
              </a:rPr>
              <a:t>Bottleneck</a:t>
            </a:r>
            <a:endParaRPr lang="fr" sz="5200" b="0" i="0" u="none" strike="noStrike" cap="none" dirty="0">
              <a:solidFill>
                <a:srgbClr val="F3F3F3"/>
              </a:solidFill>
              <a:latin typeface="Montserrat"/>
              <a:ea typeface="Montserrat"/>
              <a:cs typeface="Montserrat"/>
              <a:sym typeface="Montserrat"/>
            </a:endParaRPr>
          </a:p>
          <a:p>
            <a:pPr algn="ctr">
              <a:buSzPct val="100000"/>
            </a:pPr>
            <a:r>
              <a:rPr lang="fr-FR" sz="5400" dirty="0">
                <a:latin typeface="Montserrat" panose="00000500000000000000" pitchFamily="2" charset="0"/>
                <a:hlinkClick r:id="rId3"/>
              </a:rPr>
              <a:t>Optimisez la gestion &amp; nettoyez les données du stock d'une boutique</a:t>
            </a:r>
            <a:endParaRPr lang="fr-FR" sz="5400" dirty="0">
              <a:latin typeface="Montserrat" panose="00000500000000000000" pitchFamily="2" charset="0"/>
            </a:endParaRPr>
          </a:p>
          <a:p>
            <a:pPr marL="0" marR="0" lvl="0" indent="0" algn="ctr" rtl="0">
              <a:lnSpc>
                <a:spcPct val="100000"/>
              </a:lnSpc>
              <a:spcBef>
                <a:spcPts val="0"/>
              </a:spcBef>
              <a:spcAft>
                <a:spcPts val="0"/>
              </a:spcAft>
              <a:buClr>
                <a:srgbClr val="000000"/>
              </a:buClr>
              <a:buSzPct val="100000"/>
              <a:buFont typeface="Arial"/>
              <a:buNone/>
            </a:pPr>
            <a:endParaRPr sz="5200" b="0" i="0" u="none" strike="noStrike" cap="none" dirty="0">
              <a:solidFill>
                <a:srgbClr val="F3F3F3"/>
              </a:solidFill>
              <a:latin typeface="Montserrat"/>
              <a:ea typeface="Montserrat"/>
              <a:cs typeface="Montserrat"/>
              <a:sym typeface="Montserrat"/>
            </a:endParaRPr>
          </a:p>
        </p:txBody>
      </p:sp>
      <p:sp>
        <p:nvSpPr>
          <p:cNvPr id="56" name="Google Shape;56;p1"/>
          <p:cNvSpPr txBox="1"/>
          <p:nvPr/>
        </p:nvSpPr>
        <p:spPr>
          <a:xfrm>
            <a:off x="4968964" y="3582148"/>
            <a:ext cx="3807680" cy="53415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ct val="100000"/>
              <a:buFont typeface="Arial"/>
              <a:buNone/>
            </a:pPr>
            <a:r>
              <a:rPr lang="fr" sz="2000" b="0" i="0" u="none" strike="noStrike" cap="none" dirty="0">
                <a:solidFill>
                  <a:schemeClr val="lt1"/>
                </a:solidFill>
                <a:latin typeface="Montserrat"/>
                <a:ea typeface="Montserrat"/>
                <a:cs typeface="Montserrat"/>
                <a:sym typeface="Montserrat"/>
              </a:rPr>
              <a:t>Leslie Deluy</a:t>
            </a:r>
            <a:endParaRPr sz="2800" b="0" i="0" u="none" strike="noStrike" cap="none" dirty="0">
              <a:solidFill>
                <a:schemeClr val="lt1"/>
              </a:solidFill>
              <a:latin typeface="Montserrat"/>
              <a:ea typeface="Montserrat"/>
              <a:cs typeface="Montserrat"/>
              <a:sym typeface="Montserrat"/>
            </a:endParaRPr>
          </a:p>
        </p:txBody>
      </p:sp>
      <p:sp>
        <p:nvSpPr>
          <p:cNvPr id="57" name="Google Shape;57;p1"/>
          <p:cNvSpPr txBox="1"/>
          <p:nvPr/>
        </p:nvSpPr>
        <p:spPr>
          <a:xfrm>
            <a:off x="4968964" y="3975103"/>
            <a:ext cx="3807680" cy="53415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ct val="100000"/>
              <a:buFont typeface="Arial"/>
              <a:buNone/>
            </a:pPr>
            <a:r>
              <a:rPr lang="fr" sz="1600" b="0" i="0" u="none" strike="noStrike" cap="none" dirty="0">
                <a:solidFill>
                  <a:schemeClr val="lt1"/>
                </a:solidFill>
                <a:latin typeface="Montserrat"/>
                <a:ea typeface="Montserrat"/>
                <a:cs typeface="Montserrat"/>
                <a:sym typeface="Montserrat"/>
              </a:rPr>
              <a:t>Business Intelligence Analyst</a:t>
            </a:r>
            <a:endParaRPr sz="2000" b="0" i="0" u="none" strike="noStrike" cap="none" dirty="0">
              <a:solidFill>
                <a:schemeClr val="lt1"/>
              </a:solidFill>
              <a:latin typeface="Montserrat"/>
              <a:ea typeface="Montserrat"/>
              <a:cs typeface="Montserrat"/>
              <a:sym typeface="Montserrat"/>
            </a:endParaRPr>
          </a:p>
        </p:txBody>
      </p:sp>
      <p:sp>
        <p:nvSpPr>
          <p:cNvPr id="58" name="Google Shape;58;p1"/>
          <p:cNvSpPr txBox="1"/>
          <p:nvPr/>
        </p:nvSpPr>
        <p:spPr>
          <a:xfrm>
            <a:off x="4968964" y="4368058"/>
            <a:ext cx="3807680" cy="534150"/>
          </a:xfrm>
          <a:prstGeom prst="rect">
            <a:avLst/>
          </a:prstGeom>
          <a:noFill/>
          <a:ln>
            <a:noFill/>
          </a:ln>
        </p:spPr>
        <p:txBody>
          <a:bodyPr spcFirstLastPara="1" wrap="square" lIns="91425" tIns="91425" rIns="91425" bIns="91425" anchor="t" anchorCtr="0">
            <a:normAutofit/>
          </a:bodyPr>
          <a:lstStyle/>
          <a:p>
            <a:pPr marL="0" marR="0" lvl="0" indent="0" algn="ctr" rtl="0">
              <a:lnSpc>
                <a:spcPct val="100000"/>
              </a:lnSpc>
              <a:spcBef>
                <a:spcPts val="0"/>
              </a:spcBef>
              <a:spcAft>
                <a:spcPts val="0"/>
              </a:spcAft>
              <a:buClr>
                <a:srgbClr val="000000"/>
              </a:buClr>
              <a:buSzPct val="100000"/>
              <a:buFont typeface="Arial"/>
              <a:buNone/>
            </a:pPr>
            <a:r>
              <a:rPr lang="fr" b="0" i="0" u="none" strike="noStrike" cap="none" dirty="0">
                <a:solidFill>
                  <a:schemeClr val="lt1"/>
                </a:solidFill>
                <a:latin typeface="Montserrat"/>
                <a:ea typeface="Montserrat"/>
                <a:cs typeface="Montserrat"/>
                <a:sym typeface="Montserrat"/>
              </a:rPr>
              <a:t>25 juillet 2025</a:t>
            </a:r>
            <a:endParaRPr sz="1800" b="0" i="0" u="none" strike="noStrike" cap="none" dirty="0">
              <a:solidFill>
                <a:schemeClr val="lt1"/>
              </a:solidFill>
              <a:latin typeface="Montserrat"/>
              <a:ea typeface="Montserrat"/>
              <a:cs typeface="Montserrat"/>
              <a:sym typeface="Montserrat"/>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70">
          <a:extLst>
            <a:ext uri="{FF2B5EF4-FFF2-40B4-BE49-F238E27FC236}">
              <a16:creationId xmlns:a16="http://schemas.microsoft.com/office/drawing/2014/main" id="{F68071DA-A484-3EC9-7AD2-927E3F3B4322}"/>
            </a:ext>
          </a:extLst>
        </p:cNvPr>
        <p:cNvGrpSpPr/>
        <p:nvPr/>
      </p:nvGrpSpPr>
      <p:grpSpPr>
        <a:xfrm>
          <a:off x="0" y="0"/>
          <a:ext cx="0" cy="0"/>
          <a:chOff x="0" y="0"/>
          <a:chExt cx="0" cy="0"/>
        </a:xfrm>
      </p:grpSpPr>
      <p:sp>
        <p:nvSpPr>
          <p:cNvPr id="71" name="Google Shape;71;p5">
            <a:extLst>
              <a:ext uri="{FF2B5EF4-FFF2-40B4-BE49-F238E27FC236}">
                <a16:creationId xmlns:a16="http://schemas.microsoft.com/office/drawing/2014/main" id="{A93312D5-A46F-CBFE-8AB1-0CFA3F373DD3}"/>
              </a:ext>
            </a:extLst>
          </p:cNvPr>
          <p:cNvSpPr txBox="1">
            <a:spLocks noGrp="1"/>
          </p:cNvSpPr>
          <p:nvPr>
            <p:ph type="body" idx="1"/>
          </p:nvPr>
        </p:nvSpPr>
        <p:spPr>
          <a:xfrm>
            <a:off x="92365" y="1473600"/>
            <a:ext cx="8520600" cy="34164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Clr>
                <a:srgbClr val="434343"/>
              </a:buClr>
              <a:buSzPts val="1800"/>
              <a:buNone/>
            </a:pPr>
            <a:r>
              <a:rPr lang="fr-FR" b="1" u="sng" dirty="0">
                <a:solidFill>
                  <a:srgbClr val="434343"/>
                </a:solidFill>
                <a:latin typeface="Montserrat" panose="00000500000000000000" pitchFamily="2" charset="0"/>
                <a:ea typeface="Montserrat"/>
                <a:cs typeface="Montserrat"/>
                <a:sym typeface="Montserrat"/>
              </a:rPr>
              <a:t>Les pièges :</a:t>
            </a:r>
          </a:p>
          <a:p>
            <a:pPr marL="114300" lvl="0" indent="0" algn="l" rtl="0">
              <a:lnSpc>
                <a:spcPct val="115000"/>
              </a:lnSpc>
              <a:spcBef>
                <a:spcPts val="0"/>
              </a:spcBef>
              <a:spcAft>
                <a:spcPts val="0"/>
              </a:spcAft>
              <a:buClr>
                <a:srgbClr val="434343"/>
              </a:buClr>
              <a:buSzPts val="1800"/>
              <a:buNone/>
            </a:pPr>
            <a:endParaRPr lang="fr-FR" dirty="0">
              <a:solidFill>
                <a:srgbClr val="434343"/>
              </a:solidFill>
              <a:latin typeface="Montserrat" panose="00000500000000000000" pitchFamily="2" charset="0"/>
              <a:ea typeface="Montserrat"/>
              <a:cs typeface="Montserrat"/>
              <a:sym typeface="Montserrat"/>
            </a:endParaRPr>
          </a:p>
          <a:p>
            <a:pPr marL="114300" indent="0" algn="ctr">
              <a:buClr>
                <a:srgbClr val="434343"/>
              </a:buClr>
              <a:buNone/>
            </a:pPr>
            <a:r>
              <a:rPr lang="fr-FR" altLang="fr-FR" sz="1200" dirty="0">
                <a:solidFill>
                  <a:schemeClr val="tx1"/>
                </a:solidFill>
                <a:latin typeface="Montserrat" panose="00000500000000000000" pitchFamily="2" charset="0"/>
              </a:rPr>
              <a:t>Des produits </a:t>
            </a:r>
            <a:r>
              <a:rPr lang="fr-FR" altLang="fr-FR" sz="1200" dirty="0" err="1">
                <a:solidFill>
                  <a:schemeClr val="tx1"/>
                </a:solidFill>
                <a:latin typeface="Montserrat" panose="00000500000000000000" pitchFamily="2" charset="0"/>
              </a:rPr>
              <a:t>df_erp</a:t>
            </a:r>
            <a:r>
              <a:rPr lang="fr-FR" altLang="fr-FR" sz="1200" dirty="0">
                <a:solidFill>
                  <a:schemeClr val="tx1"/>
                </a:solidFill>
                <a:latin typeface="Montserrat" panose="00000500000000000000" pitchFamily="2" charset="0"/>
              </a:rPr>
              <a:t> n’ont pas d’équivalent dans la base </a:t>
            </a:r>
            <a:r>
              <a:rPr lang="fr-FR" altLang="fr-FR" sz="1200" dirty="0" err="1">
                <a:solidFill>
                  <a:schemeClr val="tx1"/>
                </a:solidFill>
                <a:latin typeface="Montserrat" panose="00000500000000000000" pitchFamily="2" charset="0"/>
              </a:rPr>
              <a:t>df_web</a:t>
            </a:r>
            <a:r>
              <a:rPr lang="fr-FR" altLang="fr-FR" sz="1200" dirty="0">
                <a:solidFill>
                  <a:schemeClr val="tx1"/>
                </a:solidFill>
                <a:latin typeface="Montserrat" panose="00000500000000000000" pitchFamily="2" charset="0"/>
              </a:rPr>
              <a:t> → </a:t>
            </a:r>
            <a:r>
              <a:rPr lang="fr-FR" altLang="fr-FR" sz="1200" dirty="0" err="1">
                <a:solidFill>
                  <a:schemeClr val="tx1"/>
                </a:solidFill>
                <a:latin typeface="Montserrat" panose="00000500000000000000" pitchFamily="2" charset="0"/>
              </a:rPr>
              <a:t>id_web</a:t>
            </a:r>
            <a:r>
              <a:rPr lang="fr-FR" altLang="fr-FR" sz="1200" dirty="0">
                <a:solidFill>
                  <a:schemeClr val="tx1"/>
                </a:solidFill>
                <a:latin typeface="Montserrat" panose="00000500000000000000" pitchFamily="2" charset="0"/>
              </a:rPr>
              <a:t> manquant </a:t>
            </a:r>
          </a:p>
          <a:p>
            <a:pPr marL="114300" indent="0" algn="ctr">
              <a:buClr>
                <a:srgbClr val="434343"/>
              </a:buClr>
              <a:buNone/>
            </a:pPr>
            <a:r>
              <a:rPr lang="fr-FR" altLang="fr-FR" sz="1200" dirty="0">
                <a:solidFill>
                  <a:schemeClr val="tx1"/>
                </a:solidFill>
                <a:latin typeface="Montserrat" panose="00000500000000000000" pitchFamily="2" charset="0"/>
              </a:rPr>
              <a:t>Un </a:t>
            </a:r>
            <a:r>
              <a:rPr lang="fr-FR" altLang="fr-FR" sz="1200" dirty="0" err="1">
                <a:solidFill>
                  <a:schemeClr val="tx1"/>
                </a:solidFill>
                <a:latin typeface="Montserrat" panose="00000500000000000000" pitchFamily="2" charset="0"/>
              </a:rPr>
              <a:t>id_web</a:t>
            </a:r>
            <a:r>
              <a:rPr lang="fr-FR" altLang="fr-FR" sz="1200" dirty="0">
                <a:solidFill>
                  <a:schemeClr val="tx1"/>
                </a:solidFill>
                <a:latin typeface="Montserrat" panose="00000500000000000000" pitchFamily="2" charset="0"/>
              </a:rPr>
              <a:t> match plusieurs </a:t>
            </a:r>
            <a:r>
              <a:rPr lang="fr-FR" altLang="fr-FR" sz="1200" dirty="0" err="1">
                <a:solidFill>
                  <a:schemeClr val="tx1"/>
                </a:solidFill>
                <a:latin typeface="Montserrat" panose="00000500000000000000" pitchFamily="2" charset="0"/>
              </a:rPr>
              <a:t>sku</a:t>
            </a:r>
            <a:r>
              <a:rPr lang="fr-FR" altLang="fr-FR" sz="1200" dirty="0">
                <a:solidFill>
                  <a:schemeClr val="tx1"/>
                </a:solidFill>
                <a:latin typeface="Montserrat" panose="00000500000000000000" pitchFamily="2" charset="0"/>
              </a:rPr>
              <a:t> → duplication non contrôlée</a:t>
            </a:r>
            <a:endParaRPr lang="fr-FR" sz="1200" dirty="0">
              <a:solidFill>
                <a:srgbClr val="434343"/>
              </a:solidFill>
              <a:latin typeface="Montserrat" panose="00000500000000000000" pitchFamily="2" charset="0"/>
              <a:ea typeface="Montserrat"/>
              <a:cs typeface="Montserrat"/>
              <a:sym typeface="Montserrat"/>
            </a:endParaRPr>
          </a:p>
          <a:p>
            <a:pPr marL="114300" lvl="0" indent="0" algn="l" rtl="0">
              <a:lnSpc>
                <a:spcPct val="115000"/>
              </a:lnSpc>
              <a:spcBef>
                <a:spcPts val="0"/>
              </a:spcBef>
              <a:spcAft>
                <a:spcPts val="0"/>
              </a:spcAft>
              <a:buClr>
                <a:srgbClr val="434343"/>
              </a:buClr>
              <a:buSzPts val="1800"/>
              <a:buNone/>
            </a:pPr>
            <a:endParaRPr lang="fr-FR" dirty="0">
              <a:solidFill>
                <a:srgbClr val="434343"/>
              </a:solidFill>
              <a:latin typeface="Montserrat" panose="00000500000000000000" pitchFamily="2" charset="0"/>
              <a:ea typeface="Montserrat"/>
              <a:cs typeface="Montserrat"/>
              <a:sym typeface="Montserrat"/>
            </a:endParaRPr>
          </a:p>
          <a:p>
            <a:pPr marL="114300" lvl="0" indent="0" algn="l" rtl="0">
              <a:lnSpc>
                <a:spcPct val="115000"/>
              </a:lnSpc>
              <a:spcBef>
                <a:spcPts val="0"/>
              </a:spcBef>
              <a:spcAft>
                <a:spcPts val="0"/>
              </a:spcAft>
              <a:buClr>
                <a:srgbClr val="434343"/>
              </a:buClr>
              <a:buSzPts val="1800"/>
              <a:buNone/>
            </a:pPr>
            <a:endParaRPr lang="fr-FR" dirty="0">
              <a:solidFill>
                <a:srgbClr val="434343"/>
              </a:solidFill>
              <a:latin typeface="Montserrat" panose="00000500000000000000" pitchFamily="2" charset="0"/>
              <a:ea typeface="Montserrat"/>
              <a:cs typeface="Montserrat"/>
              <a:sym typeface="Montserrat"/>
            </a:endParaRPr>
          </a:p>
          <a:p>
            <a:pPr marL="114300" lvl="0" indent="0" algn="l" rtl="0">
              <a:lnSpc>
                <a:spcPct val="115000"/>
              </a:lnSpc>
              <a:spcBef>
                <a:spcPts val="0"/>
              </a:spcBef>
              <a:spcAft>
                <a:spcPts val="0"/>
              </a:spcAft>
              <a:buClr>
                <a:srgbClr val="434343"/>
              </a:buClr>
              <a:buSzPts val="1800"/>
              <a:buNone/>
            </a:pPr>
            <a:r>
              <a:rPr lang="fr-FR" b="1" u="sng" dirty="0">
                <a:solidFill>
                  <a:srgbClr val="434343"/>
                </a:solidFill>
                <a:latin typeface="Montserrat" panose="00000500000000000000" pitchFamily="2" charset="0"/>
                <a:ea typeface="Montserrat"/>
                <a:cs typeface="Montserrat"/>
                <a:sym typeface="Montserrat"/>
              </a:rPr>
              <a:t>Les recommandations :</a:t>
            </a:r>
          </a:p>
          <a:p>
            <a:pPr marL="114300" lvl="0" indent="0" algn="l" rtl="0">
              <a:lnSpc>
                <a:spcPct val="115000"/>
              </a:lnSpc>
              <a:spcBef>
                <a:spcPts val="0"/>
              </a:spcBef>
              <a:spcAft>
                <a:spcPts val="0"/>
              </a:spcAft>
              <a:buClr>
                <a:srgbClr val="434343"/>
              </a:buClr>
              <a:buSzPts val="1800"/>
              <a:buNone/>
            </a:pPr>
            <a:endParaRPr lang="fr-FR" dirty="0">
              <a:solidFill>
                <a:srgbClr val="434343"/>
              </a:solidFill>
              <a:latin typeface="Montserrat" panose="00000500000000000000" pitchFamily="2" charset="0"/>
              <a:ea typeface="Montserrat"/>
              <a:cs typeface="Montserrat"/>
              <a:sym typeface="Montserrat"/>
            </a:endParaRPr>
          </a:p>
          <a:p>
            <a:pPr marL="114300" indent="0" algn="ctr">
              <a:buClr>
                <a:srgbClr val="434343"/>
              </a:buClr>
              <a:buNone/>
            </a:pPr>
            <a:r>
              <a:rPr lang="fr-FR" altLang="fr-FR" sz="1300" dirty="0">
                <a:solidFill>
                  <a:schemeClr val="tx1"/>
                </a:solidFill>
                <a:latin typeface="Montserrat" panose="00000500000000000000" pitchFamily="2" charset="0"/>
              </a:rPr>
              <a:t>Compter les NaN post-merge + afficher les exemples </a:t>
            </a:r>
          </a:p>
          <a:p>
            <a:pPr marL="114300" indent="0" algn="ctr">
              <a:buClr>
                <a:srgbClr val="434343"/>
              </a:buClr>
              <a:buNone/>
            </a:pPr>
            <a:r>
              <a:rPr lang="fr-FR" altLang="fr-FR" sz="1300" dirty="0">
                <a:solidFill>
                  <a:schemeClr val="tx1"/>
                </a:solidFill>
                <a:latin typeface="Montserrat" panose="00000500000000000000" pitchFamily="2" charset="0"/>
              </a:rPr>
              <a:t>S’assurer que </a:t>
            </a:r>
            <a:r>
              <a:rPr lang="fr-FR" altLang="fr-FR" sz="1300" dirty="0" err="1">
                <a:solidFill>
                  <a:schemeClr val="tx1"/>
                </a:solidFill>
                <a:latin typeface="Montserrat" panose="00000500000000000000" pitchFamily="2" charset="0"/>
              </a:rPr>
              <a:t>sku</a:t>
            </a:r>
            <a:r>
              <a:rPr lang="fr-FR" altLang="fr-FR" sz="1300" dirty="0">
                <a:solidFill>
                  <a:schemeClr val="tx1"/>
                </a:solidFill>
                <a:latin typeface="Montserrat" panose="00000500000000000000" pitchFamily="2" charset="0"/>
              </a:rPr>
              <a:t> est unique dans </a:t>
            </a:r>
            <a:r>
              <a:rPr lang="fr-FR" altLang="fr-FR" sz="1300" dirty="0" err="1">
                <a:solidFill>
                  <a:schemeClr val="tx1"/>
                </a:solidFill>
                <a:latin typeface="Montserrat" panose="00000500000000000000" pitchFamily="2" charset="0"/>
              </a:rPr>
              <a:t>df_web</a:t>
            </a:r>
            <a:r>
              <a:rPr lang="fr-FR" altLang="fr-FR" sz="1300" dirty="0">
                <a:solidFill>
                  <a:schemeClr val="tx1"/>
                </a:solidFill>
                <a:latin typeface="Montserrat" panose="00000500000000000000" pitchFamily="2" charset="0"/>
              </a:rPr>
              <a:t> ou agréger </a:t>
            </a:r>
          </a:p>
          <a:p>
            <a:pPr marL="114300" lvl="0" indent="0" algn="l" rtl="0">
              <a:lnSpc>
                <a:spcPct val="115000"/>
              </a:lnSpc>
              <a:spcBef>
                <a:spcPts val="0"/>
              </a:spcBef>
              <a:spcAft>
                <a:spcPts val="0"/>
              </a:spcAft>
              <a:buClr>
                <a:srgbClr val="434343"/>
              </a:buClr>
              <a:buSzPts val="1800"/>
              <a:buNone/>
            </a:pPr>
            <a:r>
              <a:rPr lang="fr-FR" dirty="0">
                <a:solidFill>
                  <a:srgbClr val="434343"/>
                </a:solidFill>
                <a:latin typeface="Montserrat"/>
                <a:ea typeface="Montserrat"/>
                <a:cs typeface="Montserrat"/>
                <a:sym typeface="Montserrat"/>
              </a:rPr>
              <a:t>				 </a:t>
            </a:r>
            <a:endParaRPr dirty="0">
              <a:solidFill>
                <a:srgbClr val="434343"/>
              </a:solidFill>
              <a:latin typeface="Montserrat"/>
              <a:ea typeface="Montserrat"/>
              <a:cs typeface="Montserrat"/>
              <a:sym typeface="Montserrat"/>
            </a:endParaRPr>
          </a:p>
        </p:txBody>
      </p:sp>
      <p:sp>
        <p:nvSpPr>
          <p:cNvPr id="72" name="Google Shape;72;p5">
            <a:extLst>
              <a:ext uri="{FF2B5EF4-FFF2-40B4-BE49-F238E27FC236}">
                <a16:creationId xmlns:a16="http://schemas.microsoft.com/office/drawing/2014/main" id="{948F3C06-D3EC-97E2-19B0-B51280AC5BF8}"/>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5">
            <a:extLst>
              <a:ext uri="{FF2B5EF4-FFF2-40B4-BE49-F238E27FC236}">
                <a16:creationId xmlns:a16="http://schemas.microsoft.com/office/drawing/2014/main" id="{D236A4A4-DBFB-0A1F-7882-86570F202065}"/>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rPr>
              <a:t>Fusion ou consolidations des données</a:t>
            </a:r>
            <a:endParaRPr sz="2500" b="0" i="0" u="none" strike="noStrike" cap="none">
              <a:solidFill>
                <a:srgbClr val="F3F3F3"/>
              </a:solidFill>
              <a:latin typeface="Montserrat"/>
              <a:ea typeface="Montserrat"/>
              <a:cs typeface="Montserrat"/>
              <a:sym typeface="Montserrat"/>
            </a:endParaRPr>
          </a:p>
        </p:txBody>
      </p:sp>
      <p:sp>
        <p:nvSpPr>
          <p:cNvPr id="74" name="Google Shape;74;p5">
            <a:extLst>
              <a:ext uri="{FF2B5EF4-FFF2-40B4-BE49-F238E27FC236}">
                <a16:creationId xmlns:a16="http://schemas.microsoft.com/office/drawing/2014/main" id="{5608C70B-804A-1F44-973D-750A4AD82D4A}"/>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1961137F-2ADB-C61C-53AC-FD30EF305191}"/>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3" name="Rectangle 2">
            <a:extLst>
              <a:ext uri="{FF2B5EF4-FFF2-40B4-BE49-F238E27FC236}">
                <a16:creationId xmlns:a16="http://schemas.microsoft.com/office/drawing/2014/main" id="{48DB8C18-5126-F058-029D-DE992B3D3FE7}"/>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4" name="Rectangle 3">
            <a:extLst>
              <a:ext uri="{FF2B5EF4-FFF2-40B4-BE49-F238E27FC236}">
                <a16:creationId xmlns:a16="http://schemas.microsoft.com/office/drawing/2014/main" id="{C8DE1024-5B52-9B6D-BE12-704E47DC0032}"/>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
        <p:nvSpPr>
          <p:cNvPr id="5" name="Rectangle 4">
            <a:extLst>
              <a:ext uri="{FF2B5EF4-FFF2-40B4-BE49-F238E27FC236}">
                <a16:creationId xmlns:a16="http://schemas.microsoft.com/office/drawing/2014/main" id="{49737161-039E-626D-949E-8F55874AF9DF}"/>
              </a:ext>
            </a:extLst>
          </p:cNvPr>
          <p:cNvSpPr>
            <a:spLocks noChangeArrowheads="1"/>
          </p:cNvSpPr>
          <p:nvPr/>
        </p:nvSpPr>
        <p:spPr bwMode="auto">
          <a:xfrm>
            <a:off x="0" y="-184666"/>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6" name="Image 5">
            <a:extLst>
              <a:ext uri="{FF2B5EF4-FFF2-40B4-BE49-F238E27FC236}">
                <a16:creationId xmlns:a16="http://schemas.microsoft.com/office/drawing/2014/main" id="{C39698ED-EA7C-D0F2-C8AD-F30170C1FAD3}"/>
              </a:ext>
            </a:extLst>
          </p:cNvPr>
          <p:cNvPicPr>
            <a:picLocks noChangeAspect="1"/>
          </p:cNvPicPr>
          <p:nvPr/>
        </p:nvPicPr>
        <p:blipFill>
          <a:blip r:embed="rId3"/>
          <a:stretch>
            <a:fillRect/>
          </a:stretch>
        </p:blipFill>
        <p:spPr>
          <a:xfrm>
            <a:off x="2944905" y="4477871"/>
            <a:ext cx="2598407" cy="328379"/>
          </a:xfrm>
          <a:prstGeom prst="rect">
            <a:avLst/>
          </a:prstGeom>
        </p:spPr>
      </p:pic>
      <p:pic>
        <p:nvPicPr>
          <p:cNvPr id="8" name="Image 7">
            <a:extLst>
              <a:ext uri="{FF2B5EF4-FFF2-40B4-BE49-F238E27FC236}">
                <a16:creationId xmlns:a16="http://schemas.microsoft.com/office/drawing/2014/main" id="{540319C8-BAB7-BBA9-373E-FDA4779ECB9B}"/>
              </a:ext>
            </a:extLst>
          </p:cNvPr>
          <p:cNvPicPr>
            <a:picLocks noChangeAspect="1"/>
          </p:cNvPicPr>
          <p:nvPr/>
        </p:nvPicPr>
        <p:blipFill>
          <a:blip r:embed="rId4"/>
          <a:stretch>
            <a:fillRect/>
          </a:stretch>
        </p:blipFill>
        <p:spPr>
          <a:xfrm>
            <a:off x="502774" y="2646614"/>
            <a:ext cx="3849891" cy="535186"/>
          </a:xfrm>
          <a:prstGeom prst="rect">
            <a:avLst/>
          </a:prstGeom>
        </p:spPr>
      </p:pic>
      <p:pic>
        <p:nvPicPr>
          <p:cNvPr id="10" name="Image 9">
            <a:extLst>
              <a:ext uri="{FF2B5EF4-FFF2-40B4-BE49-F238E27FC236}">
                <a16:creationId xmlns:a16="http://schemas.microsoft.com/office/drawing/2014/main" id="{00D9EAC3-4717-AB33-DA48-E981C71F8F73}"/>
              </a:ext>
            </a:extLst>
          </p:cNvPr>
          <p:cNvPicPr>
            <a:picLocks noChangeAspect="1"/>
          </p:cNvPicPr>
          <p:nvPr/>
        </p:nvPicPr>
        <p:blipFill>
          <a:blip r:embed="rId5"/>
          <a:stretch>
            <a:fillRect/>
          </a:stretch>
        </p:blipFill>
        <p:spPr>
          <a:xfrm>
            <a:off x="5018687" y="2697808"/>
            <a:ext cx="2082907" cy="285765"/>
          </a:xfrm>
          <a:prstGeom prst="rect">
            <a:avLst/>
          </a:prstGeom>
        </p:spPr>
      </p:pic>
    </p:spTree>
    <p:extLst>
      <p:ext uri="{BB962C8B-B14F-4D97-AF65-F5344CB8AC3E}">
        <p14:creationId xmlns:p14="http://schemas.microsoft.com/office/powerpoint/2010/main" val="2803402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6"/>
          <p:cNvSpPr txBox="1">
            <a:spLocks noGrp="1"/>
          </p:cNvSpPr>
          <p:nvPr>
            <p:ph type="body" idx="1"/>
          </p:nvPr>
        </p:nvSpPr>
        <p:spPr>
          <a:xfrm>
            <a:off x="135769" y="1389850"/>
            <a:ext cx="6709500" cy="1913378"/>
          </a:xfrm>
          <a:prstGeom prst="rect">
            <a:avLst/>
          </a:prstGeom>
          <a:noFill/>
          <a:ln>
            <a:noFill/>
          </a:ln>
        </p:spPr>
        <p:txBody>
          <a:bodyPr spcFirstLastPara="1" wrap="square" lIns="91425" tIns="91425" rIns="91425" bIns="91425" anchor="t" anchorCtr="0">
            <a:normAutofit/>
          </a:bodyPr>
          <a:lstStyle/>
          <a:p>
            <a:pPr marL="114300" marR="0" lvl="0" indent="0" algn="l" rtl="0">
              <a:lnSpc>
                <a:spcPct val="115000"/>
              </a:lnSpc>
              <a:spcBef>
                <a:spcPts val="0"/>
              </a:spcBef>
              <a:spcAft>
                <a:spcPts val="0"/>
              </a:spcAft>
              <a:buClr>
                <a:srgbClr val="999999"/>
              </a:buClr>
              <a:buSzPts val="1800"/>
              <a:buNone/>
            </a:pPr>
            <a:r>
              <a:rPr lang="fr-FR" sz="1600" b="1" u="sng" dirty="0">
                <a:solidFill>
                  <a:schemeClr val="tx1">
                    <a:lumMod val="95000"/>
                    <a:lumOff val="5000"/>
                  </a:schemeClr>
                </a:solidFill>
                <a:latin typeface="Montserrat"/>
                <a:ea typeface="Montserrat"/>
                <a:cs typeface="Montserrat"/>
                <a:sym typeface="Montserrat"/>
              </a:rPr>
              <a:t>Graphique</a:t>
            </a:r>
            <a:r>
              <a:rPr lang="fr-FR" sz="1400" b="1" dirty="0">
                <a:solidFill>
                  <a:schemeClr val="tx1">
                    <a:lumMod val="95000"/>
                    <a:lumOff val="5000"/>
                  </a:schemeClr>
                </a:solidFill>
                <a:latin typeface="Montserrat"/>
                <a:ea typeface="Montserrat"/>
                <a:cs typeface="Montserrat"/>
                <a:sym typeface="Montserrat"/>
              </a:rPr>
              <a:t> : </a:t>
            </a:r>
          </a:p>
          <a:p>
            <a:pPr marL="114300" marR="0" lvl="0" indent="0" algn="l" rtl="0">
              <a:lnSpc>
                <a:spcPct val="115000"/>
              </a:lnSpc>
              <a:spcBef>
                <a:spcPts val="0"/>
              </a:spcBef>
              <a:spcAft>
                <a:spcPts val="0"/>
              </a:spcAft>
              <a:buClr>
                <a:srgbClr val="999999"/>
              </a:buClr>
              <a:buSzPts val="1800"/>
              <a:buNone/>
            </a:pPr>
            <a:endParaRPr lang="fr-FR" sz="1400" b="1" dirty="0">
              <a:solidFill>
                <a:schemeClr val="tx1">
                  <a:lumMod val="95000"/>
                  <a:lumOff val="5000"/>
                </a:schemeClr>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FR" sz="1400" b="1" dirty="0">
                <a:solidFill>
                  <a:schemeClr val="tx1">
                    <a:lumMod val="95000"/>
                    <a:lumOff val="5000"/>
                  </a:schemeClr>
                </a:solidFill>
                <a:latin typeface="Montserrat"/>
                <a:ea typeface="Montserrat"/>
                <a:cs typeface="Montserrat"/>
                <a:sym typeface="Montserrat"/>
              </a:rPr>
              <a:t>Boite a moustache </a:t>
            </a:r>
            <a:r>
              <a:rPr lang="fr-FR" sz="1400" dirty="0">
                <a:solidFill>
                  <a:schemeClr val="tx1">
                    <a:lumMod val="95000"/>
                    <a:lumOff val="5000"/>
                  </a:schemeClr>
                </a:solidFill>
                <a:latin typeface="Montserrat"/>
                <a:ea typeface="Montserrat"/>
                <a:cs typeface="Montserrat"/>
                <a:sym typeface="Montserrat"/>
              </a:rPr>
              <a:t>/</a:t>
            </a:r>
            <a:r>
              <a:rPr lang="fr-FR" sz="1400" b="1" dirty="0">
                <a:solidFill>
                  <a:schemeClr val="tx1">
                    <a:lumMod val="95000"/>
                    <a:lumOff val="5000"/>
                  </a:schemeClr>
                </a:solidFill>
                <a:latin typeface="Montserrat"/>
                <a:ea typeface="Montserrat"/>
                <a:cs typeface="Montserrat"/>
                <a:sym typeface="Montserrat"/>
              </a:rPr>
              <a:t> </a:t>
            </a:r>
            <a:r>
              <a:rPr lang="fr-FR" sz="1400" b="1" dirty="0" err="1">
                <a:solidFill>
                  <a:schemeClr val="tx1">
                    <a:lumMod val="95000"/>
                    <a:lumOff val="5000"/>
                  </a:schemeClr>
                </a:solidFill>
                <a:latin typeface="Montserrat"/>
                <a:ea typeface="Montserrat"/>
                <a:cs typeface="Montserrat"/>
                <a:sym typeface="Montserrat"/>
              </a:rPr>
              <a:t>boxplot</a:t>
            </a:r>
            <a:r>
              <a:rPr lang="fr-FR" sz="1400" dirty="0">
                <a:solidFill>
                  <a:schemeClr val="tx1">
                    <a:lumMod val="95000"/>
                    <a:lumOff val="5000"/>
                  </a:schemeClr>
                </a:solidFill>
                <a:latin typeface="Montserrat"/>
                <a:ea typeface="Montserrat"/>
                <a:cs typeface="Montserrat"/>
                <a:sym typeface="Montserrat"/>
              </a:rPr>
              <a:t> / </a:t>
            </a:r>
            <a:r>
              <a:rPr lang="fr-FR" sz="1400" b="1" dirty="0">
                <a:solidFill>
                  <a:schemeClr val="tx1">
                    <a:lumMod val="95000"/>
                    <a:lumOff val="5000"/>
                  </a:schemeClr>
                </a:solidFill>
                <a:latin typeface="Montserrat"/>
                <a:ea typeface="Montserrat"/>
                <a:cs typeface="Montserrat"/>
                <a:sym typeface="Montserrat"/>
              </a:rPr>
              <a:t>points </a:t>
            </a:r>
            <a:r>
              <a:rPr lang="fr-FR" sz="1400" dirty="0">
                <a:solidFill>
                  <a:schemeClr val="tx1">
                    <a:lumMod val="95000"/>
                    <a:lumOff val="5000"/>
                  </a:schemeClr>
                </a:solidFill>
                <a:latin typeface="Montserrat"/>
                <a:ea typeface="Montserrat"/>
                <a:cs typeface="Montserrat"/>
                <a:sym typeface="Montserrat"/>
              </a:rPr>
              <a:t>pour la répartition des prix </a:t>
            </a:r>
            <a:endParaRPr sz="1400" dirty="0">
              <a:solidFill>
                <a:schemeClr val="tx1">
                  <a:lumMod val="95000"/>
                  <a:lumOff val="5000"/>
                </a:schemeClr>
              </a:solidFill>
              <a:latin typeface="Montserrat"/>
              <a:ea typeface="Montserrat"/>
              <a:cs typeface="Montserrat"/>
              <a:sym typeface="Montserrat"/>
            </a:endParaRPr>
          </a:p>
        </p:txBody>
      </p:sp>
      <p:sp>
        <p:nvSpPr>
          <p:cNvPr id="80" name="Google Shape;80;p6"/>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1" name="Google Shape;81;p6"/>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rPr>
              <a:t>Analyses univariées du prix</a:t>
            </a:r>
            <a:endParaRPr sz="2500" b="0" i="0" u="none" strike="noStrike" cap="none">
              <a:solidFill>
                <a:srgbClr val="F3F3F3"/>
              </a:solidFill>
              <a:latin typeface="Montserrat"/>
              <a:ea typeface="Montserrat"/>
              <a:cs typeface="Montserrat"/>
              <a:sym typeface="Montserrat"/>
            </a:endParaRPr>
          </a:p>
        </p:txBody>
      </p:sp>
      <p:sp>
        <p:nvSpPr>
          <p:cNvPr id="82" name="Google Shape;82;p6"/>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 name="ZoneTexte 4">
            <a:extLst>
              <a:ext uri="{FF2B5EF4-FFF2-40B4-BE49-F238E27FC236}">
                <a16:creationId xmlns:a16="http://schemas.microsoft.com/office/drawing/2014/main" id="{657FA71B-96FC-7D6D-427B-AB66CF893450}"/>
              </a:ext>
            </a:extLst>
          </p:cNvPr>
          <p:cNvSpPr txBox="1"/>
          <p:nvPr/>
        </p:nvSpPr>
        <p:spPr>
          <a:xfrm>
            <a:off x="4722288" y="2553821"/>
            <a:ext cx="4236769" cy="1138773"/>
          </a:xfrm>
          <a:prstGeom prst="rect">
            <a:avLst/>
          </a:prstGeom>
          <a:noFill/>
        </p:spPr>
        <p:txBody>
          <a:bodyPr wrap="square" rtlCol="0">
            <a:spAutoFit/>
          </a:bodyPr>
          <a:lstStyle/>
          <a:p>
            <a:pPr marL="171450" indent="-171450">
              <a:buFont typeface="Arial" panose="020B0604020202020204" pitchFamily="34" charset="0"/>
              <a:buChar char="•"/>
            </a:pPr>
            <a:r>
              <a:rPr lang="fr-FR" sz="900" i="1" dirty="0">
                <a:latin typeface="Montserrat" panose="00000500000000000000" pitchFamily="2" charset="0"/>
              </a:rPr>
              <a:t>Affiche les quartiles, la médiane, les moustaches et parfois les </a:t>
            </a:r>
            <a:r>
              <a:rPr lang="fr-FR" sz="900" i="1" dirty="0" err="1">
                <a:latin typeface="Montserrat" panose="00000500000000000000" pitchFamily="2" charset="0"/>
              </a:rPr>
              <a:t>outliers</a:t>
            </a:r>
            <a:r>
              <a:rPr lang="fr-FR" sz="900" i="1" dirty="0">
                <a:latin typeface="Montserrat" panose="00000500000000000000" pitchFamily="2" charset="0"/>
              </a:rPr>
              <a:t> (ou non)</a:t>
            </a:r>
          </a:p>
          <a:p>
            <a:endParaRPr lang="fr-FR" sz="900" i="1" dirty="0">
              <a:latin typeface="Montserrat" panose="00000500000000000000" pitchFamily="2" charset="0"/>
            </a:endParaRPr>
          </a:p>
          <a:p>
            <a:pPr marL="171450" indent="-171450">
              <a:buFont typeface="Arial" panose="020B0604020202020204" pitchFamily="34" charset="0"/>
              <a:buChar char="•"/>
            </a:pPr>
            <a:r>
              <a:rPr lang="fr-FR" sz="900" i="1" dirty="0">
                <a:latin typeface="Montserrat" panose="00000500000000000000" pitchFamily="2" charset="0"/>
              </a:rPr>
              <a:t>Chaque point bleu représente un produit individuel avec son prix. Ce nuage de points est souvent ajouté pour montrer la densité réelle ou les </a:t>
            </a:r>
            <a:r>
              <a:rPr lang="fr-FR" sz="900" i="1" dirty="0" err="1">
                <a:latin typeface="Montserrat" panose="00000500000000000000" pitchFamily="2" charset="0"/>
              </a:rPr>
              <a:t>outliers</a:t>
            </a:r>
            <a:r>
              <a:rPr lang="fr-FR" sz="900" i="1" dirty="0">
                <a:latin typeface="Montserrat" panose="00000500000000000000" pitchFamily="2" charset="0"/>
              </a:rPr>
              <a:t> en détail.</a:t>
            </a:r>
          </a:p>
          <a:p>
            <a:pPr marL="171450" indent="-171450">
              <a:buFont typeface="Arial" panose="020B0604020202020204" pitchFamily="34" charset="0"/>
              <a:buChar char="•"/>
            </a:pPr>
            <a:endParaRPr lang="fr-FR" sz="1200" i="1" dirty="0">
              <a:latin typeface="Montserrat" panose="00000500000000000000" pitchFamily="2" charset="0"/>
            </a:endParaRPr>
          </a:p>
        </p:txBody>
      </p:sp>
      <p:pic>
        <p:nvPicPr>
          <p:cNvPr id="7" name="Image 6">
            <a:extLst>
              <a:ext uri="{FF2B5EF4-FFF2-40B4-BE49-F238E27FC236}">
                <a16:creationId xmlns:a16="http://schemas.microsoft.com/office/drawing/2014/main" id="{DE20CE7C-6073-2A96-E352-8507C8963426}"/>
              </a:ext>
            </a:extLst>
          </p:cNvPr>
          <p:cNvPicPr>
            <a:picLocks noChangeAspect="1"/>
          </p:cNvPicPr>
          <p:nvPr/>
        </p:nvPicPr>
        <p:blipFill>
          <a:blip r:embed="rId3"/>
          <a:stretch>
            <a:fillRect/>
          </a:stretch>
        </p:blipFill>
        <p:spPr>
          <a:xfrm>
            <a:off x="236619" y="2233046"/>
            <a:ext cx="4485669" cy="1218366"/>
          </a:xfrm>
          <a:prstGeom prst="rect">
            <a:avLst/>
          </a:prstGeom>
        </p:spPr>
      </p:pic>
      <p:sp>
        <p:nvSpPr>
          <p:cNvPr id="2" name="ZoneTexte 1">
            <a:extLst>
              <a:ext uri="{FF2B5EF4-FFF2-40B4-BE49-F238E27FC236}">
                <a16:creationId xmlns:a16="http://schemas.microsoft.com/office/drawing/2014/main" id="{173B2B1F-C5B6-BEE2-4F78-09E21FE7407E}"/>
              </a:ext>
            </a:extLst>
          </p:cNvPr>
          <p:cNvSpPr txBox="1"/>
          <p:nvPr/>
        </p:nvSpPr>
        <p:spPr>
          <a:xfrm>
            <a:off x="477370" y="3649328"/>
            <a:ext cx="8189259" cy="1356333"/>
          </a:xfrm>
          <a:prstGeom prst="rect">
            <a:avLst/>
          </a:prstGeom>
          <a:noFill/>
        </p:spPr>
        <p:txBody>
          <a:bodyPr wrap="square" rtlCol="0">
            <a:spAutoFit/>
          </a:bodyPr>
          <a:lstStyle/>
          <a:p>
            <a:pPr>
              <a:lnSpc>
                <a:spcPct val="150000"/>
              </a:lnSpc>
            </a:pPr>
            <a:r>
              <a:rPr lang="fr-FR" sz="1200" b="1" dirty="0">
                <a:latin typeface="Montserrat" panose="00000500000000000000" pitchFamily="2" charset="0"/>
              </a:rPr>
              <a:t>Boîte à moustaches – Analyse univariée du prix </a:t>
            </a:r>
          </a:p>
          <a:p>
            <a:pPr>
              <a:lnSpc>
                <a:spcPct val="150000"/>
              </a:lnSpc>
            </a:pPr>
            <a:r>
              <a:rPr lang="fr-FR" sz="1100" dirty="0">
                <a:latin typeface="Montserrat" panose="00000500000000000000" pitchFamily="2" charset="0"/>
              </a:rPr>
              <a:t>Le </a:t>
            </a:r>
            <a:r>
              <a:rPr lang="fr-FR" sz="1100" dirty="0" err="1">
                <a:latin typeface="Montserrat" panose="00000500000000000000" pitchFamily="2" charset="0"/>
              </a:rPr>
              <a:t>boxplot</a:t>
            </a:r>
            <a:r>
              <a:rPr lang="fr-FR" sz="1100" dirty="0">
                <a:latin typeface="Montserrat" panose="00000500000000000000" pitchFamily="2" charset="0"/>
              </a:rPr>
              <a:t> permet de visualiser la distribution globale des prix. On observe une concentration des produits sous les 50 €, mais la présence de nombreux points isolés indique une dispersion importante, avec des valeurs extrêmes pouvant dépasser 200 €. Ce constat justifie l’utilisation de méthodes statistiques comme l’IQR pour fiabiliser l’analyse.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78">
          <a:extLst>
            <a:ext uri="{FF2B5EF4-FFF2-40B4-BE49-F238E27FC236}">
              <a16:creationId xmlns:a16="http://schemas.microsoft.com/office/drawing/2014/main" id="{E6187DA1-438F-C9CB-064D-540FC7750C78}"/>
            </a:ext>
          </a:extLst>
        </p:cNvPr>
        <p:cNvGrpSpPr/>
        <p:nvPr/>
      </p:nvGrpSpPr>
      <p:grpSpPr>
        <a:xfrm>
          <a:off x="0" y="0"/>
          <a:ext cx="0" cy="0"/>
          <a:chOff x="0" y="0"/>
          <a:chExt cx="0" cy="0"/>
        </a:xfrm>
      </p:grpSpPr>
      <p:sp>
        <p:nvSpPr>
          <p:cNvPr id="80" name="Google Shape;80;p6">
            <a:extLst>
              <a:ext uri="{FF2B5EF4-FFF2-40B4-BE49-F238E27FC236}">
                <a16:creationId xmlns:a16="http://schemas.microsoft.com/office/drawing/2014/main" id="{85326C66-88DD-DB9C-54A8-CC0AD90373B7}"/>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1" name="Google Shape;81;p6">
            <a:extLst>
              <a:ext uri="{FF2B5EF4-FFF2-40B4-BE49-F238E27FC236}">
                <a16:creationId xmlns:a16="http://schemas.microsoft.com/office/drawing/2014/main" id="{72BFE722-6B8B-D3E8-824E-5F30774FAAD9}"/>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rPr>
              <a:t>Analyses univariées du prix</a:t>
            </a:r>
            <a:endParaRPr sz="2500" b="0" i="0" u="none" strike="noStrike" cap="none">
              <a:solidFill>
                <a:srgbClr val="F3F3F3"/>
              </a:solidFill>
              <a:latin typeface="Montserrat"/>
              <a:ea typeface="Montserrat"/>
              <a:cs typeface="Montserrat"/>
              <a:sym typeface="Montserrat"/>
            </a:endParaRPr>
          </a:p>
        </p:txBody>
      </p:sp>
      <p:sp>
        <p:nvSpPr>
          <p:cNvPr id="82" name="Google Shape;82;p6">
            <a:extLst>
              <a:ext uri="{FF2B5EF4-FFF2-40B4-BE49-F238E27FC236}">
                <a16:creationId xmlns:a16="http://schemas.microsoft.com/office/drawing/2014/main" id="{D5225769-C7D1-73DD-F750-C66EA726DBE7}"/>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ZoneTexte 7">
            <a:extLst>
              <a:ext uri="{FF2B5EF4-FFF2-40B4-BE49-F238E27FC236}">
                <a16:creationId xmlns:a16="http://schemas.microsoft.com/office/drawing/2014/main" id="{F08C2E52-52DB-EF5F-312E-48397EA6A641}"/>
              </a:ext>
            </a:extLst>
          </p:cNvPr>
          <p:cNvSpPr txBox="1"/>
          <p:nvPr/>
        </p:nvSpPr>
        <p:spPr>
          <a:xfrm>
            <a:off x="318247" y="1548524"/>
            <a:ext cx="8704730" cy="3556936"/>
          </a:xfrm>
          <a:prstGeom prst="rect">
            <a:avLst/>
          </a:prstGeom>
          <a:noFill/>
        </p:spPr>
        <p:txBody>
          <a:bodyPr wrap="square" rtlCol="0">
            <a:spAutoFit/>
          </a:bodyPr>
          <a:lstStyle/>
          <a:p>
            <a:r>
              <a:rPr lang="fr-FR" sz="1600" b="1" u="sng" dirty="0">
                <a:latin typeface="Montserrat" panose="00000500000000000000" pitchFamily="2" charset="0"/>
              </a:rPr>
              <a:t>Méthodes statistiques :</a:t>
            </a:r>
          </a:p>
          <a:p>
            <a:r>
              <a:rPr lang="fr-FR" dirty="0">
                <a:latin typeface="Montserrat" panose="00000500000000000000" pitchFamily="2" charset="0"/>
              </a:rPr>
              <a:t> </a:t>
            </a:r>
          </a:p>
          <a:p>
            <a:r>
              <a:rPr lang="fr-FR" sz="1050" dirty="0">
                <a:latin typeface="Montserrat" panose="00000500000000000000" pitchFamily="2" charset="0"/>
              </a:rPr>
              <a:t>	</a:t>
            </a:r>
            <a:r>
              <a:rPr lang="fr-FR" sz="1100" b="1" u="sng" dirty="0">
                <a:latin typeface="Montserrat" panose="00000500000000000000" pitchFamily="2" charset="0"/>
              </a:rPr>
              <a:t>Moyenne</a:t>
            </a:r>
            <a:r>
              <a:rPr lang="fr-FR" sz="1100" dirty="0">
                <a:latin typeface="Montserrat" panose="00000500000000000000" pitchFamily="2" charset="0"/>
              </a:rPr>
              <a:t> : la somme de tous les prix, divisée par le nombre de produits. Afin de connaître la tendance générale</a:t>
            </a:r>
            <a:r>
              <a:rPr lang="fr-FR" sz="1050" dirty="0">
                <a:latin typeface="Montserrat" panose="00000500000000000000" pitchFamily="2" charset="0"/>
              </a:rPr>
              <a:t>.</a:t>
            </a:r>
          </a:p>
          <a:p>
            <a:endParaRPr lang="fr-FR" sz="400" dirty="0">
              <a:latin typeface="Montserrat" panose="00000500000000000000" pitchFamily="2" charset="0"/>
            </a:endParaRPr>
          </a:p>
          <a:p>
            <a:endParaRPr lang="fr-FR" sz="400" dirty="0">
              <a:latin typeface="Montserrat" panose="00000500000000000000" pitchFamily="2" charset="0"/>
            </a:endParaRPr>
          </a:p>
          <a:p>
            <a:pPr>
              <a:lnSpc>
                <a:spcPct val="150000"/>
              </a:lnSpc>
            </a:pPr>
            <a:r>
              <a:rPr lang="fr-FR" sz="1200" dirty="0">
                <a:latin typeface="Montserrat" panose="00000500000000000000" pitchFamily="2" charset="0"/>
              </a:rPr>
              <a:t>	</a:t>
            </a:r>
            <a:r>
              <a:rPr lang="fr-FR" sz="1100" b="1" u="sng" dirty="0">
                <a:latin typeface="Montserrat" panose="00000500000000000000" pitchFamily="2" charset="0"/>
              </a:rPr>
              <a:t>Ecart-type</a:t>
            </a:r>
            <a:r>
              <a:rPr lang="fr-FR" sz="1100" dirty="0">
                <a:latin typeface="Montserrat" panose="00000500000000000000" pitchFamily="2" charset="0"/>
              </a:rPr>
              <a:t> : mesure la </a:t>
            </a:r>
            <a:r>
              <a:rPr lang="fr-FR" sz="1100" b="1" dirty="0">
                <a:latin typeface="Montserrat" panose="00000500000000000000" pitchFamily="2" charset="0"/>
              </a:rPr>
              <a:t>dispersion</a:t>
            </a:r>
            <a:r>
              <a:rPr lang="fr-FR" sz="1100" dirty="0">
                <a:latin typeface="Montserrat" panose="00000500000000000000" pitchFamily="2" charset="0"/>
              </a:rPr>
              <a:t> des prix autour de la moyenne. Plus il est grand, plus les prix sont dispersés. Afin de juger de la variabilité des prix.</a:t>
            </a:r>
          </a:p>
          <a:p>
            <a:pPr>
              <a:lnSpc>
                <a:spcPct val="150000"/>
              </a:lnSpc>
            </a:pPr>
            <a:endParaRPr lang="fr-FR" sz="800" dirty="0">
              <a:latin typeface="Montserrat" panose="00000500000000000000" pitchFamily="2" charset="0"/>
            </a:endParaRPr>
          </a:p>
          <a:p>
            <a:endParaRPr lang="fr-FR" sz="100" dirty="0">
              <a:latin typeface="Montserrat" panose="00000500000000000000" pitchFamily="2" charset="0"/>
            </a:endParaRPr>
          </a:p>
          <a:p>
            <a:pPr>
              <a:lnSpc>
                <a:spcPct val="150000"/>
              </a:lnSpc>
            </a:pPr>
            <a:r>
              <a:rPr lang="fr-FR" sz="1200" dirty="0">
                <a:latin typeface="Montserrat" panose="00000500000000000000" pitchFamily="2" charset="0"/>
              </a:rPr>
              <a:t>	</a:t>
            </a:r>
            <a:r>
              <a:rPr lang="fr-FR" sz="1100" b="1" u="sng" dirty="0">
                <a:latin typeface="Montserrat" panose="00000500000000000000" pitchFamily="2" charset="0"/>
              </a:rPr>
              <a:t>Z-score</a:t>
            </a:r>
            <a:r>
              <a:rPr lang="fr-FR" sz="1100" dirty="0">
                <a:latin typeface="Montserrat" panose="00000500000000000000" pitchFamily="2" charset="0"/>
              </a:rPr>
              <a:t> : permet de mesurer à quel point une valeur est éloignée de la moyenne, en nombre d’écarts-types. Afin de </a:t>
            </a:r>
            <a:r>
              <a:rPr lang="fr-FR" sz="1100" b="1" dirty="0">
                <a:latin typeface="Montserrat" panose="00000500000000000000" pitchFamily="2" charset="0"/>
              </a:rPr>
              <a:t>détecter les </a:t>
            </a:r>
            <a:r>
              <a:rPr lang="fr-FR" sz="1100" b="1" dirty="0" err="1">
                <a:latin typeface="Montserrat" panose="00000500000000000000" pitchFamily="2" charset="0"/>
              </a:rPr>
              <a:t>outliers</a:t>
            </a:r>
            <a:r>
              <a:rPr lang="fr-FR" sz="1100" dirty="0">
                <a:latin typeface="Montserrat" panose="00000500000000000000" pitchFamily="2" charset="0"/>
              </a:rPr>
              <a:t> ou faire du </a:t>
            </a:r>
            <a:r>
              <a:rPr lang="fr-FR" sz="1100" b="1" dirty="0">
                <a:latin typeface="Montserrat" panose="00000500000000000000" pitchFamily="2" charset="0"/>
              </a:rPr>
              <a:t>nettoyage statistique</a:t>
            </a:r>
            <a:r>
              <a:rPr lang="fr-FR" sz="1100" dirty="0">
                <a:latin typeface="Montserrat" panose="00000500000000000000" pitchFamily="2" charset="0"/>
              </a:rPr>
              <a:t>.</a:t>
            </a:r>
            <a:br>
              <a:rPr lang="fr-FR" sz="1100" dirty="0">
                <a:latin typeface="Montserrat" panose="00000500000000000000" pitchFamily="2" charset="0"/>
              </a:rPr>
            </a:br>
            <a:r>
              <a:rPr lang="fr-FR" sz="1100" dirty="0">
                <a:latin typeface="Montserrat" panose="00000500000000000000" pitchFamily="2" charset="0"/>
              </a:rPr>
              <a:t>C’est une </a:t>
            </a:r>
            <a:r>
              <a:rPr lang="fr-FR" sz="1100" b="1" dirty="0">
                <a:latin typeface="Montserrat" panose="00000500000000000000" pitchFamily="2" charset="0"/>
              </a:rPr>
              <a:t>mesure normalisée</a:t>
            </a:r>
            <a:r>
              <a:rPr lang="fr-FR" sz="1100" dirty="0">
                <a:latin typeface="Montserrat" panose="00000500000000000000" pitchFamily="2" charset="0"/>
              </a:rPr>
              <a:t>. → Si |Z| &gt; 2 ou 3, on considère souvent la valeur comme </a:t>
            </a:r>
            <a:r>
              <a:rPr lang="fr-FR" sz="1100" b="1" dirty="0">
                <a:latin typeface="Montserrat" panose="00000500000000000000" pitchFamily="2" charset="0"/>
              </a:rPr>
              <a:t>aberrante (</a:t>
            </a:r>
            <a:r>
              <a:rPr lang="fr-FR" sz="1100" b="1" dirty="0" err="1">
                <a:latin typeface="Montserrat" panose="00000500000000000000" pitchFamily="2" charset="0"/>
              </a:rPr>
              <a:t>outlier</a:t>
            </a:r>
            <a:r>
              <a:rPr lang="fr-FR" sz="1100" b="1" dirty="0">
                <a:latin typeface="Montserrat" panose="00000500000000000000" pitchFamily="2" charset="0"/>
              </a:rPr>
              <a:t>)</a:t>
            </a:r>
            <a:r>
              <a:rPr lang="fr-FR" sz="1100" dirty="0">
                <a:latin typeface="Montserrat" panose="00000500000000000000" pitchFamily="2" charset="0"/>
              </a:rPr>
              <a:t>.</a:t>
            </a:r>
          </a:p>
          <a:p>
            <a:pPr>
              <a:lnSpc>
                <a:spcPct val="150000"/>
              </a:lnSpc>
            </a:pPr>
            <a:endParaRPr lang="fr-FR" sz="800" dirty="0">
              <a:latin typeface="Montserrat" panose="00000500000000000000" pitchFamily="2" charset="0"/>
            </a:endParaRPr>
          </a:p>
          <a:p>
            <a:endParaRPr lang="fr-FR" sz="100" dirty="0">
              <a:latin typeface="Montserrat" panose="00000500000000000000" pitchFamily="2" charset="0"/>
            </a:endParaRPr>
          </a:p>
          <a:p>
            <a:pPr>
              <a:lnSpc>
                <a:spcPct val="150000"/>
              </a:lnSpc>
            </a:pPr>
            <a:r>
              <a:rPr lang="fr-FR" sz="1200" dirty="0">
                <a:latin typeface="Montserrat" panose="00000500000000000000" pitchFamily="2" charset="0"/>
              </a:rPr>
              <a:t>	</a:t>
            </a:r>
            <a:r>
              <a:rPr lang="fr-FR" sz="1100" b="1" u="sng" dirty="0">
                <a:latin typeface="Montserrat" panose="00000500000000000000" pitchFamily="2" charset="0"/>
              </a:rPr>
              <a:t>IQR</a:t>
            </a:r>
            <a:r>
              <a:rPr lang="fr-FR" sz="1100" dirty="0">
                <a:latin typeface="Montserrat" panose="00000500000000000000" pitchFamily="2" charset="0"/>
              </a:rPr>
              <a:t> : </a:t>
            </a:r>
            <a:r>
              <a:rPr lang="fr-FR" sz="1100" b="1" dirty="0">
                <a:latin typeface="Montserrat" panose="00000500000000000000" pitchFamily="2" charset="0"/>
              </a:rPr>
              <a:t>Intervalle Interquartile</a:t>
            </a:r>
            <a:r>
              <a:rPr lang="fr-FR" sz="1100" dirty="0">
                <a:latin typeface="Montserrat" panose="00000500000000000000" pitchFamily="2" charset="0"/>
              </a:rPr>
              <a:t> est la différence entre le 3e quartile (Q3) et le 1er quartile (Q1). Il mesure l’</a:t>
            </a:r>
            <a:r>
              <a:rPr lang="fr-FR" sz="1100" b="1" dirty="0">
                <a:latin typeface="Montserrat" panose="00000500000000000000" pitchFamily="2" charset="0"/>
              </a:rPr>
              <a:t>étendue des 50 % centraux</a:t>
            </a:r>
            <a:r>
              <a:rPr lang="fr-FR" sz="1100" dirty="0">
                <a:latin typeface="Montserrat" panose="00000500000000000000" pitchFamily="2" charset="0"/>
              </a:rPr>
              <a:t> d’une distribution. Afin d’identifier et exclure les </a:t>
            </a:r>
            <a:r>
              <a:rPr lang="fr-FR" sz="1100" b="1" dirty="0" err="1">
                <a:latin typeface="Montserrat" panose="00000500000000000000" pitchFamily="2" charset="0"/>
              </a:rPr>
              <a:t>outliers</a:t>
            </a:r>
            <a:r>
              <a:rPr lang="fr-FR" sz="1100" dirty="0">
                <a:latin typeface="Montserrat" panose="00000500000000000000" pitchFamily="2" charset="0"/>
              </a:rPr>
              <a:t> sans être influencé par eux, pour rendre l’analyse </a:t>
            </a:r>
            <a:r>
              <a:rPr lang="fr-FR" sz="1100" b="1" dirty="0">
                <a:latin typeface="Montserrat" panose="00000500000000000000" pitchFamily="2" charset="0"/>
              </a:rPr>
              <a:t>plus fiable</a:t>
            </a:r>
            <a:r>
              <a:rPr lang="fr-FR" sz="1100" dirty="0">
                <a:latin typeface="Montserrat" panose="00000500000000000000" pitchFamily="2" charset="0"/>
              </a:rPr>
              <a:t>.</a:t>
            </a:r>
          </a:p>
        </p:txBody>
      </p:sp>
    </p:spTree>
    <p:extLst>
      <p:ext uri="{BB962C8B-B14F-4D97-AF65-F5344CB8AC3E}">
        <p14:creationId xmlns:p14="http://schemas.microsoft.com/office/powerpoint/2010/main" val="7545823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78">
          <a:extLst>
            <a:ext uri="{FF2B5EF4-FFF2-40B4-BE49-F238E27FC236}">
              <a16:creationId xmlns:a16="http://schemas.microsoft.com/office/drawing/2014/main" id="{25734A66-A115-C010-0180-E94D8AD3F275}"/>
            </a:ext>
          </a:extLst>
        </p:cNvPr>
        <p:cNvGrpSpPr/>
        <p:nvPr/>
      </p:nvGrpSpPr>
      <p:grpSpPr>
        <a:xfrm>
          <a:off x="0" y="0"/>
          <a:ext cx="0" cy="0"/>
          <a:chOff x="0" y="0"/>
          <a:chExt cx="0" cy="0"/>
        </a:xfrm>
      </p:grpSpPr>
      <p:sp>
        <p:nvSpPr>
          <p:cNvPr id="80" name="Google Shape;80;p6">
            <a:extLst>
              <a:ext uri="{FF2B5EF4-FFF2-40B4-BE49-F238E27FC236}">
                <a16:creationId xmlns:a16="http://schemas.microsoft.com/office/drawing/2014/main" id="{7F96A31E-7005-B543-D243-0CDB4BD09DC5}"/>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dirty="0">
              <a:solidFill>
                <a:srgbClr val="000000"/>
              </a:solidFill>
              <a:latin typeface="Arial"/>
              <a:ea typeface="Arial"/>
              <a:cs typeface="Arial"/>
              <a:sym typeface="Arial"/>
            </a:endParaRPr>
          </a:p>
        </p:txBody>
      </p:sp>
      <p:sp>
        <p:nvSpPr>
          <p:cNvPr id="81" name="Google Shape;81;p6">
            <a:extLst>
              <a:ext uri="{FF2B5EF4-FFF2-40B4-BE49-F238E27FC236}">
                <a16:creationId xmlns:a16="http://schemas.microsoft.com/office/drawing/2014/main" id="{9E769948-D1FF-CD90-79E7-7D5D5850FA0B}"/>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rPr>
              <a:t>Analyses univariées du prix</a:t>
            </a:r>
            <a:endParaRPr sz="2500" b="0" i="0" u="none" strike="noStrike" cap="none">
              <a:solidFill>
                <a:srgbClr val="F3F3F3"/>
              </a:solidFill>
              <a:latin typeface="Montserrat"/>
              <a:ea typeface="Montserrat"/>
              <a:cs typeface="Montserrat"/>
              <a:sym typeface="Montserrat"/>
            </a:endParaRPr>
          </a:p>
        </p:txBody>
      </p:sp>
      <p:sp>
        <p:nvSpPr>
          <p:cNvPr id="82" name="Google Shape;82;p6">
            <a:extLst>
              <a:ext uri="{FF2B5EF4-FFF2-40B4-BE49-F238E27FC236}">
                <a16:creationId xmlns:a16="http://schemas.microsoft.com/office/drawing/2014/main" id="{E99963C5-F0F3-2821-7BBC-19A2819D5427}"/>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 name="ZoneTexte 7">
            <a:extLst>
              <a:ext uri="{FF2B5EF4-FFF2-40B4-BE49-F238E27FC236}">
                <a16:creationId xmlns:a16="http://schemas.microsoft.com/office/drawing/2014/main" id="{E83C1F2E-B8CB-B0B3-6FE6-D7CEB92B2152}"/>
              </a:ext>
            </a:extLst>
          </p:cNvPr>
          <p:cNvSpPr txBox="1"/>
          <p:nvPr/>
        </p:nvSpPr>
        <p:spPr>
          <a:xfrm>
            <a:off x="219635" y="1548524"/>
            <a:ext cx="8704730" cy="1907766"/>
          </a:xfrm>
          <a:prstGeom prst="rect">
            <a:avLst/>
          </a:prstGeom>
          <a:noFill/>
        </p:spPr>
        <p:txBody>
          <a:bodyPr wrap="square" rtlCol="0">
            <a:spAutoFit/>
          </a:bodyPr>
          <a:lstStyle/>
          <a:p>
            <a:r>
              <a:rPr lang="fr-FR" sz="1600" b="1" u="sng" dirty="0">
                <a:latin typeface="Montserrat" panose="00000500000000000000" pitchFamily="2" charset="0"/>
              </a:rPr>
              <a:t>Limite de l’analyse :</a:t>
            </a:r>
          </a:p>
          <a:p>
            <a:r>
              <a:rPr lang="fr-FR" dirty="0">
                <a:latin typeface="Montserrat" panose="00000500000000000000" pitchFamily="2" charset="0"/>
              </a:rPr>
              <a:t> </a:t>
            </a:r>
          </a:p>
          <a:p>
            <a:pPr>
              <a:lnSpc>
                <a:spcPct val="150000"/>
              </a:lnSpc>
            </a:pPr>
            <a:r>
              <a:rPr lang="fr-FR" sz="1200" dirty="0">
                <a:latin typeface="Montserrat" panose="00000500000000000000" pitchFamily="2" charset="0"/>
              </a:rPr>
              <a:t>L’analyse est rigoureuse mais présente des limites. </a:t>
            </a:r>
          </a:p>
          <a:p>
            <a:pPr>
              <a:lnSpc>
                <a:spcPct val="150000"/>
              </a:lnSpc>
            </a:pPr>
            <a:r>
              <a:rPr lang="fr-FR" sz="1200" dirty="0">
                <a:latin typeface="Montserrat" panose="00000500000000000000" pitchFamily="2" charset="0"/>
              </a:rPr>
              <a:t>Elle dépend fortement de la qualité des données source et des correspondances entre fichiers. </a:t>
            </a:r>
          </a:p>
          <a:p>
            <a:pPr>
              <a:lnSpc>
                <a:spcPct val="150000"/>
              </a:lnSpc>
            </a:pPr>
            <a:r>
              <a:rPr lang="fr-FR" sz="1200" dirty="0">
                <a:latin typeface="Montserrat" panose="00000500000000000000" pitchFamily="2" charset="0"/>
              </a:rPr>
              <a:t>Le filtrage des </a:t>
            </a:r>
            <a:r>
              <a:rPr lang="fr-FR" sz="1200" dirty="0" err="1">
                <a:latin typeface="Montserrat" panose="00000500000000000000" pitchFamily="2" charset="0"/>
              </a:rPr>
              <a:t>outliers</a:t>
            </a:r>
            <a:r>
              <a:rPr lang="fr-FR" sz="1200" dirty="0">
                <a:latin typeface="Montserrat" panose="00000500000000000000" pitchFamily="2" charset="0"/>
              </a:rPr>
              <a:t> via l’IQR permet de fiabiliser les résultats, mais peut exclure certains produits légitimes. </a:t>
            </a:r>
          </a:p>
          <a:p>
            <a:pPr>
              <a:lnSpc>
                <a:spcPct val="150000"/>
              </a:lnSpc>
            </a:pPr>
            <a:endParaRPr lang="fr-FR" sz="1200" i="1" dirty="0">
              <a:latin typeface="Montserrat" panose="00000500000000000000" pitchFamily="2" charset="0"/>
            </a:endParaRPr>
          </a:p>
          <a:p>
            <a:pPr>
              <a:lnSpc>
                <a:spcPct val="150000"/>
              </a:lnSpc>
            </a:pPr>
            <a:r>
              <a:rPr lang="fr-FR" sz="1200" dirty="0">
                <a:latin typeface="Montserrat" panose="00000500000000000000" pitchFamily="2" charset="0"/>
              </a:rPr>
              <a:t>	</a:t>
            </a:r>
            <a:endParaRPr lang="fr-FR" dirty="0">
              <a:latin typeface="Montserrat" panose="00000500000000000000" pitchFamily="2" charset="0"/>
            </a:endParaRPr>
          </a:p>
        </p:txBody>
      </p:sp>
      <p:pic>
        <p:nvPicPr>
          <p:cNvPr id="3" name="Image 2">
            <a:extLst>
              <a:ext uri="{FF2B5EF4-FFF2-40B4-BE49-F238E27FC236}">
                <a16:creationId xmlns:a16="http://schemas.microsoft.com/office/drawing/2014/main" id="{F2A1AC39-4A10-45C5-2471-254A524B6504}"/>
              </a:ext>
            </a:extLst>
          </p:cNvPr>
          <p:cNvPicPr>
            <a:picLocks noChangeAspect="1"/>
          </p:cNvPicPr>
          <p:nvPr/>
        </p:nvPicPr>
        <p:blipFill>
          <a:blip r:embed="rId3"/>
          <a:stretch>
            <a:fillRect/>
          </a:stretch>
        </p:blipFill>
        <p:spPr>
          <a:xfrm>
            <a:off x="1851211" y="3008803"/>
            <a:ext cx="4195483" cy="956322"/>
          </a:xfrm>
          <a:prstGeom prst="rect">
            <a:avLst/>
          </a:prstGeom>
        </p:spPr>
      </p:pic>
      <p:sp>
        <p:nvSpPr>
          <p:cNvPr id="4" name="ZoneTexte 3">
            <a:extLst>
              <a:ext uri="{FF2B5EF4-FFF2-40B4-BE49-F238E27FC236}">
                <a16:creationId xmlns:a16="http://schemas.microsoft.com/office/drawing/2014/main" id="{EBDC51ED-7B76-2643-5754-130D13C46E79}"/>
              </a:ext>
            </a:extLst>
          </p:cNvPr>
          <p:cNvSpPr txBox="1"/>
          <p:nvPr/>
        </p:nvSpPr>
        <p:spPr>
          <a:xfrm>
            <a:off x="326356" y="4150150"/>
            <a:ext cx="8629385" cy="792140"/>
          </a:xfrm>
          <a:prstGeom prst="rect">
            <a:avLst/>
          </a:prstGeom>
          <a:noFill/>
        </p:spPr>
        <p:txBody>
          <a:bodyPr wrap="square" rtlCol="0">
            <a:spAutoFit/>
          </a:bodyPr>
          <a:lstStyle/>
          <a:p>
            <a:pPr algn="just">
              <a:lnSpc>
                <a:spcPct val="150000"/>
              </a:lnSpc>
            </a:pPr>
            <a:r>
              <a:rPr lang="fr-FR" sz="1050" dirty="0">
                <a:solidFill>
                  <a:schemeClr val="tx1"/>
                </a:solidFill>
                <a:latin typeface="Montserrat" panose="00000500000000000000" pitchFamily="2" charset="0"/>
              </a:rPr>
              <a:t>Le Z-score fonctionne bien quand les données sont réparties normalement, ce qui n’était pas le cas ici. C’est pourquoi il détecte moins d’</a:t>
            </a:r>
            <a:r>
              <a:rPr lang="fr-FR" sz="1050" dirty="0" err="1">
                <a:solidFill>
                  <a:schemeClr val="tx1"/>
                </a:solidFill>
                <a:latin typeface="Montserrat" panose="00000500000000000000" pitchFamily="2" charset="0"/>
              </a:rPr>
              <a:t>outliers</a:t>
            </a:r>
            <a:r>
              <a:rPr lang="fr-FR" sz="1050" dirty="0">
                <a:solidFill>
                  <a:schemeClr val="tx1"/>
                </a:solidFill>
                <a:latin typeface="Montserrat" panose="00000500000000000000" pitchFamily="2" charset="0"/>
              </a:rPr>
              <a:t> que l’IQR, qui est plus adapté à une distribution asymétrique comme celle des prix. Le choix de la méthode modifie les produits conservés pour l’analyse. </a:t>
            </a:r>
          </a:p>
        </p:txBody>
      </p:sp>
    </p:spTree>
    <p:extLst>
      <p:ext uri="{BB962C8B-B14F-4D97-AF65-F5344CB8AC3E}">
        <p14:creationId xmlns:p14="http://schemas.microsoft.com/office/powerpoint/2010/main" val="11431022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7"/>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dirty="0"/>
          </a:p>
        </p:txBody>
      </p:sp>
      <p:sp>
        <p:nvSpPr>
          <p:cNvPr id="89" name="Google Shape;89;p7"/>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7"/>
          <p:cNvSpPr txBox="1">
            <a:spLocks noGrp="1"/>
          </p:cNvSpPr>
          <p:nvPr>
            <p:ph type="body" idx="1"/>
          </p:nvPr>
        </p:nvSpPr>
        <p:spPr>
          <a:xfrm>
            <a:off x="131725" y="1436454"/>
            <a:ext cx="6709500" cy="3416400"/>
          </a:xfrm>
          <a:prstGeom prst="rect">
            <a:avLst/>
          </a:prstGeom>
          <a:noFill/>
          <a:ln>
            <a:noFill/>
          </a:ln>
        </p:spPr>
        <p:txBody>
          <a:bodyPr spcFirstLastPara="1" wrap="square" lIns="91425" tIns="91425" rIns="91425" bIns="91425" anchor="t" anchorCtr="0">
            <a:normAutofit/>
          </a:bodyPr>
          <a:lstStyle/>
          <a:p>
            <a:pPr marL="114300" indent="0">
              <a:buClr>
                <a:srgbClr val="999999"/>
              </a:buClr>
              <a:buNone/>
            </a:pPr>
            <a:r>
              <a:rPr lang="fr-FR" sz="1600" b="1" u="sng" dirty="0">
                <a:solidFill>
                  <a:schemeClr val="tx1"/>
                </a:solidFill>
                <a:latin typeface="Montserrat" panose="00000500000000000000" pitchFamily="2" charset="0"/>
              </a:rPr>
              <a:t>Méthodes statistiques :</a:t>
            </a:r>
          </a:p>
          <a:p>
            <a:pPr marL="114300" marR="0" lvl="0" indent="0" algn="l" rtl="0">
              <a:lnSpc>
                <a:spcPct val="115000"/>
              </a:lnSpc>
              <a:spcBef>
                <a:spcPts val="0"/>
              </a:spcBef>
              <a:spcAft>
                <a:spcPts val="0"/>
              </a:spcAft>
              <a:buClr>
                <a:srgbClr val="999999"/>
              </a:buClr>
              <a:buSzPts val="1800"/>
              <a:buNone/>
            </a:pPr>
            <a:endParaRPr lang="fr-FR" dirty="0">
              <a:solidFill>
                <a:srgbClr val="434343"/>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FR" sz="1200" dirty="0">
                <a:solidFill>
                  <a:schemeClr val="tx1"/>
                </a:solidFill>
                <a:latin typeface="Montserrat"/>
                <a:ea typeface="Montserrat"/>
                <a:cs typeface="Montserrat"/>
                <a:sym typeface="Montserrat"/>
              </a:rPr>
              <a:t>CA :</a:t>
            </a:r>
          </a:p>
          <a:p>
            <a:pPr marL="114300" marR="0" lvl="0" indent="0" algn="l" rtl="0">
              <a:lnSpc>
                <a:spcPct val="115000"/>
              </a:lnSpc>
              <a:spcBef>
                <a:spcPts val="0"/>
              </a:spcBef>
              <a:spcAft>
                <a:spcPts val="0"/>
              </a:spcAft>
              <a:buClr>
                <a:srgbClr val="999999"/>
              </a:buClr>
              <a:buSzPts val="1800"/>
              <a:buNone/>
            </a:pPr>
            <a:endParaRPr lang="fr-FR" sz="1600" dirty="0">
              <a:solidFill>
                <a:schemeClr val="tx1"/>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FR" sz="1600" dirty="0">
              <a:solidFill>
                <a:schemeClr val="tx1"/>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FR" sz="1600" dirty="0">
              <a:solidFill>
                <a:schemeClr val="tx1"/>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FR" sz="1600" dirty="0">
              <a:solidFill>
                <a:schemeClr val="tx1"/>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FR" sz="1200" dirty="0">
                <a:solidFill>
                  <a:schemeClr val="tx1"/>
                </a:solidFill>
                <a:latin typeface="Montserrat"/>
                <a:ea typeface="Montserrat"/>
                <a:cs typeface="Montserrat"/>
                <a:sym typeface="Montserrat"/>
              </a:rPr>
              <a:t>Quantités : </a:t>
            </a:r>
            <a:endParaRPr sz="1200" dirty="0">
              <a:solidFill>
                <a:schemeClr val="tx1"/>
              </a:solidFill>
              <a:latin typeface="Montserrat"/>
              <a:ea typeface="Montserrat"/>
              <a:cs typeface="Montserrat"/>
              <a:sym typeface="Montserrat"/>
            </a:endParaRPr>
          </a:p>
        </p:txBody>
      </p:sp>
      <p:pic>
        <p:nvPicPr>
          <p:cNvPr id="3" name="Image 2">
            <a:extLst>
              <a:ext uri="{FF2B5EF4-FFF2-40B4-BE49-F238E27FC236}">
                <a16:creationId xmlns:a16="http://schemas.microsoft.com/office/drawing/2014/main" id="{011EA91B-320C-C97B-37C9-CF4FC551AAEE}"/>
              </a:ext>
            </a:extLst>
          </p:cNvPr>
          <p:cNvPicPr>
            <a:picLocks noChangeAspect="1"/>
          </p:cNvPicPr>
          <p:nvPr/>
        </p:nvPicPr>
        <p:blipFill>
          <a:blip r:embed="rId3"/>
          <a:stretch>
            <a:fillRect/>
          </a:stretch>
        </p:blipFill>
        <p:spPr>
          <a:xfrm>
            <a:off x="697702" y="2119950"/>
            <a:ext cx="4645263" cy="903600"/>
          </a:xfrm>
          <a:prstGeom prst="rect">
            <a:avLst/>
          </a:prstGeom>
        </p:spPr>
      </p:pic>
      <p:pic>
        <p:nvPicPr>
          <p:cNvPr id="5" name="Image 4">
            <a:extLst>
              <a:ext uri="{FF2B5EF4-FFF2-40B4-BE49-F238E27FC236}">
                <a16:creationId xmlns:a16="http://schemas.microsoft.com/office/drawing/2014/main" id="{9F57399A-D9DD-8592-7751-29A86E688524}"/>
              </a:ext>
            </a:extLst>
          </p:cNvPr>
          <p:cNvPicPr>
            <a:picLocks noChangeAspect="1"/>
          </p:cNvPicPr>
          <p:nvPr/>
        </p:nvPicPr>
        <p:blipFill>
          <a:blip r:embed="rId4"/>
          <a:stretch>
            <a:fillRect/>
          </a:stretch>
        </p:blipFill>
        <p:spPr>
          <a:xfrm>
            <a:off x="1238525" y="3451413"/>
            <a:ext cx="4175614" cy="1129552"/>
          </a:xfrm>
          <a:prstGeom prst="rect">
            <a:avLst/>
          </a:prstGeom>
        </p:spPr>
      </p:pic>
      <p:sp>
        <p:nvSpPr>
          <p:cNvPr id="2" name="ZoneTexte 1">
            <a:extLst>
              <a:ext uri="{FF2B5EF4-FFF2-40B4-BE49-F238E27FC236}">
                <a16:creationId xmlns:a16="http://schemas.microsoft.com/office/drawing/2014/main" id="{96813356-7D0C-3BE7-A5F9-63BF67A07FC0}"/>
              </a:ext>
            </a:extLst>
          </p:cNvPr>
          <p:cNvSpPr txBox="1"/>
          <p:nvPr/>
        </p:nvSpPr>
        <p:spPr>
          <a:xfrm>
            <a:off x="5271248" y="2040834"/>
            <a:ext cx="3741028" cy="1169551"/>
          </a:xfrm>
          <a:prstGeom prst="rect">
            <a:avLst/>
          </a:prstGeom>
          <a:noFill/>
        </p:spPr>
        <p:txBody>
          <a:bodyPr wrap="square" rtlCol="0">
            <a:spAutoFit/>
          </a:bodyPr>
          <a:lstStyle/>
          <a:p>
            <a:pPr marL="114300" lvl="0" indent="0">
              <a:buClr>
                <a:srgbClr val="999999"/>
              </a:buClr>
              <a:buNone/>
            </a:pPr>
            <a:r>
              <a:rPr lang="fr-FR" sz="1000" dirty="0">
                <a:solidFill>
                  <a:schemeClr val="tx1"/>
                </a:solidFill>
                <a:latin typeface="Montserrat"/>
                <a:ea typeface="Montserrat"/>
                <a:cs typeface="Montserrat"/>
                <a:sym typeface="Montserrat"/>
              </a:rPr>
              <a:t>L’analyse de Pareto montre que la majorité du chiffre d’affaires est concentrée sur une minorité de produits. Après suppression des </a:t>
            </a:r>
            <a:r>
              <a:rPr lang="fr-FR" sz="1000" dirty="0" err="1">
                <a:solidFill>
                  <a:schemeClr val="tx1"/>
                </a:solidFill>
                <a:latin typeface="Montserrat"/>
                <a:ea typeface="Montserrat"/>
                <a:cs typeface="Montserrat"/>
                <a:sym typeface="Montserrat"/>
              </a:rPr>
              <a:t>outliers</a:t>
            </a:r>
            <a:r>
              <a:rPr lang="fr-FR" sz="1000" dirty="0">
                <a:solidFill>
                  <a:schemeClr val="tx1"/>
                </a:solidFill>
                <a:latin typeface="Montserrat"/>
                <a:ea typeface="Montserrat"/>
                <a:cs typeface="Montserrat"/>
                <a:sym typeface="Montserrat"/>
              </a:rPr>
              <a:t>, on observe une baisse de ~11 % du chiffre d’affaires global, ce qui confirme l’influence des extrêmes. Cela permet de mieux cibler les produits réellement performants sans se laisser influencer par des cas exceptionnels. </a:t>
            </a:r>
          </a:p>
        </p:txBody>
      </p:sp>
      <p:sp>
        <p:nvSpPr>
          <p:cNvPr id="6" name="ZoneTexte 5">
            <a:extLst>
              <a:ext uri="{FF2B5EF4-FFF2-40B4-BE49-F238E27FC236}">
                <a16:creationId xmlns:a16="http://schemas.microsoft.com/office/drawing/2014/main" id="{ECC37FF1-F626-4477-CBA6-A8D7E7F2EB2F}"/>
              </a:ext>
            </a:extLst>
          </p:cNvPr>
          <p:cNvSpPr txBox="1"/>
          <p:nvPr/>
        </p:nvSpPr>
        <p:spPr>
          <a:xfrm>
            <a:off x="5342965" y="3858990"/>
            <a:ext cx="3382153" cy="553998"/>
          </a:xfrm>
          <a:prstGeom prst="rect">
            <a:avLst/>
          </a:prstGeom>
          <a:noFill/>
        </p:spPr>
        <p:txBody>
          <a:bodyPr wrap="square">
            <a:spAutoFit/>
          </a:bodyPr>
          <a:lstStyle/>
          <a:p>
            <a:pPr marL="114300" lvl="0" indent="0">
              <a:buClr>
                <a:srgbClr val="999999"/>
              </a:buClr>
              <a:buNone/>
            </a:pPr>
            <a:r>
              <a:rPr lang="fr-FR" sz="1000" dirty="0">
                <a:solidFill>
                  <a:schemeClr val="tx1"/>
                </a:solidFill>
                <a:latin typeface="Montserrat"/>
                <a:ea typeface="Montserrat"/>
                <a:cs typeface="Montserrat"/>
                <a:sym typeface="Montserrat"/>
              </a:rPr>
              <a:t>L’analyse comparative des quantités vendues montre que les </a:t>
            </a:r>
            <a:r>
              <a:rPr lang="fr-FR" sz="1000" dirty="0" err="1">
                <a:solidFill>
                  <a:schemeClr val="tx1"/>
                </a:solidFill>
                <a:latin typeface="Montserrat"/>
                <a:ea typeface="Montserrat"/>
                <a:cs typeface="Montserrat"/>
                <a:sym typeface="Montserrat"/>
              </a:rPr>
              <a:t>outliers</a:t>
            </a:r>
            <a:r>
              <a:rPr lang="fr-FR" sz="1000" dirty="0">
                <a:solidFill>
                  <a:schemeClr val="tx1"/>
                </a:solidFill>
                <a:latin typeface="Montserrat"/>
                <a:ea typeface="Montserrat"/>
                <a:cs typeface="Montserrat"/>
                <a:sym typeface="Montserrat"/>
              </a:rPr>
              <a:t> ont très peu d’influence sur le Top 20.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FD401CDB-6174-C6AE-E930-B2FC1DE15986}"/>
            </a:ext>
          </a:extLst>
        </p:cNvPr>
        <p:cNvGrpSpPr/>
        <p:nvPr/>
      </p:nvGrpSpPr>
      <p:grpSpPr>
        <a:xfrm>
          <a:off x="0" y="0"/>
          <a:ext cx="0" cy="0"/>
          <a:chOff x="0" y="0"/>
          <a:chExt cx="0" cy="0"/>
        </a:xfrm>
      </p:grpSpPr>
      <p:sp>
        <p:nvSpPr>
          <p:cNvPr id="87" name="Google Shape;87;p7">
            <a:extLst>
              <a:ext uri="{FF2B5EF4-FFF2-40B4-BE49-F238E27FC236}">
                <a16:creationId xmlns:a16="http://schemas.microsoft.com/office/drawing/2014/main" id="{258F9EB4-B808-2BCD-CB2B-099B4D970679}"/>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a:extLst>
              <a:ext uri="{FF2B5EF4-FFF2-40B4-BE49-F238E27FC236}">
                <a16:creationId xmlns:a16="http://schemas.microsoft.com/office/drawing/2014/main" id="{0EF82371-9BAC-1142-A29C-E92BDFB97C87}"/>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dirty="0"/>
          </a:p>
        </p:txBody>
      </p:sp>
      <p:sp>
        <p:nvSpPr>
          <p:cNvPr id="89" name="Google Shape;89;p7">
            <a:extLst>
              <a:ext uri="{FF2B5EF4-FFF2-40B4-BE49-F238E27FC236}">
                <a16:creationId xmlns:a16="http://schemas.microsoft.com/office/drawing/2014/main" id="{7F28F05E-A03C-A53A-9F27-A6FFBA7E8AF1}"/>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7">
            <a:extLst>
              <a:ext uri="{FF2B5EF4-FFF2-40B4-BE49-F238E27FC236}">
                <a16:creationId xmlns:a16="http://schemas.microsoft.com/office/drawing/2014/main" id="{4461295C-5D4E-B2A0-3AF1-DA5DB56285D8}"/>
              </a:ext>
            </a:extLst>
          </p:cNvPr>
          <p:cNvSpPr txBox="1">
            <a:spLocks noGrp="1"/>
          </p:cNvSpPr>
          <p:nvPr>
            <p:ph type="body" idx="1"/>
          </p:nvPr>
        </p:nvSpPr>
        <p:spPr>
          <a:xfrm>
            <a:off x="109980" y="1390200"/>
            <a:ext cx="6709500" cy="3416400"/>
          </a:xfrm>
          <a:prstGeom prst="rect">
            <a:avLst/>
          </a:prstGeom>
          <a:noFill/>
          <a:ln>
            <a:noFill/>
          </a:ln>
        </p:spPr>
        <p:txBody>
          <a:bodyPr spcFirstLastPara="1" wrap="square" lIns="91425" tIns="91425" rIns="91425" bIns="91425" anchor="t" anchorCtr="0">
            <a:normAutofit/>
          </a:bodyPr>
          <a:lstStyle/>
          <a:p>
            <a:pPr marL="114300" indent="0">
              <a:buClr>
                <a:srgbClr val="999999"/>
              </a:buClr>
              <a:buNone/>
            </a:pPr>
            <a:r>
              <a:rPr lang="fr-FR" sz="1600" b="1" u="sng" dirty="0">
                <a:solidFill>
                  <a:schemeClr val="tx1"/>
                </a:solidFill>
                <a:latin typeface="Montserrat" panose="00000500000000000000" pitchFamily="2" charset="0"/>
              </a:rPr>
              <a:t>Méthodes statistiques :</a:t>
            </a:r>
          </a:p>
          <a:p>
            <a:pPr marL="114300" marR="0" lvl="0" indent="0" algn="l" rtl="0">
              <a:lnSpc>
                <a:spcPct val="115000"/>
              </a:lnSpc>
              <a:spcBef>
                <a:spcPts val="0"/>
              </a:spcBef>
              <a:spcAft>
                <a:spcPts val="0"/>
              </a:spcAft>
              <a:buClr>
                <a:srgbClr val="999999"/>
              </a:buClr>
              <a:buSzPts val="1800"/>
              <a:buNone/>
            </a:pPr>
            <a:endParaRPr lang="fr-FR" dirty="0">
              <a:solidFill>
                <a:srgbClr val="434343"/>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FR" sz="1200" dirty="0">
                <a:solidFill>
                  <a:schemeClr val="tx1"/>
                </a:solidFill>
                <a:latin typeface="Montserrat"/>
                <a:ea typeface="Montserrat"/>
                <a:cs typeface="Montserrat"/>
                <a:sym typeface="Montserrat"/>
              </a:rPr>
              <a:t>Stock :</a:t>
            </a:r>
          </a:p>
          <a:p>
            <a:pPr marL="114300" marR="0" lvl="0" indent="0" algn="l" rtl="0">
              <a:lnSpc>
                <a:spcPct val="115000"/>
              </a:lnSpc>
              <a:spcBef>
                <a:spcPts val="0"/>
              </a:spcBef>
              <a:spcAft>
                <a:spcPts val="0"/>
              </a:spcAft>
              <a:buClr>
                <a:srgbClr val="999999"/>
              </a:buClr>
              <a:buSzPts val="1800"/>
              <a:buNone/>
            </a:pPr>
            <a:endParaRPr lang="fr-FR" sz="1600" dirty="0">
              <a:solidFill>
                <a:schemeClr val="tx1"/>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FR" sz="1600" dirty="0">
              <a:solidFill>
                <a:schemeClr val="tx1"/>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FR" sz="1600" dirty="0">
              <a:solidFill>
                <a:schemeClr val="tx1"/>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FR" sz="1600" dirty="0">
              <a:solidFill>
                <a:schemeClr val="tx1"/>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FR" sz="1200" dirty="0">
                <a:solidFill>
                  <a:schemeClr val="tx1"/>
                </a:solidFill>
                <a:latin typeface="Montserrat"/>
                <a:ea typeface="Montserrat"/>
                <a:cs typeface="Montserrat"/>
                <a:sym typeface="Montserrat"/>
              </a:rPr>
              <a:t>Stock </a:t>
            </a:r>
            <a:r>
              <a:rPr lang="fr-FR" sz="1100" dirty="0">
                <a:solidFill>
                  <a:schemeClr val="tx1"/>
                </a:solidFill>
                <a:latin typeface="Montserrat"/>
                <a:ea typeface="Montserrat"/>
                <a:cs typeface="Montserrat"/>
                <a:sym typeface="Montserrat"/>
              </a:rPr>
              <a:t>(valorisation en €) </a:t>
            </a:r>
            <a:r>
              <a:rPr lang="fr-FR" sz="1200" dirty="0">
                <a:solidFill>
                  <a:schemeClr val="tx1"/>
                </a:solidFill>
                <a:latin typeface="Montserrat"/>
                <a:ea typeface="Montserrat"/>
                <a:cs typeface="Montserrat"/>
                <a:sym typeface="Montserrat"/>
              </a:rPr>
              <a:t>: </a:t>
            </a:r>
            <a:endParaRPr sz="1200" dirty="0">
              <a:solidFill>
                <a:schemeClr val="tx1"/>
              </a:solidFill>
              <a:latin typeface="Montserrat"/>
              <a:ea typeface="Montserrat"/>
              <a:cs typeface="Montserrat"/>
              <a:sym typeface="Montserrat"/>
            </a:endParaRPr>
          </a:p>
        </p:txBody>
      </p:sp>
      <p:pic>
        <p:nvPicPr>
          <p:cNvPr id="4" name="Image 3">
            <a:extLst>
              <a:ext uri="{FF2B5EF4-FFF2-40B4-BE49-F238E27FC236}">
                <a16:creationId xmlns:a16="http://schemas.microsoft.com/office/drawing/2014/main" id="{86DBFEB1-863B-81AC-5E65-85434F60B9BB}"/>
              </a:ext>
            </a:extLst>
          </p:cNvPr>
          <p:cNvPicPr>
            <a:picLocks noChangeAspect="1"/>
          </p:cNvPicPr>
          <p:nvPr/>
        </p:nvPicPr>
        <p:blipFill>
          <a:blip r:embed="rId3"/>
          <a:stretch>
            <a:fillRect/>
          </a:stretch>
        </p:blipFill>
        <p:spPr>
          <a:xfrm>
            <a:off x="992383" y="2087012"/>
            <a:ext cx="4574407" cy="900954"/>
          </a:xfrm>
          <a:prstGeom prst="rect">
            <a:avLst/>
          </a:prstGeom>
        </p:spPr>
      </p:pic>
      <p:pic>
        <p:nvPicPr>
          <p:cNvPr id="9" name="Image 8">
            <a:extLst>
              <a:ext uri="{FF2B5EF4-FFF2-40B4-BE49-F238E27FC236}">
                <a16:creationId xmlns:a16="http://schemas.microsoft.com/office/drawing/2014/main" id="{6B53BFE9-425C-FCC3-3E4D-87FA698E91E4}"/>
              </a:ext>
            </a:extLst>
          </p:cNvPr>
          <p:cNvPicPr>
            <a:picLocks noChangeAspect="1"/>
          </p:cNvPicPr>
          <p:nvPr/>
        </p:nvPicPr>
        <p:blipFill>
          <a:blip r:embed="rId4"/>
          <a:stretch>
            <a:fillRect/>
          </a:stretch>
        </p:blipFill>
        <p:spPr>
          <a:xfrm>
            <a:off x="2201339" y="3458102"/>
            <a:ext cx="4120599" cy="1471834"/>
          </a:xfrm>
          <a:prstGeom prst="rect">
            <a:avLst/>
          </a:prstGeom>
        </p:spPr>
      </p:pic>
      <p:sp>
        <p:nvSpPr>
          <p:cNvPr id="2" name="ZoneTexte 1">
            <a:extLst>
              <a:ext uri="{FF2B5EF4-FFF2-40B4-BE49-F238E27FC236}">
                <a16:creationId xmlns:a16="http://schemas.microsoft.com/office/drawing/2014/main" id="{CB66F907-A8B7-DA76-1F83-818DEC7C6A9C}"/>
              </a:ext>
            </a:extLst>
          </p:cNvPr>
          <p:cNvSpPr txBox="1"/>
          <p:nvPr/>
        </p:nvSpPr>
        <p:spPr>
          <a:xfrm>
            <a:off x="6257366" y="2070461"/>
            <a:ext cx="2626659" cy="900246"/>
          </a:xfrm>
          <a:prstGeom prst="rect">
            <a:avLst/>
          </a:prstGeom>
          <a:noFill/>
        </p:spPr>
        <p:txBody>
          <a:bodyPr wrap="square" rtlCol="0">
            <a:spAutoFit/>
          </a:bodyPr>
          <a:lstStyle/>
          <a:p>
            <a:r>
              <a:rPr lang="fr-FR" sz="1050" dirty="0">
                <a:latin typeface="Montserrat" panose="00000500000000000000" pitchFamily="2" charset="0"/>
              </a:rPr>
              <a:t>L’analyse comparative montre l’impacte des </a:t>
            </a:r>
            <a:r>
              <a:rPr lang="fr-FR" sz="1050" dirty="0" err="1">
                <a:latin typeface="Montserrat" panose="00000500000000000000" pitchFamily="2" charset="0"/>
              </a:rPr>
              <a:t>outliers</a:t>
            </a:r>
            <a:r>
              <a:rPr lang="fr-FR" sz="1050" dirty="0">
                <a:latin typeface="Montserrat" panose="00000500000000000000" pitchFamily="2" charset="0"/>
              </a:rPr>
              <a:t> sur le nombre de mois de stock. En effet en moyenne on passe de 20,5 à 17,82 sans </a:t>
            </a:r>
            <a:r>
              <a:rPr lang="fr-FR" sz="1050" dirty="0" err="1">
                <a:latin typeface="Montserrat" panose="00000500000000000000" pitchFamily="2" charset="0"/>
              </a:rPr>
              <a:t>outliers</a:t>
            </a:r>
            <a:r>
              <a:rPr lang="fr-FR" sz="1050" dirty="0">
                <a:latin typeface="Montserrat" panose="00000500000000000000" pitchFamily="2" charset="0"/>
              </a:rPr>
              <a:t>.</a:t>
            </a:r>
          </a:p>
        </p:txBody>
      </p:sp>
      <p:sp>
        <p:nvSpPr>
          <p:cNvPr id="3" name="ZoneTexte 2">
            <a:extLst>
              <a:ext uri="{FF2B5EF4-FFF2-40B4-BE49-F238E27FC236}">
                <a16:creationId xmlns:a16="http://schemas.microsoft.com/office/drawing/2014/main" id="{033A0185-BBC4-1484-EC90-3FA0B8C15057}"/>
              </a:ext>
            </a:extLst>
          </p:cNvPr>
          <p:cNvSpPr txBox="1"/>
          <p:nvPr/>
        </p:nvSpPr>
        <p:spPr>
          <a:xfrm>
            <a:off x="6185568" y="3217378"/>
            <a:ext cx="2626659" cy="1938992"/>
          </a:xfrm>
          <a:prstGeom prst="rect">
            <a:avLst/>
          </a:prstGeom>
          <a:noFill/>
        </p:spPr>
        <p:txBody>
          <a:bodyPr wrap="square" rtlCol="0">
            <a:spAutoFit/>
          </a:bodyPr>
          <a:lstStyle/>
          <a:p>
            <a:pPr marL="114300" marR="0" lvl="0" indent="0" algn="l" defTabSz="914400" rtl="0" eaLnBrk="1" fontAlgn="auto" latinLnBrk="0" hangingPunct="1">
              <a:spcBef>
                <a:spcPts val="0"/>
              </a:spcBef>
              <a:spcAft>
                <a:spcPts val="0"/>
              </a:spcAft>
              <a:buClr>
                <a:srgbClr val="999999"/>
              </a:buClr>
              <a:buSzPts val="1800"/>
              <a:buFont typeface="Arial"/>
              <a:buNone/>
              <a:tabLst/>
              <a:defRPr/>
            </a:pPr>
            <a:r>
              <a:rPr kumimoji="0" lang="fr-FR" sz="1000" b="0" i="0" u="none" strike="noStrike" kern="0" cap="none" spc="0" normalizeH="0" baseline="0" noProof="0" dirty="0">
                <a:ln>
                  <a:noFill/>
                </a:ln>
                <a:solidFill>
                  <a:srgbClr val="000000"/>
                </a:solidFill>
                <a:effectLst/>
                <a:uLnTx/>
                <a:uFillTx/>
                <a:latin typeface="Montserrat"/>
                <a:ea typeface="Montserrat"/>
                <a:cs typeface="Montserrat"/>
                <a:sym typeface="Montserrat"/>
              </a:rPr>
              <a:t>En comparant la valorisation du stock avec ou sans </a:t>
            </a:r>
            <a:r>
              <a:rPr kumimoji="0" lang="fr-FR" sz="1000" b="0" i="0" u="none" strike="noStrike" kern="0" cap="none" spc="0" normalizeH="0" baseline="0" noProof="0" dirty="0" err="1">
                <a:ln>
                  <a:noFill/>
                </a:ln>
                <a:solidFill>
                  <a:srgbClr val="000000"/>
                </a:solidFill>
                <a:effectLst/>
                <a:uLnTx/>
                <a:uFillTx/>
                <a:latin typeface="Montserrat"/>
                <a:ea typeface="Montserrat"/>
                <a:cs typeface="Montserrat"/>
                <a:sym typeface="Montserrat"/>
              </a:rPr>
              <a:t>outliers</a:t>
            </a:r>
            <a:r>
              <a:rPr kumimoji="0" lang="fr-FR" sz="1000" b="0" i="0" u="none" strike="noStrike" kern="0" cap="none" spc="0" normalizeH="0" baseline="0" noProof="0" dirty="0">
                <a:ln>
                  <a:noFill/>
                </a:ln>
                <a:solidFill>
                  <a:srgbClr val="000000"/>
                </a:solidFill>
                <a:effectLst/>
                <a:uLnTx/>
                <a:uFillTx/>
                <a:latin typeface="Montserrat"/>
                <a:ea typeface="Montserrat"/>
                <a:cs typeface="Montserrat"/>
                <a:sym typeface="Montserrat"/>
              </a:rPr>
              <a:t>, on visualise une baisse significative, ce qui prouve que certains produits à très forte valeur ont été considérés comme extrêmes. Cela aide à recentrer l’analyse sur les références les plus représentatives. Il faut prendre en compte que le stock est une immobilisation en € de trésorerie et qu’il représente ici X2 du CA.</a:t>
            </a:r>
          </a:p>
        </p:txBody>
      </p:sp>
    </p:spTree>
    <p:extLst>
      <p:ext uri="{BB962C8B-B14F-4D97-AF65-F5344CB8AC3E}">
        <p14:creationId xmlns:p14="http://schemas.microsoft.com/office/powerpoint/2010/main" val="30654241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F7623706-1C41-8170-D015-153EDF437D46}"/>
            </a:ext>
          </a:extLst>
        </p:cNvPr>
        <p:cNvGrpSpPr/>
        <p:nvPr/>
      </p:nvGrpSpPr>
      <p:grpSpPr>
        <a:xfrm>
          <a:off x="0" y="0"/>
          <a:ext cx="0" cy="0"/>
          <a:chOff x="0" y="0"/>
          <a:chExt cx="0" cy="0"/>
        </a:xfrm>
      </p:grpSpPr>
      <p:sp>
        <p:nvSpPr>
          <p:cNvPr id="87" name="Google Shape;87;p7">
            <a:extLst>
              <a:ext uri="{FF2B5EF4-FFF2-40B4-BE49-F238E27FC236}">
                <a16:creationId xmlns:a16="http://schemas.microsoft.com/office/drawing/2014/main" id="{FB5C2C05-C9CB-AC6B-2B65-8050FC516E06}"/>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a:extLst>
              <a:ext uri="{FF2B5EF4-FFF2-40B4-BE49-F238E27FC236}">
                <a16:creationId xmlns:a16="http://schemas.microsoft.com/office/drawing/2014/main" id="{1563B740-1FF7-4CCC-2767-C0CE97A34F48}"/>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dirty="0"/>
          </a:p>
        </p:txBody>
      </p:sp>
      <p:sp>
        <p:nvSpPr>
          <p:cNvPr id="89" name="Google Shape;89;p7">
            <a:extLst>
              <a:ext uri="{FF2B5EF4-FFF2-40B4-BE49-F238E27FC236}">
                <a16:creationId xmlns:a16="http://schemas.microsoft.com/office/drawing/2014/main" id="{E6F423AB-B3CA-29C9-4EC2-C8B8E9AD2E69}"/>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7">
            <a:extLst>
              <a:ext uri="{FF2B5EF4-FFF2-40B4-BE49-F238E27FC236}">
                <a16:creationId xmlns:a16="http://schemas.microsoft.com/office/drawing/2014/main" id="{0B2EB909-079D-929C-21C0-514798205485}"/>
              </a:ext>
            </a:extLst>
          </p:cNvPr>
          <p:cNvSpPr txBox="1">
            <a:spLocks noGrp="1"/>
          </p:cNvSpPr>
          <p:nvPr>
            <p:ph type="body" idx="1"/>
          </p:nvPr>
        </p:nvSpPr>
        <p:spPr>
          <a:xfrm>
            <a:off x="104181" y="1390200"/>
            <a:ext cx="6709500" cy="3416400"/>
          </a:xfrm>
          <a:prstGeom prst="rect">
            <a:avLst/>
          </a:prstGeom>
          <a:noFill/>
          <a:ln>
            <a:noFill/>
          </a:ln>
        </p:spPr>
        <p:txBody>
          <a:bodyPr spcFirstLastPara="1" wrap="square" lIns="91425" tIns="91425" rIns="91425" bIns="91425" anchor="t" anchorCtr="0">
            <a:normAutofit/>
          </a:bodyPr>
          <a:lstStyle/>
          <a:p>
            <a:pPr marL="114300" indent="0">
              <a:buClr>
                <a:srgbClr val="999999"/>
              </a:buClr>
              <a:buNone/>
            </a:pPr>
            <a:r>
              <a:rPr lang="fr-FR" sz="1600" b="1" u="sng" dirty="0">
                <a:solidFill>
                  <a:schemeClr val="tx1"/>
                </a:solidFill>
                <a:latin typeface="Montserrat" panose="00000500000000000000" pitchFamily="2" charset="0"/>
              </a:rPr>
              <a:t>Méthodes statistiques :</a:t>
            </a:r>
          </a:p>
          <a:p>
            <a:pPr marL="114300" marR="0" lvl="0" indent="0" algn="l" rtl="0">
              <a:lnSpc>
                <a:spcPct val="115000"/>
              </a:lnSpc>
              <a:spcBef>
                <a:spcPts val="0"/>
              </a:spcBef>
              <a:spcAft>
                <a:spcPts val="0"/>
              </a:spcAft>
              <a:buClr>
                <a:srgbClr val="999999"/>
              </a:buClr>
              <a:buSzPts val="1800"/>
              <a:buNone/>
            </a:pPr>
            <a:endParaRPr lang="fr-FR" dirty="0">
              <a:solidFill>
                <a:srgbClr val="434343"/>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FR" sz="1200" dirty="0">
                <a:solidFill>
                  <a:schemeClr val="tx1"/>
                </a:solidFill>
                <a:latin typeface="Montserrat"/>
                <a:ea typeface="Montserrat"/>
                <a:cs typeface="Montserrat"/>
                <a:sym typeface="Montserrat"/>
              </a:rPr>
              <a:t>Stock  </a:t>
            </a:r>
            <a:r>
              <a:rPr lang="fr-FR" sz="1100" dirty="0">
                <a:solidFill>
                  <a:schemeClr val="tx1"/>
                </a:solidFill>
                <a:latin typeface="Montserrat"/>
                <a:ea typeface="Montserrat"/>
                <a:cs typeface="Montserrat"/>
                <a:sym typeface="Montserrat"/>
              </a:rPr>
              <a:t>(unités) </a:t>
            </a:r>
            <a:r>
              <a:rPr lang="fr-FR" sz="1200" dirty="0">
                <a:solidFill>
                  <a:schemeClr val="tx1"/>
                </a:solidFill>
                <a:latin typeface="Montserrat"/>
                <a:ea typeface="Montserrat"/>
                <a:cs typeface="Montserrat"/>
                <a:sym typeface="Montserrat"/>
              </a:rPr>
              <a:t>:</a:t>
            </a:r>
          </a:p>
          <a:p>
            <a:pPr marL="114300" marR="0" lvl="0" indent="0" algn="l" rtl="0">
              <a:lnSpc>
                <a:spcPct val="115000"/>
              </a:lnSpc>
              <a:spcBef>
                <a:spcPts val="0"/>
              </a:spcBef>
              <a:spcAft>
                <a:spcPts val="0"/>
              </a:spcAft>
              <a:buClr>
                <a:srgbClr val="999999"/>
              </a:buClr>
              <a:buSzPts val="1800"/>
              <a:buNone/>
            </a:pPr>
            <a:endParaRPr lang="fr-FR" sz="1600" dirty="0">
              <a:solidFill>
                <a:schemeClr val="tx1"/>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FR" sz="1600" dirty="0">
              <a:solidFill>
                <a:schemeClr val="tx1"/>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FR" sz="1600" dirty="0">
              <a:solidFill>
                <a:schemeClr val="tx1"/>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FR" sz="1600" dirty="0">
              <a:solidFill>
                <a:schemeClr val="tx1"/>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FR" sz="1200" dirty="0">
                <a:solidFill>
                  <a:schemeClr val="tx1"/>
                </a:solidFill>
                <a:latin typeface="Montserrat"/>
                <a:ea typeface="Montserrat"/>
                <a:cs typeface="Montserrat"/>
                <a:sym typeface="Montserrat"/>
              </a:rPr>
              <a:t>Taux de marge </a:t>
            </a:r>
            <a:r>
              <a:rPr lang="fr-FR" sz="1100" dirty="0">
                <a:solidFill>
                  <a:schemeClr val="tx1"/>
                </a:solidFill>
                <a:latin typeface="Montserrat"/>
                <a:ea typeface="Montserrat"/>
                <a:cs typeface="Montserrat"/>
                <a:sym typeface="Montserrat"/>
              </a:rPr>
              <a:t>( par </a:t>
            </a:r>
          </a:p>
          <a:p>
            <a:pPr marL="114300" marR="0" lvl="0" indent="0" algn="l" rtl="0">
              <a:lnSpc>
                <a:spcPct val="115000"/>
              </a:lnSpc>
              <a:spcBef>
                <a:spcPts val="0"/>
              </a:spcBef>
              <a:spcAft>
                <a:spcPts val="0"/>
              </a:spcAft>
              <a:buClr>
                <a:srgbClr val="999999"/>
              </a:buClr>
              <a:buSzPts val="1800"/>
              <a:buNone/>
            </a:pPr>
            <a:r>
              <a:rPr lang="fr-FR" sz="1100" dirty="0">
                <a:solidFill>
                  <a:schemeClr val="tx1"/>
                </a:solidFill>
                <a:latin typeface="Montserrat"/>
                <a:ea typeface="Montserrat"/>
                <a:cs typeface="Montserrat"/>
                <a:sym typeface="Montserrat"/>
              </a:rPr>
              <a:t>Type de produit) </a:t>
            </a:r>
            <a:r>
              <a:rPr lang="fr-FR" sz="1200" dirty="0">
                <a:solidFill>
                  <a:schemeClr val="tx1"/>
                </a:solidFill>
                <a:latin typeface="Montserrat"/>
                <a:ea typeface="Montserrat"/>
                <a:cs typeface="Montserrat"/>
                <a:sym typeface="Montserrat"/>
              </a:rPr>
              <a:t>: </a:t>
            </a:r>
            <a:endParaRPr sz="1200" dirty="0">
              <a:solidFill>
                <a:schemeClr val="tx1"/>
              </a:solidFill>
              <a:latin typeface="Montserrat"/>
              <a:ea typeface="Montserrat"/>
              <a:cs typeface="Montserrat"/>
              <a:sym typeface="Montserrat"/>
            </a:endParaRPr>
          </a:p>
        </p:txBody>
      </p:sp>
      <p:pic>
        <p:nvPicPr>
          <p:cNvPr id="7" name="Image 6">
            <a:extLst>
              <a:ext uri="{FF2B5EF4-FFF2-40B4-BE49-F238E27FC236}">
                <a16:creationId xmlns:a16="http://schemas.microsoft.com/office/drawing/2014/main" id="{A4E3338D-D8A0-157E-95E0-7DAD6DCBF1E3}"/>
              </a:ext>
            </a:extLst>
          </p:cNvPr>
          <p:cNvPicPr>
            <a:picLocks noChangeAspect="1"/>
          </p:cNvPicPr>
          <p:nvPr/>
        </p:nvPicPr>
        <p:blipFill>
          <a:blip r:embed="rId3"/>
          <a:stretch>
            <a:fillRect/>
          </a:stretch>
        </p:blipFill>
        <p:spPr>
          <a:xfrm>
            <a:off x="1779348" y="2054976"/>
            <a:ext cx="4143454" cy="695616"/>
          </a:xfrm>
          <a:prstGeom prst="rect">
            <a:avLst/>
          </a:prstGeom>
        </p:spPr>
      </p:pic>
      <p:pic>
        <p:nvPicPr>
          <p:cNvPr id="6" name="Image 5">
            <a:extLst>
              <a:ext uri="{FF2B5EF4-FFF2-40B4-BE49-F238E27FC236}">
                <a16:creationId xmlns:a16="http://schemas.microsoft.com/office/drawing/2014/main" id="{FA70516B-25DC-F541-B0EF-F6BA3CFAE1AE}"/>
              </a:ext>
            </a:extLst>
          </p:cNvPr>
          <p:cNvPicPr>
            <a:picLocks noChangeAspect="1"/>
          </p:cNvPicPr>
          <p:nvPr/>
        </p:nvPicPr>
        <p:blipFill>
          <a:blip r:embed="rId4"/>
          <a:stretch>
            <a:fillRect/>
          </a:stretch>
        </p:blipFill>
        <p:spPr>
          <a:xfrm>
            <a:off x="1866764" y="3415368"/>
            <a:ext cx="4137481" cy="1621008"/>
          </a:xfrm>
          <a:prstGeom prst="rect">
            <a:avLst/>
          </a:prstGeom>
        </p:spPr>
      </p:pic>
      <p:sp>
        <p:nvSpPr>
          <p:cNvPr id="2" name="ZoneTexte 1">
            <a:extLst>
              <a:ext uri="{FF2B5EF4-FFF2-40B4-BE49-F238E27FC236}">
                <a16:creationId xmlns:a16="http://schemas.microsoft.com/office/drawing/2014/main" id="{E616D840-35E2-6BFC-DAD9-26470477D661}"/>
              </a:ext>
            </a:extLst>
          </p:cNvPr>
          <p:cNvSpPr txBox="1"/>
          <p:nvPr/>
        </p:nvSpPr>
        <p:spPr>
          <a:xfrm>
            <a:off x="6004245" y="3474938"/>
            <a:ext cx="3171131" cy="1446550"/>
          </a:xfrm>
          <a:prstGeom prst="rect">
            <a:avLst/>
          </a:prstGeom>
          <a:noFill/>
        </p:spPr>
        <p:txBody>
          <a:bodyPr wrap="square" rtlCol="0">
            <a:spAutoFit/>
          </a:bodyPr>
          <a:lstStyle/>
          <a:p>
            <a:pPr marL="114300" lvl="0" indent="0">
              <a:buClr>
                <a:srgbClr val="999999"/>
              </a:buClr>
              <a:buNone/>
            </a:pPr>
            <a:r>
              <a:rPr lang="fr-FR" sz="1100" dirty="0">
                <a:solidFill>
                  <a:schemeClr val="tx1"/>
                </a:solidFill>
                <a:latin typeface="Montserrat"/>
                <a:ea typeface="Montserrat"/>
                <a:cs typeface="Montserrat"/>
                <a:sym typeface="Montserrat"/>
              </a:rPr>
              <a:t>On remarque que certains types de produits ont des taux de marge plus intéressants malgré une faible quantité en stock. Cela suggère des axes d’optimisation possibles : réduire les stocks de produits à faible marge ou renforcer les produits à forte marge mais sous-représentés en quantité.</a:t>
            </a:r>
          </a:p>
        </p:txBody>
      </p:sp>
      <p:sp>
        <p:nvSpPr>
          <p:cNvPr id="3" name="ZoneTexte 2">
            <a:extLst>
              <a:ext uri="{FF2B5EF4-FFF2-40B4-BE49-F238E27FC236}">
                <a16:creationId xmlns:a16="http://schemas.microsoft.com/office/drawing/2014/main" id="{C0D15FBA-F538-10C4-3B6B-4A286D68EBE0}"/>
              </a:ext>
            </a:extLst>
          </p:cNvPr>
          <p:cNvSpPr txBox="1"/>
          <p:nvPr/>
        </p:nvSpPr>
        <p:spPr>
          <a:xfrm>
            <a:off x="6055659" y="2126817"/>
            <a:ext cx="2788024" cy="738664"/>
          </a:xfrm>
          <a:prstGeom prst="rect">
            <a:avLst/>
          </a:prstGeom>
          <a:noFill/>
        </p:spPr>
        <p:txBody>
          <a:bodyPr wrap="square" rtlCol="0">
            <a:spAutoFit/>
          </a:bodyPr>
          <a:lstStyle/>
          <a:p>
            <a:r>
              <a:rPr lang="fr-FR" sz="1050" dirty="0">
                <a:latin typeface="Montserrat" panose="00000500000000000000" pitchFamily="2" charset="0"/>
              </a:rPr>
              <a:t>L’analyse comparative du nombre total de produits en stock montre l’impact selon si on tient compte des </a:t>
            </a:r>
            <a:r>
              <a:rPr lang="fr-FR" sz="1050" dirty="0" err="1">
                <a:latin typeface="Montserrat" panose="00000500000000000000" pitchFamily="2" charset="0"/>
              </a:rPr>
              <a:t>outliers</a:t>
            </a:r>
            <a:r>
              <a:rPr lang="fr-FR" sz="1050" dirty="0">
                <a:latin typeface="Montserrat" panose="00000500000000000000" pitchFamily="2" charset="0"/>
              </a:rPr>
              <a:t> ou non. </a:t>
            </a:r>
          </a:p>
        </p:txBody>
      </p:sp>
    </p:spTree>
    <p:extLst>
      <p:ext uri="{BB962C8B-B14F-4D97-AF65-F5344CB8AC3E}">
        <p14:creationId xmlns:p14="http://schemas.microsoft.com/office/powerpoint/2010/main" val="44288303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8A90F879-6DDD-BA2E-B073-B95F4217D92D}"/>
            </a:ext>
          </a:extLst>
        </p:cNvPr>
        <p:cNvGrpSpPr/>
        <p:nvPr/>
      </p:nvGrpSpPr>
      <p:grpSpPr>
        <a:xfrm>
          <a:off x="0" y="0"/>
          <a:ext cx="0" cy="0"/>
          <a:chOff x="0" y="0"/>
          <a:chExt cx="0" cy="0"/>
        </a:xfrm>
      </p:grpSpPr>
      <p:sp>
        <p:nvSpPr>
          <p:cNvPr id="87" name="Google Shape;87;p7">
            <a:extLst>
              <a:ext uri="{FF2B5EF4-FFF2-40B4-BE49-F238E27FC236}">
                <a16:creationId xmlns:a16="http://schemas.microsoft.com/office/drawing/2014/main" id="{445FDC29-2160-E559-245B-A18EE85303F4}"/>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a:extLst>
              <a:ext uri="{FF2B5EF4-FFF2-40B4-BE49-F238E27FC236}">
                <a16:creationId xmlns:a16="http://schemas.microsoft.com/office/drawing/2014/main" id="{708A1484-560C-F583-1D21-4A441761119D}"/>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fontScale="55000" lnSpcReduction="20000"/>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rPr>
              <a:t>Analyses complémentaires</a:t>
            </a:r>
          </a:p>
          <a:p>
            <a:pPr marL="0" marR="0" lvl="0" indent="0" algn="l" rtl="0">
              <a:lnSpc>
                <a:spcPct val="100000"/>
              </a:lnSpc>
              <a:spcBef>
                <a:spcPts val="0"/>
              </a:spcBef>
              <a:spcAft>
                <a:spcPts val="0"/>
              </a:spcAft>
              <a:buClr>
                <a:srgbClr val="000000"/>
              </a:buClr>
              <a:buSzPts val="2500"/>
              <a:buFont typeface="Arial"/>
              <a:buNone/>
            </a:pPr>
            <a:r>
              <a:rPr lang="fr" sz="2500" dirty="0">
                <a:solidFill>
                  <a:srgbClr val="F3F3F3"/>
                </a:solidFill>
                <a:latin typeface="Montserrat"/>
                <a:sym typeface="Montserrat"/>
              </a:rPr>
              <a:t>CA, quantités, stocks, taux de marge et correlations</a:t>
            </a:r>
            <a:endParaRPr dirty="0"/>
          </a:p>
        </p:txBody>
      </p:sp>
      <p:sp>
        <p:nvSpPr>
          <p:cNvPr id="89" name="Google Shape;89;p7">
            <a:extLst>
              <a:ext uri="{FF2B5EF4-FFF2-40B4-BE49-F238E27FC236}">
                <a16:creationId xmlns:a16="http://schemas.microsoft.com/office/drawing/2014/main" id="{C5831AAE-48F8-CF5B-1FE6-3C644D6A6727}"/>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0" name="Google Shape;90;p7">
            <a:extLst>
              <a:ext uri="{FF2B5EF4-FFF2-40B4-BE49-F238E27FC236}">
                <a16:creationId xmlns:a16="http://schemas.microsoft.com/office/drawing/2014/main" id="{504D69A4-F371-0E2A-8927-8D1427F0FCC4}"/>
              </a:ext>
            </a:extLst>
          </p:cNvPr>
          <p:cNvSpPr txBox="1">
            <a:spLocks noGrp="1"/>
          </p:cNvSpPr>
          <p:nvPr>
            <p:ph type="body" idx="1"/>
          </p:nvPr>
        </p:nvSpPr>
        <p:spPr>
          <a:xfrm>
            <a:off x="129989" y="1423006"/>
            <a:ext cx="8615082" cy="3720493"/>
          </a:xfrm>
          <a:prstGeom prst="rect">
            <a:avLst/>
          </a:prstGeom>
          <a:noFill/>
          <a:ln>
            <a:noFill/>
          </a:ln>
        </p:spPr>
        <p:txBody>
          <a:bodyPr spcFirstLastPara="1" wrap="square" lIns="91425" tIns="91425" rIns="91425" bIns="91425" anchor="t" anchorCtr="0">
            <a:normAutofit/>
          </a:bodyPr>
          <a:lstStyle/>
          <a:p>
            <a:pPr marL="114300" indent="0">
              <a:buClr>
                <a:srgbClr val="999999"/>
              </a:buClr>
              <a:buNone/>
            </a:pPr>
            <a:r>
              <a:rPr lang="fr-FR" sz="1600" b="1" u="sng" dirty="0">
                <a:solidFill>
                  <a:schemeClr val="tx1"/>
                </a:solidFill>
                <a:latin typeface="Montserrat" panose="00000500000000000000" pitchFamily="2" charset="0"/>
              </a:rPr>
              <a:t>Méthodes statistiques :</a:t>
            </a:r>
          </a:p>
          <a:p>
            <a:pPr marL="114300" marR="0" lvl="0" indent="0" algn="l" rtl="0">
              <a:lnSpc>
                <a:spcPct val="115000"/>
              </a:lnSpc>
              <a:spcBef>
                <a:spcPts val="0"/>
              </a:spcBef>
              <a:spcAft>
                <a:spcPts val="0"/>
              </a:spcAft>
              <a:buClr>
                <a:srgbClr val="999999"/>
              </a:buClr>
              <a:buSzPts val="1800"/>
              <a:buNone/>
            </a:pPr>
            <a:endParaRPr lang="fr-FR" dirty="0">
              <a:solidFill>
                <a:srgbClr val="434343"/>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FR" sz="1600" dirty="0">
                <a:solidFill>
                  <a:schemeClr val="tx1"/>
                </a:solidFill>
                <a:latin typeface="Montserrat"/>
                <a:ea typeface="Montserrat"/>
                <a:cs typeface="Montserrat"/>
                <a:sym typeface="Montserrat"/>
              </a:rPr>
              <a:t>Corrélations:</a:t>
            </a:r>
          </a:p>
          <a:p>
            <a:pPr marL="114300" marR="0" lvl="0" indent="0" algn="l" rtl="0">
              <a:lnSpc>
                <a:spcPct val="115000"/>
              </a:lnSpc>
              <a:spcBef>
                <a:spcPts val="0"/>
              </a:spcBef>
              <a:spcAft>
                <a:spcPts val="0"/>
              </a:spcAft>
              <a:buClr>
                <a:srgbClr val="999999"/>
              </a:buClr>
              <a:buSzPts val="1800"/>
              <a:buNone/>
            </a:pPr>
            <a:endParaRPr lang="fr-FR" sz="1600" dirty="0">
              <a:solidFill>
                <a:schemeClr val="tx1"/>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FR" sz="1600" dirty="0">
              <a:solidFill>
                <a:schemeClr val="tx1"/>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FR" sz="600" dirty="0">
              <a:solidFill>
                <a:schemeClr val="tx1"/>
              </a:solidFill>
              <a:latin typeface="Montserrat"/>
              <a:ea typeface="Montserrat"/>
              <a:cs typeface="Montserrat"/>
              <a:sym typeface="Montserrat"/>
            </a:endParaRPr>
          </a:p>
          <a:p>
            <a:pPr marL="114300" indent="0">
              <a:buClr>
                <a:srgbClr val="999999"/>
              </a:buClr>
              <a:buNone/>
            </a:pPr>
            <a:endParaRPr lang="fr-FR" sz="800" b="1" u="sng" dirty="0">
              <a:solidFill>
                <a:schemeClr val="tx1"/>
              </a:solidFill>
              <a:latin typeface="Montserrat" panose="00000500000000000000" pitchFamily="2" charset="0"/>
            </a:endParaRPr>
          </a:p>
          <a:p>
            <a:pPr marL="114300" lvl="0" indent="0">
              <a:lnSpc>
                <a:spcPct val="150000"/>
              </a:lnSpc>
              <a:buClr>
                <a:srgbClr val="999999"/>
              </a:buClr>
              <a:buNone/>
            </a:pPr>
            <a:endParaRPr lang="fr-FR" sz="600" dirty="0">
              <a:solidFill>
                <a:schemeClr val="tx1"/>
              </a:solidFill>
              <a:latin typeface="Montserrat"/>
              <a:ea typeface="Montserrat"/>
              <a:cs typeface="Montserrat"/>
              <a:sym typeface="Montserrat"/>
            </a:endParaRPr>
          </a:p>
          <a:p>
            <a:pPr marL="114300" lvl="0" indent="0">
              <a:lnSpc>
                <a:spcPct val="150000"/>
              </a:lnSpc>
              <a:buClr>
                <a:srgbClr val="999999"/>
              </a:buClr>
              <a:buNone/>
            </a:pPr>
            <a:r>
              <a:rPr lang="fr-FR" sz="1200" b="1" dirty="0">
                <a:solidFill>
                  <a:schemeClr val="tx1"/>
                </a:solidFill>
                <a:latin typeface="Montserrat"/>
                <a:ea typeface="Montserrat"/>
                <a:cs typeface="Montserrat"/>
                <a:sym typeface="Montserrat"/>
              </a:rPr>
              <a:t>Stock, ventes et prix</a:t>
            </a:r>
          </a:p>
          <a:p>
            <a:pPr marL="114300" lvl="0" indent="0">
              <a:lnSpc>
                <a:spcPct val="150000"/>
              </a:lnSpc>
              <a:buClr>
                <a:srgbClr val="999999"/>
              </a:buClr>
              <a:buNone/>
            </a:pPr>
            <a:r>
              <a:rPr lang="fr-FR" sz="1100" dirty="0">
                <a:solidFill>
                  <a:schemeClr val="tx1"/>
                </a:solidFill>
                <a:latin typeface="Montserrat"/>
                <a:ea typeface="Montserrat"/>
                <a:cs typeface="Montserrat"/>
                <a:sym typeface="Montserrat"/>
              </a:rPr>
              <a:t>L’analyse des corrélations montre qu’il n’existe que de faibles liens entre les variables. La corrélation entre le prix et les ventes est légèrement négative (−0,27), ce qui suggère que les produits plus chers se vendent un peu moins. En revanche, la corrélation entre le stock et le prix est quasi nulle, ce qui peut indiquer une gestion du stock indépendante de la valeur produit. Ces résultats confirment que les décisions commerciales ne peuvent pas reposer uniquement sur ces relations linéaires simples.</a:t>
            </a:r>
          </a:p>
          <a:p>
            <a:pPr marL="114300" marR="0" lvl="0" indent="0" algn="l" rtl="0">
              <a:lnSpc>
                <a:spcPct val="115000"/>
              </a:lnSpc>
              <a:spcBef>
                <a:spcPts val="0"/>
              </a:spcBef>
              <a:spcAft>
                <a:spcPts val="0"/>
              </a:spcAft>
              <a:buClr>
                <a:srgbClr val="999999"/>
              </a:buClr>
              <a:buSzPts val="1800"/>
              <a:buNone/>
            </a:pPr>
            <a:endParaRPr lang="fr-FR" sz="1600" dirty="0">
              <a:solidFill>
                <a:schemeClr val="tx1"/>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FR" sz="1600" dirty="0">
              <a:solidFill>
                <a:schemeClr val="tx1"/>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endParaRPr lang="fr-FR" sz="1600" dirty="0">
              <a:solidFill>
                <a:schemeClr val="tx1"/>
              </a:solidFill>
              <a:latin typeface="Montserrat"/>
              <a:ea typeface="Montserrat"/>
              <a:cs typeface="Montserrat"/>
              <a:sym typeface="Montserrat"/>
            </a:endParaRPr>
          </a:p>
        </p:txBody>
      </p:sp>
      <p:pic>
        <p:nvPicPr>
          <p:cNvPr id="3" name="Image 2">
            <a:extLst>
              <a:ext uri="{FF2B5EF4-FFF2-40B4-BE49-F238E27FC236}">
                <a16:creationId xmlns:a16="http://schemas.microsoft.com/office/drawing/2014/main" id="{9DC815CD-C8D8-6D0A-853C-FED9042F1A07}"/>
              </a:ext>
            </a:extLst>
          </p:cNvPr>
          <p:cNvPicPr>
            <a:picLocks noChangeAspect="1"/>
          </p:cNvPicPr>
          <p:nvPr/>
        </p:nvPicPr>
        <p:blipFill>
          <a:blip r:embed="rId3"/>
          <a:stretch>
            <a:fillRect/>
          </a:stretch>
        </p:blipFill>
        <p:spPr>
          <a:xfrm>
            <a:off x="3636400" y="1535880"/>
            <a:ext cx="2299597" cy="1669002"/>
          </a:xfrm>
          <a:prstGeom prst="rect">
            <a:avLst/>
          </a:prstGeom>
        </p:spPr>
      </p:pic>
      <p:pic>
        <p:nvPicPr>
          <p:cNvPr id="5" name="Image 4">
            <a:extLst>
              <a:ext uri="{FF2B5EF4-FFF2-40B4-BE49-F238E27FC236}">
                <a16:creationId xmlns:a16="http://schemas.microsoft.com/office/drawing/2014/main" id="{EAA07DA8-157D-6CC0-8440-D0F0F60B9A08}"/>
              </a:ext>
            </a:extLst>
          </p:cNvPr>
          <p:cNvPicPr>
            <a:picLocks noChangeAspect="1"/>
          </p:cNvPicPr>
          <p:nvPr/>
        </p:nvPicPr>
        <p:blipFill>
          <a:blip r:embed="rId4"/>
          <a:stretch>
            <a:fillRect/>
          </a:stretch>
        </p:blipFill>
        <p:spPr>
          <a:xfrm>
            <a:off x="6185087" y="1535880"/>
            <a:ext cx="1998262" cy="1669002"/>
          </a:xfrm>
          <a:prstGeom prst="rect">
            <a:avLst/>
          </a:prstGeom>
        </p:spPr>
      </p:pic>
    </p:spTree>
    <p:extLst>
      <p:ext uri="{BB962C8B-B14F-4D97-AF65-F5344CB8AC3E}">
        <p14:creationId xmlns:p14="http://schemas.microsoft.com/office/powerpoint/2010/main" val="28803070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6">
          <a:extLst>
            <a:ext uri="{FF2B5EF4-FFF2-40B4-BE49-F238E27FC236}">
              <a16:creationId xmlns:a16="http://schemas.microsoft.com/office/drawing/2014/main" id="{1D4D8E42-49C3-CF0D-462A-F13ED48BF10D}"/>
            </a:ext>
          </a:extLst>
        </p:cNvPr>
        <p:cNvGrpSpPr/>
        <p:nvPr/>
      </p:nvGrpSpPr>
      <p:grpSpPr>
        <a:xfrm>
          <a:off x="0" y="0"/>
          <a:ext cx="0" cy="0"/>
          <a:chOff x="0" y="0"/>
          <a:chExt cx="0" cy="0"/>
        </a:xfrm>
      </p:grpSpPr>
      <p:sp>
        <p:nvSpPr>
          <p:cNvPr id="87" name="Google Shape;87;p7">
            <a:extLst>
              <a:ext uri="{FF2B5EF4-FFF2-40B4-BE49-F238E27FC236}">
                <a16:creationId xmlns:a16="http://schemas.microsoft.com/office/drawing/2014/main" id="{4A27973D-5EF3-721A-338D-3799F1CD1241}"/>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7">
            <a:extLst>
              <a:ext uri="{FF2B5EF4-FFF2-40B4-BE49-F238E27FC236}">
                <a16:creationId xmlns:a16="http://schemas.microsoft.com/office/drawing/2014/main" id="{0D192C20-A82B-CA91-F04A-19200F535975}"/>
              </a:ext>
            </a:extLst>
          </p:cNvPr>
          <p:cNvSpPr txBox="1"/>
          <p:nvPr/>
        </p:nvSpPr>
        <p:spPr>
          <a:xfrm>
            <a:off x="905296" y="357925"/>
            <a:ext cx="8520600" cy="572700"/>
          </a:xfrm>
          <a:prstGeom prst="rect">
            <a:avLst/>
          </a:prstGeom>
          <a:noFill/>
          <a:ln>
            <a:noFill/>
          </a:ln>
        </p:spPr>
        <p:txBody>
          <a:bodyPr spcFirstLastPara="1" wrap="square" lIns="91425" tIns="91425" rIns="91425" bIns="91425" anchor="t" anchorCtr="0">
            <a:normAutofit/>
          </a:bodyPr>
          <a:lstStyle/>
          <a:p>
            <a:pPr lvl="0">
              <a:buSzPts val="2500"/>
            </a:pPr>
            <a:r>
              <a:rPr lang="fr" sz="2500" dirty="0">
                <a:solidFill>
                  <a:srgbClr val="F3F3F3"/>
                </a:solidFill>
                <a:latin typeface="Montserrat"/>
                <a:ea typeface="Montserrat"/>
                <a:cs typeface="Montserrat"/>
                <a:sym typeface="Montserrat"/>
              </a:rPr>
              <a:t>Actions pour la suite</a:t>
            </a:r>
            <a:endParaRPr lang="fr" sz="2500" b="0" i="0" u="none" strike="noStrike" cap="none" dirty="0">
              <a:solidFill>
                <a:srgbClr val="F3F3F3"/>
              </a:solidFill>
              <a:latin typeface="Montserrat"/>
              <a:ea typeface="Montserrat"/>
              <a:cs typeface="Montserrat"/>
              <a:sym typeface="Montserrat"/>
            </a:endParaRPr>
          </a:p>
        </p:txBody>
      </p:sp>
      <p:sp>
        <p:nvSpPr>
          <p:cNvPr id="89" name="Google Shape;89;p7">
            <a:extLst>
              <a:ext uri="{FF2B5EF4-FFF2-40B4-BE49-F238E27FC236}">
                <a16:creationId xmlns:a16="http://schemas.microsoft.com/office/drawing/2014/main" id="{B5832932-68A2-3687-9DC2-4C7BAE8C7593}"/>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 name="ZoneTexte 5">
            <a:extLst>
              <a:ext uri="{FF2B5EF4-FFF2-40B4-BE49-F238E27FC236}">
                <a16:creationId xmlns:a16="http://schemas.microsoft.com/office/drawing/2014/main" id="{2263CB4C-A099-6BBC-37B2-EBDAFE5C443A}"/>
              </a:ext>
            </a:extLst>
          </p:cNvPr>
          <p:cNvSpPr txBox="1"/>
          <p:nvPr/>
        </p:nvSpPr>
        <p:spPr>
          <a:xfrm>
            <a:off x="273424" y="1461190"/>
            <a:ext cx="8700247" cy="3262432"/>
          </a:xfrm>
          <a:prstGeom prst="rect">
            <a:avLst/>
          </a:prstGeom>
          <a:noFill/>
        </p:spPr>
        <p:txBody>
          <a:bodyPr wrap="square">
            <a:spAutoFit/>
          </a:bodyPr>
          <a:lstStyle/>
          <a:p>
            <a:r>
              <a:rPr lang="fr-FR" sz="1600" b="1" u="sng" dirty="0">
                <a:latin typeface="Montserrat" panose="00000500000000000000" pitchFamily="2" charset="0"/>
              </a:rPr>
              <a:t>Actions :</a:t>
            </a:r>
          </a:p>
          <a:p>
            <a:endParaRPr lang="fr-FR" sz="400" dirty="0">
              <a:latin typeface="Montserrat" panose="00000500000000000000" pitchFamily="2" charset="0"/>
            </a:endParaRPr>
          </a:p>
          <a:p>
            <a:endParaRPr lang="fr-FR" dirty="0">
              <a:latin typeface="Montserrat" panose="00000500000000000000" pitchFamily="2" charset="0"/>
            </a:endParaRPr>
          </a:p>
          <a:p>
            <a:pPr marL="285750" indent="-285750">
              <a:buFont typeface="Wingdings" panose="05000000000000000000" pitchFamily="2" charset="2"/>
              <a:buChar char="ü"/>
            </a:pPr>
            <a:r>
              <a:rPr lang="fr-FR" sz="1200" dirty="0">
                <a:latin typeface="Montserrat" panose="00000500000000000000" pitchFamily="2" charset="0"/>
              </a:rPr>
              <a:t>Fiabiliser les données sources, en particulier les correspondances ‘</a:t>
            </a:r>
            <a:r>
              <a:rPr lang="fr-FR" sz="1200" dirty="0" err="1">
                <a:latin typeface="Montserrat" panose="00000500000000000000" pitchFamily="2" charset="0"/>
              </a:rPr>
              <a:t>id_web</a:t>
            </a:r>
            <a:r>
              <a:rPr lang="fr-FR" sz="1200" dirty="0">
                <a:latin typeface="Montserrat" panose="00000500000000000000" pitchFamily="2" charset="0"/>
              </a:rPr>
              <a:t>/</a:t>
            </a:r>
            <a:r>
              <a:rPr lang="fr-FR" sz="1200" dirty="0" err="1">
                <a:latin typeface="Montserrat" panose="00000500000000000000" pitchFamily="2" charset="0"/>
              </a:rPr>
              <a:t>sku</a:t>
            </a:r>
            <a:r>
              <a:rPr lang="fr-FR" sz="1200" dirty="0">
                <a:latin typeface="Montserrat" panose="00000500000000000000" pitchFamily="2" charset="0"/>
              </a:rPr>
              <a:t>’ et la cohérence des informations produit, afin de garantir l’exactitude des analyses futures.</a:t>
            </a:r>
          </a:p>
          <a:p>
            <a:endParaRPr lang="fr-FR" sz="1200" dirty="0">
              <a:latin typeface="Montserrat" panose="00000500000000000000" pitchFamily="2" charset="0"/>
            </a:endParaRPr>
          </a:p>
          <a:p>
            <a:pPr marL="285750" indent="-285750">
              <a:buFont typeface="Wingdings" panose="05000000000000000000" pitchFamily="2" charset="2"/>
              <a:buChar char="ü"/>
            </a:pPr>
            <a:r>
              <a:rPr lang="fr-FR" sz="1200" dirty="0">
                <a:latin typeface="Montserrat" panose="00000500000000000000" pitchFamily="2" charset="0"/>
              </a:rPr>
              <a:t>Intégrer les règles statistiques de détection des valeurs extrêmes (IQR) dans les </a:t>
            </a:r>
            <a:r>
              <a:rPr lang="fr-FR" sz="1200" dirty="0" err="1">
                <a:latin typeface="Montserrat" panose="00000500000000000000" pitchFamily="2" charset="0"/>
              </a:rPr>
              <a:t>reportings</a:t>
            </a:r>
            <a:r>
              <a:rPr lang="fr-FR" sz="1200" dirty="0">
                <a:latin typeface="Montserrat" panose="00000500000000000000" pitchFamily="2" charset="0"/>
              </a:rPr>
              <a:t> pour éviter que quelques produits atypiques ne biaisent les indicateurs.</a:t>
            </a:r>
          </a:p>
          <a:p>
            <a:endParaRPr lang="fr-FR" sz="1200" dirty="0">
              <a:latin typeface="Montserrat" panose="00000500000000000000" pitchFamily="2" charset="0"/>
            </a:endParaRPr>
          </a:p>
          <a:p>
            <a:pPr marL="285750" indent="-285750">
              <a:buFont typeface="Wingdings" panose="05000000000000000000" pitchFamily="2" charset="2"/>
              <a:buChar char="ü"/>
            </a:pPr>
            <a:r>
              <a:rPr lang="fr-FR" sz="1200" dirty="0">
                <a:latin typeface="Montserrat" panose="00000500000000000000" pitchFamily="2" charset="0"/>
              </a:rPr>
              <a:t>Mettre à jour régulièrement les analyses (mensuellement ou trimestriellement) et créer un tableau de bord dynamique pour piloter les ventes, les stocks et les marges.</a:t>
            </a:r>
          </a:p>
          <a:p>
            <a:endParaRPr lang="fr-FR" sz="1200" dirty="0">
              <a:latin typeface="Montserrat" panose="00000500000000000000" pitchFamily="2" charset="0"/>
            </a:endParaRPr>
          </a:p>
          <a:p>
            <a:pPr marL="285750" indent="-285750">
              <a:buFont typeface="Wingdings" panose="05000000000000000000" pitchFamily="2" charset="2"/>
              <a:buChar char="ü"/>
            </a:pPr>
            <a:r>
              <a:rPr lang="fr-FR" sz="1200" dirty="0">
                <a:latin typeface="Montserrat" panose="00000500000000000000" pitchFamily="2" charset="0"/>
              </a:rPr>
              <a:t>Réajuster les stocks : réduire ceux des produits à faible marge/faible rotation, et renforcer ceux à forte marge mais sous-représentés.</a:t>
            </a:r>
          </a:p>
          <a:p>
            <a:endParaRPr lang="fr-FR" sz="1200" dirty="0">
              <a:latin typeface="Montserrat" panose="00000500000000000000" pitchFamily="2" charset="0"/>
            </a:endParaRPr>
          </a:p>
          <a:p>
            <a:pPr marL="285750" indent="-285750">
              <a:buFont typeface="Wingdings" panose="05000000000000000000" pitchFamily="2" charset="2"/>
              <a:buChar char="ü"/>
            </a:pPr>
            <a:r>
              <a:rPr lang="fr-FR" sz="1200" dirty="0">
                <a:latin typeface="Montserrat" panose="00000500000000000000" pitchFamily="2" charset="0"/>
              </a:rPr>
              <a:t>Partager ces résultats avec les équipes métiers (commerce, logistique, direction) pour orienter les décisions stratégiques.</a:t>
            </a:r>
          </a:p>
        </p:txBody>
      </p:sp>
    </p:spTree>
    <p:extLst>
      <p:ext uri="{BB962C8B-B14F-4D97-AF65-F5344CB8AC3E}">
        <p14:creationId xmlns:p14="http://schemas.microsoft.com/office/powerpoint/2010/main" val="34101942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13f9e8f1567_0_0"/>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6" name="Google Shape;96;g13f9e8f1567_0_0"/>
          <p:cNvSpPr txBox="1"/>
          <p:nvPr/>
        </p:nvSpPr>
        <p:spPr>
          <a:xfrm>
            <a:off x="345316" y="351450"/>
            <a:ext cx="8726965" cy="572700"/>
          </a:xfrm>
          <a:prstGeom prst="rect">
            <a:avLst/>
          </a:prstGeom>
          <a:noFill/>
          <a:ln>
            <a:noFill/>
          </a:ln>
        </p:spPr>
        <p:txBody>
          <a:bodyPr spcFirstLastPara="1" wrap="square" lIns="91425" tIns="91425" rIns="91425" bIns="91425" anchor="t" anchorCtr="0">
            <a:normAutofit/>
          </a:bodyPr>
          <a:lstStyle/>
          <a:p>
            <a:pPr>
              <a:buSzPts val="2500"/>
            </a:pPr>
            <a:r>
              <a:rPr lang="fr-FR" sz="2500" dirty="0">
                <a:solidFill>
                  <a:srgbClr val="F3F3F3"/>
                </a:solidFill>
                <a:latin typeface="Montserrat"/>
                <a:ea typeface="Montserrat"/>
                <a:cs typeface="Montserrat"/>
                <a:sym typeface="Montserrat"/>
              </a:rPr>
              <a:t>Point sur les compétences apprises</a:t>
            </a:r>
            <a:endParaRPr lang="fr-FR" sz="2500" dirty="0"/>
          </a:p>
          <a:p>
            <a:pPr marL="0" marR="0" lvl="0" indent="0" algn="l" rtl="0">
              <a:lnSpc>
                <a:spcPct val="100000"/>
              </a:lnSpc>
              <a:spcBef>
                <a:spcPts val="0"/>
              </a:spcBef>
              <a:spcAft>
                <a:spcPts val="0"/>
              </a:spcAft>
              <a:buClr>
                <a:srgbClr val="000000"/>
              </a:buClr>
              <a:buSzPts val="2500"/>
              <a:buFont typeface="Arial"/>
              <a:buNone/>
            </a:pPr>
            <a:endParaRPr dirty="0"/>
          </a:p>
        </p:txBody>
      </p:sp>
      <p:sp>
        <p:nvSpPr>
          <p:cNvPr id="97" name="Google Shape;97;g13f9e8f1567_0_0"/>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98" name="Google Shape;98;g13f9e8f1567_0_0"/>
          <p:cNvSpPr txBox="1">
            <a:spLocks noGrp="1"/>
          </p:cNvSpPr>
          <p:nvPr>
            <p:ph type="body" idx="1"/>
          </p:nvPr>
        </p:nvSpPr>
        <p:spPr>
          <a:xfrm>
            <a:off x="173736" y="1275600"/>
            <a:ext cx="8651657" cy="3858636"/>
          </a:xfrm>
          <a:prstGeom prst="rect">
            <a:avLst/>
          </a:prstGeom>
          <a:noFill/>
          <a:ln>
            <a:noFill/>
          </a:ln>
        </p:spPr>
        <p:txBody>
          <a:bodyPr spcFirstLastPara="1" wrap="square" lIns="91425" tIns="91425" rIns="91425" bIns="91425" anchor="t" anchorCtr="0">
            <a:normAutofit/>
          </a:bodyPr>
          <a:lstStyle/>
          <a:p>
            <a:pPr marL="0" lvl="0" indent="0" algn="l" rtl="0">
              <a:lnSpc>
                <a:spcPct val="150000"/>
              </a:lnSpc>
              <a:spcBef>
                <a:spcPts val="0"/>
              </a:spcBef>
              <a:spcAft>
                <a:spcPts val="0"/>
              </a:spcAft>
              <a:buNone/>
            </a:pPr>
            <a:endParaRPr lang="fr-FR" sz="400" i="1" dirty="0">
              <a:solidFill>
                <a:schemeClr val="tx1"/>
              </a:solidFill>
              <a:latin typeface="Montserrat"/>
              <a:ea typeface="Montserrat"/>
              <a:cs typeface="Montserrat"/>
              <a:sym typeface="Montserrat"/>
            </a:endParaRPr>
          </a:p>
          <a:p>
            <a:pPr marL="0" lvl="0" indent="0" algn="l" rtl="0">
              <a:lnSpc>
                <a:spcPct val="150000"/>
              </a:lnSpc>
              <a:spcBef>
                <a:spcPts val="0"/>
              </a:spcBef>
              <a:spcAft>
                <a:spcPts val="0"/>
              </a:spcAft>
              <a:buNone/>
            </a:pPr>
            <a:r>
              <a:rPr lang="fr-FR" sz="1700" b="1" u="sng" dirty="0">
                <a:solidFill>
                  <a:schemeClr val="tx1"/>
                </a:solidFill>
                <a:latin typeface="Montserrat"/>
                <a:ea typeface="Montserrat"/>
                <a:cs typeface="Montserrat"/>
                <a:sym typeface="Montserrat"/>
              </a:rPr>
              <a:t>Point compétences :</a:t>
            </a:r>
          </a:p>
          <a:p>
            <a:pPr marL="0" lvl="0" indent="0" algn="l" rtl="0">
              <a:lnSpc>
                <a:spcPct val="150000"/>
              </a:lnSpc>
              <a:spcBef>
                <a:spcPts val="0"/>
              </a:spcBef>
              <a:spcAft>
                <a:spcPts val="0"/>
              </a:spcAft>
              <a:buNone/>
            </a:pPr>
            <a:endParaRPr lang="fr-FR" sz="700" b="1" u="sng" dirty="0">
              <a:solidFill>
                <a:schemeClr val="tx1"/>
              </a:solidFill>
              <a:latin typeface="Montserrat"/>
              <a:ea typeface="Montserrat"/>
              <a:cs typeface="Montserrat"/>
              <a:sym typeface="Montserrat"/>
            </a:endParaRPr>
          </a:p>
          <a:p>
            <a:pPr marL="0" lvl="0" indent="0" algn="l" rtl="0">
              <a:lnSpc>
                <a:spcPct val="150000"/>
              </a:lnSpc>
              <a:spcBef>
                <a:spcPts val="0"/>
              </a:spcBef>
              <a:spcAft>
                <a:spcPts val="0"/>
              </a:spcAft>
              <a:buNone/>
            </a:pPr>
            <a:r>
              <a:rPr lang="fr-FR" sz="1000" dirty="0">
                <a:solidFill>
                  <a:schemeClr val="tx1"/>
                </a:solidFill>
                <a:latin typeface="Montserrat"/>
                <a:ea typeface="Montserrat"/>
                <a:cs typeface="Montserrat"/>
                <a:sym typeface="Montserrat"/>
              </a:rPr>
              <a:t> </a:t>
            </a:r>
            <a:r>
              <a:rPr lang="fr-FR" sz="1100" b="1" dirty="0">
                <a:solidFill>
                  <a:schemeClr val="tx1"/>
                </a:solidFill>
                <a:latin typeface="Montserrat"/>
                <a:ea typeface="Montserrat"/>
                <a:cs typeface="Montserrat"/>
                <a:sym typeface="Montserrat"/>
              </a:rPr>
              <a:t>Qu’est-ce qui s’est bien passé pour vous dans ce travail de nettoyage ? </a:t>
            </a:r>
            <a:r>
              <a:rPr lang="fr-FR" sz="1000" dirty="0">
                <a:solidFill>
                  <a:schemeClr val="tx1"/>
                </a:solidFill>
                <a:latin typeface="Montserrat"/>
                <a:ea typeface="Montserrat"/>
                <a:cs typeface="Montserrat"/>
                <a:sym typeface="Montserrat"/>
              </a:rPr>
              <a:t>Ce qui s’est bien passé, c’est l’analyse des résultats une fois les données nettoyées. Interpréter les graphiques, les indicateurs (comme l’IQR ou les écarts de CA) et tirer des conclusions m’a semblé plus naturel. J’ai pu faire des liens logiques et formuler des recommandations concrètes.</a:t>
            </a:r>
          </a:p>
          <a:p>
            <a:pPr marL="0" lvl="0" indent="0" algn="l" rtl="0">
              <a:lnSpc>
                <a:spcPct val="150000"/>
              </a:lnSpc>
              <a:spcBef>
                <a:spcPts val="0"/>
              </a:spcBef>
              <a:spcAft>
                <a:spcPts val="0"/>
              </a:spcAft>
              <a:buNone/>
            </a:pPr>
            <a:endParaRPr lang="fr-FR" sz="1000" dirty="0">
              <a:solidFill>
                <a:schemeClr val="tx1"/>
              </a:solidFill>
              <a:latin typeface="Montserrat"/>
              <a:ea typeface="Montserrat"/>
              <a:cs typeface="Montserrat"/>
              <a:sym typeface="Montserrat"/>
            </a:endParaRPr>
          </a:p>
          <a:p>
            <a:pPr marL="0" lvl="0" indent="0" algn="l" rtl="0">
              <a:lnSpc>
                <a:spcPct val="150000"/>
              </a:lnSpc>
              <a:spcBef>
                <a:spcPts val="0"/>
              </a:spcBef>
              <a:spcAft>
                <a:spcPts val="0"/>
              </a:spcAft>
              <a:buNone/>
            </a:pPr>
            <a:endParaRPr lang="fr-FR" sz="100" dirty="0">
              <a:solidFill>
                <a:schemeClr val="tx1"/>
              </a:solidFill>
              <a:latin typeface="Montserrat"/>
              <a:ea typeface="Montserrat"/>
              <a:cs typeface="Montserrat"/>
              <a:sym typeface="Montserrat"/>
            </a:endParaRPr>
          </a:p>
          <a:p>
            <a:pPr marL="0" lvl="0" indent="0" algn="l" rtl="0">
              <a:lnSpc>
                <a:spcPct val="150000"/>
              </a:lnSpc>
              <a:spcBef>
                <a:spcPts val="0"/>
              </a:spcBef>
              <a:spcAft>
                <a:spcPts val="0"/>
              </a:spcAft>
              <a:buNone/>
            </a:pPr>
            <a:r>
              <a:rPr lang="fr-FR" sz="1100" b="1" dirty="0">
                <a:solidFill>
                  <a:schemeClr val="tx1"/>
                </a:solidFill>
                <a:latin typeface="Montserrat"/>
                <a:ea typeface="Montserrat"/>
                <a:cs typeface="Montserrat"/>
                <a:sym typeface="Montserrat"/>
              </a:rPr>
              <a:t>Qu’est-ce que vous avez trouvé le plus difficile ? </a:t>
            </a:r>
            <a:r>
              <a:rPr lang="fr-FR" sz="1000" dirty="0">
                <a:solidFill>
                  <a:schemeClr val="tx1"/>
                </a:solidFill>
                <a:latin typeface="Montserrat"/>
                <a:ea typeface="Montserrat"/>
                <a:cs typeface="Montserrat"/>
                <a:sym typeface="Montserrat"/>
              </a:rPr>
              <a:t>J’ai trouvé difficile toute la partie technique liée au nettoyage en Python, notamment les fusions de fichiers, la gestion des valeurs manquantes ou incohérentes, et la détection des </a:t>
            </a:r>
            <a:r>
              <a:rPr lang="fr-FR" sz="1000" dirty="0" err="1">
                <a:solidFill>
                  <a:schemeClr val="tx1"/>
                </a:solidFill>
                <a:latin typeface="Montserrat"/>
                <a:ea typeface="Montserrat"/>
                <a:cs typeface="Montserrat"/>
                <a:sym typeface="Montserrat"/>
              </a:rPr>
              <a:t>outliers</a:t>
            </a:r>
            <a:r>
              <a:rPr lang="fr-FR" sz="1000" dirty="0">
                <a:solidFill>
                  <a:schemeClr val="tx1"/>
                </a:solidFill>
                <a:latin typeface="Montserrat"/>
                <a:ea typeface="Montserrat"/>
                <a:cs typeface="Montserrat"/>
                <a:sym typeface="Montserrat"/>
              </a:rPr>
              <a:t>. Comme je découvrais ces notions pour la première fois, chaque étape m’a demandé beaucoup de recherches et d’essais.</a:t>
            </a:r>
          </a:p>
          <a:p>
            <a:pPr marL="0" lvl="0" indent="0" algn="l" rtl="0">
              <a:lnSpc>
                <a:spcPct val="150000"/>
              </a:lnSpc>
              <a:spcBef>
                <a:spcPts val="0"/>
              </a:spcBef>
              <a:spcAft>
                <a:spcPts val="0"/>
              </a:spcAft>
              <a:buNone/>
            </a:pPr>
            <a:endParaRPr lang="fr-FR" sz="1000" dirty="0">
              <a:solidFill>
                <a:schemeClr val="tx1"/>
              </a:solidFill>
              <a:latin typeface="Montserrat"/>
              <a:ea typeface="Montserrat"/>
              <a:cs typeface="Montserrat"/>
              <a:sym typeface="Montserrat"/>
            </a:endParaRPr>
          </a:p>
          <a:p>
            <a:pPr marL="0" lvl="0" indent="0" algn="l" rtl="0">
              <a:lnSpc>
                <a:spcPct val="150000"/>
              </a:lnSpc>
              <a:spcBef>
                <a:spcPts val="0"/>
              </a:spcBef>
              <a:spcAft>
                <a:spcPts val="0"/>
              </a:spcAft>
              <a:buNone/>
            </a:pPr>
            <a:endParaRPr lang="fr-FR" sz="100" dirty="0">
              <a:solidFill>
                <a:schemeClr val="tx1"/>
              </a:solidFill>
              <a:latin typeface="Montserrat"/>
              <a:ea typeface="Montserrat"/>
              <a:cs typeface="Montserrat"/>
              <a:sym typeface="Montserrat"/>
            </a:endParaRPr>
          </a:p>
          <a:p>
            <a:pPr marL="0" lvl="0" indent="0" algn="l" rtl="0">
              <a:lnSpc>
                <a:spcPct val="150000"/>
              </a:lnSpc>
              <a:spcBef>
                <a:spcPts val="0"/>
              </a:spcBef>
              <a:spcAft>
                <a:spcPts val="0"/>
              </a:spcAft>
              <a:buNone/>
            </a:pPr>
            <a:r>
              <a:rPr lang="fr-FR" sz="1100" b="1" dirty="0">
                <a:solidFill>
                  <a:schemeClr val="tx1"/>
                </a:solidFill>
                <a:latin typeface="Montserrat"/>
                <a:ea typeface="Montserrat"/>
                <a:cs typeface="Montserrat"/>
                <a:sym typeface="Montserrat"/>
              </a:rPr>
              <a:t>Sur quelles tâches pensez-vous avoir besoin de plus d'entraînement </a:t>
            </a:r>
            <a:r>
              <a:rPr lang="fr-FR" sz="1000" b="1" dirty="0">
                <a:solidFill>
                  <a:schemeClr val="tx1"/>
                </a:solidFill>
                <a:latin typeface="Montserrat"/>
                <a:ea typeface="Montserrat"/>
                <a:cs typeface="Montserrat"/>
                <a:sym typeface="Montserrat"/>
              </a:rPr>
              <a:t>? </a:t>
            </a:r>
            <a:r>
              <a:rPr lang="fr-FR" sz="1000" dirty="0">
                <a:solidFill>
                  <a:schemeClr val="tx1"/>
                </a:solidFill>
                <a:latin typeface="Montserrat"/>
                <a:ea typeface="Montserrat"/>
                <a:cs typeface="Montserrat"/>
                <a:sym typeface="Montserrat"/>
              </a:rPr>
              <a:t>Honnêtement, sur toutes les étapes techniques du nettoyage : manipuler les </a:t>
            </a:r>
            <a:r>
              <a:rPr lang="fr-FR" sz="1000" dirty="0" err="1">
                <a:solidFill>
                  <a:schemeClr val="tx1"/>
                </a:solidFill>
                <a:latin typeface="Montserrat"/>
                <a:ea typeface="Montserrat"/>
                <a:cs typeface="Montserrat"/>
                <a:sym typeface="Montserrat"/>
              </a:rPr>
              <a:t>DataFrames</a:t>
            </a:r>
            <a:r>
              <a:rPr lang="fr-FR" sz="1000" dirty="0">
                <a:solidFill>
                  <a:schemeClr val="tx1"/>
                </a:solidFill>
                <a:latin typeface="Montserrat"/>
                <a:ea typeface="Montserrat"/>
                <a:cs typeface="Montserrat"/>
                <a:sym typeface="Montserrat"/>
              </a:rPr>
              <a:t>, comprendre les erreurs, écrire des conditions logiques, tester plusieurs méthodes. Même si j’ai progressé, je ressens le besoin d’automatiser ces gestes pour gagner en fluidité et confiance.</a:t>
            </a:r>
            <a:endParaRPr sz="1000" dirty="0">
              <a:solidFill>
                <a:schemeClr val="tx1"/>
              </a:solidFill>
              <a:latin typeface="Montserrat"/>
              <a:ea typeface="Montserrat"/>
              <a:cs typeface="Montserrat"/>
              <a:sym typeface="Montserrat"/>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4"/>
          <p:cNvSpPr txBox="1">
            <a:spLocks noGrp="1"/>
          </p:cNvSpPr>
          <p:nvPr>
            <p:ph type="body" idx="1"/>
          </p:nvPr>
        </p:nvSpPr>
        <p:spPr>
          <a:xfrm>
            <a:off x="246530" y="1390200"/>
            <a:ext cx="9080350" cy="3753300"/>
          </a:xfrm>
          <a:prstGeom prst="rect">
            <a:avLst/>
          </a:prstGeom>
          <a:noFill/>
          <a:ln>
            <a:noFill/>
          </a:ln>
        </p:spPr>
        <p:txBody>
          <a:bodyPr spcFirstLastPara="1" wrap="square" lIns="91425" tIns="91425" rIns="91425" bIns="91425" anchor="t" anchorCtr="0">
            <a:normAutofit fontScale="92500" lnSpcReduction="10000"/>
          </a:bodyPr>
          <a:lstStyle/>
          <a:p>
            <a:pPr marR="0" lvl="0" algn="l" rtl="0">
              <a:lnSpc>
                <a:spcPct val="115000"/>
              </a:lnSpc>
              <a:spcBef>
                <a:spcPts val="0"/>
              </a:spcBef>
              <a:spcAft>
                <a:spcPts val="0"/>
              </a:spcAft>
              <a:buClr>
                <a:srgbClr val="999999"/>
              </a:buClr>
              <a:buSzPts val="1800"/>
              <a:buFont typeface="Wingdings" panose="05000000000000000000" pitchFamily="2" charset="2"/>
              <a:buChar char="Ø"/>
            </a:pPr>
            <a:r>
              <a:rPr lang="fr-FR" sz="1900" i="1" dirty="0">
                <a:solidFill>
                  <a:schemeClr val="tx1">
                    <a:lumMod val="95000"/>
                    <a:lumOff val="5000"/>
                  </a:schemeClr>
                </a:solidFill>
                <a:latin typeface="Montserrat"/>
                <a:ea typeface="Montserrat"/>
                <a:cs typeface="Montserrat"/>
                <a:sym typeface="Montserrat"/>
              </a:rPr>
              <a:t>Introduction &amp; Objectifs</a:t>
            </a:r>
          </a:p>
          <a:p>
            <a:pPr marR="0" lvl="0" algn="l" rtl="0">
              <a:lnSpc>
                <a:spcPct val="115000"/>
              </a:lnSpc>
              <a:spcBef>
                <a:spcPts val="0"/>
              </a:spcBef>
              <a:spcAft>
                <a:spcPts val="0"/>
              </a:spcAft>
              <a:buClr>
                <a:srgbClr val="999999"/>
              </a:buClr>
              <a:buSzPts val="1800"/>
              <a:buFont typeface="Wingdings" panose="05000000000000000000" pitchFamily="2" charset="2"/>
              <a:buChar char="Ø"/>
            </a:pPr>
            <a:r>
              <a:rPr lang="fr-FR" sz="1900" i="1" dirty="0">
                <a:solidFill>
                  <a:schemeClr val="tx1">
                    <a:lumMod val="95000"/>
                    <a:lumOff val="5000"/>
                  </a:schemeClr>
                </a:solidFill>
                <a:latin typeface="Montserrat"/>
                <a:ea typeface="Montserrat"/>
                <a:cs typeface="Montserrat"/>
                <a:sym typeface="Montserrat"/>
              </a:rPr>
              <a:t>Analyses Exploratoires des données</a:t>
            </a:r>
          </a:p>
          <a:p>
            <a:pPr marL="114300" marR="0" lvl="0" indent="0" algn="l" rtl="0">
              <a:lnSpc>
                <a:spcPct val="115000"/>
              </a:lnSpc>
              <a:spcBef>
                <a:spcPts val="0"/>
              </a:spcBef>
              <a:spcAft>
                <a:spcPts val="0"/>
              </a:spcAft>
              <a:buClr>
                <a:srgbClr val="999999"/>
              </a:buClr>
              <a:buSzPts val="1800"/>
              <a:buNone/>
            </a:pPr>
            <a:r>
              <a:rPr lang="fr-FR" i="1" dirty="0">
                <a:solidFill>
                  <a:schemeClr val="tx1">
                    <a:lumMod val="95000"/>
                    <a:lumOff val="5000"/>
                  </a:schemeClr>
                </a:solidFill>
                <a:latin typeface="Montserrat"/>
                <a:ea typeface="Montserrat"/>
                <a:cs typeface="Montserrat"/>
                <a:sym typeface="Montserrat"/>
              </a:rPr>
              <a:t>	</a:t>
            </a:r>
            <a:r>
              <a:rPr lang="fr-FR" sz="1400" i="1" dirty="0">
                <a:solidFill>
                  <a:schemeClr val="tx1">
                    <a:lumMod val="95000"/>
                    <a:lumOff val="5000"/>
                  </a:schemeClr>
                </a:solidFill>
                <a:latin typeface="Montserrat"/>
                <a:ea typeface="Montserrat"/>
                <a:cs typeface="Montserrat"/>
                <a:sym typeface="Montserrat"/>
              </a:rPr>
              <a:t>Caractéristiques des </a:t>
            </a:r>
            <a:r>
              <a:rPr lang="fr-FR" sz="1400" i="1" dirty="0" err="1">
                <a:solidFill>
                  <a:schemeClr val="tx1">
                    <a:lumMod val="95000"/>
                    <a:lumOff val="5000"/>
                  </a:schemeClr>
                </a:solidFill>
                <a:latin typeface="Montserrat"/>
                <a:ea typeface="Montserrat"/>
                <a:cs typeface="Montserrat"/>
                <a:sym typeface="Montserrat"/>
              </a:rPr>
              <a:t>datasets</a:t>
            </a:r>
            <a:endParaRPr lang="fr-FR" sz="1400" i="1" dirty="0">
              <a:solidFill>
                <a:schemeClr val="tx1">
                  <a:lumMod val="95000"/>
                  <a:lumOff val="5000"/>
                </a:schemeClr>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FR" sz="1400" i="1" dirty="0">
                <a:solidFill>
                  <a:schemeClr val="tx1">
                    <a:lumMod val="95000"/>
                    <a:lumOff val="5000"/>
                  </a:schemeClr>
                </a:solidFill>
                <a:latin typeface="Montserrat"/>
                <a:ea typeface="Montserrat"/>
                <a:cs typeface="Montserrat"/>
                <a:sym typeface="Montserrat"/>
              </a:rPr>
              <a:t>	Détection des données invalides</a:t>
            </a:r>
          </a:p>
          <a:p>
            <a:pPr marL="114300" lvl="0" indent="0">
              <a:buClr>
                <a:srgbClr val="999999"/>
              </a:buClr>
              <a:buNone/>
            </a:pPr>
            <a:r>
              <a:rPr lang="fr-FR" sz="1400" i="1" dirty="0">
                <a:solidFill>
                  <a:schemeClr val="tx1">
                    <a:lumMod val="95000"/>
                    <a:lumOff val="5000"/>
                  </a:schemeClr>
                </a:solidFill>
                <a:latin typeface="Montserrat"/>
                <a:ea typeface="Montserrat"/>
                <a:cs typeface="Montserrat"/>
                <a:sym typeface="Montserrat"/>
              </a:rPr>
              <a:t>		</a:t>
            </a:r>
            <a:r>
              <a:rPr lang="fr-FR" sz="1300" i="1" dirty="0">
                <a:solidFill>
                  <a:schemeClr val="tx1">
                    <a:lumMod val="95000"/>
                    <a:lumOff val="5000"/>
                  </a:schemeClr>
                </a:solidFill>
                <a:latin typeface="Montserrat"/>
                <a:ea typeface="Montserrat"/>
                <a:cs typeface="Montserrat"/>
                <a:sym typeface="Montserrat"/>
              </a:rPr>
              <a:t>Suppression des colonnes non utiles </a:t>
            </a:r>
          </a:p>
          <a:p>
            <a:pPr marL="114300" lvl="0" indent="0">
              <a:buClr>
                <a:srgbClr val="999999"/>
              </a:buClr>
              <a:buNone/>
            </a:pPr>
            <a:r>
              <a:rPr lang="fr-FR" sz="1300" i="1" dirty="0">
                <a:solidFill>
                  <a:schemeClr val="tx1">
                    <a:lumMod val="95000"/>
                    <a:lumOff val="5000"/>
                  </a:schemeClr>
                </a:solidFill>
                <a:latin typeface="Montserrat"/>
                <a:ea typeface="Montserrat"/>
                <a:cs typeface="Montserrat"/>
                <a:sym typeface="Montserrat"/>
              </a:rPr>
              <a:t>		Suppression des manquants, non correspondances, incohérentes </a:t>
            </a:r>
            <a:r>
              <a:rPr lang="fr-FR" sz="1300" i="1" dirty="0" err="1">
                <a:solidFill>
                  <a:schemeClr val="tx1">
                    <a:lumMod val="95000"/>
                    <a:lumOff val="5000"/>
                  </a:schemeClr>
                </a:solidFill>
                <a:latin typeface="Montserrat"/>
                <a:ea typeface="Montserrat"/>
                <a:cs typeface="Montserrat"/>
                <a:sym typeface="Montserrat"/>
              </a:rPr>
              <a:t>etc</a:t>
            </a:r>
            <a:r>
              <a:rPr lang="fr-FR" sz="1300" i="1" dirty="0">
                <a:solidFill>
                  <a:schemeClr val="tx1">
                    <a:lumMod val="95000"/>
                    <a:lumOff val="5000"/>
                  </a:schemeClr>
                </a:solidFill>
                <a:latin typeface="Montserrat"/>
                <a:ea typeface="Montserrat"/>
                <a:cs typeface="Montserrat"/>
                <a:sym typeface="Montserrat"/>
              </a:rPr>
              <a:t> (prix&lt;0, stocks négatifs…)</a:t>
            </a:r>
          </a:p>
          <a:p>
            <a:pPr marL="114300" marR="0" lvl="0" indent="0" algn="l" rtl="0">
              <a:lnSpc>
                <a:spcPct val="115000"/>
              </a:lnSpc>
              <a:spcBef>
                <a:spcPts val="0"/>
              </a:spcBef>
              <a:spcAft>
                <a:spcPts val="0"/>
              </a:spcAft>
              <a:buClr>
                <a:srgbClr val="999999"/>
              </a:buClr>
              <a:buSzPts val="1800"/>
              <a:buNone/>
            </a:pPr>
            <a:r>
              <a:rPr lang="fr-FR" sz="1300" i="1" dirty="0">
                <a:solidFill>
                  <a:schemeClr val="tx1">
                    <a:lumMod val="95000"/>
                    <a:lumOff val="5000"/>
                  </a:schemeClr>
                </a:solidFill>
                <a:latin typeface="Montserrat"/>
                <a:ea typeface="Montserrat"/>
                <a:cs typeface="Montserrat"/>
                <a:sym typeface="Montserrat"/>
              </a:rPr>
              <a:t>		Suppression des doublons</a:t>
            </a:r>
          </a:p>
          <a:p>
            <a:pPr marL="114300" marR="0" lvl="0" indent="0" algn="l" rtl="0">
              <a:lnSpc>
                <a:spcPct val="115000"/>
              </a:lnSpc>
              <a:spcBef>
                <a:spcPts val="0"/>
              </a:spcBef>
              <a:spcAft>
                <a:spcPts val="0"/>
              </a:spcAft>
              <a:buClr>
                <a:srgbClr val="999999"/>
              </a:buClr>
              <a:buSzPts val="1800"/>
              <a:buNone/>
            </a:pPr>
            <a:r>
              <a:rPr lang="fr-FR" sz="1300" i="1" dirty="0">
                <a:solidFill>
                  <a:schemeClr val="tx1">
                    <a:lumMod val="95000"/>
                    <a:lumOff val="5000"/>
                  </a:schemeClr>
                </a:solidFill>
                <a:latin typeface="Montserrat"/>
                <a:ea typeface="Montserrat"/>
                <a:cs typeface="Montserrat"/>
                <a:sym typeface="Montserrat"/>
              </a:rPr>
              <a:t>		Extraction des données</a:t>
            </a:r>
          </a:p>
          <a:p>
            <a:pPr marR="0" lvl="0" algn="l" rtl="0">
              <a:lnSpc>
                <a:spcPct val="115000"/>
              </a:lnSpc>
              <a:spcBef>
                <a:spcPts val="0"/>
              </a:spcBef>
              <a:spcAft>
                <a:spcPts val="0"/>
              </a:spcAft>
              <a:buClr>
                <a:srgbClr val="999999"/>
              </a:buClr>
              <a:buSzPts val="1800"/>
              <a:buFont typeface="Wingdings" panose="05000000000000000000" pitchFamily="2" charset="2"/>
              <a:buChar char="Ø"/>
            </a:pPr>
            <a:r>
              <a:rPr lang="fr-FR" sz="1900" i="1" dirty="0">
                <a:solidFill>
                  <a:schemeClr val="tx1">
                    <a:lumMod val="95000"/>
                    <a:lumOff val="5000"/>
                  </a:schemeClr>
                </a:solidFill>
                <a:latin typeface="Montserrat"/>
                <a:ea typeface="Montserrat"/>
                <a:cs typeface="Montserrat"/>
                <a:sym typeface="Montserrat"/>
              </a:rPr>
              <a:t>Fusion ou consolidation des données</a:t>
            </a:r>
          </a:p>
          <a:p>
            <a:pPr marR="0" lvl="0" algn="l" rtl="0">
              <a:lnSpc>
                <a:spcPct val="115000"/>
              </a:lnSpc>
              <a:spcBef>
                <a:spcPts val="0"/>
              </a:spcBef>
              <a:spcAft>
                <a:spcPts val="0"/>
              </a:spcAft>
              <a:buClr>
                <a:srgbClr val="999999"/>
              </a:buClr>
              <a:buSzPts val="1800"/>
              <a:buFont typeface="Wingdings" panose="05000000000000000000" pitchFamily="2" charset="2"/>
              <a:buChar char="Ø"/>
            </a:pPr>
            <a:r>
              <a:rPr lang="fr-FR" sz="1900" i="1" dirty="0">
                <a:solidFill>
                  <a:schemeClr val="tx1">
                    <a:lumMod val="95000"/>
                    <a:lumOff val="5000"/>
                  </a:schemeClr>
                </a:solidFill>
                <a:latin typeface="Montserrat"/>
                <a:ea typeface="Montserrat"/>
                <a:cs typeface="Montserrat"/>
                <a:sym typeface="Montserrat"/>
              </a:rPr>
              <a:t>Analyses univariées du prix</a:t>
            </a:r>
          </a:p>
          <a:p>
            <a:pPr marR="0" lvl="0" algn="l" rtl="0">
              <a:lnSpc>
                <a:spcPct val="115000"/>
              </a:lnSpc>
              <a:spcBef>
                <a:spcPts val="0"/>
              </a:spcBef>
              <a:spcAft>
                <a:spcPts val="0"/>
              </a:spcAft>
              <a:buClr>
                <a:srgbClr val="999999"/>
              </a:buClr>
              <a:buSzPts val="1800"/>
              <a:buFont typeface="Wingdings" panose="05000000000000000000" pitchFamily="2" charset="2"/>
              <a:buChar char="Ø"/>
            </a:pPr>
            <a:r>
              <a:rPr lang="fr-FR" sz="1900" i="1" dirty="0">
                <a:solidFill>
                  <a:schemeClr val="tx1">
                    <a:lumMod val="95000"/>
                    <a:lumOff val="5000"/>
                  </a:schemeClr>
                </a:solidFill>
                <a:latin typeface="Montserrat"/>
                <a:ea typeface="Montserrat"/>
                <a:cs typeface="Montserrat"/>
                <a:sym typeface="Montserrat"/>
              </a:rPr>
              <a:t>Analyses complémentaires</a:t>
            </a:r>
          </a:p>
          <a:p>
            <a:pPr marR="0" lvl="0" algn="l" rtl="0">
              <a:lnSpc>
                <a:spcPct val="115000"/>
              </a:lnSpc>
              <a:spcBef>
                <a:spcPts val="0"/>
              </a:spcBef>
              <a:spcAft>
                <a:spcPts val="0"/>
              </a:spcAft>
              <a:buClr>
                <a:srgbClr val="999999"/>
              </a:buClr>
              <a:buSzPts val="1800"/>
              <a:buFont typeface="Wingdings" panose="05000000000000000000" pitchFamily="2" charset="2"/>
              <a:buChar char="Ø"/>
            </a:pPr>
            <a:r>
              <a:rPr lang="fr-FR" sz="1900" i="1" dirty="0">
                <a:solidFill>
                  <a:schemeClr val="tx1">
                    <a:lumMod val="95000"/>
                    <a:lumOff val="5000"/>
                  </a:schemeClr>
                </a:solidFill>
                <a:latin typeface="Montserrat"/>
                <a:ea typeface="Montserrat"/>
                <a:cs typeface="Montserrat"/>
                <a:sym typeface="Montserrat"/>
              </a:rPr>
              <a:t>Actions pour la suite </a:t>
            </a:r>
          </a:p>
          <a:p>
            <a:pPr marR="0" lvl="0" algn="l" rtl="0">
              <a:lnSpc>
                <a:spcPct val="115000"/>
              </a:lnSpc>
              <a:spcBef>
                <a:spcPts val="0"/>
              </a:spcBef>
              <a:spcAft>
                <a:spcPts val="0"/>
              </a:spcAft>
              <a:buClr>
                <a:srgbClr val="999999"/>
              </a:buClr>
              <a:buSzPts val="1800"/>
              <a:buFont typeface="Wingdings" panose="05000000000000000000" pitchFamily="2" charset="2"/>
              <a:buChar char="Ø"/>
            </a:pPr>
            <a:r>
              <a:rPr lang="fr-FR" sz="1900" i="1" dirty="0">
                <a:solidFill>
                  <a:schemeClr val="tx1">
                    <a:lumMod val="95000"/>
                    <a:lumOff val="5000"/>
                  </a:schemeClr>
                </a:solidFill>
                <a:latin typeface="Montserrat"/>
                <a:ea typeface="Montserrat"/>
                <a:cs typeface="Montserrat"/>
                <a:sym typeface="Montserrat"/>
              </a:rPr>
              <a:t>Point sur les compétences apprises</a:t>
            </a:r>
          </a:p>
        </p:txBody>
      </p:sp>
      <p:sp>
        <p:nvSpPr>
          <p:cNvPr id="64" name="Google Shape;64;p4"/>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Sommaire</a:t>
            </a:r>
            <a:endParaRPr sz="2500" b="0" i="0" u="none" strike="noStrike" cap="none" dirty="0">
              <a:solidFill>
                <a:srgbClr val="F3F3F3"/>
              </a:solidFill>
              <a:latin typeface="Montserrat"/>
              <a:ea typeface="Montserrat"/>
              <a:cs typeface="Montserrat"/>
              <a:sym typeface="Montserrat"/>
            </a:endParaRPr>
          </a:p>
        </p:txBody>
      </p:sp>
      <p:sp>
        <p:nvSpPr>
          <p:cNvPr id="66" name="Google Shape;66;p4"/>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C3BAE1B2-DB2E-FFA9-36FE-B87B98D055CC}"/>
            </a:ext>
          </a:extLst>
        </p:cNvPr>
        <p:cNvGrpSpPr/>
        <p:nvPr/>
      </p:nvGrpSpPr>
      <p:grpSpPr>
        <a:xfrm>
          <a:off x="0" y="0"/>
          <a:ext cx="0" cy="0"/>
          <a:chOff x="0" y="0"/>
          <a:chExt cx="0" cy="0"/>
        </a:xfrm>
      </p:grpSpPr>
      <p:sp>
        <p:nvSpPr>
          <p:cNvPr id="63" name="Google Shape;63;p4">
            <a:extLst>
              <a:ext uri="{FF2B5EF4-FFF2-40B4-BE49-F238E27FC236}">
                <a16:creationId xmlns:a16="http://schemas.microsoft.com/office/drawing/2014/main" id="{B06DA3AD-358E-BFF2-25F5-46F6123D7C61}"/>
              </a:ext>
            </a:extLst>
          </p:cNvPr>
          <p:cNvSpPr txBox="1">
            <a:spLocks noGrp="1"/>
          </p:cNvSpPr>
          <p:nvPr>
            <p:ph type="body" idx="1"/>
          </p:nvPr>
        </p:nvSpPr>
        <p:spPr>
          <a:xfrm>
            <a:off x="268941" y="1473600"/>
            <a:ext cx="8737450" cy="3753300"/>
          </a:xfrm>
          <a:prstGeom prst="rect">
            <a:avLst/>
          </a:prstGeom>
          <a:noFill/>
          <a:ln>
            <a:noFill/>
          </a:ln>
        </p:spPr>
        <p:txBody>
          <a:bodyPr spcFirstLastPara="1" wrap="square" lIns="91425" tIns="91425" rIns="91425" bIns="91425" anchor="t" anchorCtr="0">
            <a:normAutofit/>
          </a:bodyPr>
          <a:lstStyle/>
          <a:p>
            <a:pPr marL="114300" lvl="0" indent="0">
              <a:lnSpc>
                <a:spcPct val="150000"/>
              </a:lnSpc>
              <a:buClr>
                <a:srgbClr val="999999"/>
              </a:buClr>
              <a:buNone/>
            </a:pPr>
            <a:r>
              <a:rPr lang="fr-FR" sz="1400" b="1" i="1" dirty="0">
                <a:solidFill>
                  <a:schemeClr val="tx1">
                    <a:lumMod val="95000"/>
                    <a:lumOff val="5000"/>
                  </a:schemeClr>
                </a:solidFill>
                <a:latin typeface="Montserrat" panose="00000500000000000000" pitchFamily="2" charset="0"/>
              </a:rPr>
              <a:t>INTRODUCTION</a:t>
            </a:r>
          </a:p>
          <a:p>
            <a:pPr marL="114300" lvl="0" indent="0">
              <a:lnSpc>
                <a:spcPct val="150000"/>
              </a:lnSpc>
              <a:buClr>
                <a:srgbClr val="999999"/>
              </a:buClr>
              <a:buNone/>
            </a:pPr>
            <a:r>
              <a:rPr lang="fr-FR" sz="1400" dirty="0">
                <a:solidFill>
                  <a:schemeClr val="tx1">
                    <a:lumMod val="95000"/>
                    <a:lumOff val="5000"/>
                  </a:schemeClr>
                </a:solidFill>
                <a:latin typeface="Montserrat" panose="00000500000000000000" pitchFamily="2" charset="0"/>
              </a:rPr>
              <a:t>Cette mission s’inscrit dans une démarche de fiabilisation et de valorisation des données produits d’un marchand de vin. Elle vise à améliorer la qualité des bases de données existantes, à détecter les erreurs de saisie, et à produire des analyses pertinentes pour optimiser la gestion des stocks et des ventes.</a:t>
            </a:r>
          </a:p>
          <a:p>
            <a:pPr marL="114300" lvl="0" indent="0">
              <a:lnSpc>
                <a:spcPct val="150000"/>
              </a:lnSpc>
              <a:buClr>
                <a:srgbClr val="999999"/>
              </a:buClr>
              <a:buNone/>
            </a:pPr>
            <a:endParaRPr lang="fr-FR" sz="1400" i="1" dirty="0">
              <a:solidFill>
                <a:schemeClr val="tx1">
                  <a:lumMod val="95000"/>
                  <a:lumOff val="5000"/>
                </a:schemeClr>
              </a:solidFill>
              <a:latin typeface="Montserrat" panose="00000500000000000000" pitchFamily="2" charset="0"/>
              <a:ea typeface="Montserrat"/>
              <a:cs typeface="Montserrat"/>
              <a:sym typeface="Montserrat"/>
            </a:endParaRPr>
          </a:p>
          <a:p>
            <a:pPr marL="114300" lvl="0" indent="0">
              <a:lnSpc>
                <a:spcPct val="150000"/>
              </a:lnSpc>
              <a:buClr>
                <a:srgbClr val="999999"/>
              </a:buClr>
              <a:buNone/>
            </a:pPr>
            <a:r>
              <a:rPr lang="fr-FR" sz="1400" b="1" i="1" dirty="0">
                <a:solidFill>
                  <a:schemeClr val="tx1">
                    <a:lumMod val="95000"/>
                    <a:lumOff val="5000"/>
                  </a:schemeClr>
                </a:solidFill>
                <a:latin typeface="Montserrat" panose="00000500000000000000" pitchFamily="2" charset="0"/>
                <a:ea typeface="Montserrat"/>
                <a:cs typeface="Montserrat"/>
                <a:sym typeface="Montserrat"/>
              </a:rPr>
              <a:t>OBJECTIFS</a:t>
            </a:r>
            <a:endParaRPr lang="fr-FR" sz="1400" dirty="0">
              <a:solidFill>
                <a:schemeClr val="tx1">
                  <a:lumMod val="95000"/>
                  <a:lumOff val="5000"/>
                </a:schemeClr>
              </a:solidFill>
              <a:latin typeface="Montserrat" panose="00000500000000000000" pitchFamily="2" charset="0"/>
              <a:ea typeface="Montserrat"/>
              <a:cs typeface="Montserrat"/>
              <a:sym typeface="Montserrat"/>
            </a:endParaRPr>
          </a:p>
          <a:p>
            <a:pPr marL="114300" lvl="0" indent="0">
              <a:lnSpc>
                <a:spcPct val="150000"/>
              </a:lnSpc>
              <a:buClr>
                <a:srgbClr val="999999"/>
              </a:buClr>
              <a:buNone/>
            </a:pPr>
            <a:r>
              <a:rPr lang="fr-FR" sz="1400" dirty="0">
                <a:solidFill>
                  <a:schemeClr val="tx1">
                    <a:lumMod val="95000"/>
                    <a:lumOff val="5000"/>
                  </a:schemeClr>
                </a:solidFill>
                <a:latin typeface="Montserrat" panose="00000500000000000000" pitchFamily="2" charset="0"/>
                <a:ea typeface="Montserrat"/>
                <a:cs typeface="Montserrat"/>
                <a:sym typeface="Montserrat"/>
              </a:rPr>
              <a:t>Préparer et nettoyer les données, réaliser les différentes analyses des données obtenues concernant les ventes sur le canal e-commerce. Proposer des pistes d’optimisation de stock, de CA etc.</a:t>
            </a:r>
          </a:p>
        </p:txBody>
      </p:sp>
      <p:sp>
        <p:nvSpPr>
          <p:cNvPr id="64" name="Google Shape;64;p4">
            <a:extLst>
              <a:ext uri="{FF2B5EF4-FFF2-40B4-BE49-F238E27FC236}">
                <a16:creationId xmlns:a16="http://schemas.microsoft.com/office/drawing/2014/main" id="{A8417D2A-8AAE-45F8-47F4-9A2C46F2FA4D}"/>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20AEDCBB-867E-C78E-CEE1-C7B6F594810A}"/>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dirty="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Introduction &amp; Objectifs</a:t>
            </a:r>
            <a:endParaRPr sz="2500" b="0" i="0" u="none" strike="noStrike" cap="none" dirty="0">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364B9EED-1776-1895-6DFC-FA9C03E112DF}"/>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15242365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E7A38CF8-1F0D-92C9-D614-2790E7CAC389}"/>
            </a:ext>
          </a:extLst>
        </p:cNvPr>
        <p:cNvGrpSpPr/>
        <p:nvPr/>
      </p:nvGrpSpPr>
      <p:grpSpPr>
        <a:xfrm>
          <a:off x="0" y="0"/>
          <a:ext cx="0" cy="0"/>
          <a:chOff x="0" y="0"/>
          <a:chExt cx="0" cy="0"/>
        </a:xfrm>
      </p:grpSpPr>
      <p:sp>
        <p:nvSpPr>
          <p:cNvPr id="63" name="Google Shape;63;p4">
            <a:extLst>
              <a:ext uri="{FF2B5EF4-FFF2-40B4-BE49-F238E27FC236}">
                <a16:creationId xmlns:a16="http://schemas.microsoft.com/office/drawing/2014/main" id="{CF6EB985-3F01-F6DF-FCB0-6D8FE8B1448C}"/>
              </a:ext>
            </a:extLst>
          </p:cNvPr>
          <p:cNvSpPr txBox="1">
            <a:spLocks noGrp="1"/>
          </p:cNvSpPr>
          <p:nvPr>
            <p:ph type="body" idx="1"/>
          </p:nvPr>
        </p:nvSpPr>
        <p:spPr>
          <a:xfrm>
            <a:off x="90853" y="1519052"/>
            <a:ext cx="8520600" cy="3416400"/>
          </a:xfrm>
          <a:prstGeom prst="rect">
            <a:avLst/>
          </a:prstGeom>
          <a:noFill/>
          <a:ln>
            <a:noFill/>
          </a:ln>
        </p:spPr>
        <p:txBody>
          <a:bodyPr spcFirstLastPara="1" wrap="square" lIns="91425" tIns="91425" rIns="91425" bIns="91425" anchor="t" anchorCtr="0">
            <a:normAutofit/>
          </a:bodyPr>
          <a:lstStyle/>
          <a:p>
            <a:pPr marL="114300" marR="0" lvl="0" indent="0" algn="ctr" rtl="0">
              <a:lnSpc>
                <a:spcPct val="115000"/>
              </a:lnSpc>
              <a:spcBef>
                <a:spcPts val="0"/>
              </a:spcBef>
              <a:spcAft>
                <a:spcPts val="0"/>
              </a:spcAft>
              <a:buClr>
                <a:srgbClr val="999999"/>
              </a:buClr>
              <a:buSzPts val="1800"/>
              <a:buNone/>
            </a:pPr>
            <a:r>
              <a:rPr lang="fr-FR" b="1" u="sng" dirty="0">
                <a:solidFill>
                  <a:schemeClr val="tx1">
                    <a:lumMod val="95000"/>
                    <a:lumOff val="5000"/>
                  </a:schemeClr>
                </a:solidFill>
                <a:latin typeface="Montserrat"/>
                <a:ea typeface="Montserrat"/>
                <a:cs typeface="Montserrat"/>
                <a:sym typeface="Montserrat"/>
              </a:rPr>
              <a:t>Caractéristiques des </a:t>
            </a:r>
            <a:r>
              <a:rPr lang="fr-FR" b="1" u="sng" dirty="0" err="1">
                <a:solidFill>
                  <a:schemeClr val="tx1">
                    <a:lumMod val="95000"/>
                    <a:lumOff val="5000"/>
                  </a:schemeClr>
                </a:solidFill>
                <a:latin typeface="Montserrat"/>
                <a:ea typeface="Montserrat"/>
                <a:cs typeface="Montserrat"/>
                <a:sym typeface="Montserrat"/>
              </a:rPr>
              <a:t>datasets</a:t>
            </a:r>
            <a:r>
              <a:rPr lang="fr-FR" b="1" u="sng" dirty="0">
                <a:solidFill>
                  <a:schemeClr val="tx1">
                    <a:lumMod val="95000"/>
                    <a:lumOff val="5000"/>
                  </a:schemeClr>
                </a:solidFill>
                <a:latin typeface="Montserrat"/>
                <a:ea typeface="Montserrat"/>
                <a:cs typeface="Montserrat"/>
                <a:sym typeface="Montserrat"/>
              </a:rPr>
              <a:t> :</a:t>
            </a:r>
            <a:endParaRPr lang="fr-FR" sz="1600" b="1" u="sng" dirty="0">
              <a:solidFill>
                <a:schemeClr val="tx1">
                  <a:lumMod val="95000"/>
                  <a:lumOff val="5000"/>
                </a:schemeClr>
              </a:solidFill>
              <a:latin typeface="Montserrat"/>
              <a:ea typeface="Montserrat"/>
              <a:cs typeface="Montserrat"/>
              <a:sym typeface="Montserrat"/>
            </a:endParaRPr>
          </a:p>
          <a:p>
            <a:pPr marL="114300" marR="0" lvl="0" indent="0" algn="l" rtl="0">
              <a:lnSpc>
                <a:spcPct val="115000"/>
              </a:lnSpc>
              <a:spcBef>
                <a:spcPts val="0"/>
              </a:spcBef>
              <a:spcAft>
                <a:spcPts val="0"/>
              </a:spcAft>
              <a:buClr>
                <a:srgbClr val="999999"/>
              </a:buClr>
              <a:buSzPts val="1800"/>
              <a:buNone/>
            </a:pPr>
            <a:r>
              <a:rPr lang="fr-FR" sz="1600" i="1" dirty="0">
                <a:solidFill>
                  <a:schemeClr val="tx1">
                    <a:lumMod val="95000"/>
                    <a:lumOff val="5000"/>
                  </a:schemeClr>
                </a:solidFill>
                <a:latin typeface="Montserrat"/>
                <a:ea typeface="Montserrat"/>
                <a:cs typeface="Montserrat"/>
                <a:sym typeface="Montserrat"/>
              </a:rPr>
              <a:t>	</a:t>
            </a:r>
            <a:r>
              <a:rPr lang="fr-FR" sz="1600" dirty="0">
                <a:solidFill>
                  <a:schemeClr val="tx1">
                    <a:lumMod val="95000"/>
                    <a:lumOff val="5000"/>
                  </a:schemeClr>
                </a:solidFill>
                <a:latin typeface="Montserrat"/>
                <a:ea typeface="Montserrat"/>
                <a:cs typeface="Montserrat"/>
                <a:sym typeface="Montserrat"/>
              </a:rPr>
              <a:t>3 fichiers Excel </a:t>
            </a:r>
          </a:p>
          <a:p>
            <a:pPr marL="114300" indent="0">
              <a:buClr>
                <a:srgbClr val="999999"/>
              </a:buClr>
              <a:buNone/>
            </a:pPr>
            <a:r>
              <a:rPr lang="fr-FR" dirty="0">
                <a:solidFill>
                  <a:schemeClr val="tx1">
                    <a:lumMod val="95000"/>
                    <a:lumOff val="5000"/>
                  </a:schemeClr>
                </a:solidFill>
                <a:latin typeface="Montserrat"/>
                <a:ea typeface="Montserrat"/>
                <a:cs typeface="Montserrat"/>
                <a:sym typeface="Montserrat"/>
              </a:rPr>
              <a:t>		</a:t>
            </a:r>
          </a:p>
          <a:p>
            <a:pPr marL="114300" indent="0">
              <a:buClr>
                <a:srgbClr val="999999"/>
              </a:buClr>
              <a:buNone/>
            </a:pPr>
            <a:r>
              <a:rPr lang="fr-FR" b="1" dirty="0">
                <a:solidFill>
                  <a:schemeClr val="tx1">
                    <a:lumMod val="95000"/>
                    <a:lumOff val="5000"/>
                  </a:schemeClr>
                </a:solidFill>
                <a:latin typeface="Montserrat"/>
                <a:ea typeface="Montserrat"/>
                <a:cs typeface="Montserrat"/>
                <a:sym typeface="Montserrat"/>
              </a:rPr>
              <a:t>		</a:t>
            </a:r>
            <a:r>
              <a:rPr lang="fr-FR" b="1" dirty="0" err="1">
                <a:solidFill>
                  <a:schemeClr val="tx1">
                    <a:lumMod val="95000"/>
                    <a:lumOff val="5000"/>
                  </a:schemeClr>
                </a:solidFill>
                <a:latin typeface="Montserrat"/>
                <a:ea typeface="Montserrat"/>
                <a:cs typeface="Montserrat"/>
                <a:sym typeface="Montserrat"/>
              </a:rPr>
              <a:t>Erp</a:t>
            </a:r>
            <a:r>
              <a:rPr lang="fr-FR" dirty="0">
                <a:solidFill>
                  <a:schemeClr val="tx1">
                    <a:lumMod val="95000"/>
                    <a:lumOff val="5000"/>
                  </a:schemeClr>
                </a:solidFill>
                <a:latin typeface="Montserrat"/>
                <a:ea typeface="Montserrat"/>
                <a:cs typeface="Montserrat"/>
                <a:sym typeface="Montserrat"/>
              </a:rPr>
              <a:t> (achats, stocks) – </a:t>
            </a:r>
            <a:r>
              <a:rPr lang="fr-FR" sz="1200" dirty="0">
                <a:solidFill>
                  <a:schemeClr val="tx1">
                    <a:lumMod val="95000"/>
                    <a:lumOff val="5000"/>
                  </a:schemeClr>
                </a:solidFill>
                <a:latin typeface="Montserrat"/>
                <a:ea typeface="Montserrat"/>
                <a:cs typeface="Montserrat"/>
                <a:sym typeface="Montserrat"/>
              </a:rPr>
              <a:t>825 lignes / 6 colonnes _ </a:t>
            </a:r>
            <a:r>
              <a:rPr lang="fr-FR" altLang="fr-FR" sz="1200" dirty="0">
                <a:solidFill>
                  <a:schemeClr val="tx1">
                    <a:lumMod val="95000"/>
                    <a:lumOff val="5000"/>
                  </a:schemeClr>
                </a:solidFill>
                <a:latin typeface="Montserrat" panose="00000500000000000000" pitchFamily="2" charset="0"/>
              </a:rPr>
              <a:t>float64(2), int64(3), </a:t>
            </a:r>
            <a:r>
              <a:rPr lang="fr-FR" altLang="fr-FR" sz="1200" dirty="0" err="1">
                <a:solidFill>
                  <a:schemeClr val="tx1">
                    <a:lumMod val="95000"/>
                    <a:lumOff val="5000"/>
                  </a:schemeClr>
                </a:solidFill>
                <a:latin typeface="Montserrat" panose="00000500000000000000" pitchFamily="2" charset="0"/>
              </a:rPr>
              <a:t>object</a:t>
            </a:r>
            <a:r>
              <a:rPr lang="fr-FR" altLang="fr-FR" sz="1200" dirty="0">
                <a:solidFill>
                  <a:schemeClr val="tx1">
                    <a:lumMod val="95000"/>
                    <a:lumOff val="5000"/>
                  </a:schemeClr>
                </a:solidFill>
                <a:latin typeface="Montserrat" panose="00000500000000000000" pitchFamily="2" charset="0"/>
              </a:rPr>
              <a:t>(1).</a:t>
            </a:r>
          </a:p>
          <a:p>
            <a:pPr marL="114300" marR="0" lvl="0" indent="0" algn="l" rtl="0">
              <a:lnSpc>
                <a:spcPct val="115000"/>
              </a:lnSpc>
              <a:spcBef>
                <a:spcPts val="0"/>
              </a:spcBef>
              <a:spcAft>
                <a:spcPts val="0"/>
              </a:spcAft>
              <a:buClr>
                <a:srgbClr val="999999"/>
              </a:buClr>
              <a:buSzPts val="1800"/>
              <a:buNone/>
            </a:pPr>
            <a:r>
              <a:rPr lang="fr-FR" dirty="0">
                <a:solidFill>
                  <a:schemeClr val="tx1">
                    <a:lumMod val="95000"/>
                    <a:lumOff val="5000"/>
                  </a:schemeClr>
                </a:solidFill>
                <a:latin typeface="Montserrat"/>
                <a:ea typeface="Montserrat"/>
                <a:cs typeface="Montserrat"/>
                <a:sym typeface="Montserrat"/>
              </a:rPr>
              <a:t>		</a:t>
            </a:r>
          </a:p>
          <a:p>
            <a:pPr marL="114300" marR="0" lvl="0" indent="0" algn="l" rtl="0">
              <a:lnSpc>
                <a:spcPct val="115000"/>
              </a:lnSpc>
              <a:spcBef>
                <a:spcPts val="0"/>
              </a:spcBef>
              <a:spcAft>
                <a:spcPts val="0"/>
              </a:spcAft>
              <a:buClr>
                <a:srgbClr val="999999"/>
              </a:buClr>
              <a:buSzPts val="1800"/>
              <a:buNone/>
            </a:pPr>
            <a:r>
              <a:rPr lang="fr-FR" b="1" dirty="0">
                <a:solidFill>
                  <a:schemeClr val="tx1">
                    <a:lumMod val="95000"/>
                    <a:lumOff val="5000"/>
                  </a:schemeClr>
                </a:solidFill>
                <a:latin typeface="Montserrat"/>
                <a:ea typeface="Montserrat"/>
                <a:cs typeface="Montserrat"/>
                <a:sym typeface="Montserrat"/>
              </a:rPr>
              <a:t>		Web</a:t>
            </a:r>
            <a:r>
              <a:rPr lang="fr-FR" dirty="0">
                <a:solidFill>
                  <a:schemeClr val="tx1">
                    <a:lumMod val="95000"/>
                    <a:lumOff val="5000"/>
                  </a:schemeClr>
                </a:solidFill>
                <a:latin typeface="Montserrat"/>
                <a:ea typeface="Montserrat"/>
                <a:cs typeface="Montserrat"/>
                <a:sym typeface="Montserrat"/>
              </a:rPr>
              <a:t> (ventes, volumes) – </a:t>
            </a:r>
            <a:r>
              <a:rPr lang="fr-FR" sz="1200" dirty="0">
                <a:solidFill>
                  <a:schemeClr val="tx1">
                    <a:lumMod val="95000"/>
                    <a:lumOff val="5000"/>
                  </a:schemeClr>
                </a:solidFill>
                <a:latin typeface="Montserrat"/>
                <a:ea typeface="Montserrat"/>
                <a:cs typeface="Montserrat"/>
                <a:sym typeface="Montserrat"/>
              </a:rPr>
              <a:t>1513 lignes / 29 colonnes _ </a:t>
            </a:r>
            <a:r>
              <a:rPr lang="fr-FR" sz="1200" dirty="0" err="1">
                <a:solidFill>
                  <a:schemeClr val="tx1">
                    <a:lumMod val="95000"/>
                    <a:lumOff val="5000"/>
                  </a:schemeClr>
                </a:solidFill>
                <a:latin typeface="Montserrat"/>
                <a:ea typeface="Montserrat"/>
                <a:cs typeface="Montserrat"/>
                <a:sym typeface="Montserrat"/>
              </a:rPr>
              <a:t>object</a:t>
            </a:r>
            <a:r>
              <a:rPr lang="fr-FR" sz="1200" dirty="0">
                <a:solidFill>
                  <a:schemeClr val="tx1">
                    <a:lumMod val="95000"/>
                    <a:lumOff val="5000"/>
                  </a:schemeClr>
                </a:solidFill>
                <a:latin typeface="Montserrat"/>
                <a:ea typeface="Montserrat"/>
                <a:cs typeface="Montserrat"/>
                <a:sym typeface="Montserrat"/>
              </a:rPr>
              <a:t>(12), int64(3), float64(10), datatime64(4).</a:t>
            </a:r>
          </a:p>
          <a:p>
            <a:pPr marL="114300" marR="0" lvl="0" indent="0" algn="l" rtl="0">
              <a:lnSpc>
                <a:spcPct val="115000"/>
              </a:lnSpc>
              <a:spcBef>
                <a:spcPts val="0"/>
              </a:spcBef>
              <a:spcAft>
                <a:spcPts val="0"/>
              </a:spcAft>
              <a:buClr>
                <a:srgbClr val="999999"/>
              </a:buClr>
              <a:buSzPts val="1800"/>
              <a:buNone/>
            </a:pPr>
            <a:r>
              <a:rPr lang="fr-FR" dirty="0">
                <a:solidFill>
                  <a:schemeClr val="tx1">
                    <a:lumMod val="95000"/>
                    <a:lumOff val="5000"/>
                  </a:schemeClr>
                </a:solidFill>
                <a:latin typeface="Montserrat"/>
                <a:ea typeface="Montserrat"/>
                <a:cs typeface="Montserrat"/>
                <a:sym typeface="Montserrat"/>
              </a:rPr>
              <a:t>		</a:t>
            </a:r>
          </a:p>
          <a:p>
            <a:pPr marL="114300" marR="0" lvl="0" indent="0" algn="l" rtl="0">
              <a:lnSpc>
                <a:spcPct val="115000"/>
              </a:lnSpc>
              <a:spcBef>
                <a:spcPts val="0"/>
              </a:spcBef>
              <a:spcAft>
                <a:spcPts val="0"/>
              </a:spcAft>
              <a:buClr>
                <a:srgbClr val="999999"/>
              </a:buClr>
              <a:buSzPts val="1800"/>
              <a:buNone/>
            </a:pPr>
            <a:r>
              <a:rPr lang="fr-FR" b="1" dirty="0">
                <a:solidFill>
                  <a:schemeClr val="tx1">
                    <a:lumMod val="95000"/>
                    <a:lumOff val="5000"/>
                  </a:schemeClr>
                </a:solidFill>
                <a:latin typeface="Montserrat"/>
                <a:ea typeface="Montserrat"/>
                <a:cs typeface="Montserrat"/>
                <a:sym typeface="Montserrat"/>
              </a:rPr>
              <a:t>		Liaison</a:t>
            </a:r>
            <a:r>
              <a:rPr lang="fr-FR" dirty="0">
                <a:solidFill>
                  <a:schemeClr val="tx1">
                    <a:lumMod val="95000"/>
                    <a:lumOff val="5000"/>
                  </a:schemeClr>
                </a:solidFill>
                <a:latin typeface="Montserrat"/>
                <a:ea typeface="Montserrat"/>
                <a:cs typeface="Montserrat"/>
                <a:sym typeface="Montserrat"/>
              </a:rPr>
              <a:t> (clés d’identification) </a:t>
            </a:r>
            <a:r>
              <a:rPr lang="fr-FR" sz="1200" dirty="0">
                <a:solidFill>
                  <a:schemeClr val="tx1">
                    <a:lumMod val="95000"/>
                    <a:lumOff val="5000"/>
                  </a:schemeClr>
                </a:solidFill>
                <a:latin typeface="Montserrat"/>
                <a:ea typeface="Montserrat"/>
                <a:cs typeface="Montserrat"/>
                <a:sym typeface="Montserrat"/>
              </a:rPr>
              <a:t>– 825 lignes / 2 colonnes _ </a:t>
            </a:r>
            <a:r>
              <a:rPr lang="fr-FR" sz="1200" dirty="0" err="1">
                <a:solidFill>
                  <a:schemeClr val="tx1">
                    <a:lumMod val="95000"/>
                    <a:lumOff val="5000"/>
                  </a:schemeClr>
                </a:solidFill>
                <a:latin typeface="Montserrat"/>
                <a:ea typeface="Montserrat"/>
                <a:cs typeface="Montserrat"/>
                <a:sym typeface="Montserrat"/>
              </a:rPr>
              <a:t>object</a:t>
            </a:r>
            <a:r>
              <a:rPr lang="fr-FR" sz="1200" dirty="0">
                <a:solidFill>
                  <a:schemeClr val="tx1">
                    <a:lumMod val="95000"/>
                    <a:lumOff val="5000"/>
                  </a:schemeClr>
                </a:solidFill>
                <a:latin typeface="Montserrat"/>
                <a:ea typeface="Montserrat"/>
                <a:cs typeface="Montserrat"/>
                <a:sym typeface="Montserrat"/>
              </a:rPr>
              <a:t>(1), int64(1). </a:t>
            </a:r>
            <a:endParaRPr sz="1200" dirty="0">
              <a:solidFill>
                <a:schemeClr val="tx1">
                  <a:lumMod val="95000"/>
                  <a:lumOff val="5000"/>
                </a:schemeClr>
              </a:solidFill>
              <a:latin typeface="Montserrat"/>
              <a:ea typeface="Montserrat"/>
              <a:cs typeface="Montserrat"/>
              <a:sym typeface="Montserrat"/>
            </a:endParaRPr>
          </a:p>
        </p:txBody>
      </p:sp>
      <p:sp>
        <p:nvSpPr>
          <p:cNvPr id="64" name="Google Shape;64;p4">
            <a:extLst>
              <a:ext uri="{FF2B5EF4-FFF2-40B4-BE49-F238E27FC236}">
                <a16:creationId xmlns:a16="http://schemas.microsoft.com/office/drawing/2014/main" id="{37028AF1-4036-B7CE-5C73-E0AF06FB69E7}"/>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25BA892A-85E3-5234-2B86-E7060FA9AF4B}"/>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Analyses </a:t>
            </a:r>
            <a:r>
              <a:rPr lang="fr" sz="250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Exploratoires</a:t>
            </a:r>
            <a:r>
              <a:rPr lang="fr" sz="2500" b="0" i="0" u="none" strike="noStrike" cap="none">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des Données </a:t>
            </a:r>
            <a:endParaRPr sz="2500" b="0" i="0" u="none" strike="noStrike" cap="none">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C4009B4B-61D4-B7A7-1DA9-58C1A5A0FA74}"/>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FFD8FFAA-BBD7-A6D8-5C76-C369C0F9E8CF}"/>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415793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940AC28D-BE34-6343-AF51-A689588C632A}"/>
            </a:ext>
          </a:extLst>
        </p:cNvPr>
        <p:cNvGrpSpPr/>
        <p:nvPr/>
      </p:nvGrpSpPr>
      <p:grpSpPr>
        <a:xfrm>
          <a:off x="0" y="0"/>
          <a:ext cx="0" cy="0"/>
          <a:chOff x="0" y="0"/>
          <a:chExt cx="0" cy="0"/>
        </a:xfrm>
      </p:grpSpPr>
      <p:sp>
        <p:nvSpPr>
          <p:cNvPr id="63" name="Google Shape;63;p4">
            <a:extLst>
              <a:ext uri="{FF2B5EF4-FFF2-40B4-BE49-F238E27FC236}">
                <a16:creationId xmlns:a16="http://schemas.microsoft.com/office/drawing/2014/main" id="{C0DB41EE-AF09-EDAE-D176-FA05FCD63760}"/>
              </a:ext>
            </a:extLst>
          </p:cNvPr>
          <p:cNvSpPr txBox="1">
            <a:spLocks noGrp="1"/>
          </p:cNvSpPr>
          <p:nvPr>
            <p:ph type="body" idx="1"/>
          </p:nvPr>
        </p:nvSpPr>
        <p:spPr>
          <a:xfrm>
            <a:off x="90853" y="1519052"/>
            <a:ext cx="8520600" cy="3416400"/>
          </a:xfrm>
          <a:prstGeom prst="rect">
            <a:avLst/>
          </a:prstGeom>
          <a:noFill/>
          <a:ln>
            <a:noFill/>
          </a:ln>
        </p:spPr>
        <p:txBody>
          <a:bodyPr spcFirstLastPara="1" wrap="square" lIns="91425" tIns="91425" rIns="91425" bIns="91425" anchor="t" anchorCtr="0">
            <a:normAutofit/>
          </a:bodyPr>
          <a:lstStyle/>
          <a:p>
            <a:pPr marL="114300" marR="0" lvl="0" indent="0" algn="ctr" rtl="0">
              <a:lnSpc>
                <a:spcPct val="115000"/>
              </a:lnSpc>
              <a:spcBef>
                <a:spcPts val="0"/>
              </a:spcBef>
              <a:spcAft>
                <a:spcPts val="0"/>
              </a:spcAft>
              <a:buClr>
                <a:srgbClr val="999999"/>
              </a:buClr>
              <a:buSzPts val="1800"/>
              <a:buNone/>
            </a:pPr>
            <a:r>
              <a:rPr lang="fr-FR" sz="1600" b="1" u="sng" dirty="0">
                <a:solidFill>
                  <a:schemeClr val="tx1">
                    <a:lumMod val="95000"/>
                    <a:lumOff val="5000"/>
                  </a:schemeClr>
                </a:solidFill>
                <a:latin typeface="Montserrat"/>
                <a:ea typeface="Montserrat"/>
                <a:cs typeface="Montserrat"/>
                <a:sym typeface="Montserrat"/>
              </a:rPr>
              <a:t>Détection des données invalides </a:t>
            </a:r>
          </a:p>
          <a:p>
            <a:pPr marL="114300" marR="0" lvl="0" indent="0" algn="ctr" rtl="0">
              <a:lnSpc>
                <a:spcPct val="115000"/>
              </a:lnSpc>
              <a:spcBef>
                <a:spcPts val="0"/>
              </a:spcBef>
              <a:spcAft>
                <a:spcPts val="0"/>
              </a:spcAft>
              <a:buClr>
                <a:srgbClr val="999999"/>
              </a:buClr>
              <a:buSzPts val="1800"/>
              <a:buNone/>
            </a:pPr>
            <a:endParaRPr lang="fr-FR" sz="1600" b="1" u="sng" dirty="0">
              <a:solidFill>
                <a:schemeClr val="tx1">
                  <a:lumMod val="95000"/>
                  <a:lumOff val="5000"/>
                </a:schemeClr>
              </a:solidFill>
              <a:latin typeface="Montserrat"/>
              <a:ea typeface="Montserrat"/>
              <a:cs typeface="Montserrat"/>
              <a:sym typeface="Montserrat"/>
            </a:endParaRPr>
          </a:p>
          <a:p>
            <a:pPr marR="0" lvl="0" rtl="0">
              <a:lnSpc>
                <a:spcPct val="115000"/>
              </a:lnSpc>
              <a:spcBef>
                <a:spcPts val="0"/>
              </a:spcBef>
              <a:spcAft>
                <a:spcPts val="0"/>
              </a:spcAft>
              <a:buClr>
                <a:srgbClr val="999999"/>
              </a:buClr>
              <a:buSzPts val="1800"/>
              <a:buFontTx/>
              <a:buChar char="-"/>
            </a:pPr>
            <a:r>
              <a:rPr lang="fr-FR" sz="1400" dirty="0">
                <a:solidFill>
                  <a:schemeClr val="tx1">
                    <a:lumMod val="95000"/>
                    <a:lumOff val="5000"/>
                  </a:schemeClr>
                </a:solidFill>
                <a:latin typeface="Montserrat"/>
                <a:ea typeface="Montserrat"/>
                <a:cs typeface="Montserrat"/>
                <a:sym typeface="Montserrat"/>
              </a:rPr>
              <a:t>Suppression des colonnes inutiles </a:t>
            </a:r>
          </a:p>
          <a:p>
            <a:pPr marL="114300" marR="0" lvl="0" indent="0" rtl="0">
              <a:lnSpc>
                <a:spcPct val="115000"/>
              </a:lnSpc>
              <a:spcBef>
                <a:spcPts val="0"/>
              </a:spcBef>
              <a:spcAft>
                <a:spcPts val="0"/>
              </a:spcAft>
              <a:buClr>
                <a:srgbClr val="999999"/>
              </a:buClr>
              <a:buSzPts val="1800"/>
              <a:buNone/>
            </a:pPr>
            <a:endParaRPr lang="fr-FR" sz="1400" dirty="0">
              <a:solidFill>
                <a:schemeClr val="tx1">
                  <a:lumMod val="95000"/>
                  <a:lumOff val="5000"/>
                </a:schemeClr>
              </a:solidFill>
              <a:latin typeface="Montserrat"/>
              <a:ea typeface="Montserrat"/>
              <a:cs typeface="Montserrat"/>
              <a:sym typeface="Montserrat"/>
            </a:endParaRPr>
          </a:p>
          <a:p>
            <a:pPr marR="0" lvl="0" rtl="0">
              <a:lnSpc>
                <a:spcPct val="115000"/>
              </a:lnSpc>
              <a:spcBef>
                <a:spcPts val="0"/>
              </a:spcBef>
              <a:spcAft>
                <a:spcPts val="0"/>
              </a:spcAft>
              <a:buClr>
                <a:srgbClr val="999999"/>
              </a:buClr>
              <a:buSzPts val="1800"/>
              <a:buFontTx/>
              <a:buChar char="-"/>
            </a:pPr>
            <a:r>
              <a:rPr lang="fr-FR" sz="1400" dirty="0">
                <a:solidFill>
                  <a:schemeClr val="tx1">
                    <a:lumMod val="95000"/>
                    <a:lumOff val="5000"/>
                  </a:schemeClr>
                </a:solidFill>
                <a:latin typeface="Montserrat"/>
                <a:ea typeface="Montserrat"/>
                <a:cs typeface="Montserrat"/>
                <a:sym typeface="Montserrat"/>
              </a:rPr>
              <a:t>Suppression des données manquantes, </a:t>
            </a:r>
            <a:r>
              <a:rPr lang="fr-FR" sz="1400" dirty="0" err="1">
                <a:solidFill>
                  <a:schemeClr val="tx1">
                    <a:lumMod val="95000"/>
                    <a:lumOff val="5000"/>
                  </a:schemeClr>
                </a:solidFill>
                <a:latin typeface="Montserrat"/>
                <a:ea typeface="Montserrat"/>
                <a:cs typeface="Montserrat"/>
                <a:sym typeface="Montserrat"/>
              </a:rPr>
              <a:t>null</a:t>
            </a:r>
            <a:r>
              <a:rPr lang="fr-FR" sz="1400" dirty="0">
                <a:solidFill>
                  <a:schemeClr val="tx1">
                    <a:lumMod val="95000"/>
                    <a:lumOff val="5000"/>
                  </a:schemeClr>
                </a:solidFill>
                <a:latin typeface="Montserrat"/>
                <a:ea typeface="Montserrat"/>
                <a:cs typeface="Montserrat"/>
                <a:sym typeface="Montserrat"/>
              </a:rPr>
              <a:t>, vides, invalides, incohérences, prix ou stock négatifs</a:t>
            </a:r>
          </a:p>
          <a:p>
            <a:pPr marL="114300" marR="0" lvl="0" indent="0" rtl="0">
              <a:lnSpc>
                <a:spcPct val="115000"/>
              </a:lnSpc>
              <a:spcBef>
                <a:spcPts val="0"/>
              </a:spcBef>
              <a:spcAft>
                <a:spcPts val="0"/>
              </a:spcAft>
              <a:buClr>
                <a:srgbClr val="999999"/>
              </a:buClr>
              <a:buSzPts val="1800"/>
              <a:buNone/>
            </a:pPr>
            <a:r>
              <a:rPr lang="fr-FR" sz="1400" dirty="0">
                <a:solidFill>
                  <a:schemeClr val="tx1">
                    <a:lumMod val="95000"/>
                    <a:lumOff val="5000"/>
                  </a:schemeClr>
                </a:solidFill>
                <a:latin typeface="Montserrat"/>
                <a:ea typeface="Montserrat"/>
                <a:cs typeface="Montserrat"/>
                <a:sym typeface="Montserrat"/>
              </a:rPr>
              <a:t>Ex : </a:t>
            </a:r>
          </a:p>
          <a:p>
            <a:pPr marL="114300" marR="0" lvl="0" indent="0" rtl="0">
              <a:lnSpc>
                <a:spcPct val="115000"/>
              </a:lnSpc>
              <a:spcBef>
                <a:spcPts val="0"/>
              </a:spcBef>
              <a:spcAft>
                <a:spcPts val="0"/>
              </a:spcAft>
              <a:buClr>
                <a:srgbClr val="999999"/>
              </a:buClr>
              <a:buSzPts val="1800"/>
              <a:buNone/>
            </a:pPr>
            <a:endParaRPr lang="fr-FR" sz="1400" dirty="0">
              <a:solidFill>
                <a:schemeClr val="tx1">
                  <a:lumMod val="95000"/>
                  <a:lumOff val="5000"/>
                </a:schemeClr>
              </a:solidFill>
              <a:latin typeface="Montserrat"/>
              <a:ea typeface="Montserrat"/>
              <a:cs typeface="Montserrat"/>
              <a:sym typeface="Montserrat"/>
            </a:endParaRPr>
          </a:p>
        </p:txBody>
      </p:sp>
      <p:sp>
        <p:nvSpPr>
          <p:cNvPr id="64" name="Google Shape;64;p4">
            <a:extLst>
              <a:ext uri="{FF2B5EF4-FFF2-40B4-BE49-F238E27FC236}">
                <a16:creationId xmlns:a16="http://schemas.microsoft.com/office/drawing/2014/main" id="{A36590C8-0466-96A1-2AEB-67629A707C85}"/>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42E8677B-2AA7-9E9B-72FF-F3C3373BEB40}"/>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0"/>
                  </a:ext>
                </a:extLst>
              </a:rPr>
              <a:t>Analyses </a:t>
            </a:r>
            <a:r>
              <a:rPr lang="fr" sz="2500">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1"/>
                  </a:ext>
                </a:extLst>
              </a:rPr>
              <a:t>Exploratoires</a:t>
            </a:r>
            <a:r>
              <a:rPr lang="fr" sz="2500" b="0" i="0" u="none" strike="noStrike" cap="none">
                <a:solidFill>
                  <a:srgbClr val="F3F3F3"/>
                </a:solidFill>
                <a:latin typeface="Montserrat"/>
                <a:ea typeface="Montserrat"/>
                <a:cs typeface="Montserrat"/>
                <a:sym typeface="Montserrat"/>
                <a:extLst>
                  <a: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textRoundtripDataId="2"/>
                  </a:ext>
                </a:extLst>
              </a:rPr>
              <a:t> des Données </a:t>
            </a:r>
            <a:endParaRPr sz="2500" b="0" i="0" u="none" strike="noStrike" cap="none">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6427771A-BBDC-F839-0C81-87F5CF016370}"/>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A5DAC578-D7B0-3F5F-37C4-A6862793F3E5}"/>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4" name="Image 3">
            <a:extLst>
              <a:ext uri="{FF2B5EF4-FFF2-40B4-BE49-F238E27FC236}">
                <a16:creationId xmlns:a16="http://schemas.microsoft.com/office/drawing/2014/main" id="{6F6A06B5-70FA-AE90-582E-E106175B9E61}"/>
              </a:ext>
            </a:extLst>
          </p:cNvPr>
          <p:cNvPicPr>
            <a:picLocks noChangeAspect="1"/>
          </p:cNvPicPr>
          <p:nvPr/>
        </p:nvPicPr>
        <p:blipFill>
          <a:blip r:embed="rId3"/>
          <a:stretch>
            <a:fillRect/>
          </a:stretch>
        </p:blipFill>
        <p:spPr>
          <a:xfrm>
            <a:off x="1340184" y="4369233"/>
            <a:ext cx="1320099" cy="566219"/>
          </a:xfrm>
          <a:prstGeom prst="rect">
            <a:avLst/>
          </a:prstGeom>
        </p:spPr>
      </p:pic>
      <p:pic>
        <p:nvPicPr>
          <p:cNvPr id="6" name="Image 5">
            <a:extLst>
              <a:ext uri="{FF2B5EF4-FFF2-40B4-BE49-F238E27FC236}">
                <a16:creationId xmlns:a16="http://schemas.microsoft.com/office/drawing/2014/main" id="{75DBBD06-4A98-268F-403B-C1999808ABD8}"/>
              </a:ext>
            </a:extLst>
          </p:cNvPr>
          <p:cNvPicPr>
            <a:picLocks noChangeAspect="1"/>
          </p:cNvPicPr>
          <p:nvPr/>
        </p:nvPicPr>
        <p:blipFill>
          <a:blip r:embed="rId4"/>
          <a:stretch>
            <a:fillRect/>
          </a:stretch>
        </p:blipFill>
        <p:spPr>
          <a:xfrm>
            <a:off x="5103097" y="3455966"/>
            <a:ext cx="3597235" cy="506711"/>
          </a:xfrm>
          <a:prstGeom prst="rect">
            <a:avLst/>
          </a:prstGeom>
        </p:spPr>
      </p:pic>
      <p:pic>
        <p:nvPicPr>
          <p:cNvPr id="8" name="Image 7">
            <a:extLst>
              <a:ext uri="{FF2B5EF4-FFF2-40B4-BE49-F238E27FC236}">
                <a16:creationId xmlns:a16="http://schemas.microsoft.com/office/drawing/2014/main" id="{A74C4450-DAE3-F9C2-A4CE-BFFFAE269191}"/>
              </a:ext>
            </a:extLst>
          </p:cNvPr>
          <p:cNvPicPr>
            <a:picLocks noChangeAspect="1"/>
          </p:cNvPicPr>
          <p:nvPr/>
        </p:nvPicPr>
        <p:blipFill>
          <a:blip r:embed="rId5"/>
          <a:stretch>
            <a:fillRect/>
          </a:stretch>
        </p:blipFill>
        <p:spPr>
          <a:xfrm>
            <a:off x="436284" y="3343198"/>
            <a:ext cx="4719541" cy="833865"/>
          </a:xfrm>
          <a:prstGeom prst="rect">
            <a:avLst/>
          </a:prstGeom>
        </p:spPr>
      </p:pic>
      <p:pic>
        <p:nvPicPr>
          <p:cNvPr id="10" name="Image 9">
            <a:extLst>
              <a:ext uri="{FF2B5EF4-FFF2-40B4-BE49-F238E27FC236}">
                <a16:creationId xmlns:a16="http://schemas.microsoft.com/office/drawing/2014/main" id="{9759B013-74ED-1980-D974-8C58FCCE3062}"/>
              </a:ext>
            </a:extLst>
          </p:cNvPr>
          <p:cNvPicPr>
            <a:picLocks noChangeAspect="1"/>
          </p:cNvPicPr>
          <p:nvPr/>
        </p:nvPicPr>
        <p:blipFill>
          <a:blip r:embed="rId6"/>
          <a:stretch>
            <a:fillRect/>
          </a:stretch>
        </p:blipFill>
        <p:spPr>
          <a:xfrm>
            <a:off x="3220341" y="4177063"/>
            <a:ext cx="5391112" cy="772138"/>
          </a:xfrm>
          <a:prstGeom prst="rect">
            <a:avLst/>
          </a:prstGeom>
        </p:spPr>
      </p:pic>
    </p:spTree>
    <p:extLst>
      <p:ext uri="{BB962C8B-B14F-4D97-AF65-F5344CB8AC3E}">
        <p14:creationId xmlns:p14="http://schemas.microsoft.com/office/powerpoint/2010/main" val="172697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0890CF53-2873-F324-2994-69F18CD756BF}"/>
            </a:ext>
          </a:extLst>
        </p:cNvPr>
        <p:cNvGrpSpPr/>
        <p:nvPr/>
      </p:nvGrpSpPr>
      <p:grpSpPr>
        <a:xfrm>
          <a:off x="0" y="0"/>
          <a:ext cx="0" cy="0"/>
          <a:chOff x="0" y="0"/>
          <a:chExt cx="0" cy="0"/>
        </a:xfrm>
      </p:grpSpPr>
      <p:sp>
        <p:nvSpPr>
          <p:cNvPr id="63" name="Google Shape;63;p4">
            <a:extLst>
              <a:ext uri="{FF2B5EF4-FFF2-40B4-BE49-F238E27FC236}">
                <a16:creationId xmlns:a16="http://schemas.microsoft.com/office/drawing/2014/main" id="{E36D9E36-561C-A2CE-E831-D29F5293CC16}"/>
              </a:ext>
            </a:extLst>
          </p:cNvPr>
          <p:cNvSpPr txBox="1">
            <a:spLocks noGrp="1"/>
          </p:cNvSpPr>
          <p:nvPr>
            <p:ph type="body" idx="1"/>
          </p:nvPr>
        </p:nvSpPr>
        <p:spPr>
          <a:xfrm>
            <a:off x="90853" y="1519052"/>
            <a:ext cx="8520600" cy="3416400"/>
          </a:xfrm>
          <a:prstGeom prst="rect">
            <a:avLst/>
          </a:prstGeom>
          <a:noFill/>
          <a:ln>
            <a:noFill/>
          </a:ln>
        </p:spPr>
        <p:txBody>
          <a:bodyPr spcFirstLastPara="1" wrap="square" lIns="91425" tIns="91425" rIns="91425" bIns="91425" anchor="t" anchorCtr="0">
            <a:normAutofit/>
          </a:bodyPr>
          <a:lstStyle/>
          <a:p>
            <a:pPr marL="114300" marR="0" lvl="0" indent="0" algn="ctr" rtl="0">
              <a:lnSpc>
                <a:spcPct val="115000"/>
              </a:lnSpc>
              <a:spcBef>
                <a:spcPts val="0"/>
              </a:spcBef>
              <a:spcAft>
                <a:spcPts val="0"/>
              </a:spcAft>
              <a:buClr>
                <a:srgbClr val="999999"/>
              </a:buClr>
              <a:buSzPts val="1800"/>
              <a:buNone/>
            </a:pPr>
            <a:r>
              <a:rPr lang="fr-FR" sz="1600" b="1" u="sng" dirty="0">
                <a:solidFill>
                  <a:schemeClr val="tx1">
                    <a:lumMod val="95000"/>
                    <a:lumOff val="5000"/>
                  </a:schemeClr>
                </a:solidFill>
                <a:latin typeface="Montserrat"/>
                <a:ea typeface="Montserrat"/>
                <a:cs typeface="Montserrat"/>
                <a:sym typeface="Montserrat"/>
              </a:rPr>
              <a:t>Détection des données invalides </a:t>
            </a:r>
          </a:p>
          <a:p>
            <a:pPr marL="114300" marR="0" lvl="0" indent="0" rtl="0">
              <a:lnSpc>
                <a:spcPct val="115000"/>
              </a:lnSpc>
              <a:spcBef>
                <a:spcPts val="0"/>
              </a:spcBef>
              <a:spcAft>
                <a:spcPts val="0"/>
              </a:spcAft>
              <a:buClr>
                <a:srgbClr val="999999"/>
              </a:buClr>
              <a:buSzPts val="1800"/>
              <a:buNone/>
            </a:pPr>
            <a:endParaRPr lang="fr-FR" sz="1400" dirty="0">
              <a:solidFill>
                <a:schemeClr val="tx1">
                  <a:lumMod val="95000"/>
                  <a:lumOff val="5000"/>
                </a:schemeClr>
              </a:solidFill>
              <a:latin typeface="Montserrat"/>
              <a:ea typeface="Montserrat"/>
              <a:cs typeface="Montserrat"/>
              <a:sym typeface="Montserrat"/>
            </a:endParaRPr>
          </a:p>
          <a:p>
            <a:pPr marR="0" lvl="0" rtl="0">
              <a:lnSpc>
                <a:spcPct val="115000"/>
              </a:lnSpc>
              <a:spcBef>
                <a:spcPts val="0"/>
              </a:spcBef>
              <a:spcAft>
                <a:spcPts val="0"/>
              </a:spcAft>
              <a:buClr>
                <a:srgbClr val="999999"/>
              </a:buClr>
              <a:buSzPts val="1800"/>
              <a:buFontTx/>
              <a:buChar char="-"/>
            </a:pPr>
            <a:r>
              <a:rPr lang="fr-FR" sz="1400" dirty="0">
                <a:solidFill>
                  <a:schemeClr val="tx1">
                    <a:lumMod val="95000"/>
                    <a:lumOff val="5000"/>
                  </a:schemeClr>
                </a:solidFill>
                <a:latin typeface="Montserrat"/>
                <a:ea typeface="Montserrat"/>
                <a:cs typeface="Montserrat"/>
                <a:sym typeface="Montserrat"/>
              </a:rPr>
              <a:t>Suppression des doublons sur le ‘SKU’</a:t>
            </a:r>
          </a:p>
          <a:p>
            <a:pPr marL="114300" marR="0" lvl="0" indent="0" rtl="0">
              <a:lnSpc>
                <a:spcPct val="115000"/>
              </a:lnSpc>
              <a:spcBef>
                <a:spcPts val="0"/>
              </a:spcBef>
              <a:spcAft>
                <a:spcPts val="0"/>
              </a:spcAft>
              <a:buClr>
                <a:srgbClr val="999999"/>
              </a:buClr>
              <a:buSzPts val="1800"/>
              <a:buNone/>
            </a:pPr>
            <a:r>
              <a:rPr lang="fr-FR" sz="1100" dirty="0">
                <a:solidFill>
                  <a:srgbClr val="002060"/>
                </a:solidFill>
                <a:latin typeface="Montserrat"/>
                <a:ea typeface="Montserrat"/>
                <a:cs typeface="Montserrat"/>
                <a:sym typeface="Montserrat"/>
              </a:rPr>
              <a:t>	Avant nettoyage</a:t>
            </a:r>
          </a:p>
          <a:p>
            <a:pPr marR="0" lvl="0" rtl="0">
              <a:lnSpc>
                <a:spcPct val="115000"/>
              </a:lnSpc>
              <a:spcBef>
                <a:spcPts val="0"/>
              </a:spcBef>
              <a:spcAft>
                <a:spcPts val="0"/>
              </a:spcAft>
              <a:buClr>
                <a:srgbClr val="999999"/>
              </a:buClr>
              <a:buSzPts val="1800"/>
              <a:buFontTx/>
              <a:buChar char="-"/>
            </a:pPr>
            <a:endParaRPr lang="fr-FR" sz="1400" dirty="0">
              <a:solidFill>
                <a:schemeClr val="tx1">
                  <a:lumMod val="95000"/>
                  <a:lumOff val="5000"/>
                </a:schemeClr>
              </a:solidFill>
              <a:latin typeface="Montserrat"/>
              <a:ea typeface="Montserrat"/>
              <a:cs typeface="Montserrat"/>
              <a:sym typeface="Montserrat"/>
            </a:endParaRPr>
          </a:p>
          <a:p>
            <a:pPr marR="0" lvl="0" rtl="0">
              <a:lnSpc>
                <a:spcPct val="115000"/>
              </a:lnSpc>
              <a:spcBef>
                <a:spcPts val="0"/>
              </a:spcBef>
              <a:spcAft>
                <a:spcPts val="0"/>
              </a:spcAft>
              <a:buClr>
                <a:srgbClr val="999999"/>
              </a:buClr>
              <a:buSzPts val="1800"/>
              <a:buFontTx/>
              <a:buChar char="-"/>
            </a:pPr>
            <a:endParaRPr lang="fr-FR" sz="1400" dirty="0">
              <a:solidFill>
                <a:schemeClr val="tx1">
                  <a:lumMod val="95000"/>
                  <a:lumOff val="5000"/>
                </a:schemeClr>
              </a:solidFill>
              <a:latin typeface="Montserrat"/>
              <a:ea typeface="Montserrat"/>
              <a:cs typeface="Montserrat"/>
              <a:sym typeface="Montserrat"/>
            </a:endParaRPr>
          </a:p>
          <a:p>
            <a:pPr marL="114300" marR="0" lvl="0" indent="0" rtl="0">
              <a:lnSpc>
                <a:spcPct val="115000"/>
              </a:lnSpc>
              <a:spcBef>
                <a:spcPts val="0"/>
              </a:spcBef>
              <a:spcAft>
                <a:spcPts val="0"/>
              </a:spcAft>
              <a:buClr>
                <a:srgbClr val="999999"/>
              </a:buClr>
              <a:buSzPts val="1800"/>
              <a:buNone/>
            </a:pPr>
            <a:r>
              <a:rPr lang="fr-FR" sz="1100" dirty="0">
                <a:solidFill>
                  <a:srgbClr val="002060"/>
                </a:solidFill>
                <a:latin typeface="Montserrat"/>
                <a:ea typeface="Montserrat"/>
                <a:cs typeface="Montserrat"/>
                <a:sym typeface="Montserrat"/>
              </a:rPr>
              <a:t>	Après nettoyage</a:t>
            </a:r>
          </a:p>
          <a:p>
            <a:pPr marL="114300" marR="0" lvl="0" indent="0" rtl="0">
              <a:lnSpc>
                <a:spcPct val="115000"/>
              </a:lnSpc>
              <a:spcBef>
                <a:spcPts val="0"/>
              </a:spcBef>
              <a:spcAft>
                <a:spcPts val="0"/>
              </a:spcAft>
              <a:buClr>
                <a:srgbClr val="999999"/>
              </a:buClr>
              <a:buSzPts val="1800"/>
              <a:buNone/>
            </a:pPr>
            <a:endParaRPr lang="fr-FR" sz="1400" dirty="0">
              <a:solidFill>
                <a:schemeClr val="tx1">
                  <a:lumMod val="95000"/>
                  <a:lumOff val="5000"/>
                </a:schemeClr>
              </a:solidFill>
              <a:latin typeface="Montserrat"/>
              <a:ea typeface="Montserrat"/>
              <a:cs typeface="Montserrat"/>
              <a:sym typeface="Montserrat"/>
            </a:endParaRPr>
          </a:p>
          <a:p>
            <a:pPr marL="114300" marR="0" lvl="0" indent="0" rtl="0">
              <a:lnSpc>
                <a:spcPct val="115000"/>
              </a:lnSpc>
              <a:spcBef>
                <a:spcPts val="0"/>
              </a:spcBef>
              <a:spcAft>
                <a:spcPts val="0"/>
              </a:spcAft>
              <a:buClr>
                <a:srgbClr val="999999"/>
              </a:buClr>
              <a:buSzPts val="1800"/>
              <a:buNone/>
            </a:pPr>
            <a:endParaRPr lang="fr-FR" sz="1400" dirty="0">
              <a:solidFill>
                <a:schemeClr val="tx1">
                  <a:lumMod val="95000"/>
                  <a:lumOff val="5000"/>
                </a:schemeClr>
              </a:solidFill>
              <a:latin typeface="Montserrat"/>
              <a:ea typeface="Montserrat"/>
              <a:cs typeface="Montserrat"/>
              <a:sym typeface="Montserrat"/>
            </a:endParaRPr>
          </a:p>
        </p:txBody>
      </p:sp>
      <p:sp>
        <p:nvSpPr>
          <p:cNvPr id="64" name="Google Shape;64;p4">
            <a:extLst>
              <a:ext uri="{FF2B5EF4-FFF2-40B4-BE49-F238E27FC236}">
                <a16:creationId xmlns:a16="http://schemas.microsoft.com/office/drawing/2014/main" id="{DEF75A47-5EAD-1C8C-23D4-038DF78DBCDA}"/>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76EAA571-CE7D-BC33-BC83-35B2D9179BC1}"/>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Analyses </a:t>
            </a:r>
            <a:r>
              <a:rPr lang="fr" sz="250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Exploratoires</a:t>
            </a:r>
            <a:r>
              <a:rPr lang="fr" sz="2500" b="0" i="0" u="none" strike="noStrike" cap="none">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des Données </a:t>
            </a:r>
            <a:endParaRPr sz="2500" b="0" i="0" u="none" strike="noStrike" cap="none">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EDB799E0-BF6B-01A3-29D9-0C855BF1D130}"/>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9E5B302A-6DD9-6017-B171-98EF8939FA44}"/>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pic>
        <p:nvPicPr>
          <p:cNvPr id="4" name="Image 3">
            <a:extLst>
              <a:ext uri="{FF2B5EF4-FFF2-40B4-BE49-F238E27FC236}">
                <a16:creationId xmlns:a16="http://schemas.microsoft.com/office/drawing/2014/main" id="{DB6BA3A3-B6EB-D5E8-D60A-81C40B6F5F95}"/>
              </a:ext>
            </a:extLst>
          </p:cNvPr>
          <p:cNvPicPr>
            <a:picLocks noChangeAspect="1"/>
          </p:cNvPicPr>
          <p:nvPr/>
        </p:nvPicPr>
        <p:blipFill>
          <a:blip r:embed="rId3"/>
          <a:stretch>
            <a:fillRect/>
          </a:stretch>
        </p:blipFill>
        <p:spPr>
          <a:xfrm>
            <a:off x="4829824" y="1938447"/>
            <a:ext cx="2214786" cy="1441597"/>
          </a:xfrm>
          <a:prstGeom prst="rect">
            <a:avLst/>
          </a:prstGeom>
        </p:spPr>
      </p:pic>
      <p:pic>
        <p:nvPicPr>
          <p:cNvPr id="6" name="Image 5">
            <a:extLst>
              <a:ext uri="{FF2B5EF4-FFF2-40B4-BE49-F238E27FC236}">
                <a16:creationId xmlns:a16="http://schemas.microsoft.com/office/drawing/2014/main" id="{B2C4ADCE-C412-52D4-2A7B-9A6EDE5F7B24}"/>
              </a:ext>
            </a:extLst>
          </p:cNvPr>
          <p:cNvPicPr>
            <a:picLocks noChangeAspect="1"/>
          </p:cNvPicPr>
          <p:nvPr/>
        </p:nvPicPr>
        <p:blipFill>
          <a:blip r:embed="rId4"/>
          <a:stretch>
            <a:fillRect/>
          </a:stretch>
        </p:blipFill>
        <p:spPr>
          <a:xfrm>
            <a:off x="631159" y="3314011"/>
            <a:ext cx="1963271" cy="363568"/>
          </a:xfrm>
          <a:prstGeom prst="rect">
            <a:avLst/>
          </a:prstGeom>
        </p:spPr>
      </p:pic>
      <p:pic>
        <p:nvPicPr>
          <p:cNvPr id="10" name="Image 9">
            <a:extLst>
              <a:ext uri="{FF2B5EF4-FFF2-40B4-BE49-F238E27FC236}">
                <a16:creationId xmlns:a16="http://schemas.microsoft.com/office/drawing/2014/main" id="{A2232AA9-9ADF-F306-96D8-C74412A2CF6F}"/>
              </a:ext>
            </a:extLst>
          </p:cNvPr>
          <p:cNvPicPr>
            <a:picLocks noChangeAspect="1"/>
          </p:cNvPicPr>
          <p:nvPr/>
        </p:nvPicPr>
        <p:blipFill>
          <a:blip r:embed="rId5"/>
          <a:stretch>
            <a:fillRect/>
          </a:stretch>
        </p:blipFill>
        <p:spPr>
          <a:xfrm>
            <a:off x="6588275" y="3948293"/>
            <a:ext cx="1492615" cy="876536"/>
          </a:xfrm>
          <a:prstGeom prst="rect">
            <a:avLst/>
          </a:prstGeom>
        </p:spPr>
      </p:pic>
      <p:pic>
        <p:nvPicPr>
          <p:cNvPr id="12" name="Image 11">
            <a:extLst>
              <a:ext uri="{FF2B5EF4-FFF2-40B4-BE49-F238E27FC236}">
                <a16:creationId xmlns:a16="http://schemas.microsoft.com/office/drawing/2014/main" id="{88EE77FD-4B05-3916-8FB5-233BC6FD0BFF}"/>
              </a:ext>
            </a:extLst>
          </p:cNvPr>
          <p:cNvPicPr>
            <a:picLocks noChangeAspect="1"/>
          </p:cNvPicPr>
          <p:nvPr/>
        </p:nvPicPr>
        <p:blipFill>
          <a:blip r:embed="rId6"/>
          <a:stretch>
            <a:fillRect/>
          </a:stretch>
        </p:blipFill>
        <p:spPr>
          <a:xfrm>
            <a:off x="631159" y="2571750"/>
            <a:ext cx="2434771" cy="422913"/>
          </a:xfrm>
          <a:prstGeom prst="rect">
            <a:avLst/>
          </a:prstGeom>
        </p:spPr>
      </p:pic>
      <p:sp>
        <p:nvSpPr>
          <p:cNvPr id="13" name="ZoneTexte 12">
            <a:extLst>
              <a:ext uri="{FF2B5EF4-FFF2-40B4-BE49-F238E27FC236}">
                <a16:creationId xmlns:a16="http://schemas.microsoft.com/office/drawing/2014/main" id="{9AD77EBB-FC26-25F7-5002-8182EA5A754C}"/>
              </a:ext>
            </a:extLst>
          </p:cNvPr>
          <p:cNvSpPr txBox="1"/>
          <p:nvPr/>
        </p:nvSpPr>
        <p:spPr>
          <a:xfrm>
            <a:off x="7058911" y="2397635"/>
            <a:ext cx="1279024" cy="261610"/>
          </a:xfrm>
          <a:prstGeom prst="rect">
            <a:avLst/>
          </a:prstGeom>
          <a:noFill/>
        </p:spPr>
        <p:txBody>
          <a:bodyPr wrap="square" rtlCol="0">
            <a:spAutoFit/>
          </a:bodyPr>
          <a:lstStyle/>
          <a:p>
            <a:r>
              <a:rPr lang="fr-FR" sz="1100" dirty="0">
                <a:solidFill>
                  <a:srgbClr val="002060"/>
                </a:solidFill>
                <a:latin typeface="Montserrat" panose="00000500000000000000" pitchFamily="2" charset="0"/>
              </a:rPr>
              <a:t>Doublons </a:t>
            </a:r>
            <a:r>
              <a:rPr lang="fr-FR" sz="1100" dirty="0" err="1">
                <a:solidFill>
                  <a:srgbClr val="002060"/>
                </a:solidFill>
                <a:latin typeface="Montserrat" panose="00000500000000000000" pitchFamily="2" charset="0"/>
              </a:rPr>
              <a:t>sku</a:t>
            </a:r>
            <a:endParaRPr lang="fr-FR" sz="1100" dirty="0">
              <a:solidFill>
                <a:srgbClr val="002060"/>
              </a:solidFill>
              <a:latin typeface="Montserrat" panose="00000500000000000000" pitchFamily="2" charset="0"/>
            </a:endParaRPr>
          </a:p>
        </p:txBody>
      </p:sp>
      <p:sp>
        <p:nvSpPr>
          <p:cNvPr id="14" name="ZoneTexte 13">
            <a:extLst>
              <a:ext uri="{FF2B5EF4-FFF2-40B4-BE49-F238E27FC236}">
                <a16:creationId xmlns:a16="http://schemas.microsoft.com/office/drawing/2014/main" id="{9598483F-6718-1607-0A05-910FEE968B66}"/>
              </a:ext>
            </a:extLst>
          </p:cNvPr>
          <p:cNvSpPr txBox="1"/>
          <p:nvPr/>
        </p:nvSpPr>
        <p:spPr>
          <a:xfrm>
            <a:off x="4409782" y="3615729"/>
            <a:ext cx="591670" cy="261610"/>
          </a:xfrm>
          <a:prstGeom prst="rect">
            <a:avLst/>
          </a:prstGeom>
          <a:noFill/>
        </p:spPr>
        <p:txBody>
          <a:bodyPr wrap="square" rtlCol="0">
            <a:spAutoFit/>
          </a:bodyPr>
          <a:lstStyle/>
          <a:p>
            <a:r>
              <a:rPr lang="fr-FR" sz="1100" dirty="0">
                <a:solidFill>
                  <a:srgbClr val="002060"/>
                </a:solidFill>
                <a:latin typeface="Montserrat" panose="00000500000000000000" pitchFamily="2" charset="0"/>
              </a:rPr>
              <a:t>stock</a:t>
            </a:r>
            <a:endParaRPr lang="fr-FR" dirty="0">
              <a:solidFill>
                <a:srgbClr val="002060"/>
              </a:solidFill>
              <a:latin typeface="Montserrat" panose="00000500000000000000" pitchFamily="2" charset="0"/>
            </a:endParaRPr>
          </a:p>
        </p:txBody>
      </p:sp>
      <p:sp>
        <p:nvSpPr>
          <p:cNvPr id="15" name="ZoneTexte 14">
            <a:extLst>
              <a:ext uri="{FF2B5EF4-FFF2-40B4-BE49-F238E27FC236}">
                <a16:creationId xmlns:a16="http://schemas.microsoft.com/office/drawing/2014/main" id="{C3E94FF5-4504-492E-C5A1-5A8A0AC612AD}"/>
              </a:ext>
            </a:extLst>
          </p:cNvPr>
          <p:cNvSpPr txBox="1"/>
          <p:nvPr/>
        </p:nvSpPr>
        <p:spPr>
          <a:xfrm>
            <a:off x="6689124" y="3615833"/>
            <a:ext cx="1391766" cy="261610"/>
          </a:xfrm>
          <a:prstGeom prst="rect">
            <a:avLst/>
          </a:prstGeom>
          <a:noFill/>
        </p:spPr>
        <p:txBody>
          <a:bodyPr wrap="square" rtlCol="0">
            <a:spAutoFit/>
          </a:bodyPr>
          <a:lstStyle/>
          <a:p>
            <a:r>
              <a:rPr lang="fr-FR" sz="1100" dirty="0">
                <a:solidFill>
                  <a:srgbClr val="002060"/>
                </a:solidFill>
                <a:latin typeface="Montserrat" panose="00000500000000000000" pitchFamily="2" charset="0"/>
              </a:rPr>
              <a:t>Prix d’achat</a:t>
            </a:r>
            <a:endParaRPr lang="fr-FR" dirty="0">
              <a:solidFill>
                <a:srgbClr val="002060"/>
              </a:solidFill>
              <a:latin typeface="Montserrat" panose="00000500000000000000" pitchFamily="2" charset="0"/>
            </a:endParaRPr>
          </a:p>
        </p:txBody>
      </p:sp>
      <p:pic>
        <p:nvPicPr>
          <p:cNvPr id="5" name="Image 4">
            <a:extLst>
              <a:ext uri="{FF2B5EF4-FFF2-40B4-BE49-F238E27FC236}">
                <a16:creationId xmlns:a16="http://schemas.microsoft.com/office/drawing/2014/main" id="{83E67459-A809-80F4-2361-46AD501E976E}"/>
              </a:ext>
            </a:extLst>
          </p:cNvPr>
          <p:cNvPicPr>
            <a:picLocks noChangeAspect="1"/>
          </p:cNvPicPr>
          <p:nvPr/>
        </p:nvPicPr>
        <p:blipFill>
          <a:blip r:embed="rId7"/>
          <a:stretch>
            <a:fillRect/>
          </a:stretch>
        </p:blipFill>
        <p:spPr>
          <a:xfrm>
            <a:off x="4147606" y="3837671"/>
            <a:ext cx="1531115" cy="1097781"/>
          </a:xfrm>
          <a:prstGeom prst="rect">
            <a:avLst/>
          </a:prstGeom>
        </p:spPr>
      </p:pic>
      <p:sp>
        <p:nvSpPr>
          <p:cNvPr id="7" name="ZoneTexte 6">
            <a:extLst>
              <a:ext uri="{FF2B5EF4-FFF2-40B4-BE49-F238E27FC236}">
                <a16:creationId xmlns:a16="http://schemas.microsoft.com/office/drawing/2014/main" id="{1310F474-4951-460A-6759-0487A5E024F2}"/>
              </a:ext>
            </a:extLst>
          </p:cNvPr>
          <p:cNvSpPr txBox="1"/>
          <p:nvPr/>
        </p:nvSpPr>
        <p:spPr>
          <a:xfrm>
            <a:off x="532547" y="3798537"/>
            <a:ext cx="4740088" cy="954107"/>
          </a:xfrm>
          <a:prstGeom prst="rect">
            <a:avLst/>
          </a:prstGeom>
          <a:noFill/>
        </p:spPr>
        <p:txBody>
          <a:bodyPr wrap="square">
            <a:spAutoFit/>
          </a:bodyPr>
          <a:lstStyle/>
          <a:p>
            <a:pPr lvl="0">
              <a:buClr>
                <a:srgbClr val="999999"/>
              </a:buClr>
              <a:buFontTx/>
              <a:buChar char="-"/>
            </a:pPr>
            <a:r>
              <a:rPr lang="fr-FR" sz="1400" dirty="0">
                <a:solidFill>
                  <a:schemeClr val="tx1">
                    <a:lumMod val="95000"/>
                    <a:lumOff val="5000"/>
                  </a:schemeClr>
                </a:solidFill>
                <a:latin typeface="Montserrat"/>
                <a:ea typeface="Montserrat"/>
                <a:cs typeface="Montserrat"/>
                <a:sym typeface="Montserrat"/>
              </a:rPr>
              <a:t>Extraction des données : </a:t>
            </a:r>
          </a:p>
          <a:p>
            <a:pPr lvl="3">
              <a:buClr>
                <a:srgbClr val="999999"/>
              </a:buClr>
              <a:buSzPts val="1800"/>
            </a:pPr>
            <a:r>
              <a:rPr lang="fr-FR" sz="1050" dirty="0">
                <a:solidFill>
                  <a:schemeClr val="tx1">
                    <a:lumMod val="95000"/>
                    <a:lumOff val="5000"/>
                  </a:schemeClr>
                </a:solidFill>
                <a:latin typeface="Montserrat"/>
                <a:ea typeface="Montserrat"/>
                <a:cs typeface="Montserrat"/>
                <a:sym typeface="Montserrat"/>
              </a:rPr>
              <a:t>	prix vente min/max </a:t>
            </a:r>
          </a:p>
          <a:p>
            <a:pPr lvl="3">
              <a:buClr>
                <a:srgbClr val="999999"/>
              </a:buClr>
              <a:buSzPts val="1800"/>
            </a:pPr>
            <a:r>
              <a:rPr lang="fr-FR" sz="1050" dirty="0">
                <a:solidFill>
                  <a:schemeClr val="tx1">
                    <a:lumMod val="95000"/>
                    <a:lumOff val="5000"/>
                  </a:schemeClr>
                </a:solidFill>
                <a:latin typeface="Montserrat"/>
                <a:ea typeface="Montserrat"/>
                <a:cs typeface="Montserrat"/>
                <a:sym typeface="Montserrat"/>
              </a:rPr>
              <a:t>	stock min/max </a:t>
            </a:r>
          </a:p>
          <a:p>
            <a:pPr lvl="3">
              <a:buClr>
                <a:srgbClr val="999999"/>
              </a:buClr>
              <a:buSzPts val="1800"/>
            </a:pPr>
            <a:r>
              <a:rPr lang="fr-FR" sz="1050" dirty="0">
                <a:solidFill>
                  <a:schemeClr val="tx1">
                    <a:lumMod val="95000"/>
                    <a:lumOff val="5000"/>
                  </a:schemeClr>
                </a:solidFill>
                <a:latin typeface="Montserrat"/>
                <a:ea typeface="Montserrat"/>
                <a:cs typeface="Montserrat"/>
                <a:sym typeface="Montserrat"/>
              </a:rPr>
              <a:t>	</a:t>
            </a:r>
            <a:r>
              <a:rPr lang="fr-FR" sz="1050" dirty="0" err="1">
                <a:solidFill>
                  <a:schemeClr val="tx1">
                    <a:lumMod val="95000"/>
                    <a:lumOff val="5000"/>
                  </a:schemeClr>
                </a:solidFill>
                <a:latin typeface="Montserrat"/>
                <a:ea typeface="Montserrat"/>
                <a:cs typeface="Montserrat"/>
                <a:sym typeface="Montserrat"/>
              </a:rPr>
              <a:t>Onsale</a:t>
            </a:r>
            <a:r>
              <a:rPr lang="fr-FR" sz="1050" dirty="0">
                <a:solidFill>
                  <a:schemeClr val="tx1">
                    <a:lumMod val="95000"/>
                    <a:lumOff val="5000"/>
                  </a:schemeClr>
                </a:solidFill>
                <a:latin typeface="Montserrat"/>
                <a:ea typeface="Montserrat"/>
                <a:cs typeface="Montserrat"/>
                <a:sym typeface="Montserrat"/>
              </a:rPr>
              <a:t> web (si vendu sur le site)</a:t>
            </a:r>
          </a:p>
          <a:p>
            <a:pPr lvl="3">
              <a:buClr>
                <a:srgbClr val="999999"/>
              </a:buClr>
              <a:buSzPts val="1800"/>
            </a:pPr>
            <a:r>
              <a:rPr lang="fr-FR" sz="1050" dirty="0">
                <a:solidFill>
                  <a:schemeClr val="tx1">
                    <a:lumMod val="95000"/>
                    <a:lumOff val="5000"/>
                  </a:schemeClr>
                </a:solidFill>
                <a:latin typeface="Montserrat"/>
                <a:ea typeface="Montserrat"/>
                <a:cs typeface="Montserrat"/>
                <a:sym typeface="Montserrat"/>
              </a:rPr>
              <a:t>	Prix d’achat min/max</a:t>
            </a:r>
            <a:endParaRPr lang="fr-FR" sz="1400" dirty="0">
              <a:solidFill>
                <a:schemeClr val="tx1">
                  <a:lumMod val="95000"/>
                  <a:lumOff val="5000"/>
                </a:schemeClr>
              </a:solidFill>
              <a:latin typeface="Montserrat"/>
              <a:ea typeface="Montserrat"/>
              <a:cs typeface="Montserrat"/>
              <a:sym typeface="Montserrat"/>
            </a:endParaRPr>
          </a:p>
        </p:txBody>
      </p:sp>
    </p:spTree>
    <p:extLst>
      <p:ext uri="{BB962C8B-B14F-4D97-AF65-F5344CB8AC3E}">
        <p14:creationId xmlns:p14="http://schemas.microsoft.com/office/powerpoint/2010/main" val="3764386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2">
          <a:extLst>
            <a:ext uri="{FF2B5EF4-FFF2-40B4-BE49-F238E27FC236}">
              <a16:creationId xmlns:a16="http://schemas.microsoft.com/office/drawing/2014/main" id="{3759C9C4-023E-27A2-420B-137C40188882}"/>
            </a:ext>
          </a:extLst>
        </p:cNvPr>
        <p:cNvGrpSpPr/>
        <p:nvPr/>
      </p:nvGrpSpPr>
      <p:grpSpPr>
        <a:xfrm>
          <a:off x="0" y="0"/>
          <a:ext cx="0" cy="0"/>
          <a:chOff x="0" y="0"/>
          <a:chExt cx="0" cy="0"/>
        </a:xfrm>
      </p:grpSpPr>
      <p:sp>
        <p:nvSpPr>
          <p:cNvPr id="63" name="Google Shape;63;p4">
            <a:extLst>
              <a:ext uri="{FF2B5EF4-FFF2-40B4-BE49-F238E27FC236}">
                <a16:creationId xmlns:a16="http://schemas.microsoft.com/office/drawing/2014/main" id="{1CCF6D76-0556-F8E9-FCB7-611E9FDE3DF1}"/>
              </a:ext>
            </a:extLst>
          </p:cNvPr>
          <p:cNvSpPr txBox="1">
            <a:spLocks noGrp="1"/>
          </p:cNvSpPr>
          <p:nvPr>
            <p:ph type="body" idx="1"/>
          </p:nvPr>
        </p:nvSpPr>
        <p:spPr>
          <a:xfrm>
            <a:off x="90853" y="1519052"/>
            <a:ext cx="8520600" cy="3416400"/>
          </a:xfrm>
          <a:prstGeom prst="rect">
            <a:avLst/>
          </a:prstGeom>
          <a:noFill/>
          <a:ln>
            <a:noFill/>
          </a:ln>
        </p:spPr>
        <p:txBody>
          <a:bodyPr spcFirstLastPara="1" wrap="square" lIns="91425" tIns="91425" rIns="91425" bIns="91425" anchor="t" anchorCtr="0">
            <a:normAutofit lnSpcReduction="10000"/>
          </a:bodyPr>
          <a:lstStyle/>
          <a:p>
            <a:pPr marL="114300" marR="0" lvl="0" indent="0" rtl="0">
              <a:lnSpc>
                <a:spcPct val="150000"/>
              </a:lnSpc>
              <a:spcBef>
                <a:spcPts val="0"/>
              </a:spcBef>
              <a:spcAft>
                <a:spcPts val="0"/>
              </a:spcAft>
              <a:buClr>
                <a:srgbClr val="999999"/>
              </a:buClr>
              <a:buSzPts val="1800"/>
              <a:buNone/>
            </a:pPr>
            <a:r>
              <a:rPr lang="fr-FR" sz="1600" b="1" u="sng" dirty="0">
                <a:solidFill>
                  <a:schemeClr val="tx1">
                    <a:lumMod val="95000"/>
                    <a:lumOff val="5000"/>
                  </a:schemeClr>
                </a:solidFill>
                <a:latin typeface="Montserrat"/>
                <a:ea typeface="Montserrat"/>
                <a:cs typeface="Montserrat"/>
                <a:sym typeface="Montserrat"/>
              </a:rPr>
              <a:t>Les pièges : </a:t>
            </a:r>
          </a:p>
          <a:p>
            <a:pPr marL="114300" marR="0" lvl="0" indent="0" rtl="0">
              <a:lnSpc>
                <a:spcPct val="150000"/>
              </a:lnSpc>
              <a:spcBef>
                <a:spcPts val="0"/>
              </a:spcBef>
              <a:spcAft>
                <a:spcPts val="0"/>
              </a:spcAft>
              <a:buClr>
                <a:srgbClr val="999999"/>
              </a:buClr>
              <a:buSzPts val="1800"/>
              <a:buNone/>
            </a:pPr>
            <a:r>
              <a:rPr lang="fr-FR" sz="1600" dirty="0">
                <a:solidFill>
                  <a:schemeClr val="tx1">
                    <a:lumMod val="95000"/>
                    <a:lumOff val="5000"/>
                  </a:schemeClr>
                </a:solidFill>
                <a:latin typeface="Montserrat"/>
                <a:ea typeface="Montserrat"/>
                <a:cs typeface="Montserrat"/>
                <a:sym typeface="Montserrat"/>
              </a:rPr>
              <a:t>		Ne pas vérifier les doublons et NaN sur les données clés (</a:t>
            </a:r>
            <a:r>
              <a:rPr lang="fr-FR" sz="1600" dirty="0" err="1">
                <a:solidFill>
                  <a:schemeClr val="tx1">
                    <a:lumMod val="95000"/>
                    <a:lumOff val="5000"/>
                  </a:schemeClr>
                </a:solidFill>
                <a:latin typeface="Montserrat"/>
                <a:ea typeface="Montserrat"/>
                <a:cs typeface="Montserrat"/>
                <a:sym typeface="Montserrat"/>
              </a:rPr>
              <a:t>sku</a:t>
            </a:r>
            <a:r>
              <a:rPr lang="fr-FR" sz="1600" dirty="0">
                <a:solidFill>
                  <a:schemeClr val="tx1">
                    <a:lumMod val="95000"/>
                    <a:lumOff val="5000"/>
                  </a:schemeClr>
                </a:solidFill>
                <a:latin typeface="Montserrat"/>
                <a:ea typeface="Montserrat"/>
                <a:cs typeface="Montserrat"/>
                <a:sym typeface="Montserrat"/>
              </a:rPr>
              <a:t>), (</a:t>
            </a:r>
            <a:r>
              <a:rPr lang="fr-FR" sz="1600" dirty="0" err="1">
                <a:solidFill>
                  <a:schemeClr val="tx1">
                    <a:lumMod val="95000"/>
                    <a:lumOff val="5000"/>
                  </a:schemeClr>
                </a:solidFill>
                <a:latin typeface="Montserrat"/>
                <a:ea typeface="Montserrat"/>
                <a:cs typeface="Montserrat"/>
                <a:sym typeface="Montserrat"/>
              </a:rPr>
              <a:t>id_web</a:t>
            </a:r>
            <a:r>
              <a:rPr lang="fr-FR" sz="1600" dirty="0">
                <a:solidFill>
                  <a:schemeClr val="tx1">
                    <a:lumMod val="95000"/>
                    <a:lumOff val="5000"/>
                  </a:schemeClr>
                </a:solidFill>
                <a:latin typeface="Montserrat"/>
                <a:ea typeface="Montserrat"/>
                <a:cs typeface="Montserrat"/>
                <a:sym typeface="Montserrat"/>
              </a:rPr>
              <a:t>), (</a:t>
            </a:r>
            <a:r>
              <a:rPr lang="fr-FR" sz="1600" dirty="0" err="1">
                <a:solidFill>
                  <a:schemeClr val="tx1">
                    <a:lumMod val="95000"/>
                    <a:lumOff val="5000"/>
                  </a:schemeClr>
                </a:solidFill>
                <a:latin typeface="Montserrat"/>
                <a:ea typeface="Montserrat"/>
                <a:cs typeface="Montserrat"/>
                <a:sym typeface="Montserrat"/>
              </a:rPr>
              <a:t>product_type</a:t>
            </a:r>
            <a:r>
              <a:rPr lang="fr-FR" sz="1600" dirty="0">
                <a:solidFill>
                  <a:schemeClr val="tx1">
                    <a:lumMod val="95000"/>
                    <a:lumOff val="5000"/>
                  </a:schemeClr>
                </a:solidFill>
                <a:latin typeface="Montserrat"/>
                <a:ea typeface="Montserrat"/>
                <a:cs typeface="Montserrat"/>
                <a:sym typeface="Montserrat"/>
              </a:rPr>
              <a:t>).</a:t>
            </a:r>
          </a:p>
          <a:p>
            <a:pPr marL="114300" marR="0" lvl="0" indent="0" rtl="0">
              <a:lnSpc>
                <a:spcPct val="150000"/>
              </a:lnSpc>
              <a:spcBef>
                <a:spcPts val="0"/>
              </a:spcBef>
              <a:spcAft>
                <a:spcPts val="0"/>
              </a:spcAft>
              <a:buClr>
                <a:srgbClr val="999999"/>
              </a:buClr>
              <a:buSzPts val="1800"/>
              <a:buNone/>
            </a:pPr>
            <a:endParaRPr lang="fr-FR" sz="1600" dirty="0">
              <a:solidFill>
                <a:schemeClr val="tx1">
                  <a:lumMod val="95000"/>
                  <a:lumOff val="5000"/>
                </a:schemeClr>
              </a:solidFill>
              <a:latin typeface="Montserrat"/>
              <a:ea typeface="Montserrat"/>
              <a:cs typeface="Montserrat"/>
              <a:sym typeface="Montserrat"/>
            </a:endParaRPr>
          </a:p>
          <a:p>
            <a:pPr marL="114300" marR="0" lvl="0" indent="0" rtl="0">
              <a:lnSpc>
                <a:spcPct val="150000"/>
              </a:lnSpc>
              <a:spcBef>
                <a:spcPts val="0"/>
              </a:spcBef>
              <a:spcAft>
                <a:spcPts val="0"/>
              </a:spcAft>
              <a:buClr>
                <a:srgbClr val="999999"/>
              </a:buClr>
              <a:buSzPts val="1800"/>
              <a:buNone/>
            </a:pPr>
            <a:r>
              <a:rPr lang="fr-FR" sz="1600" b="1" u="sng" dirty="0">
                <a:solidFill>
                  <a:schemeClr val="tx1">
                    <a:lumMod val="95000"/>
                    <a:lumOff val="5000"/>
                  </a:schemeClr>
                </a:solidFill>
                <a:latin typeface="Montserrat"/>
                <a:ea typeface="Montserrat"/>
                <a:cs typeface="Montserrat"/>
                <a:sym typeface="Montserrat"/>
              </a:rPr>
              <a:t>Les recommandations :</a:t>
            </a:r>
          </a:p>
          <a:p>
            <a:pPr marL="114300" marR="0" lvl="0" indent="0" rtl="0">
              <a:lnSpc>
                <a:spcPct val="150000"/>
              </a:lnSpc>
              <a:spcBef>
                <a:spcPts val="0"/>
              </a:spcBef>
              <a:spcAft>
                <a:spcPts val="0"/>
              </a:spcAft>
              <a:buClr>
                <a:srgbClr val="999999"/>
              </a:buClr>
              <a:buSzPts val="1800"/>
              <a:buNone/>
            </a:pPr>
            <a:r>
              <a:rPr lang="fr-FR" sz="1600" dirty="0">
                <a:solidFill>
                  <a:schemeClr val="tx1">
                    <a:lumMod val="95000"/>
                    <a:lumOff val="5000"/>
                  </a:schemeClr>
                </a:solidFill>
                <a:latin typeface="Montserrat"/>
                <a:ea typeface="Montserrat"/>
                <a:cs typeface="Montserrat"/>
                <a:sym typeface="Montserrat"/>
              </a:rPr>
              <a:t>		Toujours vérifier après nettoyage que les lignes </a:t>
            </a:r>
            <a:r>
              <a:rPr lang="fr-FR" sz="1600" dirty="0" err="1">
                <a:solidFill>
                  <a:schemeClr val="tx1">
                    <a:lumMod val="95000"/>
                    <a:lumOff val="5000"/>
                  </a:schemeClr>
                </a:solidFill>
                <a:latin typeface="Montserrat"/>
                <a:ea typeface="Montserrat"/>
                <a:cs typeface="Montserrat"/>
                <a:sym typeface="Montserrat"/>
              </a:rPr>
              <a:t>null</a:t>
            </a:r>
            <a:r>
              <a:rPr lang="fr-FR" sz="1600" dirty="0">
                <a:solidFill>
                  <a:schemeClr val="tx1">
                    <a:lumMod val="95000"/>
                    <a:lumOff val="5000"/>
                  </a:schemeClr>
                </a:solidFill>
                <a:latin typeface="Montserrat"/>
                <a:ea typeface="Montserrat"/>
                <a:cs typeface="Montserrat"/>
                <a:sym typeface="Montserrat"/>
              </a:rPr>
              <a:t>/vides ou doublons ont bien été supprimer.</a:t>
            </a:r>
          </a:p>
          <a:p>
            <a:pPr marL="114300" marR="0" lvl="0" indent="0" rtl="0">
              <a:lnSpc>
                <a:spcPct val="150000"/>
              </a:lnSpc>
              <a:spcBef>
                <a:spcPts val="0"/>
              </a:spcBef>
              <a:spcAft>
                <a:spcPts val="0"/>
              </a:spcAft>
              <a:buClr>
                <a:srgbClr val="999999"/>
              </a:buClr>
              <a:buSzPts val="1800"/>
              <a:buNone/>
            </a:pPr>
            <a:endParaRPr lang="fr-FR" sz="1600" dirty="0">
              <a:solidFill>
                <a:schemeClr val="tx1">
                  <a:lumMod val="95000"/>
                  <a:lumOff val="5000"/>
                </a:schemeClr>
              </a:solidFill>
              <a:latin typeface="Montserrat"/>
              <a:ea typeface="Montserrat"/>
              <a:cs typeface="Montserrat"/>
              <a:sym typeface="Montserrat"/>
            </a:endParaRPr>
          </a:p>
          <a:p>
            <a:pPr marL="114300" marR="0" lvl="0" indent="0" algn="ctr" rtl="0">
              <a:lnSpc>
                <a:spcPct val="150000"/>
              </a:lnSpc>
              <a:spcBef>
                <a:spcPts val="0"/>
              </a:spcBef>
              <a:spcAft>
                <a:spcPts val="0"/>
              </a:spcAft>
              <a:buClr>
                <a:srgbClr val="999999"/>
              </a:buClr>
              <a:buSzPts val="1800"/>
              <a:buNone/>
            </a:pPr>
            <a:r>
              <a:rPr lang="fr-FR" sz="1600" b="1" i="1" dirty="0">
                <a:solidFill>
                  <a:schemeClr val="tx1">
                    <a:lumMod val="95000"/>
                    <a:lumOff val="5000"/>
                  </a:schemeClr>
                </a:solidFill>
                <a:latin typeface="Montserrat"/>
                <a:ea typeface="Montserrat"/>
                <a:cs typeface="Montserrat"/>
                <a:sym typeface="Montserrat"/>
              </a:rPr>
              <a:t>Des fichiers propres permettent une jonction idéale.</a:t>
            </a:r>
          </a:p>
        </p:txBody>
      </p:sp>
      <p:sp>
        <p:nvSpPr>
          <p:cNvPr id="64" name="Google Shape;64;p4">
            <a:extLst>
              <a:ext uri="{FF2B5EF4-FFF2-40B4-BE49-F238E27FC236}">
                <a16:creationId xmlns:a16="http://schemas.microsoft.com/office/drawing/2014/main" id="{E5964BF9-4F1B-DF7B-AF7D-2307B9342843}"/>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a:effectLst>
            <a:outerShdw blurRad="57150" dist="19050" dir="5400000" algn="bl" rotWithShape="0">
              <a:srgbClr val="000000">
                <a:alpha val="4980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highlight>
                <a:srgbClr val="B6D7A8"/>
              </a:highlight>
              <a:latin typeface="Arial"/>
              <a:ea typeface="Arial"/>
              <a:cs typeface="Arial"/>
              <a:sym typeface="Arial"/>
            </a:endParaRPr>
          </a:p>
        </p:txBody>
      </p:sp>
      <p:sp>
        <p:nvSpPr>
          <p:cNvPr id="65" name="Google Shape;65;p4">
            <a:extLst>
              <a:ext uri="{FF2B5EF4-FFF2-40B4-BE49-F238E27FC236}">
                <a16:creationId xmlns:a16="http://schemas.microsoft.com/office/drawing/2014/main" id="{8A35CF26-EAD3-E193-6B39-BE13E90F509D}"/>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0"/>
                  </a:ext>
                </a:extLst>
              </a:rPr>
              <a:t>Analyses </a:t>
            </a:r>
            <a:r>
              <a:rPr lang="fr" sz="2500">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1"/>
                  </a:ext>
                </a:extLst>
              </a:rPr>
              <a:t>Exploratoires</a:t>
            </a:r>
            <a:r>
              <a:rPr lang="fr" sz="2500" b="0" i="0" u="none" strike="noStrike" cap="none">
                <a:solidFill>
                  <a:srgbClr val="F3F3F3"/>
                </a:solidFill>
                <a:latin typeface="Montserrat"/>
                <a:ea typeface="Montserrat"/>
                <a:cs typeface="Montserrat"/>
                <a:sym typeface="Montserrat"/>
                <a:extLst>
                  <a: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textRoundtripDataId="2"/>
                  </a:ext>
                </a:extLst>
              </a:rPr>
              <a:t> des Données </a:t>
            </a:r>
            <a:endParaRPr sz="2500" b="0" i="0" u="none" strike="noStrike" cap="none">
              <a:solidFill>
                <a:srgbClr val="F3F3F3"/>
              </a:solidFill>
              <a:latin typeface="Montserrat"/>
              <a:ea typeface="Montserrat"/>
              <a:cs typeface="Montserrat"/>
              <a:sym typeface="Montserrat"/>
            </a:endParaRPr>
          </a:p>
        </p:txBody>
      </p:sp>
      <p:sp>
        <p:nvSpPr>
          <p:cNvPr id="66" name="Google Shape;66;p4">
            <a:extLst>
              <a:ext uri="{FF2B5EF4-FFF2-40B4-BE49-F238E27FC236}">
                <a16:creationId xmlns:a16="http://schemas.microsoft.com/office/drawing/2014/main" id="{9D1D584A-4AFE-39BF-C798-3B1D68F32B16}"/>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 name="Rectangle 1">
            <a:extLst>
              <a:ext uri="{FF2B5EF4-FFF2-40B4-BE49-F238E27FC236}">
                <a16:creationId xmlns:a16="http://schemas.microsoft.com/office/drawing/2014/main" id="{38DD91DB-2887-5019-5D32-8F1379F21890}"/>
              </a:ext>
            </a:extLst>
          </p:cNvPr>
          <p:cNvSpPr>
            <a:spLocks noChangeArrowheads="1"/>
          </p:cNvSpPr>
          <p:nvPr/>
        </p:nvSpPr>
        <p:spPr bwMode="auto">
          <a:xfrm>
            <a:off x="0" y="90100"/>
            <a:ext cx="65" cy="276999"/>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fr-FR" altLang="fr-FR"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9199451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5"/>
          <p:cNvSpPr txBox="1">
            <a:spLocks noGrp="1"/>
          </p:cNvSpPr>
          <p:nvPr>
            <p:ph type="body" idx="1"/>
          </p:nvPr>
        </p:nvSpPr>
        <p:spPr>
          <a:xfrm>
            <a:off x="92365" y="1473600"/>
            <a:ext cx="8520600" cy="3416400"/>
          </a:xfrm>
          <a:prstGeom prst="rect">
            <a:avLst/>
          </a:prstGeom>
          <a:noFill/>
          <a:ln>
            <a:noFill/>
          </a:ln>
        </p:spPr>
        <p:txBody>
          <a:bodyPr spcFirstLastPara="1" wrap="square" lIns="91425" tIns="91425" rIns="91425" bIns="91425" anchor="t" anchorCtr="0">
            <a:normAutofit/>
          </a:bodyPr>
          <a:lstStyle/>
          <a:p>
            <a:pPr marL="114300" lvl="0" indent="0" algn="l" rtl="0">
              <a:lnSpc>
                <a:spcPct val="115000"/>
              </a:lnSpc>
              <a:spcBef>
                <a:spcPts val="0"/>
              </a:spcBef>
              <a:spcAft>
                <a:spcPts val="0"/>
              </a:spcAft>
              <a:buClr>
                <a:srgbClr val="434343"/>
              </a:buClr>
              <a:buSzPts val="1800"/>
              <a:buNone/>
            </a:pPr>
            <a:r>
              <a:rPr lang="fr-FR" b="1" u="sng" dirty="0">
                <a:solidFill>
                  <a:srgbClr val="434343"/>
                </a:solidFill>
                <a:latin typeface="Montserrat"/>
                <a:ea typeface="Montserrat"/>
                <a:cs typeface="Montserrat"/>
                <a:sym typeface="Montserrat"/>
              </a:rPr>
              <a:t>Choix des attributs :</a:t>
            </a:r>
          </a:p>
          <a:p>
            <a:pPr marL="114300" lvl="0" indent="0" algn="l" rtl="0">
              <a:lnSpc>
                <a:spcPct val="115000"/>
              </a:lnSpc>
              <a:spcBef>
                <a:spcPts val="0"/>
              </a:spcBef>
              <a:spcAft>
                <a:spcPts val="0"/>
              </a:spcAft>
              <a:buClr>
                <a:srgbClr val="434343"/>
              </a:buClr>
              <a:buSzPts val="1800"/>
              <a:buNone/>
            </a:pPr>
            <a:endParaRPr lang="fr-FR" dirty="0">
              <a:solidFill>
                <a:srgbClr val="434343"/>
              </a:solidFill>
              <a:latin typeface="Montserrat"/>
              <a:ea typeface="Montserrat"/>
              <a:cs typeface="Montserrat"/>
              <a:sym typeface="Montserrat"/>
            </a:endParaRPr>
          </a:p>
          <a:p>
            <a:pPr marL="114300" lvl="0" indent="0" algn="ctr" rtl="0">
              <a:lnSpc>
                <a:spcPct val="115000"/>
              </a:lnSpc>
              <a:spcBef>
                <a:spcPts val="0"/>
              </a:spcBef>
              <a:spcAft>
                <a:spcPts val="0"/>
              </a:spcAft>
              <a:buClr>
                <a:srgbClr val="434343"/>
              </a:buClr>
              <a:buSzPts val="1800"/>
              <a:buNone/>
            </a:pPr>
            <a:r>
              <a:rPr lang="fr-FR" dirty="0">
                <a:solidFill>
                  <a:srgbClr val="434343"/>
                </a:solidFill>
                <a:latin typeface="Montserrat"/>
                <a:ea typeface="Montserrat"/>
                <a:cs typeface="Montserrat"/>
                <a:sym typeface="Montserrat"/>
              </a:rPr>
              <a:t>	</a:t>
            </a:r>
            <a:r>
              <a:rPr lang="fr-FR" b="1" dirty="0" err="1">
                <a:solidFill>
                  <a:srgbClr val="434343"/>
                </a:solidFill>
                <a:latin typeface="Montserrat"/>
                <a:ea typeface="Montserrat"/>
                <a:cs typeface="Montserrat"/>
                <a:sym typeface="Montserrat"/>
              </a:rPr>
              <a:t>df_erp</a:t>
            </a:r>
            <a:r>
              <a:rPr lang="fr-FR" b="1" dirty="0">
                <a:solidFill>
                  <a:srgbClr val="434343"/>
                </a:solidFill>
                <a:latin typeface="Montserrat"/>
                <a:ea typeface="Montserrat"/>
                <a:cs typeface="Montserrat"/>
                <a:sym typeface="Montserrat"/>
              </a:rPr>
              <a:t>	:  </a:t>
            </a:r>
            <a:r>
              <a:rPr lang="fr-FR" dirty="0" err="1">
                <a:solidFill>
                  <a:srgbClr val="434343"/>
                </a:solidFill>
                <a:latin typeface="Montserrat"/>
                <a:ea typeface="Montserrat"/>
                <a:cs typeface="Montserrat"/>
                <a:sym typeface="Montserrat"/>
              </a:rPr>
              <a:t>product_id</a:t>
            </a:r>
            <a:r>
              <a:rPr lang="fr-FR" dirty="0">
                <a:solidFill>
                  <a:srgbClr val="434343"/>
                </a:solidFill>
                <a:latin typeface="Montserrat"/>
                <a:ea typeface="Montserrat"/>
                <a:cs typeface="Montserrat"/>
                <a:sym typeface="Montserrat"/>
              </a:rPr>
              <a:t>, </a:t>
            </a:r>
            <a:r>
              <a:rPr lang="fr-FR" dirty="0" err="1">
                <a:solidFill>
                  <a:srgbClr val="434343"/>
                </a:solidFill>
                <a:latin typeface="Montserrat"/>
                <a:ea typeface="Montserrat"/>
                <a:cs typeface="Montserrat"/>
                <a:sym typeface="Montserrat"/>
              </a:rPr>
              <a:t>price</a:t>
            </a:r>
            <a:r>
              <a:rPr lang="fr-FR" dirty="0">
                <a:solidFill>
                  <a:srgbClr val="434343"/>
                </a:solidFill>
                <a:latin typeface="Montserrat"/>
                <a:ea typeface="Montserrat"/>
                <a:cs typeface="Montserrat"/>
                <a:sym typeface="Montserrat"/>
              </a:rPr>
              <a:t>, </a:t>
            </a:r>
            <a:r>
              <a:rPr lang="fr-FR" dirty="0" err="1">
                <a:solidFill>
                  <a:srgbClr val="434343"/>
                </a:solidFill>
                <a:latin typeface="Montserrat"/>
                <a:ea typeface="Montserrat"/>
                <a:cs typeface="Montserrat"/>
                <a:sym typeface="Montserrat"/>
              </a:rPr>
              <a:t>stock_quantity</a:t>
            </a:r>
            <a:r>
              <a:rPr lang="fr-FR" dirty="0">
                <a:solidFill>
                  <a:srgbClr val="434343"/>
                </a:solidFill>
                <a:latin typeface="Montserrat"/>
                <a:ea typeface="Montserrat"/>
                <a:cs typeface="Montserrat"/>
                <a:sym typeface="Montserrat"/>
              </a:rPr>
              <a:t>, purchase_price, </a:t>
            </a:r>
            <a:r>
              <a:rPr lang="fr-FR" dirty="0" err="1">
                <a:solidFill>
                  <a:srgbClr val="434343"/>
                </a:solidFill>
                <a:latin typeface="Montserrat"/>
                <a:ea typeface="Montserrat"/>
                <a:cs typeface="Montserrat"/>
                <a:sym typeface="Montserrat"/>
              </a:rPr>
              <a:t>etc</a:t>
            </a:r>
            <a:r>
              <a:rPr lang="fr-FR" dirty="0">
                <a:solidFill>
                  <a:srgbClr val="434343"/>
                </a:solidFill>
                <a:latin typeface="Montserrat"/>
                <a:ea typeface="Montserrat"/>
                <a:cs typeface="Montserrat"/>
                <a:sym typeface="Montserrat"/>
              </a:rPr>
              <a:t> </a:t>
            </a:r>
          </a:p>
          <a:p>
            <a:pPr marL="114300" lvl="0" indent="0" algn="ctr" rtl="0">
              <a:lnSpc>
                <a:spcPct val="115000"/>
              </a:lnSpc>
              <a:spcBef>
                <a:spcPts val="0"/>
              </a:spcBef>
              <a:spcAft>
                <a:spcPts val="0"/>
              </a:spcAft>
              <a:buClr>
                <a:srgbClr val="434343"/>
              </a:buClr>
              <a:buSzPts val="1800"/>
              <a:buNone/>
            </a:pPr>
            <a:r>
              <a:rPr lang="fr-FR" i="1" dirty="0">
                <a:solidFill>
                  <a:srgbClr val="434343"/>
                </a:solidFill>
                <a:latin typeface="Montserrat"/>
                <a:ea typeface="Montserrat"/>
                <a:cs typeface="Montserrat"/>
                <a:sym typeface="Montserrat"/>
              </a:rPr>
              <a:t>Infos internes ERP : prix d'achat, dispo stock</a:t>
            </a:r>
          </a:p>
          <a:p>
            <a:pPr marL="114300" lvl="0" indent="0" algn="ctr" rtl="0">
              <a:lnSpc>
                <a:spcPct val="115000"/>
              </a:lnSpc>
              <a:spcBef>
                <a:spcPts val="0"/>
              </a:spcBef>
              <a:spcAft>
                <a:spcPts val="0"/>
              </a:spcAft>
              <a:buClr>
                <a:srgbClr val="434343"/>
              </a:buClr>
              <a:buSzPts val="1800"/>
              <a:buNone/>
            </a:pPr>
            <a:endParaRPr lang="fr-FR" i="1" dirty="0">
              <a:solidFill>
                <a:srgbClr val="434343"/>
              </a:solidFill>
              <a:latin typeface="Montserrat"/>
              <a:ea typeface="Montserrat"/>
              <a:cs typeface="Montserrat"/>
              <a:sym typeface="Montserrat"/>
            </a:endParaRPr>
          </a:p>
          <a:p>
            <a:pPr marL="114300" lvl="0" indent="0" algn="ctr" rtl="0">
              <a:lnSpc>
                <a:spcPct val="115000"/>
              </a:lnSpc>
              <a:spcBef>
                <a:spcPts val="0"/>
              </a:spcBef>
              <a:spcAft>
                <a:spcPts val="0"/>
              </a:spcAft>
              <a:buClr>
                <a:srgbClr val="434343"/>
              </a:buClr>
              <a:buSzPts val="1800"/>
              <a:buNone/>
            </a:pPr>
            <a:r>
              <a:rPr lang="fr-FR" b="1" dirty="0" err="1">
                <a:solidFill>
                  <a:srgbClr val="434343"/>
                </a:solidFill>
                <a:latin typeface="Montserrat"/>
                <a:ea typeface="Montserrat"/>
                <a:cs typeface="Montserrat"/>
                <a:sym typeface="Montserrat"/>
              </a:rPr>
              <a:t>df_liaison</a:t>
            </a:r>
            <a:r>
              <a:rPr lang="fr-FR" b="1" dirty="0">
                <a:solidFill>
                  <a:srgbClr val="434343"/>
                </a:solidFill>
                <a:latin typeface="Montserrat"/>
                <a:ea typeface="Montserrat"/>
                <a:cs typeface="Montserrat"/>
                <a:sym typeface="Montserrat"/>
              </a:rPr>
              <a:t> : </a:t>
            </a:r>
            <a:r>
              <a:rPr lang="fr-FR" dirty="0" err="1">
                <a:solidFill>
                  <a:srgbClr val="434343"/>
                </a:solidFill>
                <a:latin typeface="Montserrat"/>
                <a:ea typeface="Montserrat"/>
                <a:cs typeface="Montserrat"/>
                <a:sym typeface="Montserrat"/>
              </a:rPr>
              <a:t>product_id</a:t>
            </a:r>
            <a:r>
              <a:rPr lang="fr-FR" dirty="0">
                <a:solidFill>
                  <a:srgbClr val="434343"/>
                </a:solidFill>
                <a:latin typeface="Montserrat"/>
                <a:ea typeface="Montserrat"/>
                <a:cs typeface="Montserrat"/>
                <a:sym typeface="Montserrat"/>
              </a:rPr>
              <a:t>, </a:t>
            </a:r>
            <a:r>
              <a:rPr lang="fr-FR" dirty="0" err="1">
                <a:solidFill>
                  <a:srgbClr val="434343"/>
                </a:solidFill>
                <a:latin typeface="Montserrat"/>
                <a:ea typeface="Montserrat"/>
                <a:cs typeface="Montserrat"/>
                <a:sym typeface="Montserrat"/>
              </a:rPr>
              <a:t>id_web</a:t>
            </a:r>
            <a:r>
              <a:rPr lang="fr-FR" dirty="0">
                <a:solidFill>
                  <a:srgbClr val="434343"/>
                </a:solidFill>
                <a:latin typeface="Montserrat"/>
                <a:ea typeface="Montserrat"/>
                <a:cs typeface="Montserrat"/>
                <a:sym typeface="Montserrat"/>
              </a:rPr>
              <a:t>	</a:t>
            </a:r>
          </a:p>
          <a:p>
            <a:pPr marL="114300" lvl="0" indent="0" algn="ctr" rtl="0">
              <a:lnSpc>
                <a:spcPct val="115000"/>
              </a:lnSpc>
              <a:spcBef>
                <a:spcPts val="0"/>
              </a:spcBef>
              <a:spcAft>
                <a:spcPts val="0"/>
              </a:spcAft>
              <a:buClr>
                <a:srgbClr val="434343"/>
              </a:buClr>
              <a:buSzPts val="1800"/>
              <a:buNone/>
            </a:pPr>
            <a:r>
              <a:rPr lang="fr-FR" i="1" dirty="0">
                <a:solidFill>
                  <a:srgbClr val="434343"/>
                </a:solidFill>
                <a:latin typeface="Montserrat"/>
                <a:ea typeface="Montserrat"/>
                <a:cs typeface="Montserrat"/>
                <a:sym typeface="Montserrat"/>
              </a:rPr>
              <a:t>Faire le lien entre l’ERP et la base web	</a:t>
            </a:r>
          </a:p>
          <a:p>
            <a:pPr marL="114300" lvl="0" indent="0" algn="ctr" rtl="0">
              <a:lnSpc>
                <a:spcPct val="115000"/>
              </a:lnSpc>
              <a:spcBef>
                <a:spcPts val="0"/>
              </a:spcBef>
              <a:spcAft>
                <a:spcPts val="0"/>
              </a:spcAft>
              <a:buClr>
                <a:srgbClr val="434343"/>
              </a:buClr>
              <a:buSzPts val="1800"/>
              <a:buNone/>
            </a:pPr>
            <a:endParaRPr lang="fr-FR" i="1" dirty="0">
              <a:solidFill>
                <a:srgbClr val="434343"/>
              </a:solidFill>
              <a:latin typeface="Montserrat"/>
              <a:ea typeface="Montserrat"/>
              <a:cs typeface="Montserrat"/>
              <a:sym typeface="Montserrat"/>
            </a:endParaRPr>
          </a:p>
          <a:p>
            <a:pPr marL="114300" lvl="0" indent="0" algn="ctr" rtl="0">
              <a:lnSpc>
                <a:spcPct val="115000"/>
              </a:lnSpc>
              <a:spcBef>
                <a:spcPts val="0"/>
              </a:spcBef>
              <a:spcAft>
                <a:spcPts val="0"/>
              </a:spcAft>
              <a:buClr>
                <a:srgbClr val="434343"/>
              </a:buClr>
              <a:buSzPts val="1800"/>
              <a:buNone/>
            </a:pPr>
            <a:r>
              <a:rPr lang="fr-FR" b="1" dirty="0" err="1">
                <a:solidFill>
                  <a:srgbClr val="434343"/>
                </a:solidFill>
                <a:latin typeface="Montserrat"/>
                <a:ea typeface="Montserrat"/>
                <a:cs typeface="Montserrat"/>
                <a:sym typeface="Montserrat"/>
              </a:rPr>
              <a:t>df_web</a:t>
            </a:r>
            <a:r>
              <a:rPr lang="fr-FR" b="1" dirty="0">
                <a:solidFill>
                  <a:srgbClr val="434343"/>
                </a:solidFill>
                <a:latin typeface="Montserrat"/>
                <a:ea typeface="Montserrat"/>
                <a:cs typeface="Montserrat"/>
                <a:sym typeface="Montserrat"/>
              </a:rPr>
              <a:t> : </a:t>
            </a:r>
            <a:r>
              <a:rPr lang="fr-FR" dirty="0" err="1">
                <a:solidFill>
                  <a:srgbClr val="434343"/>
                </a:solidFill>
                <a:latin typeface="Montserrat"/>
                <a:ea typeface="Montserrat"/>
                <a:cs typeface="Montserrat"/>
                <a:sym typeface="Montserrat"/>
              </a:rPr>
              <a:t>sku</a:t>
            </a:r>
            <a:r>
              <a:rPr lang="fr-FR" dirty="0">
                <a:solidFill>
                  <a:srgbClr val="434343"/>
                </a:solidFill>
                <a:latin typeface="Montserrat"/>
                <a:ea typeface="Montserrat"/>
                <a:cs typeface="Montserrat"/>
                <a:sym typeface="Montserrat"/>
              </a:rPr>
              <a:t>, </a:t>
            </a:r>
            <a:r>
              <a:rPr lang="fr-FR" dirty="0" err="1">
                <a:solidFill>
                  <a:srgbClr val="434343"/>
                </a:solidFill>
                <a:latin typeface="Montserrat"/>
                <a:ea typeface="Montserrat"/>
                <a:cs typeface="Montserrat"/>
                <a:sym typeface="Montserrat"/>
              </a:rPr>
              <a:t>total_sales</a:t>
            </a:r>
            <a:r>
              <a:rPr lang="fr-FR" dirty="0">
                <a:solidFill>
                  <a:srgbClr val="434343"/>
                </a:solidFill>
                <a:latin typeface="Montserrat"/>
                <a:ea typeface="Montserrat"/>
                <a:cs typeface="Montserrat"/>
                <a:sym typeface="Montserrat"/>
              </a:rPr>
              <a:t>, </a:t>
            </a:r>
            <a:r>
              <a:rPr lang="fr-FR" dirty="0" err="1">
                <a:solidFill>
                  <a:srgbClr val="434343"/>
                </a:solidFill>
                <a:latin typeface="Montserrat"/>
                <a:ea typeface="Montserrat"/>
                <a:cs typeface="Montserrat"/>
                <a:sym typeface="Montserrat"/>
              </a:rPr>
              <a:t>average_rating</a:t>
            </a:r>
            <a:r>
              <a:rPr lang="fr-FR" dirty="0">
                <a:solidFill>
                  <a:srgbClr val="434343"/>
                </a:solidFill>
                <a:latin typeface="Montserrat"/>
                <a:ea typeface="Montserrat"/>
                <a:cs typeface="Montserrat"/>
                <a:sym typeface="Montserrat"/>
              </a:rPr>
              <a:t>, </a:t>
            </a:r>
            <a:r>
              <a:rPr lang="fr-FR" dirty="0" err="1">
                <a:solidFill>
                  <a:srgbClr val="434343"/>
                </a:solidFill>
                <a:latin typeface="Montserrat"/>
                <a:ea typeface="Montserrat"/>
                <a:cs typeface="Montserrat"/>
                <a:sym typeface="Montserrat"/>
              </a:rPr>
              <a:t>post_tile</a:t>
            </a:r>
            <a:r>
              <a:rPr lang="fr-FR" dirty="0">
                <a:solidFill>
                  <a:srgbClr val="434343"/>
                </a:solidFill>
                <a:latin typeface="Montserrat"/>
                <a:ea typeface="Montserrat"/>
                <a:cs typeface="Montserrat"/>
                <a:sym typeface="Montserrat"/>
              </a:rPr>
              <a:t>, post_ etc.	</a:t>
            </a:r>
          </a:p>
          <a:p>
            <a:pPr marL="114300" lvl="0" indent="0" algn="ctr" rtl="0">
              <a:lnSpc>
                <a:spcPct val="115000"/>
              </a:lnSpc>
              <a:spcBef>
                <a:spcPts val="0"/>
              </a:spcBef>
              <a:spcAft>
                <a:spcPts val="0"/>
              </a:spcAft>
              <a:buClr>
                <a:srgbClr val="434343"/>
              </a:buClr>
              <a:buSzPts val="1800"/>
              <a:buNone/>
            </a:pPr>
            <a:r>
              <a:rPr lang="fr-FR" i="1" dirty="0">
                <a:solidFill>
                  <a:srgbClr val="434343"/>
                </a:solidFill>
                <a:latin typeface="Montserrat"/>
                <a:ea typeface="Montserrat"/>
                <a:cs typeface="Montserrat"/>
                <a:sym typeface="Montserrat"/>
              </a:rPr>
              <a:t>Infos commerciales visibles sur le site</a:t>
            </a:r>
            <a:r>
              <a:rPr lang="fr-FR" dirty="0">
                <a:solidFill>
                  <a:srgbClr val="434343"/>
                </a:solidFill>
                <a:latin typeface="Montserrat"/>
                <a:ea typeface="Montserrat"/>
                <a:cs typeface="Montserrat"/>
                <a:sym typeface="Montserrat"/>
              </a:rPr>
              <a:t>	 </a:t>
            </a:r>
            <a:endParaRPr dirty="0">
              <a:solidFill>
                <a:srgbClr val="434343"/>
              </a:solidFill>
              <a:latin typeface="Montserrat"/>
              <a:ea typeface="Montserrat"/>
              <a:cs typeface="Montserrat"/>
              <a:sym typeface="Montserrat"/>
            </a:endParaRPr>
          </a:p>
        </p:txBody>
      </p:sp>
      <p:sp>
        <p:nvSpPr>
          <p:cNvPr id="72" name="Google Shape;72;p5"/>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5"/>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rPr>
              <a:t>Fusion ou consolidations des données</a:t>
            </a:r>
            <a:endParaRPr sz="2500" b="0" i="0" u="none" strike="noStrike" cap="none">
              <a:solidFill>
                <a:srgbClr val="F3F3F3"/>
              </a:solidFill>
              <a:latin typeface="Montserrat"/>
              <a:ea typeface="Montserrat"/>
              <a:cs typeface="Montserrat"/>
              <a:sym typeface="Montserrat"/>
            </a:endParaRPr>
          </a:p>
        </p:txBody>
      </p:sp>
      <p:sp>
        <p:nvSpPr>
          <p:cNvPr id="74" name="Google Shape;74;p5"/>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70">
          <a:extLst>
            <a:ext uri="{FF2B5EF4-FFF2-40B4-BE49-F238E27FC236}">
              <a16:creationId xmlns:a16="http://schemas.microsoft.com/office/drawing/2014/main" id="{3F2BE541-5F8D-C75C-A037-47A01F801175}"/>
            </a:ext>
          </a:extLst>
        </p:cNvPr>
        <p:cNvGrpSpPr/>
        <p:nvPr/>
      </p:nvGrpSpPr>
      <p:grpSpPr>
        <a:xfrm>
          <a:off x="0" y="0"/>
          <a:ext cx="0" cy="0"/>
          <a:chOff x="0" y="0"/>
          <a:chExt cx="0" cy="0"/>
        </a:xfrm>
      </p:grpSpPr>
      <p:sp>
        <p:nvSpPr>
          <p:cNvPr id="71" name="Google Shape;71;p5">
            <a:extLst>
              <a:ext uri="{FF2B5EF4-FFF2-40B4-BE49-F238E27FC236}">
                <a16:creationId xmlns:a16="http://schemas.microsoft.com/office/drawing/2014/main" id="{4D950E0B-C2B0-5632-3DB4-45470188ECA2}"/>
              </a:ext>
            </a:extLst>
          </p:cNvPr>
          <p:cNvSpPr txBox="1">
            <a:spLocks noGrp="1"/>
          </p:cNvSpPr>
          <p:nvPr>
            <p:ph type="body" idx="1"/>
          </p:nvPr>
        </p:nvSpPr>
        <p:spPr>
          <a:xfrm>
            <a:off x="92365" y="1473600"/>
            <a:ext cx="8520600" cy="3416400"/>
          </a:xfrm>
          <a:prstGeom prst="rect">
            <a:avLst/>
          </a:prstGeom>
          <a:noFill/>
          <a:ln>
            <a:noFill/>
          </a:ln>
        </p:spPr>
        <p:txBody>
          <a:bodyPr spcFirstLastPara="1" wrap="square" lIns="91425" tIns="91425" rIns="91425" bIns="91425" anchor="t" anchorCtr="0">
            <a:normAutofit fontScale="92500" lnSpcReduction="10000"/>
          </a:bodyPr>
          <a:lstStyle/>
          <a:p>
            <a:pPr marL="114300" lvl="0" indent="0" algn="l" rtl="0">
              <a:lnSpc>
                <a:spcPct val="115000"/>
              </a:lnSpc>
              <a:spcBef>
                <a:spcPts val="0"/>
              </a:spcBef>
              <a:spcAft>
                <a:spcPts val="0"/>
              </a:spcAft>
              <a:buClr>
                <a:srgbClr val="434343"/>
              </a:buClr>
              <a:buSzPts val="1800"/>
              <a:buNone/>
            </a:pPr>
            <a:r>
              <a:rPr lang="fr-FR" b="1" u="sng" dirty="0">
                <a:solidFill>
                  <a:srgbClr val="434343"/>
                </a:solidFill>
                <a:latin typeface="Montserrat"/>
                <a:ea typeface="Montserrat"/>
                <a:cs typeface="Montserrat"/>
                <a:sym typeface="Montserrat"/>
              </a:rPr>
              <a:t>Fusion successive :</a:t>
            </a:r>
          </a:p>
          <a:p>
            <a:pPr marL="114300" lvl="0" indent="0" algn="l" rtl="0">
              <a:lnSpc>
                <a:spcPct val="115000"/>
              </a:lnSpc>
              <a:spcBef>
                <a:spcPts val="0"/>
              </a:spcBef>
              <a:spcAft>
                <a:spcPts val="0"/>
              </a:spcAft>
              <a:buClr>
                <a:srgbClr val="434343"/>
              </a:buClr>
              <a:buSzPts val="1800"/>
              <a:buNone/>
            </a:pPr>
            <a:endParaRPr lang="fr-FR" dirty="0">
              <a:solidFill>
                <a:srgbClr val="434343"/>
              </a:solidFill>
              <a:latin typeface="Montserrat"/>
              <a:ea typeface="Montserrat"/>
              <a:cs typeface="Montserrat"/>
              <a:sym typeface="Montserrat"/>
            </a:endParaRPr>
          </a:p>
          <a:p>
            <a:pPr marL="114300" lvl="0" indent="0" algn="l" rtl="0">
              <a:lnSpc>
                <a:spcPct val="115000"/>
              </a:lnSpc>
              <a:spcBef>
                <a:spcPts val="0"/>
              </a:spcBef>
              <a:spcAft>
                <a:spcPts val="0"/>
              </a:spcAft>
              <a:buClr>
                <a:srgbClr val="434343"/>
              </a:buClr>
              <a:buSzPts val="1800"/>
              <a:buNone/>
            </a:pPr>
            <a:r>
              <a:rPr lang="fr-FR" dirty="0">
                <a:solidFill>
                  <a:srgbClr val="434343"/>
                </a:solidFill>
                <a:latin typeface="Montserrat"/>
                <a:ea typeface="Montserrat"/>
                <a:cs typeface="Montserrat"/>
                <a:sym typeface="Montserrat"/>
              </a:rPr>
              <a:t>		</a:t>
            </a:r>
            <a:r>
              <a:rPr lang="fr-FR" dirty="0" err="1">
                <a:solidFill>
                  <a:srgbClr val="434343"/>
                </a:solidFill>
                <a:latin typeface="Montserrat"/>
                <a:ea typeface="Montserrat"/>
                <a:cs typeface="Montserrat"/>
                <a:sym typeface="Montserrat"/>
              </a:rPr>
              <a:t>df_erp</a:t>
            </a:r>
            <a:r>
              <a:rPr lang="fr-FR" dirty="0">
                <a:solidFill>
                  <a:srgbClr val="434343"/>
                </a:solidFill>
                <a:latin typeface="Montserrat"/>
                <a:ea typeface="Montserrat"/>
                <a:cs typeface="Montserrat"/>
                <a:sym typeface="Montserrat"/>
              </a:rPr>
              <a:t> + </a:t>
            </a:r>
            <a:r>
              <a:rPr lang="fr-FR" dirty="0" err="1">
                <a:solidFill>
                  <a:srgbClr val="434343"/>
                </a:solidFill>
                <a:latin typeface="Montserrat"/>
                <a:ea typeface="Montserrat"/>
                <a:cs typeface="Montserrat"/>
                <a:sym typeface="Montserrat"/>
              </a:rPr>
              <a:t>df_liaison</a:t>
            </a:r>
            <a:r>
              <a:rPr lang="fr-FR" dirty="0">
                <a:solidFill>
                  <a:srgbClr val="434343"/>
                </a:solidFill>
                <a:latin typeface="Montserrat"/>
                <a:ea typeface="Montserrat"/>
                <a:cs typeface="Montserrat"/>
                <a:sym typeface="Montserrat"/>
              </a:rPr>
              <a:t> via ‘</a:t>
            </a:r>
            <a:r>
              <a:rPr lang="fr-FR" u="sng" dirty="0" err="1">
                <a:solidFill>
                  <a:srgbClr val="434343"/>
                </a:solidFill>
                <a:latin typeface="Montserrat"/>
                <a:ea typeface="Montserrat"/>
                <a:cs typeface="Montserrat"/>
                <a:sym typeface="Montserrat"/>
              </a:rPr>
              <a:t>product_id</a:t>
            </a:r>
            <a:r>
              <a:rPr lang="fr-FR" dirty="0">
                <a:solidFill>
                  <a:srgbClr val="434343"/>
                </a:solidFill>
                <a:latin typeface="Montserrat"/>
                <a:ea typeface="Montserrat"/>
                <a:cs typeface="Montserrat"/>
                <a:sym typeface="Montserrat"/>
              </a:rPr>
              <a:t>’ = </a:t>
            </a:r>
            <a:r>
              <a:rPr lang="fr-FR" dirty="0" err="1">
                <a:solidFill>
                  <a:srgbClr val="434343"/>
                </a:solidFill>
                <a:latin typeface="Montserrat"/>
                <a:ea typeface="Montserrat"/>
                <a:cs typeface="Montserrat"/>
                <a:sym typeface="Montserrat"/>
              </a:rPr>
              <a:t>df_merge</a:t>
            </a:r>
            <a:endParaRPr lang="fr-FR" dirty="0">
              <a:solidFill>
                <a:srgbClr val="434343"/>
              </a:solidFill>
              <a:latin typeface="Montserrat"/>
              <a:ea typeface="Montserrat"/>
              <a:cs typeface="Montserrat"/>
              <a:sym typeface="Montserrat"/>
            </a:endParaRPr>
          </a:p>
          <a:p>
            <a:pPr marL="114300" lvl="0" indent="0" algn="l" rtl="0">
              <a:lnSpc>
                <a:spcPct val="115000"/>
              </a:lnSpc>
              <a:spcBef>
                <a:spcPts val="0"/>
              </a:spcBef>
              <a:spcAft>
                <a:spcPts val="0"/>
              </a:spcAft>
              <a:buClr>
                <a:srgbClr val="434343"/>
              </a:buClr>
              <a:buSzPts val="1800"/>
              <a:buNone/>
            </a:pPr>
            <a:endParaRPr lang="fr-FR" dirty="0">
              <a:solidFill>
                <a:srgbClr val="434343"/>
              </a:solidFill>
              <a:latin typeface="Montserrat"/>
              <a:ea typeface="Montserrat"/>
              <a:cs typeface="Montserrat"/>
              <a:sym typeface="Montserrat"/>
            </a:endParaRPr>
          </a:p>
          <a:p>
            <a:pPr marL="114300" lvl="0" indent="0" algn="l" rtl="0">
              <a:lnSpc>
                <a:spcPct val="115000"/>
              </a:lnSpc>
              <a:spcBef>
                <a:spcPts val="0"/>
              </a:spcBef>
              <a:spcAft>
                <a:spcPts val="0"/>
              </a:spcAft>
              <a:buClr>
                <a:srgbClr val="434343"/>
              </a:buClr>
              <a:buSzPts val="1800"/>
              <a:buNone/>
            </a:pPr>
            <a:r>
              <a:rPr lang="fr-FR" dirty="0">
                <a:solidFill>
                  <a:srgbClr val="434343"/>
                </a:solidFill>
                <a:latin typeface="Montserrat"/>
                <a:ea typeface="Montserrat"/>
                <a:cs typeface="Montserrat"/>
                <a:sym typeface="Montserrat"/>
              </a:rPr>
              <a:t>		</a:t>
            </a:r>
            <a:r>
              <a:rPr lang="fr-FR" dirty="0" err="1">
                <a:solidFill>
                  <a:srgbClr val="434343"/>
                </a:solidFill>
                <a:latin typeface="Montserrat"/>
                <a:ea typeface="Montserrat"/>
                <a:cs typeface="Montserrat"/>
                <a:sym typeface="Montserrat"/>
              </a:rPr>
              <a:t>df_merge</a:t>
            </a:r>
            <a:r>
              <a:rPr lang="fr-FR" dirty="0">
                <a:solidFill>
                  <a:srgbClr val="434343"/>
                </a:solidFill>
                <a:latin typeface="Montserrat"/>
                <a:ea typeface="Montserrat"/>
                <a:cs typeface="Montserrat"/>
                <a:sym typeface="Montserrat"/>
              </a:rPr>
              <a:t> + </a:t>
            </a:r>
            <a:r>
              <a:rPr lang="fr-FR" dirty="0" err="1">
                <a:solidFill>
                  <a:srgbClr val="434343"/>
                </a:solidFill>
                <a:latin typeface="Montserrat"/>
                <a:ea typeface="Montserrat"/>
                <a:cs typeface="Montserrat"/>
                <a:sym typeface="Montserrat"/>
              </a:rPr>
              <a:t>df_web</a:t>
            </a:r>
            <a:r>
              <a:rPr lang="fr-FR" dirty="0">
                <a:solidFill>
                  <a:srgbClr val="434343"/>
                </a:solidFill>
                <a:latin typeface="Montserrat"/>
                <a:ea typeface="Montserrat"/>
                <a:cs typeface="Montserrat"/>
                <a:sym typeface="Montserrat"/>
              </a:rPr>
              <a:t> via ‘</a:t>
            </a:r>
            <a:r>
              <a:rPr lang="fr-FR" u="sng" dirty="0" err="1">
                <a:solidFill>
                  <a:srgbClr val="434343"/>
                </a:solidFill>
                <a:latin typeface="Montserrat"/>
                <a:ea typeface="Montserrat"/>
                <a:cs typeface="Montserrat"/>
                <a:sym typeface="Montserrat"/>
              </a:rPr>
              <a:t>id_web</a:t>
            </a:r>
            <a:r>
              <a:rPr lang="fr-FR" dirty="0">
                <a:solidFill>
                  <a:srgbClr val="434343"/>
                </a:solidFill>
                <a:latin typeface="Montserrat"/>
                <a:ea typeface="Montserrat"/>
                <a:cs typeface="Montserrat"/>
                <a:sym typeface="Montserrat"/>
              </a:rPr>
              <a:t>’ = </a:t>
            </a:r>
          </a:p>
          <a:p>
            <a:pPr marL="114300" lvl="0" indent="0" algn="ctr" rtl="0">
              <a:lnSpc>
                <a:spcPct val="115000"/>
              </a:lnSpc>
              <a:spcBef>
                <a:spcPts val="0"/>
              </a:spcBef>
              <a:spcAft>
                <a:spcPts val="0"/>
              </a:spcAft>
              <a:buClr>
                <a:srgbClr val="434343"/>
              </a:buClr>
              <a:buSzPts val="1800"/>
              <a:buNone/>
            </a:pPr>
            <a:r>
              <a:rPr lang="fr-FR" b="1" u="sng" dirty="0" err="1">
                <a:solidFill>
                  <a:schemeClr val="tx1">
                    <a:lumMod val="95000"/>
                    <a:lumOff val="5000"/>
                  </a:schemeClr>
                </a:solidFill>
                <a:latin typeface="Montserrat"/>
                <a:ea typeface="Montserrat"/>
                <a:cs typeface="Montserrat"/>
                <a:sym typeface="Montserrat"/>
              </a:rPr>
              <a:t>df_merge</a:t>
            </a:r>
            <a:r>
              <a:rPr lang="fr-FR" b="1" u="sng" dirty="0">
                <a:solidFill>
                  <a:schemeClr val="tx1">
                    <a:lumMod val="95000"/>
                    <a:lumOff val="5000"/>
                  </a:schemeClr>
                </a:solidFill>
                <a:latin typeface="Montserrat"/>
                <a:ea typeface="Montserrat"/>
                <a:cs typeface="Montserrat"/>
                <a:sym typeface="Montserrat"/>
              </a:rPr>
              <a:t> </a:t>
            </a:r>
          </a:p>
          <a:p>
            <a:pPr marL="114300" indent="0" algn="ctr">
              <a:buClr>
                <a:srgbClr val="434343"/>
              </a:buClr>
              <a:buNone/>
            </a:pPr>
            <a:endParaRPr lang="fr-FR" altLang="fr-FR" sz="1700" i="1" dirty="0">
              <a:solidFill>
                <a:schemeClr val="tx1">
                  <a:lumMod val="95000"/>
                  <a:lumOff val="5000"/>
                </a:schemeClr>
              </a:solidFill>
              <a:latin typeface="Montserrat" panose="00000500000000000000" pitchFamily="2" charset="0"/>
            </a:endParaRPr>
          </a:p>
          <a:p>
            <a:pPr marL="114300" indent="0" algn="ctr">
              <a:lnSpc>
                <a:spcPct val="160000"/>
              </a:lnSpc>
              <a:buClr>
                <a:srgbClr val="434343"/>
              </a:buClr>
              <a:buNone/>
            </a:pPr>
            <a:r>
              <a:rPr lang="fr-FR" altLang="fr-FR" sz="1400" dirty="0">
                <a:solidFill>
                  <a:schemeClr val="tx1">
                    <a:lumMod val="95000"/>
                    <a:lumOff val="5000"/>
                  </a:schemeClr>
                </a:solidFill>
                <a:latin typeface="Montserrat" panose="00000500000000000000" pitchFamily="2" charset="0"/>
              </a:rPr>
              <a:t>assure que les valeurs de </a:t>
            </a:r>
            <a:r>
              <a:rPr lang="fr-FR" altLang="fr-FR" sz="1400" dirty="0" err="1">
                <a:solidFill>
                  <a:schemeClr val="tx1">
                    <a:lumMod val="95000"/>
                    <a:lumOff val="5000"/>
                  </a:schemeClr>
                </a:solidFill>
                <a:latin typeface="Montserrat" panose="00000500000000000000" pitchFamily="2" charset="0"/>
              </a:rPr>
              <a:t>id_web</a:t>
            </a:r>
            <a:r>
              <a:rPr lang="fr-FR" altLang="fr-FR" sz="1400" dirty="0">
                <a:solidFill>
                  <a:schemeClr val="tx1">
                    <a:lumMod val="95000"/>
                    <a:lumOff val="5000"/>
                  </a:schemeClr>
                </a:solidFill>
                <a:latin typeface="Montserrat" panose="00000500000000000000" pitchFamily="2" charset="0"/>
              </a:rPr>
              <a:t> (nettoyées) sont comparées aux valeurs de </a:t>
            </a:r>
            <a:r>
              <a:rPr lang="fr-FR" altLang="fr-FR" sz="1400" dirty="0" err="1">
                <a:solidFill>
                  <a:schemeClr val="tx1">
                    <a:lumMod val="95000"/>
                    <a:lumOff val="5000"/>
                  </a:schemeClr>
                </a:solidFill>
                <a:latin typeface="Montserrat" panose="00000500000000000000" pitchFamily="2" charset="0"/>
              </a:rPr>
              <a:t>sku</a:t>
            </a:r>
            <a:r>
              <a:rPr lang="fr-FR" altLang="fr-FR" sz="1400" dirty="0">
                <a:solidFill>
                  <a:schemeClr val="tx1">
                    <a:lumMod val="95000"/>
                    <a:lumOff val="5000"/>
                  </a:schemeClr>
                </a:solidFill>
                <a:latin typeface="Montserrat" panose="00000500000000000000" pitchFamily="2" charset="0"/>
              </a:rPr>
              <a:t> (nettoyées) pour enrichir </a:t>
            </a:r>
            <a:r>
              <a:rPr lang="fr-FR" altLang="fr-FR" sz="1400" dirty="0" err="1">
                <a:solidFill>
                  <a:schemeClr val="tx1">
                    <a:lumMod val="95000"/>
                    <a:lumOff val="5000"/>
                  </a:schemeClr>
                </a:solidFill>
                <a:latin typeface="Montserrat" panose="00000500000000000000" pitchFamily="2" charset="0"/>
              </a:rPr>
              <a:t>df_merge</a:t>
            </a:r>
            <a:r>
              <a:rPr lang="fr-FR" altLang="fr-FR" sz="1400" dirty="0">
                <a:solidFill>
                  <a:schemeClr val="tx1">
                    <a:lumMod val="95000"/>
                    <a:lumOff val="5000"/>
                  </a:schemeClr>
                </a:solidFill>
                <a:latin typeface="Montserrat" panose="00000500000000000000" pitchFamily="2" charset="0"/>
              </a:rPr>
              <a:t> avec les informations de </a:t>
            </a:r>
            <a:r>
              <a:rPr lang="fr-FR" altLang="fr-FR" sz="1400" dirty="0" err="1">
                <a:solidFill>
                  <a:schemeClr val="tx1">
                    <a:lumMod val="95000"/>
                    <a:lumOff val="5000"/>
                  </a:schemeClr>
                </a:solidFill>
                <a:latin typeface="Montserrat" panose="00000500000000000000" pitchFamily="2" charset="0"/>
              </a:rPr>
              <a:t>df_web</a:t>
            </a:r>
            <a:r>
              <a:rPr lang="fr-FR" altLang="fr-FR" sz="1400" dirty="0">
                <a:solidFill>
                  <a:schemeClr val="tx1">
                    <a:lumMod val="95000"/>
                    <a:lumOff val="5000"/>
                  </a:schemeClr>
                </a:solidFill>
                <a:latin typeface="Montserrat" panose="00000500000000000000" pitchFamily="2" charset="0"/>
              </a:rPr>
              <a:t>, </a:t>
            </a:r>
          </a:p>
          <a:p>
            <a:pPr marL="114300" lvl="0" indent="0" algn="ctr" rtl="0">
              <a:lnSpc>
                <a:spcPct val="160000"/>
              </a:lnSpc>
              <a:spcBef>
                <a:spcPts val="0"/>
              </a:spcBef>
              <a:spcAft>
                <a:spcPts val="0"/>
              </a:spcAft>
              <a:buClr>
                <a:srgbClr val="434343"/>
              </a:buClr>
              <a:buSzPts val="1800"/>
              <a:buNone/>
            </a:pPr>
            <a:r>
              <a:rPr lang="fr-FR" sz="1400" dirty="0">
                <a:solidFill>
                  <a:schemeClr val="tx1">
                    <a:lumMod val="95000"/>
                    <a:lumOff val="5000"/>
                  </a:schemeClr>
                </a:solidFill>
                <a:latin typeface="Montserrat" panose="00000500000000000000" pitchFamily="2" charset="0"/>
                <a:ea typeface="Montserrat"/>
                <a:cs typeface="Montserrat"/>
                <a:sym typeface="Montserrat"/>
              </a:rPr>
              <a:t>avec toutes les infos nécessaires prix, achats, quantités, CA…</a:t>
            </a:r>
            <a:endParaRPr lang="fr-FR" sz="1400" dirty="0">
              <a:solidFill>
                <a:srgbClr val="434343"/>
              </a:solidFill>
              <a:latin typeface="Montserrat" panose="00000500000000000000" pitchFamily="2" charset="0"/>
              <a:ea typeface="Montserrat"/>
              <a:cs typeface="Montserrat"/>
              <a:sym typeface="Montserrat"/>
            </a:endParaRPr>
          </a:p>
          <a:p>
            <a:pPr marL="114300" lvl="0" indent="0" algn="l" rtl="0">
              <a:lnSpc>
                <a:spcPct val="115000"/>
              </a:lnSpc>
              <a:spcBef>
                <a:spcPts val="0"/>
              </a:spcBef>
              <a:spcAft>
                <a:spcPts val="0"/>
              </a:spcAft>
              <a:buClr>
                <a:srgbClr val="434343"/>
              </a:buClr>
              <a:buSzPts val="1800"/>
              <a:buNone/>
            </a:pPr>
            <a:r>
              <a:rPr lang="fr-FR" dirty="0">
                <a:solidFill>
                  <a:srgbClr val="434343"/>
                </a:solidFill>
                <a:latin typeface="Montserrat"/>
                <a:ea typeface="Montserrat"/>
                <a:cs typeface="Montserrat"/>
                <a:sym typeface="Montserrat"/>
              </a:rPr>
              <a:t>		 </a:t>
            </a:r>
            <a:endParaRPr dirty="0">
              <a:solidFill>
                <a:srgbClr val="434343"/>
              </a:solidFill>
              <a:latin typeface="Montserrat"/>
              <a:ea typeface="Montserrat"/>
              <a:cs typeface="Montserrat"/>
              <a:sym typeface="Montserrat"/>
            </a:endParaRPr>
          </a:p>
        </p:txBody>
      </p:sp>
      <p:sp>
        <p:nvSpPr>
          <p:cNvPr id="72" name="Google Shape;72;p5">
            <a:extLst>
              <a:ext uri="{FF2B5EF4-FFF2-40B4-BE49-F238E27FC236}">
                <a16:creationId xmlns:a16="http://schemas.microsoft.com/office/drawing/2014/main" id="{AC05AE47-6064-B8DC-04DD-583FE4CF6280}"/>
              </a:ext>
            </a:extLst>
          </p:cNvPr>
          <p:cNvSpPr/>
          <p:nvPr/>
        </p:nvSpPr>
        <p:spPr>
          <a:xfrm>
            <a:off x="0" y="0"/>
            <a:ext cx="9144000" cy="1390200"/>
          </a:xfrm>
          <a:prstGeom prst="rect">
            <a:avLst/>
          </a:prstGeom>
          <a:solidFill>
            <a:srgbClr val="004D40"/>
          </a:solidFill>
          <a:ln w="9525"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5">
            <a:extLst>
              <a:ext uri="{FF2B5EF4-FFF2-40B4-BE49-F238E27FC236}">
                <a16:creationId xmlns:a16="http://schemas.microsoft.com/office/drawing/2014/main" id="{898FD4A7-AC37-278A-C12E-D1391F1522E2}"/>
              </a:ext>
            </a:extLst>
          </p:cNvPr>
          <p:cNvSpPr txBox="1"/>
          <p:nvPr/>
        </p:nvSpPr>
        <p:spPr>
          <a:xfrm>
            <a:off x="895525" y="337250"/>
            <a:ext cx="8520600" cy="572700"/>
          </a:xfrm>
          <a:prstGeom prst="rect">
            <a:avLst/>
          </a:prstGeom>
          <a:noFill/>
          <a:ln>
            <a:noFill/>
          </a:ln>
        </p:spPr>
        <p:txBody>
          <a:bodyPr spcFirstLastPara="1" wrap="square" lIns="91425" tIns="91425" rIns="91425" bIns="91425" anchor="t" anchorCtr="0">
            <a:normAutofit/>
          </a:bodyPr>
          <a:lstStyle/>
          <a:p>
            <a:pPr marL="0" marR="0" lvl="0" indent="0" algn="l" rtl="0">
              <a:lnSpc>
                <a:spcPct val="100000"/>
              </a:lnSpc>
              <a:spcBef>
                <a:spcPts val="0"/>
              </a:spcBef>
              <a:spcAft>
                <a:spcPts val="0"/>
              </a:spcAft>
              <a:buClr>
                <a:srgbClr val="000000"/>
              </a:buClr>
              <a:buSzPts val="2500"/>
              <a:buFont typeface="Arial"/>
              <a:buNone/>
            </a:pPr>
            <a:r>
              <a:rPr lang="fr" sz="2500" b="0" i="0" u="none" strike="noStrike" cap="none">
                <a:solidFill>
                  <a:srgbClr val="F3F3F3"/>
                </a:solidFill>
                <a:latin typeface="Montserrat"/>
                <a:ea typeface="Montserrat"/>
                <a:cs typeface="Montserrat"/>
                <a:sym typeface="Montserrat"/>
              </a:rPr>
              <a:t>Fusion ou consolidations des données</a:t>
            </a:r>
            <a:endParaRPr sz="2500" b="0" i="0" u="none" strike="noStrike" cap="none">
              <a:solidFill>
                <a:srgbClr val="F3F3F3"/>
              </a:solidFill>
              <a:latin typeface="Montserrat"/>
              <a:ea typeface="Montserrat"/>
              <a:cs typeface="Montserrat"/>
              <a:sym typeface="Montserrat"/>
            </a:endParaRPr>
          </a:p>
        </p:txBody>
      </p:sp>
      <p:sp>
        <p:nvSpPr>
          <p:cNvPr id="74" name="Google Shape;74;p5">
            <a:extLst>
              <a:ext uri="{FF2B5EF4-FFF2-40B4-BE49-F238E27FC236}">
                <a16:creationId xmlns:a16="http://schemas.microsoft.com/office/drawing/2014/main" id="{9A1A8D27-F90E-6CAF-B500-4D42D4411969}"/>
              </a:ext>
            </a:extLst>
          </p:cNvPr>
          <p:cNvSpPr/>
          <p:nvPr/>
        </p:nvSpPr>
        <p:spPr>
          <a:xfrm>
            <a:off x="1012175" y="993350"/>
            <a:ext cx="452700" cy="50400"/>
          </a:xfrm>
          <a:prstGeom prst="rect">
            <a:avLst/>
          </a:prstGeom>
          <a:solidFill>
            <a:srgbClr val="F3F3F3"/>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Tree>
    <p:extLst>
      <p:ext uri="{BB962C8B-B14F-4D97-AF65-F5344CB8AC3E}">
        <p14:creationId xmlns:p14="http://schemas.microsoft.com/office/powerpoint/2010/main" val="3010180079"/>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1840</Words>
  <Application>Microsoft Office PowerPoint</Application>
  <PresentationFormat>Affichage à l'écran (16:9)</PresentationFormat>
  <Paragraphs>204</Paragraphs>
  <Slides>19</Slides>
  <Notes>19</Notes>
  <HiddenSlides>0</HiddenSlides>
  <MMClips>0</MMClips>
  <ScaleCrop>false</ScaleCrop>
  <HeadingPairs>
    <vt:vector size="6" baseType="variant">
      <vt:variant>
        <vt:lpstr>Polices utilisées</vt:lpstr>
      </vt:variant>
      <vt:variant>
        <vt:i4>3</vt:i4>
      </vt:variant>
      <vt:variant>
        <vt:lpstr>Thème</vt:lpstr>
      </vt:variant>
      <vt:variant>
        <vt:i4>1</vt:i4>
      </vt:variant>
      <vt:variant>
        <vt:lpstr>Titres des diapositives</vt:lpstr>
      </vt:variant>
      <vt:variant>
        <vt:i4>19</vt:i4>
      </vt:variant>
    </vt:vector>
  </HeadingPairs>
  <TitlesOfParts>
    <vt:vector size="23" baseType="lpstr">
      <vt:lpstr>Montserrat</vt:lpstr>
      <vt:lpstr>Arial</vt:lpstr>
      <vt:lpstr>Wingdings</vt:lpstr>
      <vt:lpstr>Simple Light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lpstr>Présentation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Présentation PowerPoint</dc:title>
  <dc:creator>Leslie Deluy</dc:creator>
  <cp:lastModifiedBy>Leslie Deluy</cp:lastModifiedBy>
  <cp:revision>4</cp:revision>
  <dcterms:modified xsi:type="dcterms:W3CDTF">2025-08-01T14:08:46Z</dcterms:modified>
</cp:coreProperties>
</file>