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0" r:id="rId3"/>
    <p:sldId id="305" r:id="rId4"/>
    <p:sldId id="273" r:id="rId5"/>
    <p:sldId id="292" r:id="rId6"/>
    <p:sldId id="303" r:id="rId7"/>
    <p:sldId id="304" r:id="rId8"/>
    <p:sldId id="272" r:id="rId9"/>
    <p:sldId id="278" r:id="rId10"/>
    <p:sldId id="283" r:id="rId11"/>
    <p:sldId id="301" r:id="rId12"/>
    <p:sldId id="284" r:id="rId13"/>
    <p:sldId id="302" r:id="rId14"/>
    <p:sldId id="287" r:id="rId15"/>
    <p:sldId id="307" r:id="rId16"/>
    <p:sldId id="308" r:id="rId17"/>
    <p:sldId id="285" r:id="rId18"/>
    <p:sldId id="290" r:id="rId19"/>
    <p:sldId id="281" r:id="rId20"/>
    <p:sldId id="309" r:id="rId21"/>
    <p:sldId id="274" r:id="rId22"/>
    <p:sldId id="295" r:id="rId23"/>
    <p:sldId id="276" r:id="rId24"/>
    <p:sldId id="277" r:id="rId25"/>
    <p:sldId id="298" r:id="rId26"/>
    <p:sldId id="299" r:id="rId27"/>
    <p:sldId id="296" r:id="rId28"/>
    <p:sldId id="297" r:id="rId29"/>
    <p:sldId id="279" r:id="rId30"/>
    <p:sldId id="293" r:id="rId31"/>
    <p:sldId id="294" r:id="rId32"/>
    <p:sldId id="260" r:id="rId33"/>
    <p:sldId id="259" r:id="rId34"/>
    <p:sldId id="312" r:id="rId35"/>
    <p:sldId id="311" r:id="rId36"/>
    <p:sldId id="310" r:id="rId37"/>
    <p:sldId id="265" r:id="rId38"/>
    <p:sldId id="266" r:id="rId39"/>
    <p:sldId id="300"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9D0F3C-C1B8-411B-BDD6-7BA1AEA51444}">
          <p14:sldIdLst>
            <p14:sldId id="256"/>
          </p14:sldIdLst>
        </p14:section>
        <p14:section name="Summary" id="{F6126900-7AE9-42FF-A59A-DEE0ADF406F7}">
          <p14:sldIdLst>
            <p14:sldId id="270"/>
            <p14:sldId id="305"/>
          </p14:sldIdLst>
        </p14:section>
        <p14:section name="aleatory uncertainty" id="{1CF8C0F9-A12D-41DD-8307-63A525A9D6CB}">
          <p14:sldIdLst>
            <p14:sldId id="273"/>
            <p14:sldId id="292"/>
            <p14:sldId id="303"/>
            <p14:sldId id="304"/>
          </p14:sldIdLst>
        </p14:section>
        <p14:section name="epistemic uncertainty" id="{30330DCD-A992-445B-A314-88E95D9CB046}">
          <p14:sldIdLst>
            <p14:sldId id="272"/>
            <p14:sldId id="278"/>
            <p14:sldId id="283"/>
            <p14:sldId id="301"/>
            <p14:sldId id="284"/>
            <p14:sldId id="302"/>
            <p14:sldId id="287"/>
            <p14:sldId id="307"/>
            <p14:sldId id="308"/>
            <p14:sldId id="285"/>
            <p14:sldId id="290"/>
            <p14:sldId id="281"/>
          </p14:sldIdLst>
        </p14:section>
        <p14:section name="Mixed uncertainty" id="{28257667-6B1F-499A-A153-6BA28C6F939C}">
          <p14:sldIdLst>
            <p14:sldId id="309"/>
            <p14:sldId id="274"/>
            <p14:sldId id="295"/>
            <p14:sldId id="276"/>
            <p14:sldId id="277"/>
            <p14:sldId id="298"/>
            <p14:sldId id="299"/>
            <p14:sldId id="296"/>
            <p14:sldId id="297"/>
          </p14:sldIdLst>
        </p14:section>
        <p14:section name="Presentation of Results" id="{11337246-435B-434E-950C-0D538AABAE9F}">
          <p14:sldIdLst>
            <p14:sldId id="279"/>
            <p14:sldId id="293"/>
            <p14:sldId id="294"/>
          </p14:sldIdLst>
        </p14:section>
        <p14:section name="Conclusions" id="{4BC7601F-FF35-4502-B6F0-E8A4CD81F6B8}">
          <p14:sldIdLst>
            <p14:sldId id="260"/>
          </p14:sldIdLst>
        </p14:section>
        <p14:section name="Epistemic Uncertainty Propagation" id="{8E0BCD18-AAAF-4EC7-8BE5-2B34B7CF74D0}">
          <p14:sldIdLst/>
        </p14:section>
        <p14:section name="Xfoil_challenge" id="{FE2FB16A-512F-4F43-9A32-939B72EB6459}">
          <p14:sldIdLst>
            <p14:sldId id="259"/>
            <p14:sldId id="312"/>
            <p14:sldId id="311"/>
            <p14:sldId id="310"/>
          </p14:sldIdLst>
        </p14:section>
        <p14:section name="Third problem: Michell truss" id="{D9FE9511-D9EF-4C6D-96E5-4B68C627159B}">
          <p14:sldIdLst>
            <p14:sldId id="265"/>
            <p14:sldId id="266"/>
            <p14:sldId id="300"/>
            <p14:sldId id="269"/>
          </p14:sldIdLst>
        </p14:section>
        <p14:section name="First problem: Cantilever beam" id="{1070F2ED-CA37-4BF3-A45A-7FE498C0404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oannou, Ioanna" initials="II" lastIdx="1" clrIdx="0">
    <p:extLst>
      <p:ext uri="{19B8F6BF-5375-455C-9EA6-DF929625EA0E}">
        <p15:presenceInfo xmlns:p15="http://schemas.microsoft.com/office/powerpoint/2012/main" userId="Ioannou, Ioan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81F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5" autoAdjust="0"/>
    <p:restoredTop sz="81155" autoAdjust="0"/>
  </p:normalViewPr>
  <p:slideViewPr>
    <p:cSldViewPr snapToGrid="0">
      <p:cViewPr varScale="1">
        <p:scale>
          <a:sx n="69" d="100"/>
          <a:sy n="69" d="100"/>
        </p:scale>
        <p:origin x="26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55B70-428E-4B67-80FE-308D5B662365}"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1378A-5EC7-4DC3-AED8-78609E67151F}" type="slidenum">
              <a:rPr lang="en-US" smtClean="0"/>
              <a:t>‹#›</a:t>
            </a:fld>
            <a:endParaRPr lang="en-US"/>
          </a:p>
        </p:txBody>
      </p:sp>
    </p:spTree>
    <p:extLst>
      <p:ext uri="{BB962C8B-B14F-4D97-AF65-F5344CB8AC3E}">
        <p14:creationId xmlns:p14="http://schemas.microsoft.com/office/powerpoint/2010/main" val="1398120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Dispersive monte </a:t>
            </a:r>
            <a:r>
              <a:rPr lang="en-US" dirty="0" err="1"/>
              <a:t>carlo</a:t>
            </a:r>
            <a:r>
              <a:rPr lang="en-US" dirty="0"/>
              <a:t> - reference</a:t>
            </a:r>
          </a:p>
        </p:txBody>
      </p:sp>
      <p:sp>
        <p:nvSpPr>
          <p:cNvPr id="4" name="Slide Number Placeholder 3"/>
          <p:cNvSpPr>
            <a:spLocks noGrp="1"/>
          </p:cNvSpPr>
          <p:nvPr>
            <p:ph type="sldNum" sz="quarter" idx="5"/>
          </p:nvPr>
        </p:nvSpPr>
        <p:spPr/>
        <p:txBody>
          <a:bodyPr/>
          <a:lstStyle/>
          <a:p>
            <a:fld id="{7F71378A-5EC7-4DC3-AED8-78609E67151F}" type="slidenum">
              <a:rPr lang="en-US" smtClean="0"/>
              <a:t>4</a:t>
            </a:fld>
            <a:endParaRPr lang="en-US"/>
          </a:p>
        </p:txBody>
      </p:sp>
    </p:spTree>
    <p:extLst>
      <p:ext uri="{BB962C8B-B14F-4D97-AF65-F5344CB8AC3E}">
        <p14:creationId xmlns:p14="http://schemas.microsoft.com/office/powerpoint/2010/main" val="645721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is built on the assumption that the model can</a:t>
            </a:r>
          </a:p>
          <a:p>
            <a:r>
              <a:rPr lang="en-US" dirty="0"/>
              <a:t>be approximated well with a first order Taylor expansion over the input intervals. That is, the</a:t>
            </a:r>
          </a:p>
          <a:p>
            <a:r>
              <a:rPr lang="en-US" dirty="0"/>
              <a:t>function must be (close to) linear given the input uncertainty.</a:t>
            </a:r>
          </a:p>
          <a:p>
            <a:pPr rtl="0" fontAlgn="base">
              <a:spcBef>
                <a:spcPts val="640"/>
              </a:spcBef>
              <a:spcAft>
                <a:spcPts val="0"/>
              </a:spcAft>
              <a:buFont typeface="Arial" panose="020B0604020202020204" pitchFamily="34" charset="0"/>
              <a:buChar char="•"/>
            </a:pPr>
            <a:r>
              <a:rPr lang="en-US" sz="3200" b="0" i="0" u="none" strike="noStrike" dirty="0">
                <a:solidFill>
                  <a:srgbClr val="FFFFFF"/>
                </a:solidFill>
                <a:effectLst/>
                <a:latin typeface="Times New Roman" panose="02020603050405020304" pitchFamily="18" charset="0"/>
              </a:rPr>
              <a:t>“Sample” from around interval </a:t>
            </a:r>
          </a:p>
          <a:p>
            <a:pPr marL="742950" lvl="1" indent="-285750" rtl="0" fontAlgn="base">
              <a:spcBef>
                <a:spcPts val="560"/>
              </a:spcBef>
              <a:spcAft>
                <a:spcPts val="0"/>
              </a:spcAft>
              <a:buFont typeface="Arial" panose="020B0604020202020204" pitchFamily="34" charset="0"/>
              <a:buChar char="•"/>
            </a:pPr>
            <a:r>
              <a:rPr lang="en-US" sz="2800" b="0" i="0" u="none" strike="noStrike" dirty="0">
                <a:solidFill>
                  <a:srgbClr val="00CC00"/>
                </a:solidFill>
                <a:effectLst/>
                <a:latin typeface="Times New Roman" panose="02020603050405020304" pitchFamily="18" charset="0"/>
              </a:rPr>
              <a:t>Points not necessarily inside the interval!</a:t>
            </a:r>
          </a:p>
          <a:p>
            <a:pPr rtl="0" fontAlgn="base">
              <a:spcBef>
                <a:spcPts val="640"/>
              </a:spcBef>
              <a:spcAft>
                <a:spcPts val="0"/>
              </a:spcAft>
              <a:buFont typeface="Arial" panose="020B0604020202020204" pitchFamily="34" charset="0"/>
              <a:buChar char="•"/>
            </a:pPr>
            <a:br>
              <a:rPr lang="en-US" b="0" dirty="0">
                <a:effectLst/>
              </a:rPr>
            </a:br>
            <a:r>
              <a:rPr lang="en-US" sz="3200" b="0" i="0" u="none" strike="noStrike" dirty="0">
                <a:solidFill>
                  <a:srgbClr val="FFFFFF"/>
                </a:solidFill>
                <a:effectLst/>
                <a:latin typeface="Times New Roman" panose="02020603050405020304" pitchFamily="18" charset="0"/>
              </a:rPr>
              <a:t>Scale results to get an asymptotically correct estimate of the interval uncertainty of the output</a:t>
            </a:r>
          </a:p>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14</a:t>
            </a:fld>
            <a:endParaRPr lang="en-US"/>
          </a:p>
        </p:txBody>
      </p:sp>
    </p:spTree>
    <p:extLst>
      <p:ext uri="{BB962C8B-B14F-4D97-AF65-F5344CB8AC3E}">
        <p14:creationId xmlns:p14="http://schemas.microsoft.com/office/powerpoint/2010/main" val="392159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is built on the assumption that the model can</a:t>
            </a:r>
          </a:p>
          <a:p>
            <a:r>
              <a:rPr lang="en-US" dirty="0"/>
              <a:t>be approximated well with a first order Taylor expansion over the input intervals. That is, the</a:t>
            </a:r>
          </a:p>
          <a:p>
            <a:r>
              <a:rPr lang="en-US" dirty="0"/>
              <a:t>function must be (close to) linear given the input uncertainty.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 </a:t>
            </a:r>
            <a:r>
              <a:rPr lang="en-US" sz="1200" dirty="0">
                <a:solidFill>
                  <a:srgbClr val="00B050"/>
                </a:solidFill>
                <a:latin typeface="Consolas" panose="020B0609020204030204" pitchFamily="49" charset="0"/>
              </a:rPr>
              <a:t>Need to better understand how to get the statement on the 200 samples. </a:t>
            </a:r>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15</a:t>
            </a:fld>
            <a:endParaRPr lang="en-US"/>
          </a:p>
        </p:txBody>
      </p:sp>
    </p:spTree>
    <p:extLst>
      <p:ext uri="{BB962C8B-B14F-4D97-AF65-F5344CB8AC3E}">
        <p14:creationId xmlns:p14="http://schemas.microsoft.com/office/powerpoint/2010/main" val="664734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is built on the assumption that the model can</a:t>
            </a:r>
          </a:p>
          <a:p>
            <a:r>
              <a:rPr lang="en-US" dirty="0"/>
              <a:t>be approximated well with a first order Taylor expansion over the input intervals. That is, the</a:t>
            </a:r>
          </a:p>
          <a:p>
            <a:r>
              <a:rPr lang="en-US" dirty="0"/>
              <a:t>function must be (close to) linear given the input uncertainty.</a:t>
            </a:r>
          </a:p>
        </p:txBody>
      </p:sp>
      <p:sp>
        <p:nvSpPr>
          <p:cNvPr id="4" name="Slide Number Placeholder 3"/>
          <p:cNvSpPr>
            <a:spLocks noGrp="1"/>
          </p:cNvSpPr>
          <p:nvPr>
            <p:ph type="sldNum" sz="quarter" idx="5"/>
          </p:nvPr>
        </p:nvSpPr>
        <p:spPr/>
        <p:txBody>
          <a:bodyPr/>
          <a:lstStyle/>
          <a:p>
            <a:fld id="{7F71378A-5EC7-4DC3-AED8-78609E67151F}" type="slidenum">
              <a:rPr lang="en-US" smtClean="0"/>
              <a:t>16</a:t>
            </a:fld>
            <a:endParaRPr lang="en-US"/>
          </a:p>
        </p:txBody>
      </p:sp>
    </p:spTree>
    <p:extLst>
      <p:ext uri="{BB962C8B-B14F-4D97-AF65-F5344CB8AC3E}">
        <p14:creationId xmlns:p14="http://schemas.microsoft.com/office/powerpoint/2010/main" val="377783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 solution is guaranteed to be the global optimum of </a:t>
            </a:r>
            <a:r>
              <a:rPr lang="en-US" dirty="0" err="1"/>
              <a:t>theobjective</a:t>
            </a:r>
            <a:r>
              <a:rPr lang="en-US" dirty="0"/>
              <a:t> function, only if the output of the model is unimodal, which is seldom the case. The</a:t>
            </a:r>
          </a:p>
          <a:p>
            <a:r>
              <a:rPr lang="en-US" dirty="0"/>
              <a:t>major drawback of these methods is that they do not broadly explore the valid search space and therefore tend to concentrate on local optima, which is a problem if the model is highly nonlinear, e.g., has multiple local minima and maxima next to the global minimum or maximum. A possible solution to this would be to sample widely in the valid search space for initial values to ensure that as wide as possible a search space is explored.</a:t>
            </a:r>
          </a:p>
        </p:txBody>
      </p:sp>
      <p:sp>
        <p:nvSpPr>
          <p:cNvPr id="4" name="Slide Number Placeholder 3"/>
          <p:cNvSpPr>
            <a:spLocks noGrp="1"/>
          </p:cNvSpPr>
          <p:nvPr>
            <p:ph type="sldNum" sz="quarter" idx="5"/>
          </p:nvPr>
        </p:nvSpPr>
        <p:spPr/>
        <p:txBody>
          <a:bodyPr/>
          <a:lstStyle/>
          <a:p>
            <a:fld id="{7F71378A-5EC7-4DC3-AED8-78609E67151F}" type="slidenum">
              <a:rPr lang="en-US" smtClean="0"/>
              <a:t>17</a:t>
            </a:fld>
            <a:endParaRPr lang="en-US"/>
          </a:p>
        </p:txBody>
      </p:sp>
    </p:spTree>
    <p:extLst>
      <p:ext uri="{BB962C8B-B14F-4D97-AF65-F5344CB8AC3E}">
        <p14:creationId xmlns:p14="http://schemas.microsoft.com/office/powerpoint/2010/main" val="129349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18</a:t>
            </a:fld>
            <a:endParaRPr lang="en-US"/>
          </a:p>
        </p:txBody>
      </p:sp>
    </p:spTree>
    <p:extLst>
      <p:ext uri="{BB962C8B-B14F-4D97-AF65-F5344CB8AC3E}">
        <p14:creationId xmlns:p14="http://schemas.microsoft.com/office/powerpoint/2010/main" val="344435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19</a:t>
            </a:fld>
            <a:endParaRPr lang="en-US"/>
          </a:p>
        </p:txBody>
      </p:sp>
    </p:spTree>
    <p:extLst>
      <p:ext uri="{BB962C8B-B14F-4D97-AF65-F5344CB8AC3E}">
        <p14:creationId xmlns:p14="http://schemas.microsoft.com/office/powerpoint/2010/main" val="170190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and 9 slices </a:t>
            </a:r>
          </a:p>
        </p:txBody>
      </p:sp>
      <p:sp>
        <p:nvSpPr>
          <p:cNvPr id="4" name="Slide Number Placeholder 3"/>
          <p:cNvSpPr>
            <a:spLocks noGrp="1"/>
          </p:cNvSpPr>
          <p:nvPr>
            <p:ph type="sldNum" sz="quarter" idx="5"/>
          </p:nvPr>
        </p:nvSpPr>
        <p:spPr/>
        <p:txBody>
          <a:bodyPr/>
          <a:lstStyle/>
          <a:p>
            <a:fld id="{7F71378A-5EC7-4DC3-AED8-78609E67151F}" type="slidenum">
              <a:rPr lang="en-US" smtClean="0"/>
              <a:t>20</a:t>
            </a:fld>
            <a:endParaRPr lang="en-US"/>
          </a:p>
        </p:txBody>
      </p:sp>
    </p:spTree>
    <p:extLst>
      <p:ext uri="{BB962C8B-B14F-4D97-AF65-F5344CB8AC3E}">
        <p14:creationId xmlns:p14="http://schemas.microsoft.com/office/powerpoint/2010/main" val="225193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21</a:t>
            </a:fld>
            <a:endParaRPr lang="en-US"/>
          </a:p>
        </p:txBody>
      </p:sp>
    </p:spTree>
    <p:extLst>
      <p:ext uri="{BB962C8B-B14F-4D97-AF65-F5344CB8AC3E}">
        <p14:creationId xmlns:p14="http://schemas.microsoft.com/office/powerpoint/2010/main" val="240816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22</a:t>
            </a:fld>
            <a:endParaRPr lang="en-US"/>
          </a:p>
        </p:txBody>
      </p:sp>
    </p:spTree>
    <p:extLst>
      <p:ext uri="{BB962C8B-B14F-4D97-AF65-F5344CB8AC3E}">
        <p14:creationId xmlns:p14="http://schemas.microsoft.com/office/powerpoint/2010/main" val="3574615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FFFFFF"/>
                </a:solidFill>
                <a:effectLst/>
                <a:latin typeface="Consolas" panose="020B0609020204030204" pitchFamily="49" charset="0"/>
              </a:rPr>
              <a:t>Talk about outer approximation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FFFFFF"/>
                </a:solidFill>
                <a:effectLst/>
                <a:latin typeface="Consolas" panose="020B0609020204030204" pitchFamily="49" charset="0"/>
              </a:rPr>
              <a:t>#distribution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9CDCFE"/>
                </a:solidFill>
                <a:effectLst/>
                <a:latin typeface="Consolas" panose="020B0609020204030204" pitchFamily="49" charset="0"/>
              </a:rPr>
              <a:t>y</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err="1">
                <a:solidFill>
                  <a:srgbClr val="4EC9B0"/>
                </a:solidFill>
                <a:effectLst/>
                <a:latin typeface="Consolas" panose="020B0609020204030204" pitchFamily="49" charset="0"/>
              </a:rPr>
              <a:t>UncertainNumber</a:t>
            </a:r>
            <a:r>
              <a:rPr lang="en-GB" b="0" dirty="0">
                <a:solidFill>
                  <a:srgbClr val="FFFFFF"/>
                </a:solidFill>
                <a:effectLst/>
                <a:latin typeface="Consolas" panose="020B0609020204030204" pitchFamily="49" charset="0"/>
              </a:rPr>
              <a:t>(</a:t>
            </a:r>
            <a:r>
              <a:rPr lang="en-GB" b="0" dirty="0">
                <a:solidFill>
                  <a:srgbClr val="9CDCFE"/>
                </a:solidFill>
                <a:effectLst/>
                <a:latin typeface="Consolas" panose="020B0609020204030204" pitchFamily="49" charset="0"/>
              </a:rPr>
              <a:t>essence</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‘distribution'</a:t>
            </a:r>
            <a:r>
              <a:rPr lang="en-GB" b="0" dirty="0">
                <a:solidFill>
                  <a:srgbClr val="FFFFFF"/>
                </a:solidFill>
                <a:effectLst/>
                <a:latin typeface="Consolas" panose="020B0609020204030204" pitchFamily="49" charset="0"/>
              </a:rPr>
              <a:t>, </a:t>
            </a:r>
            <a:r>
              <a:rPr lang="en-GB" b="0" dirty="0" err="1">
                <a:solidFill>
                  <a:srgbClr val="9CDCFE"/>
                </a:solidFill>
                <a:effectLst/>
                <a:latin typeface="Consolas" panose="020B0609020204030204" pitchFamily="49" charset="0"/>
              </a:rPr>
              <a:t>distribution_parameters</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"gaussian"</a:t>
            </a:r>
            <a:r>
              <a:rPr lang="en-GB" b="0" dirty="0">
                <a:solidFill>
                  <a:srgbClr val="FFFFFF"/>
                </a:solidFill>
                <a:effectLst/>
                <a:latin typeface="Consolas" panose="020B0609020204030204" pitchFamily="49" charset="0"/>
              </a:rPr>
              <a:t>,[1.0, </a:t>
            </a:r>
            <a:r>
              <a:rPr lang="en-GB" b="0" dirty="0">
                <a:solidFill>
                  <a:srgbClr val="B5CEA8"/>
                </a:solidFill>
                <a:effectLst/>
                <a:latin typeface="Consolas" panose="020B0609020204030204" pitchFamily="49" charset="0"/>
              </a:rPr>
              <a:t>0.10</a:t>
            </a:r>
            <a:r>
              <a:rPr lang="en-GB" b="0" dirty="0">
                <a:solidFill>
                  <a:srgbClr val="FFFFFF"/>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9CDCFE"/>
                </a:solidFill>
                <a:effectLst/>
                <a:latin typeface="Consolas" panose="020B0609020204030204" pitchFamily="49" charset="0"/>
              </a:rPr>
              <a:t>#pbox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9CDCFE"/>
                </a:solidFill>
                <a:effectLst/>
                <a:latin typeface="Consolas" panose="020B0609020204030204" pitchFamily="49" charset="0"/>
              </a:rPr>
              <a:t>y</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err="1">
                <a:solidFill>
                  <a:srgbClr val="4EC9B0"/>
                </a:solidFill>
                <a:effectLst/>
                <a:latin typeface="Consolas" panose="020B0609020204030204" pitchFamily="49" charset="0"/>
              </a:rPr>
              <a:t>UncertainNumber</a:t>
            </a:r>
            <a:r>
              <a:rPr lang="en-GB" b="0" dirty="0">
                <a:solidFill>
                  <a:srgbClr val="FFFFFF"/>
                </a:solidFill>
                <a:effectLst/>
                <a:latin typeface="Consolas" panose="020B0609020204030204" pitchFamily="49" charset="0"/>
              </a:rPr>
              <a:t>(</a:t>
            </a:r>
            <a:r>
              <a:rPr lang="en-GB" b="0" dirty="0">
                <a:solidFill>
                  <a:srgbClr val="9CDCFE"/>
                </a:solidFill>
                <a:effectLst/>
                <a:latin typeface="Consolas" panose="020B0609020204030204" pitchFamily="49" charset="0"/>
              </a:rPr>
              <a:t>essence</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pbox</a:t>
            </a:r>
            <a:r>
              <a:rPr lang="en-GB" b="0" dirty="0">
                <a:solidFill>
                  <a:srgbClr val="CE9178"/>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err="1">
                <a:solidFill>
                  <a:srgbClr val="9CDCFE"/>
                </a:solidFill>
                <a:effectLst/>
                <a:latin typeface="Consolas" panose="020B0609020204030204" pitchFamily="49" charset="0"/>
              </a:rPr>
              <a:t>distribution_parameters</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"gaussian"</a:t>
            </a:r>
            <a:r>
              <a:rPr lang="en-GB" b="0" dirty="0">
                <a:solidFill>
                  <a:srgbClr val="FFFFFF"/>
                </a:solidFill>
                <a:effectLst/>
                <a:latin typeface="Consolas" panose="020B0609020204030204" pitchFamily="49" charset="0"/>
              </a:rPr>
              <a:t>,[[</a:t>
            </a:r>
            <a:r>
              <a:rPr lang="en-GB" b="0" dirty="0">
                <a:solidFill>
                  <a:srgbClr val="B5CEA8"/>
                </a:solidFill>
                <a:effectLst/>
                <a:latin typeface="Consolas" panose="020B0609020204030204" pitchFamily="49" charset="0"/>
              </a:rPr>
              <a:t>0.5</a:t>
            </a:r>
            <a:r>
              <a:rPr lang="en-GB" b="0" dirty="0">
                <a:solidFill>
                  <a:srgbClr val="FFFFFF"/>
                </a:solidFill>
                <a:effectLst/>
                <a:latin typeface="Consolas" panose="020B0609020204030204" pitchFamily="49" charset="0"/>
              </a:rPr>
              <a:t>, </a:t>
            </a:r>
            <a:r>
              <a:rPr lang="en-GB" b="0" dirty="0">
                <a:solidFill>
                  <a:srgbClr val="B5CEA8"/>
                </a:solidFill>
                <a:effectLst/>
                <a:latin typeface="Consolas" panose="020B0609020204030204" pitchFamily="49" charset="0"/>
              </a:rPr>
              <a:t>1.5</a:t>
            </a:r>
            <a:r>
              <a:rPr lang="en-GB" b="0" dirty="0">
                <a:solidFill>
                  <a:srgbClr val="FFFFFF"/>
                </a:solidFill>
                <a:effectLst/>
                <a:latin typeface="Consolas" panose="020B0609020204030204" pitchFamily="49" charset="0"/>
              </a:rPr>
              <a:t>], </a:t>
            </a:r>
            <a:r>
              <a:rPr lang="en-GB" b="0" dirty="0">
                <a:solidFill>
                  <a:srgbClr val="B5CEA8"/>
                </a:solidFill>
                <a:effectLst/>
                <a:latin typeface="Consolas" panose="020B0609020204030204" pitchFamily="49" charset="0"/>
              </a:rPr>
              <a:t>0.10</a:t>
            </a:r>
            <a:r>
              <a:rPr lang="en-GB" b="0" dirty="0">
                <a:solidFill>
                  <a:srgbClr val="FFFFFF"/>
                </a:solidFill>
                <a:effectLst/>
                <a:latin typeface="Consolas" panose="020B0609020204030204" pitchFamily="49" charset="0"/>
              </a:rPr>
              <a:t>]])</a:t>
            </a:r>
          </a:p>
          <a:p>
            <a:endParaRPr lang="en-US" dirty="0"/>
          </a:p>
          <a:p>
            <a:r>
              <a:rPr lang="en-US" dirty="0"/>
              <a:t>F distribution or lognormal </a:t>
            </a:r>
          </a:p>
          <a:p>
            <a:r>
              <a:rPr lang="en-US" dirty="0" err="1"/>
              <a:t>tOp</a:t>
            </a:r>
            <a:r>
              <a:rPr lang="en-US" dirty="0"/>
              <a:t>, </a:t>
            </a:r>
            <a:r>
              <a:rPr lang="en-US" dirty="0" err="1"/>
              <a:t>bOt</a:t>
            </a:r>
            <a:r>
              <a:rPr lang="en-US" dirty="0"/>
              <a:t> really matter for tails. </a:t>
            </a:r>
          </a:p>
          <a:p>
            <a:r>
              <a:rPr lang="en-US" dirty="0"/>
              <a:t>Tail emphasizing algorithms. </a:t>
            </a:r>
          </a:p>
        </p:txBody>
      </p:sp>
      <p:sp>
        <p:nvSpPr>
          <p:cNvPr id="4" name="Slide Number Placeholder 3"/>
          <p:cNvSpPr>
            <a:spLocks noGrp="1"/>
          </p:cNvSpPr>
          <p:nvPr>
            <p:ph type="sldNum" sz="quarter" idx="5"/>
          </p:nvPr>
        </p:nvSpPr>
        <p:spPr/>
        <p:txBody>
          <a:bodyPr/>
          <a:lstStyle/>
          <a:p>
            <a:fld id="{7F71378A-5EC7-4DC3-AED8-78609E67151F}" type="slidenum">
              <a:rPr lang="en-US" smtClean="0"/>
              <a:t>23</a:t>
            </a:fld>
            <a:endParaRPr lang="en-US"/>
          </a:p>
        </p:txBody>
      </p:sp>
    </p:spTree>
    <p:extLst>
      <p:ext uri="{BB962C8B-B14F-4D97-AF65-F5344CB8AC3E}">
        <p14:creationId xmlns:p14="http://schemas.microsoft.com/office/powerpoint/2010/main" val="59583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figures to distributions. </a:t>
            </a:r>
          </a:p>
        </p:txBody>
      </p:sp>
      <p:sp>
        <p:nvSpPr>
          <p:cNvPr id="4" name="Slide Number Placeholder 3"/>
          <p:cNvSpPr>
            <a:spLocks noGrp="1"/>
          </p:cNvSpPr>
          <p:nvPr>
            <p:ph type="sldNum" sz="quarter" idx="5"/>
          </p:nvPr>
        </p:nvSpPr>
        <p:spPr/>
        <p:txBody>
          <a:bodyPr/>
          <a:lstStyle/>
          <a:p>
            <a:fld id="{7F71378A-5EC7-4DC3-AED8-78609E67151F}" type="slidenum">
              <a:rPr lang="en-US" smtClean="0"/>
              <a:t>5</a:t>
            </a:fld>
            <a:endParaRPr lang="en-US"/>
          </a:p>
        </p:txBody>
      </p:sp>
    </p:spTree>
    <p:extLst>
      <p:ext uri="{BB962C8B-B14F-4D97-AF65-F5344CB8AC3E}">
        <p14:creationId xmlns:p14="http://schemas.microsoft.com/office/powerpoint/2010/main" val="1898898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24</a:t>
            </a:fld>
            <a:endParaRPr lang="en-US"/>
          </a:p>
        </p:txBody>
      </p:sp>
    </p:spTree>
    <p:extLst>
      <p:ext uri="{BB962C8B-B14F-4D97-AF65-F5344CB8AC3E}">
        <p14:creationId xmlns:p14="http://schemas.microsoft.com/office/powerpoint/2010/main" val="3031481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25</a:t>
            </a:fld>
            <a:endParaRPr lang="en-US"/>
          </a:p>
        </p:txBody>
      </p:sp>
    </p:spTree>
    <p:extLst>
      <p:ext uri="{BB962C8B-B14F-4D97-AF65-F5344CB8AC3E}">
        <p14:creationId xmlns:p14="http://schemas.microsoft.com/office/powerpoint/2010/main" val="4040807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26</a:t>
            </a:fld>
            <a:endParaRPr lang="en-US"/>
          </a:p>
        </p:txBody>
      </p:sp>
    </p:spTree>
    <p:extLst>
      <p:ext uri="{BB962C8B-B14F-4D97-AF65-F5344CB8AC3E}">
        <p14:creationId xmlns:p14="http://schemas.microsoft.com/office/powerpoint/2010/main" val="3238585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FFFFFF"/>
                </a:solidFill>
                <a:effectLst/>
                <a:latin typeface="Consolas" panose="020B0609020204030204" pitchFamily="49" charset="0"/>
              </a:rPr>
              <a:t>Talk about outer approximation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FFFFFF"/>
                </a:solidFill>
                <a:effectLst/>
                <a:latin typeface="Consolas" panose="020B0609020204030204" pitchFamily="49" charset="0"/>
              </a:rPr>
              <a:t>#distribution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9CDCFE"/>
                </a:solidFill>
                <a:effectLst/>
                <a:latin typeface="Consolas" panose="020B0609020204030204" pitchFamily="49" charset="0"/>
              </a:rPr>
              <a:t>y</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err="1">
                <a:solidFill>
                  <a:srgbClr val="4EC9B0"/>
                </a:solidFill>
                <a:effectLst/>
                <a:latin typeface="Consolas" panose="020B0609020204030204" pitchFamily="49" charset="0"/>
              </a:rPr>
              <a:t>UncertainNumber</a:t>
            </a:r>
            <a:r>
              <a:rPr lang="en-GB" b="0" dirty="0">
                <a:solidFill>
                  <a:srgbClr val="FFFFFF"/>
                </a:solidFill>
                <a:effectLst/>
                <a:latin typeface="Consolas" panose="020B0609020204030204" pitchFamily="49" charset="0"/>
              </a:rPr>
              <a:t>(</a:t>
            </a:r>
            <a:r>
              <a:rPr lang="en-GB" b="0" dirty="0">
                <a:solidFill>
                  <a:srgbClr val="9CDCFE"/>
                </a:solidFill>
                <a:effectLst/>
                <a:latin typeface="Consolas" panose="020B0609020204030204" pitchFamily="49" charset="0"/>
              </a:rPr>
              <a:t>essence</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‘distribution'</a:t>
            </a:r>
            <a:r>
              <a:rPr lang="en-GB" b="0" dirty="0">
                <a:solidFill>
                  <a:srgbClr val="FFFFFF"/>
                </a:solidFill>
                <a:effectLst/>
                <a:latin typeface="Consolas" panose="020B0609020204030204" pitchFamily="49" charset="0"/>
              </a:rPr>
              <a:t>, </a:t>
            </a:r>
            <a:r>
              <a:rPr lang="en-GB" b="0" dirty="0" err="1">
                <a:solidFill>
                  <a:srgbClr val="9CDCFE"/>
                </a:solidFill>
                <a:effectLst/>
                <a:latin typeface="Consolas" panose="020B0609020204030204" pitchFamily="49" charset="0"/>
              </a:rPr>
              <a:t>distribution_parameters</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"gaussian"</a:t>
            </a:r>
            <a:r>
              <a:rPr lang="en-GB" b="0" dirty="0">
                <a:solidFill>
                  <a:srgbClr val="FFFFFF"/>
                </a:solidFill>
                <a:effectLst/>
                <a:latin typeface="Consolas" panose="020B0609020204030204" pitchFamily="49" charset="0"/>
              </a:rPr>
              <a:t>,[1.0, </a:t>
            </a:r>
            <a:r>
              <a:rPr lang="en-GB" b="0" dirty="0">
                <a:solidFill>
                  <a:srgbClr val="B5CEA8"/>
                </a:solidFill>
                <a:effectLst/>
                <a:latin typeface="Consolas" panose="020B0609020204030204" pitchFamily="49" charset="0"/>
              </a:rPr>
              <a:t>0.10</a:t>
            </a:r>
            <a:r>
              <a:rPr lang="en-GB" b="0" dirty="0">
                <a:solidFill>
                  <a:srgbClr val="FFFFFF"/>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9CDCFE"/>
                </a:solidFill>
                <a:effectLst/>
                <a:latin typeface="Consolas" panose="020B0609020204030204" pitchFamily="49" charset="0"/>
              </a:rPr>
              <a:t>#pbox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9CDCFE"/>
                </a:solidFill>
                <a:effectLst/>
                <a:latin typeface="Consolas" panose="020B0609020204030204" pitchFamily="49" charset="0"/>
              </a:rPr>
              <a:t>y</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err="1">
                <a:solidFill>
                  <a:srgbClr val="4EC9B0"/>
                </a:solidFill>
                <a:effectLst/>
                <a:latin typeface="Consolas" panose="020B0609020204030204" pitchFamily="49" charset="0"/>
              </a:rPr>
              <a:t>UncertainNumber</a:t>
            </a:r>
            <a:r>
              <a:rPr lang="en-GB" b="0" dirty="0">
                <a:solidFill>
                  <a:srgbClr val="FFFFFF"/>
                </a:solidFill>
                <a:effectLst/>
                <a:latin typeface="Consolas" panose="020B0609020204030204" pitchFamily="49" charset="0"/>
              </a:rPr>
              <a:t>(</a:t>
            </a:r>
            <a:r>
              <a:rPr lang="en-GB" b="0" dirty="0">
                <a:solidFill>
                  <a:srgbClr val="9CDCFE"/>
                </a:solidFill>
                <a:effectLst/>
                <a:latin typeface="Consolas" panose="020B0609020204030204" pitchFamily="49" charset="0"/>
              </a:rPr>
              <a:t>essence</a:t>
            </a:r>
            <a:r>
              <a:rPr lang="en-GB" b="0" dirty="0">
                <a:solidFill>
                  <a:srgbClr val="FFFFFF"/>
                </a:solidFill>
                <a:effectLst/>
                <a:latin typeface="Consolas" panose="020B0609020204030204" pitchFamily="49" charset="0"/>
              </a:rPr>
              <a:t> </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pbox</a:t>
            </a:r>
            <a:r>
              <a:rPr lang="en-GB" b="0" dirty="0">
                <a:solidFill>
                  <a:srgbClr val="CE9178"/>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err="1">
                <a:solidFill>
                  <a:srgbClr val="9CDCFE"/>
                </a:solidFill>
                <a:effectLst/>
                <a:latin typeface="Consolas" panose="020B0609020204030204" pitchFamily="49" charset="0"/>
              </a:rPr>
              <a:t>distribution_parameters</a:t>
            </a:r>
            <a:r>
              <a:rPr lang="en-GB" b="0" dirty="0">
                <a:solidFill>
                  <a:srgbClr val="D4D4D4"/>
                </a:solidFill>
                <a:effectLst/>
                <a:latin typeface="Consolas" panose="020B0609020204030204" pitchFamily="49" charset="0"/>
              </a:rPr>
              <a:t>=</a:t>
            </a:r>
            <a:r>
              <a:rPr lang="en-GB" b="0" dirty="0">
                <a:solidFill>
                  <a:srgbClr val="FFFFFF"/>
                </a:solidFill>
                <a:effectLst/>
                <a:latin typeface="Consolas" panose="020B0609020204030204" pitchFamily="49" charset="0"/>
              </a:rPr>
              <a:t> [</a:t>
            </a:r>
            <a:r>
              <a:rPr lang="en-GB" b="0" dirty="0">
                <a:solidFill>
                  <a:srgbClr val="CE9178"/>
                </a:solidFill>
                <a:effectLst/>
                <a:latin typeface="Consolas" panose="020B0609020204030204" pitchFamily="49" charset="0"/>
              </a:rPr>
              <a:t>"gaussian"</a:t>
            </a:r>
            <a:r>
              <a:rPr lang="en-GB" b="0" dirty="0">
                <a:solidFill>
                  <a:srgbClr val="FFFFFF"/>
                </a:solidFill>
                <a:effectLst/>
                <a:latin typeface="Consolas" panose="020B0609020204030204" pitchFamily="49" charset="0"/>
              </a:rPr>
              <a:t>,[[</a:t>
            </a:r>
            <a:r>
              <a:rPr lang="en-GB" b="0" dirty="0">
                <a:solidFill>
                  <a:srgbClr val="B5CEA8"/>
                </a:solidFill>
                <a:effectLst/>
                <a:latin typeface="Consolas" panose="020B0609020204030204" pitchFamily="49" charset="0"/>
              </a:rPr>
              <a:t>0.5</a:t>
            </a:r>
            <a:r>
              <a:rPr lang="en-GB" b="0" dirty="0">
                <a:solidFill>
                  <a:srgbClr val="FFFFFF"/>
                </a:solidFill>
                <a:effectLst/>
                <a:latin typeface="Consolas" panose="020B0609020204030204" pitchFamily="49" charset="0"/>
              </a:rPr>
              <a:t>, </a:t>
            </a:r>
            <a:r>
              <a:rPr lang="en-GB" b="0" dirty="0">
                <a:solidFill>
                  <a:srgbClr val="B5CEA8"/>
                </a:solidFill>
                <a:effectLst/>
                <a:latin typeface="Consolas" panose="020B0609020204030204" pitchFamily="49" charset="0"/>
              </a:rPr>
              <a:t>1.5</a:t>
            </a:r>
            <a:r>
              <a:rPr lang="en-GB" b="0" dirty="0">
                <a:solidFill>
                  <a:srgbClr val="FFFFFF"/>
                </a:solidFill>
                <a:effectLst/>
                <a:latin typeface="Consolas" panose="020B0609020204030204" pitchFamily="49" charset="0"/>
              </a:rPr>
              <a:t>], </a:t>
            </a:r>
            <a:r>
              <a:rPr lang="en-GB" b="0" dirty="0">
                <a:solidFill>
                  <a:srgbClr val="B5CEA8"/>
                </a:solidFill>
                <a:effectLst/>
                <a:latin typeface="Consolas" panose="020B0609020204030204" pitchFamily="49" charset="0"/>
              </a:rPr>
              <a:t>0.10</a:t>
            </a:r>
            <a:r>
              <a:rPr lang="en-GB" b="0" dirty="0">
                <a:solidFill>
                  <a:srgbClr val="FFFFFF"/>
                </a:solidFill>
                <a:effectLst/>
                <a:latin typeface="Consolas" panose="020B0609020204030204" pitchFamily="49" charset="0"/>
              </a:rPr>
              <a:t>]])</a:t>
            </a:r>
          </a:p>
          <a:p>
            <a:endParaRPr lang="en-US" dirty="0"/>
          </a:p>
          <a:p>
            <a:r>
              <a:rPr lang="en-US" dirty="0"/>
              <a:t>F distribution or lognormal </a:t>
            </a:r>
          </a:p>
          <a:p>
            <a:r>
              <a:rPr lang="en-US" dirty="0" err="1"/>
              <a:t>tOp</a:t>
            </a:r>
            <a:r>
              <a:rPr lang="en-US" dirty="0"/>
              <a:t>, </a:t>
            </a:r>
            <a:r>
              <a:rPr lang="en-US" dirty="0" err="1"/>
              <a:t>bOt</a:t>
            </a:r>
            <a:r>
              <a:rPr lang="en-US" dirty="0"/>
              <a:t> really matter for tails. </a:t>
            </a:r>
          </a:p>
          <a:p>
            <a:r>
              <a:rPr lang="en-US" dirty="0"/>
              <a:t>Tail emphasizing algorithms. </a:t>
            </a:r>
          </a:p>
        </p:txBody>
      </p:sp>
      <p:sp>
        <p:nvSpPr>
          <p:cNvPr id="4" name="Slide Number Placeholder 3"/>
          <p:cNvSpPr>
            <a:spLocks noGrp="1"/>
          </p:cNvSpPr>
          <p:nvPr>
            <p:ph type="sldNum" sz="quarter" idx="5"/>
          </p:nvPr>
        </p:nvSpPr>
        <p:spPr/>
        <p:txBody>
          <a:bodyPr/>
          <a:lstStyle/>
          <a:p>
            <a:fld id="{7F71378A-5EC7-4DC3-AED8-78609E67151F}" type="slidenum">
              <a:rPr lang="en-US" smtClean="0"/>
              <a:t>27</a:t>
            </a:fld>
            <a:endParaRPr lang="en-US"/>
          </a:p>
        </p:txBody>
      </p:sp>
    </p:spTree>
    <p:extLst>
      <p:ext uri="{BB962C8B-B14F-4D97-AF65-F5344CB8AC3E}">
        <p14:creationId xmlns:p14="http://schemas.microsoft.com/office/powerpoint/2010/main" val="787250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onsolas" panose="020B0609020204030204" pitchFamily="49" charset="0"/>
                <a:ea typeface="DengXian" panose="02010600030101010101" pitchFamily="2" charset="-122"/>
                <a:cs typeface="Times New Roman" panose="02020603050405020304" pitchFamily="18" charset="0"/>
              </a:rPr>
              <a:t>The function analyses the effect of each input individually assuming all other are reduced to intervals. It uses the `</a:t>
            </a:r>
            <a:r>
              <a:rPr lang="en-GB" sz="1800" dirty="0" err="1">
                <a:effectLst/>
                <a:latin typeface="Consolas" panose="020B0609020204030204" pitchFamily="49" charset="0"/>
                <a:ea typeface="DengXian" panose="02010600030101010101" pitchFamily="2" charset="-122"/>
                <a:cs typeface="Times New Roman" panose="02020603050405020304" pitchFamily="18" charset="0"/>
              </a:rPr>
              <a:t>extremepoints</a:t>
            </a:r>
            <a:r>
              <a:rPr lang="en-GB" sz="1800" dirty="0">
                <a:effectLst/>
                <a:latin typeface="Consolas" panose="020B0609020204030204" pitchFamily="49" charset="0"/>
                <a:ea typeface="DengXian" panose="02010600030101010101" pitchFamily="2" charset="-122"/>
                <a:cs typeface="Times New Roman" panose="02020603050405020304" pitchFamily="18" charset="0"/>
              </a:rPr>
              <a:t>` to determine the signs of the partial derivatives of the function. For each input, the function constructs a </a:t>
            </a:r>
            <a:r>
              <a:rPr lang="en-GB" sz="1800" dirty="0" err="1">
                <a:effectLst/>
                <a:latin typeface="Consolas" panose="020B0609020204030204" pitchFamily="49" charset="0"/>
                <a:ea typeface="DengXian" panose="02010600030101010101" pitchFamily="2" charset="-122"/>
                <a:cs typeface="Times New Roman" panose="02020603050405020304" pitchFamily="18" charset="0"/>
              </a:rPr>
              <a:t>pbox</a:t>
            </a:r>
            <a:r>
              <a:rPr lang="en-GB" sz="1800" dirty="0">
                <a:effectLst/>
                <a:latin typeface="Consolas" panose="020B0609020204030204" pitchFamily="49" charset="0"/>
                <a:ea typeface="DengXian" panose="02010600030101010101" pitchFamily="2" charset="-122"/>
                <a:cs typeface="Times New Roman" panose="02020603050405020304" pitchFamily="18" charset="0"/>
              </a:rPr>
              <a:t> output. </a:t>
            </a:r>
          </a:p>
          <a:p>
            <a:endParaRPr lang="en-GB" sz="1800" dirty="0">
              <a:effectLst/>
              <a:latin typeface="Consolas" panose="020B0609020204030204" pitchFamily="49" charset="0"/>
              <a:ea typeface="DengXian" panose="02010600030101010101" pitchFamily="2" charset="-122"/>
              <a:cs typeface="Times New Roman" panose="02020603050405020304" pitchFamily="18" charset="0"/>
            </a:endParaRPr>
          </a:p>
          <a:p>
            <a:r>
              <a:rPr lang="en-GB" sz="1800" dirty="0">
                <a:effectLst/>
                <a:latin typeface="Consolas" panose="020B0609020204030204" pitchFamily="49" charset="0"/>
                <a:ea typeface="DengXian" panose="02010600030101010101" pitchFamily="2" charset="-122"/>
                <a:cs typeface="Times New Roman" panose="02020603050405020304" pitchFamily="18" charset="0"/>
              </a:rPr>
              <a:t>All </a:t>
            </a:r>
            <a:r>
              <a:rPr lang="en-GB" sz="1800" dirty="0" err="1">
                <a:effectLst/>
                <a:latin typeface="Consolas" panose="020B0609020204030204" pitchFamily="49" charset="0"/>
                <a:ea typeface="DengXian" panose="02010600030101010101" pitchFamily="2" charset="-122"/>
                <a:cs typeface="Times New Roman" panose="02020603050405020304" pitchFamily="18" charset="0"/>
              </a:rPr>
              <a:t>itnervals</a:t>
            </a:r>
            <a:r>
              <a:rPr lang="en-GB" sz="1800" dirty="0">
                <a:effectLst/>
                <a:latin typeface="Consolas" panose="020B0609020204030204" pitchFamily="49" charset="0"/>
                <a:ea typeface="DengXian" panose="02010600030101010101" pitchFamily="2" charset="-122"/>
                <a:cs typeface="Times New Roman" panose="02020603050405020304" pitchFamily="18" charset="0"/>
              </a:rPr>
              <a:t> an interval. More than one?</a:t>
            </a:r>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28</a:t>
            </a:fld>
            <a:endParaRPr lang="en-US"/>
          </a:p>
        </p:txBody>
      </p:sp>
    </p:spTree>
    <p:extLst>
      <p:ext uri="{BB962C8B-B14F-4D97-AF65-F5344CB8AC3E}">
        <p14:creationId xmlns:p14="http://schemas.microsoft.com/office/powerpoint/2010/main" val="205781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29</a:t>
            </a:fld>
            <a:endParaRPr lang="en-US"/>
          </a:p>
        </p:txBody>
      </p:sp>
    </p:spTree>
    <p:extLst>
      <p:ext uri="{BB962C8B-B14F-4D97-AF65-F5344CB8AC3E}">
        <p14:creationId xmlns:p14="http://schemas.microsoft.com/office/powerpoint/2010/main" val="1806057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30</a:t>
            </a:fld>
            <a:endParaRPr lang="en-US"/>
          </a:p>
        </p:txBody>
      </p:sp>
    </p:spTree>
    <p:extLst>
      <p:ext uri="{BB962C8B-B14F-4D97-AF65-F5344CB8AC3E}">
        <p14:creationId xmlns:p14="http://schemas.microsoft.com/office/powerpoint/2010/main" val="232542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31</a:t>
            </a:fld>
            <a:endParaRPr lang="en-US"/>
          </a:p>
        </p:txBody>
      </p:sp>
    </p:spTree>
    <p:extLst>
      <p:ext uri="{BB962C8B-B14F-4D97-AF65-F5344CB8AC3E}">
        <p14:creationId xmlns:p14="http://schemas.microsoft.com/office/powerpoint/2010/main" val="3026007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e53ae89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e53ae895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e53ae89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e53ae895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4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estimate this</a:t>
            </a:r>
            <a:r>
              <a:rPr lang="en-US" sz="1200" b="1" dirty="0">
                <a:solidFill>
                  <a:srgbClr val="00B050"/>
                </a:solidFill>
                <a:latin typeface="Consolas" panose="020B0609020204030204" pitchFamily="49" charset="0"/>
              </a:rPr>
              <a:t>20% accuracy for 95% of cases (2 sigma) needs 50 ?</a:t>
            </a:r>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6</a:t>
            </a:fld>
            <a:endParaRPr lang="en-US"/>
          </a:p>
        </p:txBody>
      </p:sp>
    </p:spTree>
    <p:extLst>
      <p:ext uri="{BB962C8B-B14F-4D97-AF65-F5344CB8AC3E}">
        <p14:creationId xmlns:p14="http://schemas.microsoft.com/office/powerpoint/2010/main" val="1718959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e53ae89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e53ae895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2">
                    <a:lumMod val="60000"/>
                    <a:lumOff val="40000"/>
                  </a:schemeClr>
                </a:solidFill>
              </a:rPr>
              <a:t>The Reynolds number is a crucial parameter in aerodynamics that describes the relationship between inertial and viscous forces.</a:t>
            </a:r>
            <a:endParaRPr dirty="0"/>
          </a:p>
        </p:txBody>
      </p:sp>
    </p:spTree>
    <p:extLst>
      <p:ext uri="{BB962C8B-B14F-4D97-AF65-F5344CB8AC3E}">
        <p14:creationId xmlns:p14="http://schemas.microsoft.com/office/powerpoint/2010/main" val="2024331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e53ae89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e53ae895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421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 = Number of divisions,</a:t>
            </a:r>
          </a:p>
          <a:p>
            <a:pPr marL="171450" indent="-171450">
              <a:buFont typeface="Arial" panose="020B0604020202020204" pitchFamily="34" charset="0"/>
              <a:buChar char="•"/>
            </a:pPr>
            <a:r>
              <a:rPr lang="en-US" dirty="0"/>
              <a:t>Rout = between the width of the outer beams (black) and the overall length of the lattice, 𝐿.</a:t>
            </a:r>
          </a:p>
          <a:p>
            <a:pPr marL="171450" indent="-171450">
              <a:buFont typeface="Arial" panose="020B0604020202020204" pitchFamily="34" charset="0"/>
              <a:buChar char="•"/>
            </a:pPr>
            <a:r>
              <a:rPr lang="en-US" dirty="0"/>
              <a:t>Rin = the ratio between the width of the inner </a:t>
            </a:r>
            <a:r>
              <a:rPr lang="en-US" dirty="0" err="1"/>
              <a:t>beamsof</a:t>
            </a:r>
            <a:r>
              <a:rPr lang="en-US" dirty="0"/>
              <a:t> the lattice (white), excluding the second beams, and the width of the outer beams.</a:t>
            </a:r>
          </a:p>
          <a:p>
            <a:pPr marL="171450" indent="-171450">
              <a:buFont typeface="Arial" panose="020B0604020202020204" pitchFamily="34" charset="0"/>
              <a:buChar char="•"/>
            </a:pPr>
            <a:r>
              <a:rPr lang="en-US" dirty="0"/>
              <a:t>𝑅𝑖𝑛2= and the ratio between the width of the second inner beams (green) and the width of the outer beams.</a:t>
            </a:r>
          </a:p>
          <a:p>
            <a:pPr marL="171450" indent="-171450">
              <a:buFont typeface="Arial" panose="020B0604020202020204" pitchFamily="34" charset="0"/>
              <a:buChar char="•"/>
            </a:pPr>
            <a:r>
              <a:rPr lang="en-US" dirty="0"/>
              <a:t>F= downward load in </a:t>
            </a:r>
            <a:r>
              <a:rPr lang="en-US" dirty="0" err="1"/>
              <a:t>kN.</a:t>
            </a:r>
            <a:r>
              <a:rPr lang="en-US" dirty="0"/>
              <a:t> </a:t>
            </a:r>
          </a:p>
        </p:txBody>
      </p:sp>
      <p:sp>
        <p:nvSpPr>
          <p:cNvPr id="4" name="Slide Number Placeholder 3"/>
          <p:cNvSpPr>
            <a:spLocks noGrp="1"/>
          </p:cNvSpPr>
          <p:nvPr>
            <p:ph type="sldNum" sz="quarter" idx="5"/>
          </p:nvPr>
        </p:nvSpPr>
        <p:spPr/>
        <p:txBody>
          <a:bodyPr/>
          <a:lstStyle/>
          <a:p>
            <a:fld id="{7F71378A-5EC7-4DC3-AED8-78609E67151F}" type="slidenum">
              <a:rPr lang="en-US" smtClean="0"/>
              <a:t>38</a:t>
            </a:fld>
            <a:endParaRPr lang="en-US"/>
          </a:p>
        </p:txBody>
      </p:sp>
    </p:spTree>
    <p:extLst>
      <p:ext uri="{BB962C8B-B14F-4D97-AF65-F5344CB8AC3E}">
        <p14:creationId xmlns:p14="http://schemas.microsoft.com/office/powerpoint/2010/main" val="3519469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 = Number of divisions,</a:t>
            </a:r>
          </a:p>
          <a:p>
            <a:pPr marL="171450" indent="-171450">
              <a:buFont typeface="Arial" panose="020B0604020202020204" pitchFamily="34" charset="0"/>
              <a:buChar char="•"/>
            </a:pPr>
            <a:r>
              <a:rPr lang="en-US" dirty="0"/>
              <a:t>Rout = between the width of the outer beams (black) and the overall length of the lattice, 𝐿.</a:t>
            </a:r>
          </a:p>
          <a:p>
            <a:pPr marL="171450" indent="-171450">
              <a:buFont typeface="Arial" panose="020B0604020202020204" pitchFamily="34" charset="0"/>
              <a:buChar char="•"/>
            </a:pPr>
            <a:r>
              <a:rPr lang="en-US" dirty="0"/>
              <a:t>Rin = the ratio between the width of the inner </a:t>
            </a:r>
            <a:r>
              <a:rPr lang="en-US" dirty="0" err="1"/>
              <a:t>beamsof</a:t>
            </a:r>
            <a:r>
              <a:rPr lang="en-US" dirty="0"/>
              <a:t> the lattice (white), excluding the second beams, and the width of the outer beams.</a:t>
            </a:r>
          </a:p>
          <a:p>
            <a:pPr marL="171450" indent="-171450">
              <a:buFont typeface="Arial" panose="020B0604020202020204" pitchFamily="34" charset="0"/>
              <a:buChar char="•"/>
            </a:pPr>
            <a:r>
              <a:rPr lang="en-US" dirty="0"/>
              <a:t>𝑅𝑖𝑛2= and the ratio between the width of the second inner beams (green) and the width of the outer beams.</a:t>
            </a:r>
          </a:p>
          <a:p>
            <a:pPr marL="171450" indent="-171450">
              <a:buFont typeface="Arial" panose="020B0604020202020204" pitchFamily="34" charset="0"/>
              <a:buChar char="•"/>
            </a:pPr>
            <a:r>
              <a:rPr lang="en-US" dirty="0"/>
              <a:t>F= downward load in </a:t>
            </a:r>
            <a:r>
              <a:rPr lang="en-US" dirty="0" err="1"/>
              <a:t>kN.</a:t>
            </a:r>
            <a:r>
              <a:rPr lang="en-US" dirty="0"/>
              <a:t> </a:t>
            </a:r>
          </a:p>
        </p:txBody>
      </p:sp>
      <p:sp>
        <p:nvSpPr>
          <p:cNvPr id="4" name="Slide Number Placeholder 3"/>
          <p:cNvSpPr>
            <a:spLocks noGrp="1"/>
          </p:cNvSpPr>
          <p:nvPr>
            <p:ph type="sldNum" sz="quarter" idx="5"/>
          </p:nvPr>
        </p:nvSpPr>
        <p:spPr/>
        <p:txBody>
          <a:bodyPr/>
          <a:lstStyle/>
          <a:p>
            <a:fld id="{7F71378A-5EC7-4DC3-AED8-78609E67151F}" type="slidenum">
              <a:rPr lang="en-US" smtClean="0"/>
              <a:t>39</a:t>
            </a:fld>
            <a:endParaRPr lang="en-US"/>
          </a:p>
        </p:txBody>
      </p:sp>
    </p:spTree>
    <p:extLst>
      <p:ext uri="{BB962C8B-B14F-4D97-AF65-F5344CB8AC3E}">
        <p14:creationId xmlns:p14="http://schemas.microsoft.com/office/powerpoint/2010/main" val="273047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 = Number of divisions,</a:t>
            </a:r>
          </a:p>
          <a:p>
            <a:pPr marL="171450" indent="-171450">
              <a:buFont typeface="Arial" panose="020B0604020202020204" pitchFamily="34" charset="0"/>
              <a:buChar char="•"/>
            </a:pPr>
            <a:r>
              <a:rPr lang="en-US" dirty="0"/>
              <a:t>Rout = between the width of the outer beams (black) and the overall length of the lattice, 𝐿.</a:t>
            </a:r>
          </a:p>
          <a:p>
            <a:pPr marL="171450" indent="-171450">
              <a:buFont typeface="Arial" panose="020B0604020202020204" pitchFamily="34" charset="0"/>
              <a:buChar char="•"/>
            </a:pPr>
            <a:r>
              <a:rPr lang="en-US" dirty="0"/>
              <a:t>Rin = the ratio between the width of the inner </a:t>
            </a:r>
            <a:r>
              <a:rPr lang="en-US" dirty="0" err="1"/>
              <a:t>beamsof</a:t>
            </a:r>
            <a:r>
              <a:rPr lang="en-US" dirty="0"/>
              <a:t> the lattice (white), excluding the second beams, and the width of the outer beams.</a:t>
            </a:r>
          </a:p>
          <a:p>
            <a:pPr marL="171450" indent="-171450">
              <a:buFont typeface="Arial" panose="020B0604020202020204" pitchFamily="34" charset="0"/>
              <a:buChar char="•"/>
            </a:pPr>
            <a:r>
              <a:rPr lang="en-US" dirty="0"/>
              <a:t>𝑅𝑖𝑛2= and the ratio between the width of the second inner beams (green) and the width of the outer beams.</a:t>
            </a:r>
          </a:p>
          <a:p>
            <a:pPr marL="171450" indent="-171450">
              <a:buFont typeface="Arial" panose="020B0604020202020204" pitchFamily="34" charset="0"/>
              <a:buChar char="•"/>
            </a:pPr>
            <a:r>
              <a:rPr lang="en-US" dirty="0"/>
              <a:t>F= downward load in </a:t>
            </a:r>
            <a:r>
              <a:rPr lang="en-US" dirty="0" err="1"/>
              <a:t>kN.</a:t>
            </a:r>
            <a:r>
              <a:rPr lang="en-US" dirty="0"/>
              <a:t> </a:t>
            </a:r>
          </a:p>
        </p:txBody>
      </p:sp>
      <p:sp>
        <p:nvSpPr>
          <p:cNvPr id="4" name="Slide Number Placeholder 3"/>
          <p:cNvSpPr>
            <a:spLocks noGrp="1"/>
          </p:cNvSpPr>
          <p:nvPr>
            <p:ph type="sldNum" sz="quarter" idx="5"/>
          </p:nvPr>
        </p:nvSpPr>
        <p:spPr/>
        <p:txBody>
          <a:bodyPr/>
          <a:lstStyle/>
          <a:p>
            <a:fld id="{7F71378A-5EC7-4DC3-AED8-78609E67151F}" type="slidenum">
              <a:rPr lang="en-US" smtClean="0"/>
              <a:t>40</a:t>
            </a:fld>
            <a:endParaRPr lang="en-US"/>
          </a:p>
        </p:txBody>
      </p:sp>
    </p:spTree>
    <p:extLst>
      <p:ext uri="{BB962C8B-B14F-4D97-AF65-F5344CB8AC3E}">
        <p14:creationId xmlns:p14="http://schemas.microsoft.com/office/powerpoint/2010/main" val="1234264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if the dependency is not knows is to use </a:t>
            </a:r>
            <a:r>
              <a:rPr lang="en-GB" sz="1800" b="1" dirty="0">
                <a:effectLst/>
                <a:latin typeface="Calibri" panose="020F0502020204030204" pitchFamily="34" charset="0"/>
                <a:ea typeface="Calibri" panose="020F0502020204030204" pitchFamily="34" charset="0"/>
                <a:cs typeface="Arial" panose="020B0604020202020204" pitchFamily="34" charset="0"/>
              </a:rPr>
              <a:t>dispersive Monte Carlo</a:t>
            </a:r>
            <a:r>
              <a:rPr lang="en-GB" sz="1800" dirty="0">
                <a:effectLst/>
                <a:latin typeface="Calibri" panose="020F0502020204030204" pitchFamily="34" charset="0"/>
                <a:ea typeface="Calibri" panose="020F0502020204030204" pitchFamily="34" charset="0"/>
                <a:cs typeface="Arial" panose="020B0604020202020204" pitchFamily="34" charset="0"/>
              </a:rPr>
              <a:t> sampling, conservative approach but the paper simply discuses intrusive cases, in our </a:t>
            </a:r>
            <a:r>
              <a:rPr lang="en-GB" sz="1800">
                <a:effectLst/>
                <a:latin typeface="Calibri" panose="020F0502020204030204" pitchFamily="34" charset="0"/>
                <a:ea typeface="Calibri" panose="020F0502020204030204" pitchFamily="34" charset="0"/>
                <a:cs typeface="Arial" panose="020B0604020202020204" pitchFamily="34" charset="0"/>
              </a:rPr>
              <a:t>general black </a:t>
            </a:r>
            <a:r>
              <a:rPr lang="en-GB" sz="1800" dirty="0">
                <a:effectLst/>
                <a:latin typeface="Calibri" panose="020F0502020204030204" pitchFamily="34" charset="0"/>
                <a:ea typeface="Calibri" panose="020F0502020204030204" pitchFamily="34" charset="0"/>
                <a:cs typeface="Arial" panose="020B0604020202020204" pitchFamily="34" charset="0"/>
              </a:rPr>
              <a:t>box model how do you do that?</a:t>
            </a:r>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7</a:t>
            </a:fld>
            <a:endParaRPr lang="en-US"/>
          </a:p>
        </p:txBody>
      </p:sp>
    </p:spTree>
    <p:extLst>
      <p:ext uri="{BB962C8B-B14F-4D97-AF65-F5344CB8AC3E}">
        <p14:creationId xmlns:p14="http://schemas.microsoft.com/office/powerpoint/2010/main" val="240878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9</a:t>
            </a:fld>
            <a:endParaRPr lang="en-US"/>
          </a:p>
        </p:txBody>
      </p:sp>
    </p:spTree>
    <p:extLst>
      <p:ext uri="{BB962C8B-B14F-4D97-AF65-F5344CB8AC3E}">
        <p14:creationId xmlns:p14="http://schemas.microsoft.com/office/powerpoint/2010/main" val="424202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10</a:t>
            </a:fld>
            <a:endParaRPr lang="en-US"/>
          </a:p>
        </p:txBody>
      </p:sp>
    </p:spTree>
    <p:extLst>
      <p:ext uri="{BB962C8B-B14F-4D97-AF65-F5344CB8AC3E}">
        <p14:creationId xmlns:p14="http://schemas.microsoft.com/office/powerpoint/2010/main" val="114082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11</a:t>
            </a:fld>
            <a:endParaRPr lang="en-US"/>
          </a:p>
        </p:txBody>
      </p:sp>
    </p:spTree>
    <p:extLst>
      <p:ext uri="{BB962C8B-B14F-4D97-AF65-F5344CB8AC3E}">
        <p14:creationId xmlns:p14="http://schemas.microsoft.com/office/powerpoint/2010/main" val="29696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dirty="0"/>
              <a:t>In your outside ppt. Scott it is stated: ‘’</a:t>
            </a:r>
            <a:r>
              <a:rPr lang="en-US" sz="2800" b="0" i="0" u="none" strike="noStrike" dirty="0">
                <a:solidFill>
                  <a:srgbClr val="FFFFFF"/>
                </a:solidFill>
                <a:effectLst/>
                <a:latin typeface="Times New Roman" panose="02020603050405020304" pitchFamily="18" charset="0"/>
              </a:rPr>
              <a:t> </a:t>
            </a:r>
            <a:r>
              <a:rPr lang="en-US" sz="2800" b="0" i="0" u="none" strike="noStrike" dirty="0" err="1">
                <a:solidFill>
                  <a:srgbClr val="FFFFFF"/>
                </a:solidFill>
                <a:effectLst/>
                <a:latin typeface="Times New Roman" panose="02020603050405020304" pitchFamily="18" charset="0"/>
              </a:rPr>
              <a:t>ystematic</a:t>
            </a:r>
            <a:r>
              <a:rPr lang="en-US" sz="2800" b="0" i="0" u="none" strike="noStrike" dirty="0">
                <a:solidFill>
                  <a:srgbClr val="FFFFFF"/>
                </a:solidFill>
                <a:effectLst/>
                <a:latin typeface="Times New Roman" panose="02020603050405020304" pitchFamily="18" charset="0"/>
              </a:rPr>
              <a:t> or random sampling used for black boxes</a:t>
            </a:r>
          </a:p>
          <a:p>
            <a:pPr marL="742950" lvl="1" indent="-285750" rtl="0" fontAlgn="base">
              <a:spcBef>
                <a:spcPts val="480"/>
              </a:spcBef>
              <a:spcAft>
                <a:spcPts val="0"/>
              </a:spcAft>
              <a:buFont typeface="Arial" panose="020B0604020202020204" pitchFamily="34" charset="0"/>
              <a:buChar char="•"/>
            </a:pPr>
            <a:r>
              <a:rPr lang="en-US" sz="2400" b="0" i="0" u="none" strike="noStrike" dirty="0">
                <a:solidFill>
                  <a:srgbClr val="33CC33"/>
                </a:solidFill>
                <a:effectLst/>
                <a:latin typeface="Times New Roman" panose="02020603050405020304" pitchFamily="18" charset="0"/>
              </a:rPr>
              <a:t>Wiggle inputs; query black box; remember range of outputs</a:t>
            </a:r>
          </a:p>
          <a:p>
            <a:pPr rtl="0" fontAlgn="base">
              <a:spcBef>
                <a:spcPts val="560"/>
              </a:spcBef>
              <a:spcAft>
                <a:spcPts val="0"/>
              </a:spcAft>
              <a:buFont typeface="Arial" panose="020B0604020202020204" pitchFamily="34" charset="0"/>
              <a:buChar char="•"/>
            </a:pPr>
            <a:br>
              <a:rPr lang="en-US" b="0" dirty="0">
                <a:effectLst/>
              </a:rPr>
            </a:br>
            <a:r>
              <a:rPr lang="en-US" sz="2800" b="0" i="0" u="none" strike="noStrike" dirty="0">
                <a:solidFill>
                  <a:srgbClr val="FFFFFF"/>
                </a:solidFill>
                <a:effectLst/>
                <a:latin typeface="Times New Roman" panose="02020603050405020304" pitchFamily="18" charset="0"/>
              </a:rPr>
              <a:t>When there are many inputs, output range too small </a:t>
            </a:r>
          </a:p>
          <a:p>
            <a:pPr marL="742950" lvl="1" indent="-285750" rtl="0" fontAlgn="base">
              <a:spcBef>
                <a:spcPts val="480"/>
              </a:spcBef>
              <a:spcAft>
                <a:spcPts val="0"/>
              </a:spcAft>
              <a:buFont typeface="Arial" panose="020B0604020202020204" pitchFamily="34" charset="0"/>
              <a:buChar char="•"/>
            </a:pPr>
            <a:r>
              <a:rPr lang="en-US" sz="2400" b="0" i="0" u="none" strike="noStrike" dirty="0">
                <a:solidFill>
                  <a:srgbClr val="33CC33"/>
                </a:solidFill>
                <a:effectLst/>
                <a:latin typeface="Times New Roman" panose="02020603050405020304" pitchFamily="18" charset="0"/>
              </a:rPr>
              <a:t>With 100 function queries, output range of the sum of 30 unit intervals using uniform sampling is a </a:t>
            </a:r>
            <a:r>
              <a:rPr lang="en-US" sz="2400" b="0" i="1" u="none" strike="noStrike" dirty="0">
                <a:solidFill>
                  <a:srgbClr val="33CC33"/>
                </a:solidFill>
                <a:effectLst/>
                <a:latin typeface="Times New Roman" panose="02020603050405020304" pitchFamily="18" charset="0"/>
              </a:rPr>
              <a:t>third</a:t>
            </a:r>
            <a:r>
              <a:rPr lang="en-US" sz="2400" b="0" i="0" u="none" strike="noStrike" dirty="0">
                <a:solidFill>
                  <a:srgbClr val="33CC33"/>
                </a:solidFill>
                <a:effectLst/>
                <a:latin typeface="Times New Roman" panose="02020603050405020304" pitchFamily="18" charset="0"/>
              </a:rPr>
              <a:t> of what it should be </a:t>
            </a:r>
          </a:p>
          <a:p>
            <a:pPr marL="742950" lvl="1" indent="-285750" rtl="0" fontAlgn="base">
              <a:spcBef>
                <a:spcPts val="480"/>
              </a:spcBef>
              <a:spcAft>
                <a:spcPts val="0"/>
              </a:spcAft>
              <a:buFont typeface="Arial" panose="020B0604020202020204" pitchFamily="34" charset="0"/>
              <a:buChar char="•"/>
            </a:pPr>
            <a:r>
              <a:rPr lang="en-US" sz="2400" b="0" i="0" u="none" strike="noStrike" dirty="0">
                <a:solidFill>
                  <a:srgbClr val="33CC33"/>
                </a:solidFill>
                <a:effectLst/>
                <a:latin typeface="Times New Roman" panose="02020603050405020304" pitchFamily="18" charset="0"/>
              </a:rPr>
              <a:t>Even with a million function calls, it is only </a:t>
            </a:r>
            <a:r>
              <a:rPr lang="en-US" sz="2400" b="0" i="1" u="none" strike="noStrike" dirty="0">
                <a:solidFill>
                  <a:srgbClr val="33CC33"/>
                </a:solidFill>
                <a:effectLst/>
                <a:latin typeface="Times New Roman" panose="02020603050405020304" pitchFamily="18" charset="0"/>
              </a:rPr>
              <a:t>half</a:t>
            </a:r>
            <a:r>
              <a:rPr lang="en-US" sz="2400" b="0" i="0" u="none" strike="noStrike" dirty="0">
                <a:solidFill>
                  <a:srgbClr val="33CC33"/>
                </a:solidFill>
                <a:effectLst/>
                <a:latin typeface="Times New Roman" panose="02020603050405020304" pitchFamily="18" charset="0"/>
              </a:rPr>
              <a:t> as wide</a:t>
            </a:r>
          </a:p>
          <a:p>
            <a:pPr rtl="0" fontAlgn="base">
              <a:spcBef>
                <a:spcPts val="560"/>
              </a:spcBef>
              <a:spcAft>
                <a:spcPts val="0"/>
              </a:spcAft>
              <a:buFont typeface="Arial" panose="020B0604020202020204" pitchFamily="34" charset="0"/>
              <a:buChar char="•"/>
            </a:pPr>
            <a:br>
              <a:rPr lang="en-US" b="0" dirty="0">
                <a:effectLst/>
              </a:rPr>
            </a:br>
            <a:r>
              <a:rPr lang="en-US" sz="2800" b="0" i="0" u="none" strike="noStrike" dirty="0">
                <a:solidFill>
                  <a:srgbClr val="FFFFFF"/>
                </a:solidFill>
                <a:effectLst/>
                <a:latin typeface="Times New Roman" panose="02020603050405020304" pitchFamily="18" charset="0"/>
              </a:rPr>
              <a:t>Underestimation worsens as the number of inputs grows</a:t>
            </a:r>
          </a:p>
          <a:p>
            <a:pPr rtl="0" fontAlgn="base">
              <a:spcBef>
                <a:spcPts val="560"/>
              </a:spcBef>
              <a:spcAft>
                <a:spcPts val="0"/>
              </a:spcAft>
              <a:buFont typeface="Arial" panose="020B0604020202020204" pitchFamily="34" charset="0"/>
              <a:buChar char="•"/>
            </a:pPr>
            <a:br>
              <a:rPr lang="en-US" b="0" dirty="0">
                <a:effectLst/>
              </a:rPr>
            </a:br>
            <a:r>
              <a:rPr lang="en-US" sz="2800" b="0" i="0" u="none" strike="noStrike" dirty="0">
                <a:solidFill>
                  <a:srgbClr val="FFFFFF"/>
                </a:solidFill>
                <a:effectLst/>
                <a:latin typeface="Times New Roman" panose="02020603050405020304" pitchFamily="18" charset="0"/>
              </a:rPr>
              <a:t>Need a better way to push intervals through a black box</a:t>
            </a:r>
          </a:p>
          <a:p>
            <a:endParaRPr lang="en-US" dirty="0"/>
          </a:p>
          <a:p>
            <a:pPr marL="742950" lvl="1" indent="-285750" rtl="0" fontAlgn="base">
              <a:spcBef>
                <a:spcPts val="480"/>
              </a:spcBef>
              <a:spcAft>
                <a:spcPts val="0"/>
              </a:spcAft>
              <a:buFont typeface="Arial" panose="020B0604020202020204" pitchFamily="34" charset="0"/>
              <a:buChar char="•"/>
            </a:pPr>
            <a:r>
              <a:rPr lang="en-US" dirty="0"/>
              <a:t>I do </a:t>
            </a:r>
            <a:r>
              <a:rPr lang="en-US" dirty="0" err="1"/>
              <a:t>nto</a:t>
            </a:r>
            <a:r>
              <a:rPr lang="en-US" dirty="0"/>
              <a:t> understand  this: </a:t>
            </a:r>
            <a:r>
              <a:rPr lang="en-US" sz="1200" b="0" i="0" u="none" strike="noStrike" dirty="0">
                <a:solidFill>
                  <a:srgbClr val="33CC33"/>
                </a:solidFill>
                <a:effectLst/>
                <a:latin typeface="Times New Roman" panose="02020603050405020304" pitchFamily="18" charset="0"/>
              </a:rPr>
              <a:t>With 100 function queries, output range of the sum of 30 unit intervals using uniform sampling is a </a:t>
            </a:r>
            <a:r>
              <a:rPr lang="en-US" sz="1200" b="0" i="1" u="none" strike="noStrike" dirty="0">
                <a:solidFill>
                  <a:srgbClr val="33CC33"/>
                </a:solidFill>
                <a:effectLst/>
                <a:latin typeface="Times New Roman" panose="02020603050405020304" pitchFamily="18" charset="0"/>
              </a:rPr>
              <a:t>third</a:t>
            </a:r>
            <a:r>
              <a:rPr lang="en-US" sz="1200" b="0" i="0" u="none" strike="noStrike" dirty="0">
                <a:solidFill>
                  <a:srgbClr val="33CC33"/>
                </a:solidFill>
                <a:effectLst/>
                <a:latin typeface="Times New Roman" panose="02020603050405020304" pitchFamily="18" charset="0"/>
              </a:rPr>
              <a:t> of what it should be </a:t>
            </a:r>
          </a:p>
          <a:p>
            <a:pPr marL="742950" lvl="1" indent="-285750" rtl="0" fontAlgn="base">
              <a:spcBef>
                <a:spcPts val="480"/>
              </a:spcBef>
              <a:spcAft>
                <a:spcPts val="0"/>
              </a:spcAft>
              <a:buFont typeface="Arial" panose="020B0604020202020204" pitchFamily="34" charset="0"/>
              <a:buChar char="•"/>
            </a:pPr>
            <a:r>
              <a:rPr lang="en-US" sz="1200" b="0" i="0" u="none" strike="noStrike" dirty="0">
                <a:solidFill>
                  <a:srgbClr val="33CC33"/>
                </a:solidFill>
                <a:effectLst/>
                <a:latin typeface="Times New Roman" panose="02020603050405020304" pitchFamily="18" charset="0"/>
              </a:rPr>
              <a:t>Even with a million function calls, it is only </a:t>
            </a:r>
            <a:r>
              <a:rPr lang="en-US" sz="1200" b="0" i="1" u="none" strike="noStrike" dirty="0">
                <a:solidFill>
                  <a:srgbClr val="33CC33"/>
                </a:solidFill>
                <a:effectLst/>
                <a:latin typeface="Times New Roman" panose="02020603050405020304" pitchFamily="18" charset="0"/>
              </a:rPr>
              <a:t>half</a:t>
            </a:r>
            <a:r>
              <a:rPr lang="en-US" sz="1200" b="0" i="0" u="none" strike="noStrike" dirty="0">
                <a:solidFill>
                  <a:srgbClr val="33CC33"/>
                </a:solidFill>
                <a:effectLst/>
                <a:latin typeface="Times New Roman" panose="02020603050405020304" pitchFamily="18" charset="0"/>
              </a:rPr>
              <a:t> as wide</a:t>
            </a:r>
          </a:p>
          <a:p>
            <a:r>
              <a:rPr lang="en-US" dirty="0"/>
              <a:t>I also need to read the naïve </a:t>
            </a:r>
            <a:r>
              <a:rPr lang="en-US"/>
              <a:t>I will do it today. </a:t>
            </a:r>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12</a:t>
            </a:fld>
            <a:endParaRPr lang="en-US"/>
          </a:p>
        </p:txBody>
      </p:sp>
    </p:spTree>
    <p:extLst>
      <p:ext uri="{BB962C8B-B14F-4D97-AF65-F5344CB8AC3E}">
        <p14:creationId xmlns:p14="http://schemas.microsoft.com/office/powerpoint/2010/main" val="371391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1378A-5EC7-4DC3-AED8-78609E67151F}" type="slidenum">
              <a:rPr lang="en-US" smtClean="0"/>
              <a:t>13</a:t>
            </a:fld>
            <a:endParaRPr lang="en-US"/>
          </a:p>
        </p:txBody>
      </p:sp>
    </p:spTree>
    <p:extLst>
      <p:ext uri="{BB962C8B-B14F-4D97-AF65-F5344CB8AC3E}">
        <p14:creationId xmlns:p14="http://schemas.microsoft.com/office/powerpoint/2010/main" val="312237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9539-CC3A-49D7-BEF5-B349ED6AF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E7E38-FB82-4C73-AF22-0DAA58CE8F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CB4508-C6D7-4CC8-9FB3-F79E4E67C5A3}"/>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5" name="Footer Placeholder 4">
            <a:extLst>
              <a:ext uri="{FF2B5EF4-FFF2-40B4-BE49-F238E27FC236}">
                <a16:creationId xmlns:a16="http://schemas.microsoft.com/office/drawing/2014/main" id="{8C75FFD7-4CA5-4DA8-8097-3020050A4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D2506-857B-4793-9728-068CA71188E2}"/>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162086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107E-1463-4D56-BC08-FE34E954B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0FFFB-E76B-4B9F-82F8-7177BCFFA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06E7-AE1F-4E2C-8B09-6FA77C92D92C}"/>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5" name="Footer Placeholder 4">
            <a:extLst>
              <a:ext uri="{FF2B5EF4-FFF2-40B4-BE49-F238E27FC236}">
                <a16:creationId xmlns:a16="http://schemas.microsoft.com/office/drawing/2014/main" id="{FDE8D2FB-BCEE-4B53-A156-D842BC20A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4F2EB-A9FA-4D30-8E3B-F01D891D5834}"/>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151515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64487-01AF-49FD-9CB2-A864F033F3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47CBF2-E19E-4FAD-BA5E-E90BEEEB3A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A07-BFBA-412E-AA7A-3F5BB7FE5028}"/>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5" name="Footer Placeholder 4">
            <a:extLst>
              <a:ext uri="{FF2B5EF4-FFF2-40B4-BE49-F238E27FC236}">
                <a16:creationId xmlns:a16="http://schemas.microsoft.com/office/drawing/2014/main" id="{F53AC00E-DE12-44F6-BEC0-95AF9F75A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233E2-1B97-40BA-BA4C-6EF22691C6AB}"/>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3998685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27248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D7CB-A6FA-42A3-ADAB-639DEAA02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FEDB9A-5481-47CB-9A01-A27362F13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7794F-AD74-41FB-96A9-07E8FF82BE6D}"/>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5" name="Footer Placeholder 4">
            <a:extLst>
              <a:ext uri="{FF2B5EF4-FFF2-40B4-BE49-F238E27FC236}">
                <a16:creationId xmlns:a16="http://schemas.microsoft.com/office/drawing/2014/main" id="{AC8DE698-04C7-42C0-AF59-305FBA1C8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15C67-DA89-4AD4-9525-06D5FD01C9DA}"/>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248554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4C1C-3146-405C-B797-F8952C90C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67FA72-3069-48D9-AF1C-DAE115E0D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8181E-D790-45DC-8EB8-A8F0BC2BA632}"/>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5" name="Footer Placeholder 4">
            <a:extLst>
              <a:ext uri="{FF2B5EF4-FFF2-40B4-BE49-F238E27FC236}">
                <a16:creationId xmlns:a16="http://schemas.microsoft.com/office/drawing/2014/main" id="{D4CE6052-53C2-4631-903F-69536A4AA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E3683-5F3C-4066-BBAA-8C193F0F8A9C}"/>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319891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A98B-FF54-42D6-8002-C75D5F074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E4D36-25FD-4FE0-8AF1-7C0ED87BBC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D47051-AACC-49BA-809D-F35893293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CC200E-DFB5-442F-90EB-71CA931BD72F}"/>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6" name="Footer Placeholder 5">
            <a:extLst>
              <a:ext uri="{FF2B5EF4-FFF2-40B4-BE49-F238E27FC236}">
                <a16:creationId xmlns:a16="http://schemas.microsoft.com/office/drawing/2014/main" id="{608147AF-B7E9-46E8-AB2C-A353FEB7A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877D62-C0ED-4F22-9E45-A7116AB67297}"/>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282368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426A-0F40-479E-B2B5-FAE01C3B59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C0380-952E-4DFC-A61A-5B459EE330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8970A9-4AC6-4A49-97DA-92A61FB857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AAF725-47AD-493A-A264-5EEC90F6B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7E82D-57B1-4E96-AD8F-F008301089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2F16F9-893B-4698-882F-42889BEF760A}"/>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8" name="Footer Placeholder 7">
            <a:extLst>
              <a:ext uri="{FF2B5EF4-FFF2-40B4-BE49-F238E27FC236}">
                <a16:creationId xmlns:a16="http://schemas.microsoft.com/office/drawing/2014/main" id="{27D69E5D-049E-4062-A5D4-6E889218BC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8A5943-733C-49FF-AD72-DF7750B90D33}"/>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215312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13E1-1AA6-4B4C-9DC3-5A4B02549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241081-6333-46BD-8BF5-EA7BF156C75F}"/>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4" name="Footer Placeholder 3">
            <a:extLst>
              <a:ext uri="{FF2B5EF4-FFF2-40B4-BE49-F238E27FC236}">
                <a16:creationId xmlns:a16="http://schemas.microsoft.com/office/drawing/2014/main" id="{05F88C4A-8413-4C66-8F0E-23D861360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346A4D-22C1-4772-BFAC-9047DBA29BAF}"/>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119982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CC168-9E2A-4E3A-B71B-1C010125B4B1}"/>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3" name="Footer Placeholder 2">
            <a:extLst>
              <a:ext uri="{FF2B5EF4-FFF2-40B4-BE49-F238E27FC236}">
                <a16:creationId xmlns:a16="http://schemas.microsoft.com/office/drawing/2014/main" id="{4C9833C7-C819-454B-9BFB-A8BB0FF483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297A9-4544-4A24-9141-F4E3347EDAF7}"/>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78171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AA64-9BE9-418D-92FF-C419E196A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BA3176-41D2-427B-8AFA-2C250B97C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38757-8369-4ECA-96B6-9947121E6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476C8-3DF7-4871-A31B-1CF9721101F1}"/>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6" name="Footer Placeholder 5">
            <a:extLst>
              <a:ext uri="{FF2B5EF4-FFF2-40B4-BE49-F238E27FC236}">
                <a16:creationId xmlns:a16="http://schemas.microsoft.com/office/drawing/2014/main" id="{212BB640-FA30-4D4D-A1DD-3DB72A35D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A3F05-DAA2-4F67-8DFF-CC9A73F6CE26}"/>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263114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859A-F5B9-403C-8597-E16AF9082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D72DEE-665F-42D0-A284-3471F72BE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43974D-D369-44E1-A870-5D30CCA24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A5ACA-EB06-41E5-810F-2145D7607323}"/>
              </a:ext>
            </a:extLst>
          </p:cNvPr>
          <p:cNvSpPr>
            <a:spLocks noGrp="1"/>
          </p:cNvSpPr>
          <p:nvPr>
            <p:ph type="dt" sz="half" idx="10"/>
          </p:nvPr>
        </p:nvSpPr>
        <p:spPr/>
        <p:txBody>
          <a:bodyPr/>
          <a:lstStyle/>
          <a:p>
            <a:fld id="{7CA9C2DE-37F7-4046-9C38-3AA3D56C7C93}" type="datetimeFigureOut">
              <a:rPr lang="en-US" smtClean="0"/>
              <a:t>1/27/2025</a:t>
            </a:fld>
            <a:endParaRPr lang="en-US"/>
          </a:p>
        </p:txBody>
      </p:sp>
      <p:sp>
        <p:nvSpPr>
          <p:cNvPr id="6" name="Footer Placeholder 5">
            <a:extLst>
              <a:ext uri="{FF2B5EF4-FFF2-40B4-BE49-F238E27FC236}">
                <a16:creationId xmlns:a16="http://schemas.microsoft.com/office/drawing/2014/main" id="{C8B2EE70-E599-479E-A939-BFBD73338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22EDD-AF30-4793-8F5E-99A17334F3D6}"/>
              </a:ext>
            </a:extLst>
          </p:cNvPr>
          <p:cNvSpPr>
            <a:spLocks noGrp="1"/>
          </p:cNvSpPr>
          <p:nvPr>
            <p:ph type="sldNum" sz="quarter" idx="12"/>
          </p:nvPr>
        </p:nvSpPr>
        <p:spPr/>
        <p:txBody>
          <a:bodyPr/>
          <a:lstStyle/>
          <a:p>
            <a:fld id="{390BD81F-7237-4DE5-8A81-00B9053447DB}" type="slidenum">
              <a:rPr lang="en-US" smtClean="0"/>
              <a:t>‹#›</a:t>
            </a:fld>
            <a:endParaRPr lang="en-US"/>
          </a:p>
        </p:txBody>
      </p:sp>
    </p:spTree>
    <p:extLst>
      <p:ext uri="{BB962C8B-B14F-4D97-AF65-F5344CB8AC3E}">
        <p14:creationId xmlns:p14="http://schemas.microsoft.com/office/powerpoint/2010/main" val="321028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8381F-0454-44AC-BCF4-14FFFEF54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F5990C-509E-4F1D-BF6E-FD583E003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A6BBC-889D-4C2F-8763-18F40D524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9C2DE-37F7-4046-9C38-3AA3D56C7C93}" type="datetimeFigureOut">
              <a:rPr lang="en-US" smtClean="0"/>
              <a:t>1/27/2025</a:t>
            </a:fld>
            <a:endParaRPr lang="en-US"/>
          </a:p>
        </p:txBody>
      </p:sp>
      <p:sp>
        <p:nvSpPr>
          <p:cNvPr id="5" name="Footer Placeholder 4">
            <a:extLst>
              <a:ext uri="{FF2B5EF4-FFF2-40B4-BE49-F238E27FC236}">
                <a16:creationId xmlns:a16="http://schemas.microsoft.com/office/drawing/2014/main" id="{E9C8F9D3-D9F2-492C-9066-1EF53E575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DB0792-82F2-4275-9AA9-BD86ED3EB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BD81F-7237-4DE5-8A81-00B9053447DB}" type="slidenum">
              <a:rPr lang="en-US" smtClean="0"/>
              <a:t>‹#›</a:t>
            </a:fld>
            <a:endParaRPr lang="en-US"/>
          </a:p>
        </p:txBody>
      </p:sp>
    </p:spTree>
    <p:extLst>
      <p:ext uri="{BB962C8B-B14F-4D97-AF65-F5344CB8AC3E}">
        <p14:creationId xmlns:p14="http://schemas.microsoft.com/office/powerpoint/2010/main" val="364556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3309-60FB-4F99-A518-915BC4BCB6E2}"/>
              </a:ext>
            </a:extLst>
          </p:cNvPr>
          <p:cNvSpPr>
            <a:spLocks noGrp="1"/>
          </p:cNvSpPr>
          <p:nvPr>
            <p:ph type="ctrTitle"/>
          </p:nvPr>
        </p:nvSpPr>
        <p:spPr>
          <a:xfrm>
            <a:off x="0" y="1122363"/>
            <a:ext cx="12067504" cy="2387600"/>
          </a:xfrm>
        </p:spPr>
        <p:txBody>
          <a:bodyPr>
            <a:normAutofit fontScale="90000"/>
          </a:bodyPr>
          <a:lstStyle/>
          <a:p>
            <a:r>
              <a:rPr lang="en-US" dirty="0">
                <a:solidFill>
                  <a:schemeClr val="bg1"/>
                </a:solidFill>
              </a:rPr>
              <a:t>Black-box </a:t>
            </a:r>
            <a:br>
              <a:rPr lang="en-US" dirty="0">
                <a:solidFill>
                  <a:schemeClr val="bg1"/>
                </a:solidFill>
              </a:rPr>
            </a:br>
            <a:r>
              <a:rPr lang="en-US" dirty="0">
                <a:solidFill>
                  <a:schemeClr val="bg1"/>
                </a:solidFill>
              </a:rPr>
              <a:t>uncertainty propagation </a:t>
            </a:r>
            <a:br>
              <a:rPr lang="en-US" dirty="0">
                <a:solidFill>
                  <a:schemeClr val="bg1"/>
                </a:solidFill>
              </a:rPr>
            </a:br>
            <a:r>
              <a:rPr lang="en-US" dirty="0">
                <a:solidFill>
                  <a:schemeClr val="bg1"/>
                </a:solidFill>
              </a:rPr>
              <a:t>with Python</a:t>
            </a:r>
          </a:p>
        </p:txBody>
      </p:sp>
      <p:sp>
        <p:nvSpPr>
          <p:cNvPr id="3" name="Subtitle 2">
            <a:extLst>
              <a:ext uri="{FF2B5EF4-FFF2-40B4-BE49-F238E27FC236}">
                <a16:creationId xmlns:a16="http://schemas.microsoft.com/office/drawing/2014/main" id="{1B63D9D3-CD93-4E7C-9C75-1A9CF48C8F27}"/>
              </a:ext>
            </a:extLst>
          </p:cNvPr>
          <p:cNvSpPr>
            <a:spLocks noGrp="1"/>
          </p:cNvSpPr>
          <p:nvPr>
            <p:ph type="subTitle" idx="1"/>
          </p:nvPr>
        </p:nvSpPr>
        <p:spPr/>
        <p:txBody>
          <a:bodyPr/>
          <a:lstStyle/>
          <a:p>
            <a:pPr algn="r"/>
            <a:r>
              <a:rPr lang="en-US" dirty="0">
                <a:solidFill>
                  <a:schemeClr val="bg1"/>
                </a:solidFill>
              </a:rPr>
              <a:t>Dr Ioanna Ioannou, University of Liverpool</a:t>
            </a:r>
          </a:p>
        </p:txBody>
      </p:sp>
    </p:spTree>
    <p:extLst>
      <p:ext uri="{BB962C8B-B14F-4D97-AF65-F5344CB8AC3E}">
        <p14:creationId xmlns:p14="http://schemas.microsoft.com/office/powerpoint/2010/main" val="344889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extremepoints</a:t>
            </a:r>
            <a:r>
              <a:rPr lang="en-US" sz="2800" b="0" dirty="0">
                <a:solidFill>
                  <a:srgbClr val="CE9178"/>
                </a:solidFill>
                <a:effectLst/>
                <a:latin typeface="Consolas" panose="020B0609020204030204" pitchFamily="49" charset="0"/>
              </a:rPr>
              <a:t>"</a:t>
            </a:r>
            <a:endParaRPr lang="en-US"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222614" cy="56583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a:buFont typeface="Wingdings" panose="05000000000000000000" pitchFamily="2" charset="2"/>
              <a:buChar char="§"/>
            </a:pPr>
            <a:r>
              <a:rPr lang="en-US" sz="1800" dirty="0">
                <a:solidFill>
                  <a:srgbClr val="D4D4D4"/>
                </a:solidFill>
                <a:latin typeface="Consolas" panose="020B0609020204030204" pitchFamily="49" charset="0"/>
              </a:rPr>
              <a:t>Optimizes the search for minimum and maximum output values by using the sign of the partial derivatives to guide the selection of input values for the two extremes.</a:t>
            </a:r>
          </a:p>
          <a:p>
            <a:pPr>
              <a:buFont typeface="Wingdings" panose="05000000000000000000" pitchFamily="2" charset="2"/>
              <a:buChar char="§"/>
            </a:pPr>
            <a:r>
              <a:rPr lang="en-US" sz="1800" dirty="0">
                <a:solidFill>
                  <a:srgbClr val="D4D4D4"/>
                </a:solidFill>
                <a:latin typeface="Consolas" panose="020B0609020204030204" pitchFamily="49" charset="0"/>
              </a:rPr>
              <a:t>Generates the base case where all input as set to their lower value and then d number of combinations where only one input is set to its upper value. </a:t>
            </a:r>
          </a:p>
          <a:p>
            <a:pPr>
              <a:buFont typeface="Wingdings" panose="05000000000000000000" pitchFamily="2" charset="2"/>
              <a:buChar char="§"/>
            </a:pPr>
            <a:r>
              <a:rPr lang="en-US" sz="1800" dirty="0">
                <a:solidFill>
                  <a:srgbClr val="D4D4D4"/>
                </a:solidFill>
                <a:latin typeface="Consolas" panose="020B0609020204030204" pitchFamily="49" charset="0"/>
              </a:rPr>
              <a:t>Estimates the output(s) from function f for each input combination.</a:t>
            </a:r>
          </a:p>
          <a:p>
            <a:pPr marL="457200" lvl="1" indent="0">
              <a:lnSpc>
                <a:spcPct val="100000"/>
              </a:lnSpc>
              <a:buNone/>
            </a:pPr>
            <a:r>
              <a:rPr lang="en-US" sz="1800" dirty="0">
                <a:solidFill>
                  <a:srgbClr val="D4D4D4"/>
                </a:solidFill>
                <a:latin typeface="Consolas" panose="020B0609020204030204" pitchFamily="49" charset="0"/>
              </a:rPr>
              <a:t>(x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 f(x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457200" lvl="1" indent="0">
              <a:lnSpc>
                <a:spcPct val="100000"/>
              </a:lnSpc>
              <a:buNone/>
            </a:pPr>
            <a:r>
              <a:rPr lang="en-US" sz="1800" dirty="0">
                <a:solidFill>
                  <a:srgbClr val="D4D4D4"/>
                </a:solidFill>
                <a:latin typeface="Consolas" panose="020B0609020204030204" pitchFamily="49" charset="0"/>
              </a:rPr>
              <a:t>(x</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 f(x</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457200" lvl="1" indent="0">
              <a:lnSpc>
                <a:spcPct val="100000"/>
              </a:lnSpc>
              <a:buNone/>
            </a:pPr>
            <a:r>
              <a:rPr lang="en-US" sz="1800" dirty="0">
                <a:solidFill>
                  <a:srgbClr val="D4D4D4"/>
                </a:solidFill>
                <a:latin typeface="Consolas" panose="020B0609020204030204" pitchFamily="49" charset="0"/>
              </a:rPr>
              <a:t>(x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 f(x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457200" lvl="1" indent="0">
              <a:lnSpc>
                <a:spcPct val="100000"/>
              </a:lnSpc>
              <a:buNone/>
            </a:pPr>
            <a:r>
              <a:rPr lang="en-US" sz="1800" dirty="0">
                <a:solidFill>
                  <a:srgbClr val="D4D4D4"/>
                </a:solidFill>
                <a:latin typeface="Consolas" panose="020B0609020204030204" pitchFamily="49" charset="0"/>
              </a:rPr>
              <a:t>(x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 f(x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a:t>
            </a:r>
          </a:p>
          <a:p>
            <a:pPr>
              <a:buFont typeface="Wingdings" panose="05000000000000000000" pitchFamily="2" charset="2"/>
              <a:buChar char="§"/>
            </a:pPr>
            <a:r>
              <a:rPr lang="en-US" sz="1800" dirty="0">
                <a:solidFill>
                  <a:srgbClr val="D4D4D4"/>
                </a:solidFill>
                <a:latin typeface="Consolas" panose="020B0609020204030204" pitchFamily="49" charset="0"/>
              </a:rPr>
              <a:t>Determines whether the output increases or decreases with the change of an input value. </a:t>
            </a:r>
          </a:p>
          <a:p>
            <a:pPr>
              <a:buFont typeface="Wingdings" panose="05000000000000000000" pitchFamily="2" charset="2"/>
              <a:buChar char="§"/>
            </a:pPr>
            <a:r>
              <a:rPr lang="en-US" sz="1800" dirty="0">
                <a:solidFill>
                  <a:srgbClr val="D4D4D4"/>
                </a:solidFill>
                <a:latin typeface="Consolas" panose="020B0609020204030204" pitchFamily="49" charset="0"/>
              </a:rPr>
              <a:t>Determines the two input combinations to yield the min and max for each output.</a:t>
            </a:r>
          </a:p>
          <a:p>
            <a:pPr>
              <a:buFont typeface="Wingdings" panose="05000000000000000000" pitchFamily="2" charset="2"/>
              <a:buChar char="§"/>
            </a:pPr>
            <a:r>
              <a:rPr lang="en-US" sz="1800" dirty="0">
                <a:solidFill>
                  <a:srgbClr val="D4D4D4"/>
                </a:solidFill>
                <a:latin typeface="Consolas" panose="020B0609020204030204" pitchFamily="49" charset="0"/>
              </a:rPr>
              <a:t>Total number of combinations: d+3</a:t>
            </a:r>
          </a:p>
          <a:p>
            <a:pPr lvl="1">
              <a:buFont typeface="Wingdings" panose="05000000000000000000" pitchFamily="2" charset="2"/>
              <a:buChar char="§"/>
            </a:pPr>
            <a:r>
              <a:rPr lang="en-US" sz="1400" dirty="0">
                <a:solidFill>
                  <a:srgbClr val="D4D4D4"/>
                </a:solidFill>
                <a:latin typeface="Consolas" panose="020B0609020204030204" pitchFamily="49" charset="0"/>
              </a:rPr>
              <a:t>Where d is the number of input uncertain numbers. </a:t>
            </a:r>
          </a:p>
          <a:p>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457200" lvl="1" indent="0">
              <a:lnSpc>
                <a:spcPct val="100000"/>
              </a:lnSpc>
              <a:buNone/>
            </a:pPr>
            <a:endParaRPr lang="en-US" sz="14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7597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704277" y="1124073"/>
            <a:ext cx="9354374" cy="1131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extremepoints</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413264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a:t>
            </a:r>
            <a:r>
              <a:rPr lang="en-US" sz="2800" b="0" dirty="0">
                <a:solidFill>
                  <a:srgbClr val="CE9178"/>
                </a:solidFill>
                <a:effectLst/>
                <a:latin typeface="Consolas" panose="020B0609020204030204" pitchFamily="49" charset="0"/>
              </a:rPr>
              <a:t>"subinterval" </a:t>
            </a:r>
            <a:endParaRPr lang="en-US"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222614" cy="56583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a:buFont typeface="Wingdings" panose="05000000000000000000" pitchFamily="2" charset="2"/>
              <a:buChar char="§"/>
            </a:pPr>
            <a:r>
              <a:rPr lang="en-US" sz="1800" dirty="0">
                <a:solidFill>
                  <a:srgbClr val="D4D4D4"/>
                </a:solidFill>
                <a:latin typeface="Consolas" panose="020B0609020204030204" pitchFamily="49" charset="0"/>
              </a:rPr>
              <a:t>To accommodate for the presence of non-monotonic trends, the input intervals are subdivided into smaller subintervals. </a:t>
            </a:r>
          </a:p>
          <a:p>
            <a:pPr>
              <a:buFont typeface="Wingdings" panose="05000000000000000000" pitchFamily="2" charset="2"/>
              <a:buChar char="§"/>
            </a:pPr>
            <a:r>
              <a:rPr lang="en-US" sz="1800" dirty="0">
                <a:solidFill>
                  <a:srgbClr val="D4D4D4"/>
                </a:solidFill>
                <a:latin typeface="Consolas" panose="020B0609020204030204" pitchFamily="49" charset="0"/>
              </a:rPr>
              <a:t>Estimate the cartesian product of all subintervals.</a:t>
            </a:r>
          </a:p>
          <a:p>
            <a:pPr marL="457200" lvl="1" indent="0">
              <a:lnSpc>
                <a:spcPct val="100000"/>
              </a:lnSpc>
              <a:buNone/>
            </a:pPr>
            <a:r>
              <a:rPr lang="en-US" sz="1800" dirty="0">
                <a:solidFill>
                  <a:srgbClr val="D4D4D4"/>
                </a:solidFill>
                <a:latin typeface="Consolas" panose="020B0609020204030204" pitchFamily="49" charset="0"/>
              </a:rPr>
              <a:t>…</a:t>
            </a:r>
          </a:p>
          <a:p>
            <a:pPr>
              <a:buFont typeface="Wingdings" panose="05000000000000000000" pitchFamily="2" charset="2"/>
              <a:buChar char="§"/>
            </a:pPr>
            <a:r>
              <a:rPr lang="en-US" sz="1800" dirty="0">
                <a:solidFill>
                  <a:srgbClr val="D4D4D4"/>
                </a:solidFill>
                <a:latin typeface="Consolas" panose="020B0609020204030204" pitchFamily="49" charset="0"/>
              </a:rPr>
              <a:t>Determine the min and max of the output(s) for each subinterval combination using endpoints (other methods such as Cauchy can be used but not supported in this version) and then constructs the union of all the subinterval combination. </a:t>
            </a:r>
          </a:p>
          <a:p>
            <a:pPr>
              <a:buFont typeface="Wingdings" panose="05000000000000000000" pitchFamily="2" charset="2"/>
              <a:buChar char="§"/>
            </a:pPr>
            <a:r>
              <a:rPr lang="en-US" sz="1800" dirty="0">
                <a:solidFill>
                  <a:srgbClr val="D4D4D4"/>
                </a:solidFill>
                <a:latin typeface="Consolas" panose="020B0609020204030204" pitchFamily="49" charset="0"/>
              </a:rPr>
              <a:t>Total number of combinations: (n_sub+1)**d</a:t>
            </a:r>
          </a:p>
          <a:p>
            <a:pPr lvl="1">
              <a:buFont typeface="Wingdings" panose="05000000000000000000" pitchFamily="2" charset="2"/>
              <a:buChar char="§"/>
            </a:pPr>
            <a:r>
              <a:rPr lang="en-US" sz="1400" dirty="0">
                <a:solidFill>
                  <a:srgbClr val="D4D4D4"/>
                </a:solidFill>
                <a:latin typeface="Consolas" panose="020B0609020204030204" pitchFamily="49" charset="0"/>
              </a:rPr>
              <a:t>Where d is the number of input uncertain numbers. </a:t>
            </a:r>
          </a:p>
          <a:p>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457200" lvl="1" indent="0">
              <a:lnSpc>
                <a:spcPct val="100000"/>
              </a:lnSpc>
              <a:buNone/>
            </a:pPr>
            <a:endParaRPr lang="en-US" sz="14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704277" y="1124073"/>
            <a:ext cx="9354374" cy="1131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 </a:t>
            </a:r>
            <a:r>
              <a:rPr lang="en-GB" sz="1800" b="0" dirty="0" err="1">
                <a:solidFill>
                  <a:schemeClr val="accent6">
                    <a:lumMod val="75000"/>
                  </a:schemeClr>
                </a:solidFill>
                <a:effectLst/>
                <a:latin typeface="Consolas" panose="020B0609020204030204" pitchFamily="49" charset="0"/>
              </a:rPr>
              <a:t>n_sub</a:t>
            </a:r>
            <a:r>
              <a:rPr lang="en-GB" sz="1800" b="0" dirty="0">
                <a:solidFill>
                  <a:schemeClr val="accent6">
                    <a:lumMod val="75000"/>
                  </a:schemeClr>
                </a:solidFill>
                <a:effectLst/>
                <a:latin typeface="Consolas" panose="020B0609020204030204" pitchFamily="49" charset="0"/>
              </a:rPr>
              <a:t> = 3</a:t>
            </a:r>
            <a:r>
              <a:rPr lang="en-GB" sz="1200" b="0" dirty="0">
                <a:solidFill>
                  <a:schemeClr val="accent6">
                    <a:lumMod val="75000"/>
                  </a:schemeClr>
                </a:solidFill>
                <a:effectLst/>
                <a:latin typeface="Consolas" panose="020B0609020204030204" pitchFamily="49" charset="0"/>
              </a:rPr>
              <a:t>,</a:t>
            </a:r>
            <a:endParaRPr lang="en-US" sz="1800" b="0" dirty="0">
              <a:solidFill>
                <a:schemeClr val="accent6">
                  <a:lumMod val="75000"/>
                </a:schemeClr>
              </a:solidFill>
              <a:effectLst/>
              <a:latin typeface="Consolas" panose="020B0609020204030204" pitchFamily="49" charset="0"/>
            </a:endParaRPr>
          </a:p>
          <a:p>
            <a:pPr marL="0" indent="0">
              <a:buNone/>
            </a:pPr>
            <a:r>
              <a:rPr lang="en-US" sz="1800" dirty="0">
                <a:solidFill>
                  <a:srgbClr val="FFFFFF"/>
                </a:solidFill>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"subinterval"</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56807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Sampling methods</a:t>
            </a:r>
          </a:p>
          <a:p>
            <a:pPr marL="0" indent="0">
              <a:buNone/>
            </a:pPr>
            <a:endParaRPr lang="en-US"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279276" y="1124073"/>
            <a:ext cx="9728948" cy="53148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r>
              <a:rPr lang="en-US" sz="1800" b="1" dirty="0">
                <a:solidFill>
                  <a:srgbClr val="D4D4D4"/>
                </a:solidFill>
                <a:latin typeface="Consolas" panose="020B0609020204030204" pitchFamily="49" charset="0"/>
              </a:rPr>
              <a:t>Transforms intervals</a:t>
            </a:r>
            <a:r>
              <a:rPr lang="en-US" sz="1800" dirty="0">
                <a:solidFill>
                  <a:srgbClr val="D4D4D4"/>
                </a:solidFill>
                <a:latin typeface="Consolas" panose="020B0609020204030204" pitchFamily="49" charset="0"/>
              </a:rPr>
              <a:t>: Each interval becomes beta-like distribution be tuned to be uniform distributions or bathtub distributions x0 + (x1-x0)*beta(1/b,1/b) x0 + (x1-x0)*beta(1/b,1/b) that </a:t>
            </a:r>
            <a:r>
              <a:rPr lang="en-US" sz="1800" dirty="0" err="1">
                <a:solidFill>
                  <a:srgbClr val="D4D4D4"/>
                </a:solidFill>
                <a:latin typeface="Consolas" panose="020B0609020204030204" pitchFamily="49" charset="0"/>
              </a:rPr>
              <a:t>emphasise</a:t>
            </a:r>
            <a:r>
              <a:rPr lang="en-US" sz="1800" dirty="0">
                <a:solidFill>
                  <a:srgbClr val="D4D4D4"/>
                </a:solidFill>
                <a:latin typeface="Consolas" panose="020B0609020204030204" pitchFamily="49" charset="0"/>
              </a:rPr>
              <a:t> values near the interval endpoints according to the value of b in [1,Inf)’. In this version only the uniform distribution (min = lower bound, max = upper bound).</a:t>
            </a:r>
          </a:p>
          <a:p>
            <a:pPr>
              <a:buFont typeface="Wingdings" panose="05000000000000000000" pitchFamily="2" charset="2"/>
              <a:buChar char="§"/>
            </a:pPr>
            <a:r>
              <a:rPr lang="en-US" sz="1800" b="1" dirty="0">
                <a:solidFill>
                  <a:srgbClr val="D4D4D4"/>
                </a:solidFill>
                <a:latin typeface="Consolas" panose="020B0609020204030204" pitchFamily="49" charset="0"/>
              </a:rPr>
              <a:t>Sampling</a:t>
            </a:r>
            <a:r>
              <a:rPr lang="en-US" sz="1800" dirty="0">
                <a:solidFill>
                  <a:srgbClr val="D4D4D4"/>
                </a:solidFill>
                <a:latin typeface="Consolas" panose="020B0609020204030204" pitchFamily="49" charset="0"/>
              </a:rPr>
              <a:t>: Uses Monte Carlo or Latin Hypercube sampling (default iterations = 500).</a:t>
            </a:r>
          </a:p>
          <a:p>
            <a:pPr>
              <a:buFont typeface="Wingdings" panose="05000000000000000000" pitchFamily="2" charset="2"/>
              <a:buChar char="§"/>
            </a:pPr>
            <a:r>
              <a:rPr lang="en-US" sz="1800" b="1" dirty="0">
                <a:solidFill>
                  <a:srgbClr val="D4D4D4"/>
                </a:solidFill>
                <a:latin typeface="Consolas" panose="020B0609020204030204" pitchFamily="49" charset="0"/>
              </a:rPr>
              <a:t>Estimates outputs</a:t>
            </a:r>
            <a:r>
              <a:rPr lang="en-US" sz="1800" dirty="0">
                <a:solidFill>
                  <a:srgbClr val="D4D4D4"/>
                </a:solidFill>
                <a:latin typeface="Consolas" panose="020B0609020204030204" pitchFamily="49" charset="0"/>
              </a:rPr>
              <a:t>: Calculates function output(s) for each sampled input combination.</a:t>
            </a:r>
          </a:p>
          <a:p>
            <a:pPr>
              <a:buFont typeface="Wingdings" panose="05000000000000000000" pitchFamily="2" charset="2"/>
              <a:buChar char="§"/>
            </a:pPr>
            <a:r>
              <a:rPr lang="en-US" sz="1800" b="1" dirty="0">
                <a:solidFill>
                  <a:srgbClr val="D4D4D4"/>
                </a:solidFill>
                <a:latin typeface="Consolas" panose="020B0609020204030204" pitchFamily="49" charset="0"/>
              </a:rPr>
              <a:t>Determines output range</a:t>
            </a:r>
            <a:r>
              <a:rPr lang="en-US" sz="1800" dirty="0">
                <a:solidFill>
                  <a:srgbClr val="D4D4D4"/>
                </a:solidFill>
                <a:latin typeface="Consolas" panose="020B0609020204030204" pitchFamily="49" charset="0"/>
              </a:rPr>
              <a:t>: Finds the minimum and maximum of each output from the generated samples.</a:t>
            </a:r>
          </a:p>
          <a:p>
            <a:pPr marL="0" indent="0">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675088" y="1124072"/>
            <a:ext cx="9383563" cy="31408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monte_carlo</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latin_hypercube</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188689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Sampling methods</a:t>
            </a:r>
          </a:p>
          <a:p>
            <a:pPr marL="0" indent="0">
              <a:buNone/>
            </a:pPr>
            <a:endParaRPr lang="en-US"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074974" cy="53148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a:buFont typeface="Wingdings" panose="05000000000000000000" pitchFamily="2" charset="2"/>
              <a:buChar char="§"/>
            </a:pPr>
            <a:endParaRPr lang="en-US" sz="1800"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r>
              <a:rPr lang="en-US" sz="1800" b="1" dirty="0">
                <a:solidFill>
                  <a:srgbClr val="D4D4D4"/>
                </a:solidFill>
                <a:latin typeface="Consolas" panose="020B0609020204030204" pitchFamily="49" charset="0"/>
              </a:rPr>
              <a:t>Transforms intervals</a:t>
            </a:r>
            <a:r>
              <a:rPr lang="en-US" sz="1800" dirty="0">
                <a:solidFill>
                  <a:srgbClr val="D4D4D4"/>
                </a:solidFill>
                <a:latin typeface="Consolas" panose="020B0609020204030204" pitchFamily="49" charset="0"/>
              </a:rPr>
              <a:t>: Each interval becomes beta-like distribution In this version only the uniform distribution (min = lower bound, max = upper bound).</a:t>
            </a:r>
          </a:p>
          <a:p>
            <a:pPr>
              <a:buFont typeface="Wingdings" panose="05000000000000000000" pitchFamily="2" charset="2"/>
              <a:buChar char="§"/>
            </a:pPr>
            <a:r>
              <a:rPr lang="en-US" sz="1800" b="1" dirty="0">
                <a:solidFill>
                  <a:srgbClr val="D4D4D4"/>
                </a:solidFill>
                <a:latin typeface="Consolas" panose="020B0609020204030204" pitchFamily="49" charset="0"/>
              </a:rPr>
              <a:t>Sampling</a:t>
            </a:r>
            <a:r>
              <a:rPr lang="en-US" sz="1800" dirty="0">
                <a:solidFill>
                  <a:srgbClr val="D4D4D4"/>
                </a:solidFill>
                <a:latin typeface="Consolas" panose="020B0609020204030204" pitchFamily="49" charset="0"/>
              </a:rPr>
              <a:t>: Uses Monte Carlo or Latin Hypercube sampling (default iterations = 500).</a:t>
            </a:r>
          </a:p>
          <a:p>
            <a:pPr>
              <a:buFont typeface="Wingdings" panose="05000000000000000000" pitchFamily="2" charset="2"/>
              <a:buChar char="§"/>
            </a:pPr>
            <a:r>
              <a:rPr lang="en-US" sz="1800" b="1" dirty="0">
                <a:solidFill>
                  <a:srgbClr val="D4D4D4"/>
                </a:solidFill>
                <a:latin typeface="Consolas" panose="020B0609020204030204" pitchFamily="49" charset="0"/>
              </a:rPr>
              <a:t>Estimates outputs</a:t>
            </a:r>
            <a:r>
              <a:rPr lang="en-US" sz="1800" dirty="0">
                <a:solidFill>
                  <a:srgbClr val="D4D4D4"/>
                </a:solidFill>
                <a:latin typeface="Consolas" panose="020B0609020204030204" pitchFamily="49" charset="0"/>
              </a:rPr>
              <a:t>: Calculates function output(s) for each sampled input combination.</a:t>
            </a:r>
          </a:p>
          <a:p>
            <a:pPr>
              <a:buFont typeface="Wingdings" panose="05000000000000000000" pitchFamily="2" charset="2"/>
              <a:buChar char="§"/>
            </a:pPr>
            <a:r>
              <a:rPr lang="en-US" sz="1800" b="1" u="sng" dirty="0">
                <a:solidFill>
                  <a:srgbClr val="D4D4D4"/>
                </a:solidFill>
                <a:latin typeface="Consolas" panose="020B0609020204030204" pitchFamily="49" charset="0"/>
              </a:rPr>
              <a:t>Incorporates bounds of inputs (endpoints)</a:t>
            </a:r>
            <a:r>
              <a:rPr lang="en-US" sz="1800" u="sng" dirty="0">
                <a:solidFill>
                  <a:srgbClr val="D4D4D4"/>
                </a:solidFill>
                <a:latin typeface="Consolas" panose="020B0609020204030204" pitchFamily="49" charset="0"/>
              </a:rPr>
              <a:t>: Combines the two sampling methods with the endpoints method to account for interval bounds.</a:t>
            </a:r>
          </a:p>
          <a:p>
            <a:pPr>
              <a:buFont typeface="Wingdings" panose="05000000000000000000" pitchFamily="2" charset="2"/>
              <a:buChar char="§"/>
            </a:pPr>
            <a:r>
              <a:rPr lang="en-US" sz="1800" b="1" dirty="0">
                <a:solidFill>
                  <a:srgbClr val="D4D4D4"/>
                </a:solidFill>
                <a:latin typeface="Consolas" panose="020B0609020204030204" pitchFamily="49" charset="0"/>
              </a:rPr>
              <a:t>Determines output range</a:t>
            </a:r>
            <a:r>
              <a:rPr lang="en-US" sz="1800" dirty="0">
                <a:solidFill>
                  <a:srgbClr val="D4D4D4"/>
                </a:solidFill>
                <a:latin typeface="Consolas" panose="020B0609020204030204" pitchFamily="49" charset="0"/>
              </a:rPr>
              <a:t>: Finds the minimum and maximum of each output from the generated samples.</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675088" y="1124072"/>
            <a:ext cx="9383563" cy="2743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DCDCAA"/>
                </a:solidFill>
                <a:latin typeface="Consolas" panose="020B0609020204030204" pitchFamily="49" charset="0"/>
              </a:rPr>
              <a:t>y = P</a:t>
            </a:r>
            <a:r>
              <a:rPr lang="en-US" sz="1600" b="0" dirty="0">
                <a:solidFill>
                  <a:srgbClr val="DCDCAA"/>
                </a:solidFill>
                <a:effectLst/>
                <a:latin typeface="Consolas" panose="020B0609020204030204" pitchFamily="49" charset="0"/>
              </a:rPr>
              <a:t>ropagation</a:t>
            </a:r>
            <a:r>
              <a:rPr lang="en-US" sz="1600" b="0" dirty="0">
                <a:solidFill>
                  <a:srgbClr val="FFFFFF"/>
                </a:solidFill>
                <a:effectLst/>
                <a:latin typeface="Consolas" panose="020B0609020204030204" pitchFamily="49" charset="0"/>
              </a:rPr>
              <a:t>(</a:t>
            </a:r>
            <a:r>
              <a:rPr lang="en-US" sz="1600" b="0" dirty="0">
                <a:solidFill>
                  <a:srgbClr val="9CDCFE"/>
                </a:solidFill>
                <a:effectLst/>
                <a:latin typeface="Consolas" panose="020B0609020204030204" pitchFamily="49" charset="0"/>
              </a:rPr>
              <a:t>vars</a:t>
            </a:r>
            <a:r>
              <a:rPr lang="en-US" sz="1600" b="0" dirty="0">
                <a:solidFill>
                  <a:srgbClr val="FFFFFF"/>
                </a:solidFill>
                <a:effectLst/>
                <a:latin typeface="Consolas" panose="020B0609020204030204" pitchFamily="49" charset="0"/>
              </a:rPr>
              <a:t>, </a:t>
            </a:r>
            <a:r>
              <a:rPr lang="en-US" sz="1600" b="0" dirty="0">
                <a:solidFill>
                  <a:srgbClr val="9CDCFE"/>
                </a:solidFill>
                <a:effectLst/>
                <a:latin typeface="Consolas" panose="020B0609020204030204" pitchFamily="49" charset="0"/>
              </a:rPr>
              <a:t>fun</a:t>
            </a:r>
            <a:r>
              <a:rPr lang="en-US" sz="1600" b="0" dirty="0">
                <a:solidFill>
                  <a:srgbClr val="FFFFFF"/>
                </a:solidFill>
                <a:effectLst/>
                <a:latin typeface="Consolas" panose="020B0609020204030204" pitchFamily="49" charset="0"/>
              </a:rPr>
              <a:t>, </a:t>
            </a:r>
          </a:p>
          <a:p>
            <a:pPr marL="0" indent="0">
              <a:buNone/>
            </a:pPr>
            <a:r>
              <a:rPr lang="en-US" sz="1600" dirty="0">
                <a:solidFill>
                  <a:srgbClr val="FFFFFF"/>
                </a:solidFill>
                <a:latin typeface="Consolas" panose="020B0609020204030204" pitchFamily="49" charset="0"/>
              </a:rPr>
              <a:t>	</a:t>
            </a:r>
            <a:r>
              <a:rPr lang="en-US" sz="1600" dirty="0">
                <a:solidFill>
                  <a:srgbClr val="7CA668"/>
                </a:solidFill>
                <a:latin typeface="Consolas" panose="020B0609020204030204" pitchFamily="49" charset="0"/>
              </a:rPr>
              <a:t>	# </a:t>
            </a:r>
            <a:r>
              <a:rPr lang="en-US" sz="1600" dirty="0" err="1">
                <a:solidFill>
                  <a:srgbClr val="7CA668"/>
                </a:solidFill>
                <a:latin typeface="Consolas" panose="020B0609020204030204" pitchFamily="49" charset="0"/>
              </a:rPr>
              <a:t>n_sam</a:t>
            </a:r>
            <a:r>
              <a:rPr lang="en-US" sz="1600" dirty="0">
                <a:solidFill>
                  <a:srgbClr val="7CA668"/>
                </a:solidFill>
                <a:latin typeface="Consolas" panose="020B0609020204030204" pitchFamily="49" charset="0"/>
              </a:rPr>
              <a:t> = 500, </a:t>
            </a:r>
          </a:p>
          <a:p>
            <a:pPr marL="0" indent="0">
              <a:buNone/>
            </a:pPr>
            <a:r>
              <a:rPr lang="en-US" sz="1600" b="0" dirty="0">
                <a:solidFill>
                  <a:srgbClr val="9CDCFE"/>
                </a:solidFill>
                <a:effectLst/>
                <a:latin typeface="Consolas" panose="020B0609020204030204" pitchFamily="49" charset="0"/>
              </a:rPr>
              <a:t>		method =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monte_carlo_endpoints</a:t>
            </a:r>
            <a:r>
              <a:rPr lang="en-US" sz="1600" b="0" dirty="0">
                <a:solidFill>
                  <a:srgbClr val="CE9178"/>
                </a:solidFill>
                <a:effectLst/>
                <a:latin typeface="Consolas" panose="020B0609020204030204" pitchFamily="49" charset="0"/>
              </a:rPr>
              <a:t>"</a:t>
            </a:r>
            <a:r>
              <a:rPr lang="en-US" sz="1600" dirty="0">
                <a:solidFill>
                  <a:srgbClr val="D4D4D4"/>
                </a:solidFill>
                <a:latin typeface="Consolas" panose="020B0609020204030204" pitchFamily="49" charset="0"/>
              </a:rPr>
              <a:t>)</a:t>
            </a:r>
            <a:r>
              <a:rPr lang="en-US" sz="1600" b="0" dirty="0">
                <a:solidFill>
                  <a:srgbClr val="CE9178"/>
                </a:solidFill>
                <a:effectLst/>
                <a:latin typeface="Consolas" panose="020B0609020204030204" pitchFamily="49" charset="0"/>
              </a:rPr>
              <a:t> </a:t>
            </a:r>
          </a:p>
          <a:p>
            <a:pPr marL="0" indent="0">
              <a:buNone/>
            </a:pPr>
            <a:r>
              <a:rPr lang="en-US" sz="1600" dirty="0">
                <a:solidFill>
                  <a:srgbClr val="DCDCAA"/>
                </a:solidFill>
                <a:latin typeface="Consolas" panose="020B0609020204030204" pitchFamily="49" charset="0"/>
              </a:rPr>
              <a:t>y = P</a:t>
            </a:r>
            <a:r>
              <a:rPr lang="en-US" sz="1600" b="0" dirty="0">
                <a:solidFill>
                  <a:srgbClr val="DCDCAA"/>
                </a:solidFill>
                <a:effectLst/>
                <a:latin typeface="Consolas" panose="020B0609020204030204" pitchFamily="49" charset="0"/>
              </a:rPr>
              <a:t>ropagation</a:t>
            </a:r>
            <a:r>
              <a:rPr lang="en-US" sz="1600" b="0" dirty="0">
                <a:solidFill>
                  <a:srgbClr val="FFFFFF"/>
                </a:solidFill>
                <a:effectLst/>
                <a:latin typeface="Consolas" panose="020B0609020204030204" pitchFamily="49" charset="0"/>
              </a:rPr>
              <a:t>(</a:t>
            </a:r>
            <a:r>
              <a:rPr lang="en-US" sz="1600" b="0" dirty="0">
                <a:solidFill>
                  <a:srgbClr val="9CDCFE"/>
                </a:solidFill>
                <a:effectLst/>
                <a:latin typeface="Consolas" panose="020B0609020204030204" pitchFamily="49" charset="0"/>
              </a:rPr>
              <a:t>vars</a:t>
            </a:r>
            <a:r>
              <a:rPr lang="en-US" sz="1600" b="0" dirty="0">
                <a:solidFill>
                  <a:srgbClr val="FFFFFF"/>
                </a:solidFill>
                <a:effectLst/>
                <a:latin typeface="Consolas" panose="020B0609020204030204" pitchFamily="49" charset="0"/>
              </a:rPr>
              <a:t>, </a:t>
            </a:r>
            <a:r>
              <a:rPr lang="en-US" sz="1600" b="0" dirty="0">
                <a:solidFill>
                  <a:srgbClr val="9CDCFE"/>
                </a:solidFill>
                <a:effectLst/>
                <a:latin typeface="Consolas" panose="020B0609020204030204" pitchFamily="49" charset="0"/>
              </a:rPr>
              <a:t>fun</a:t>
            </a:r>
            <a:r>
              <a:rPr lang="en-US" sz="1600" b="0" dirty="0">
                <a:solidFill>
                  <a:srgbClr val="FFFFFF"/>
                </a:solidFill>
                <a:effectLst/>
                <a:latin typeface="Consolas" panose="020B0609020204030204" pitchFamily="49" charset="0"/>
              </a:rPr>
              <a:t>, </a:t>
            </a:r>
          </a:p>
          <a:p>
            <a:pPr marL="0" indent="0">
              <a:buNone/>
            </a:pPr>
            <a:r>
              <a:rPr lang="en-US" sz="1600" dirty="0">
                <a:solidFill>
                  <a:srgbClr val="FFFFFF"/>
                </a:solidFill>
                <a:latin typeface="Consolas" panose="020B0609020204030204" pitchFamily="49" charset="0"/>
              </a:rPr>
              <a:t>	</a:t>
            </a:r>
            <a:r>
              <a:rPr lang="en-US" sz="1600" dirty="0">
                <a:solidFill>
                  <a:srgbClr val="7CA668"/>
                </a:solidFill>
                <a:latin typeface="Consolas" panose="020B0609020204030204" pitchFamily="49" charset="0"/>
              </a:rPr>
              <a:t>	# </a:t>
            </a:r>
            <a:r>
              <a:rPr lang="en-US" sz="1600" dirty="0" err="1">
                <a:solidFill>
                  <a:srgbClr val="7CA668"/>
                </a:solidFill>
                <a:latin typeface="Consolas" panose="020B0609020204030204" pitchFamily="49" charset="0"/>
              </a:rPr>
              <a:t>n_sam</a:t>
            </a:r>
            <a:r>
              <a:rPr lang="en-US" sz="1600" dirty="0">
                <a:solidFill>
                  <a:srgbClr val="7CA668"/>
                </a:solidFill>
                <a:latin typeface="Consolas" panose="020B0609020204030204" pitchFamily="49" charset="0"/>
              </a:rPr>
              <a:t> = 500, </a:t>
            </a:r>
          </a:p>
          <a:p>
            <a:pPr marL="0" indent="0">
              <a:buNone/>
            </a:pPr>
            <a:r>
              <a:rPr lang="en-US" sz="1600" b="0" dirty="0">
                <a:solidFill>
                  <a:srgbClr val="9CDCFE"/>
                </a:solidFill>
                <a:effectLst/>
                <a:latin typeface="Consolas" panose="020B0609020204030204" pitchFamily="49" charset="0"/>
              </a:rPr>
              <a:t>		method =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latin_hypercube_endpoints</a:t>
            </a:r>
            <a:r>
              <a:rPr lang="en-US" sz="1600" b="0" dirty="0">
                <a:solidFill>
                  <a:srgbClr val="CE9178"/>
                </a:solidFill>
                <a:effectLst/>
                <a:latin typeface="Consolas" panose="020B0609020204030204" pitchFamily="49" charset="0"/>
              </a:rPr>
              <a:t>"</a:t>
            </a:r>
            <a:r>
              <a:rPr lang="en-US" sz="16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08752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Sampling methods</a:t>
            </a: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074974"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a:buFont typeface="Wingdings" panose="05000000000000000000" pitchFamily="2" charset="2"/>
              <a:buChar char="§"/>
            </a:pPr>
            <a:r>
              <a:rPr lang="en-US" sz="1800" b="1" dirty="0">
                <a:solidFill>
                  <a:srgbClr val="D4D4D4"/>
                </a:solidFill>
                <a:latin typeface="Consolas" panose="020B0609020204030204" pitchFamily="49" charset="0"/>
              </a:rPr>
              <a:t>Transform intervals</a:t>
            </a:r>
            <a:r>
              <a:rPr lang="en-US" sz="1800" dirty="0">
                <a:solidFill>
                  <a:srgbClr val="D4D4D4"/>
                </a:solidFill>
                <a:latin typeface="Consolas" panose="020B0609020204030204" pitchFamily="49" charset="0"/>
              </a:rPr>
              <a:t>: Each interval becomes a Cauchy distribution.</a:t>
            </a:r>
          </a:p>
          <a:p>
            <a:pPr>
              <a:buFont typeface="Wingdings" panose="05000000000000000000" pitchFamily="2" charset="2"/>
              <a:buChar char="§"/>
            </a:pPr>
            <a:r>
              <a:rPr lang="en-US" sz="1800" b="1" dirty="0">
                <a:solidFill>
                  <a:srgbClr val="D4D4D4"/>
                </a:solidFill>
                <a:latin typeface="Consolas" panose="020B0609020204030204" pitchFamily="49" charset="0"/>
              </a:rPr>
              <a:t>Sampling</a:t>
            </a:r>
            <a:r>
              <a:rPr lang="en-US" sz="1800" dirty="0">
                <a:solidFill>
                  <a:srgbClr val="D4D4D4"/>
                </a:solidFill>
                <a:latin typeface="Consolas" panose="020B0609020204030204" pitchFamily="49" charset="0"/>
              </a:rPr>
              <a:t>: Generate random samples with Monte Carlo sampling, or ‘deviates’, from each Cauchy distribution (default iterations = 500).</a:t>
            </a:r>
          </a:p>
          <a:p>
            <a:pPr lvl="1">
              <a:buFont typeface="Wingdings" panose="05000000000000000000" pitchFamily="2" charset="2"/>
              <a:buChar char="§"/>
            </a:pPr>
            <a:r>
              <a:rPr lang="en-US" sz="1600" dirty="0">
                <a:solidFill>
                  <a:srgbClr val="D4D4D4"/>
                </a:solidFill>
                <a:latin typeface="Consolas" panose="020B0609020204030204" pitchFamily="49" charset="0"/>
              </a:rPr>
              <a:t>The samples not necessarily inside the interval</a:t>
            </a:r>
            <a:r>
              <a:rPr lang="en-US" sz="1400" dirty="0">
                <a:solidFill>
                  <a:srgbClr val="D4D4D4"/>
                </a:solidFill>
                <a:latin typeface="Consolas" panose="020B0609020204030204" pitchFamily="49" charset="0"/>
              </a:rPr>
              <a:t>!</a:t>
            </a:r>
          </a:p>
          <a:p>
            <a:pPr>
              <a:buFont typeface="Wingdings" panose="05000000000000000000" pitchFamily="2" charset="2"/>
              <a:buChar char="§"/>
            </a:pPr>
            <a:r>
              <a:rPr lang="en-US" sz="1800" b="1" dirty="0">
                <a:solidFill>
                  <a:srgbClr val="D4D4D4"/>
                </a:solidFill>
                <a:latin typeface="Consolas" panose="020B0609020204030204" pitchFamily="49" charset="0"/>
              </a:rPr>
              <a:t>Estimate outputs</a:t>
            </a:r>
            <a:r>
              <a:rPr lang="en-US" sz="1800" dirty="0">
                <a:solidFill>
                  <a:srgbClr val="D4D4D4"/>
                </a:solidFill>
                <a:latin typeface="Consolas" panose="020B0609020204030204" pitchFamily="49" charset="0"/>
              </a:rPr>
              <a:t>: Calculate function output(s) for each sampled input combination.</a:t>
            </a:r>
          </a:p>
          <a:p>
            <a:pPr>
              <a:buFont typeface="Wingdings" panose="05000000000000000000" pitchFamily="2" charset="2"/>
              <a:buChar char="§"/>
            </a:pPr>
            <a:r>
              <a:rPr lang="en-US" sz="1800" b="1" dirty="0">
                <a:solidFill>
                  <a:srgbClr val="D4D4D4"/>
                </a:solidFill>
                <a:latin typeface="Consolas" panose="020B0609020204030204" pitchFamily="49" charset="0"/>
              </a:rPr>
              <a:t>Determine output range</a:t>
            </a:r>
            <a:r>
              <a:rPr lang="en-US" sz="1800" dirty="0">
                <a:solidFill>
                  <a:srgbClr val="D4D4D4"/>
                </a:solidFill>
                <a:latin typeface="Consolas" panose="020B0609020204030204" pitchFamily="49" charset="0"/>
              </a:rPr>
              <a:t>: The resulting output values form a distribution that reflects the combined uncertainty of the input variables. Find the minimum and maximum of each output from the generated samples.</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675088" y="1124073"/>
            <a:ext cx="9383563" cy="1404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	# n_sam = </a:t>
            </a:r>
            <a:r>
              <a:rPr lang="en-US" sz="1800" b="0" dirty="0">
                <a:solidFill>
                  <a:schemeClr val="accent6">
                    <a:lumMod val="75000"/>
                  </a:schemeClr>
                </a:solidFill>
                <a:effectLst/>
                <a:latin typeface="Consolas" panose="020B0609020204030204" pitchFamily="49" charset="0"/>
              </a:rPr>
              <a:t>500, </a:t>
            </a:r>
          </a:p>
          <a:p>
            <a:pPr marL="0" indent="0">
              <a:buNone/>
            </a:pPr>
            <a:r>
              <a:rPr lang="en-US" sz="1800" dirty="0">
                <a:solidFill>
                  <a:srgbClr val="FFFFFF"/>
                </a:solidFill>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cauchy</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53474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Sampling methods</a:t>
            </a: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074974"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marL="0" indent="0">
              <a:buNone/>
            </a:pPr>
            <a:endParaRPr lang="en-US" sz="1800" b="1" dirty="0">
              <a:solidFill>
                <a:srgbClr val="D4D4D4"/>
              </a:solidFill>
              <a:latin typeface="Consolas" panose="020B0609020204030204" pitchFamily="49" charset="0"/>
            </a:endParaRPr>
          </a:p>
          <a:p>
            <a:pPr>
              <a:buFont typeface="Wingdings" panose="05000000000000000000" pitchFamily="2" charset="2"/>
              <a:buChar char="§"/>
            </a:pPr>
            <a:r>
              <a:rPr lang="en-US" sz="2100" dirty="0">
                <a:solidFill>
                  <a:srgbClr val="00B050"/>
                </a:solidFill>
                <a:latin typeface="Consolas" panose="020B0609020204030204" pitchFamily="49" charset="0"/>
              </a:rPr>
              <a:t>Depends on the number of samples, not inputs</a:t>
            </a:r>
          </a:p>
          <a:p>
            <a:pPr lvl="1">
              <a:buFont typeface="Wingdings" panose="05000000000000000000" pitchFamily="2" charset="2"/>
              <a:buChar char="§"/>
            </a:pPr>
            <a:r>
              <a:rPr lang="en-US" sz="1700" dirty="0">
                <a:solidFill>
                  <a:srgbClr val="00B050"/>
                </a:solidFill>
                <a:latin typeface="Consolas" panose="020B0609020204030204" pitchFamily="49" charset="0"/>
              </a:rPr>
              <a:t>Works just as well for 1000 input variables as 10.</a:t>
            </a:r>
          </a:p>
          <a:p>
            <a:pPr lvl="1">
              <a:buFont typeface="Wingdings" panose="05000000000000000000" pitchFamily="2" charset="2"/>
              <a:buChar char="§"/>
            </a:pPr>
            <a:r>
              <a:rPr lang="en-US" sz="1700" dirty="0">
                <a:solidFill>
                  <a:srgbClr val="00B050"/>
                </a:solidFill>
                <a:latin typeface="Consolas" panose="020B0609020204030204" pitchFamily="49" charset="0"/>
              </a:rPr>
              <a:t>Similar in performance to Monte Carlo.</a:t>
            </a:r>
          </a:p>
          <a:p>
            <a:pPr>
              <a:buFont typeface="Wingdings" panose="05000000000000000000" pitchFamily="2" charset="2"/>
              <a:buChar char="§"/>
            </a:pPr>
            <a:r>
              <a:rPr lang="en-US" sz="2100" dirty="0">
                <a:solidFill>
                  <a:srgbClr val="00B050"/>
                </a:solidFill>
                <a:latin typeface="Consolas" panose="020B0609020204030204" pitchFamily="49" charset="0"/>
              </a:rPr>
              <a:t>Need about 200 samples to obtain 20% relative accuracy of half-width of output range</a:t>
            </a:r>
          </a:p>
          <a:p>
            <a:pPr lvl="1">
              <a:buFont typeface="Wingdings" panose="05000000000000000000" pitchFamily="2" charset="2"/>
              <a:buChar char="§"/>
            </a:pPr>
            <a:r>
              <a:rPr lang="en-US" sz="1700" dirty="0">
                <a:solidFill>
                  <a:srgbClr val="00B050"/>
                </a:solidFill>
                <a:latin typeface="Consolas" panose="020B0609020204030204" pitchFamily="49" charset="0"/>
              </a:rPr>
              <a:t>With fewer samples, we would get lower accuracy, but we can compensate for this by scaling by √N, which works under the linearity assumption.</a:t>
            </a:r>
          </a:p>
          <a:p>
            <a:pPr marL="0" indent="0">
              <a:buNone/>
            </a:pPr>
            <a:endParaRPr lang="en-US" sz="2100" dirty="0">
              <a:solidFill>
                <a:srgbClr val="00B050"/>
              </a:solidFill>
              <a:latin typeface="Consolas" panose="020B0609020204030204" pitchFamily="49" charset="0"/>
            </a:endParaRPr>
          </a:p>
          <a:p>
            <a:pPr marL="457200" lvl="1" indent="0">
              <a:lnSpc>
                <a:spcPct val="100000"/>
              </a:lnSpc>
              <a:buNone/>
            </a:pPr>
            <a:endParaRPr lang="en-US" sz="14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675088" y="1124073"/>
            <a:ext cx="9383563" cy="1404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	# n_sam = </a:t>
            </a:r>
            <a:r>
              <a:rPr lang="en-US" sz="1800" b="0" dirty="0">
                <a:solidFill>
                  <a:schemeClr val="accent6">
                    <a:lumMod val="75000"/>
                  </a:schemeClr>
                </a:solidFill>
                <a:effectLst/>
                <a:latin typeface="Consolas" panose="020B0609020204030204" pitchFamily="49" charset="0"/>
              </a:rPr>
              <a:t>500, </a:t>
            </a:r>
          </a:p>
          <a:p>
            <a:pPr marL="0" indent="0">
              <a:buNone/>
            </a:pPr>
            <a:r>
              <a:rPr lang="en-US" sz="1800" dirty="0">
                <a:solidFill>
                  <a:srgbClr val="FFFFFF"/>
                </a:solidFill>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cauchy</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4219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Sampling methods</a:t>
            </a: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074974"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marL="0" indent="0">
              <a:buNone/>
            </a:pPr>
            <a:endParaRPr lang="en-US" sz="1800" b="1" dirty="0">
              <a:solidFill>
                <a:srgbClr val="D4D4D4"/>
              </a:solidFill>
              <a:latin typeface="Consolas" panose="020B0609020204030204" pitchFamily="49" charset="0"/>
            </a:endParaRPr>
          </a:p>
          <a:p>
            <a:pPr>
              <a:buFont typeface="Wingdings" panose="05000000000000000000" pitchFamily="2" charset="2"/>
              <a:buChar char="§"/>
            </a:pPr>
            <a:r>
              <a:rPr lang="en-US" sz="2100" dirty="0">
                <a:solidFill>
                  <a:srgbClr val="A81F18"/>
                </a:solidFill>
                <a:latin typeface="Consolas" panose="020B0609020204030204" pitchFamily="49" charset="0"/>
              </a:rPr>
              <a:t>Intervals have to narrow relative to the nonlinearity</a:t>
            </a:r>
          </a:p>
          <a:p>
            <a:pPr lvl="1">
              <a:buFont typeface="Wingdings" panose="05000000000000000000" pitchFamily="2" charset="2"/>
              <a:buChar char="§"/>
            </a:pPr>
            <a:r>
              <a:rPr lang="en-US" sz="1700" dirty="0">
                <a:solidFill>
                  <a:srgbClr val="A81F18"/>
                </a:solidFill>
                <a:latin typeface="Consolas" panose="020B0609020204030204" pitchFamily="49" charset="0"/>
              </a:rPr>
              <a:t>Based on a linearization approximation.</a:t>
            </a:r>
          </a:p>
          <a:p>
            <a:pPr lvl="1">
              <a:buFont typeface="Wingdings" panose="05000000000000000000" pitchFamily="2" charset="2"/>
              <a:buChar char="§"/>
            </a:pPr>
            <a:r>
              <a:rPr lang="en-US" sz="1700" dirty="0">
                <a:solidFill>
                  <a:srgbClr val="A81F18"/>
                </a:solidFill>
                <a:latin typeface="Consolas" panose="020B0609020204030204" pitchFamily="49" charset="0"/>
              </a:rPr>
              <a:t>Function almost linear  OR  uncertainties small.</a:t>
            </a:r>
          </a:p>
          <a:p>
            <a:pPr lvl="1">
              <a:buFont typeface="Wingdings" panose="05000000000000000000" pitchFamily="2" charset="2"/>
              <a:buChar char="§"/>
            </a:pPr>
            <a:r>
              <a:rPr lang="en-US" sz="1700" dirty="0">
                <a:solidFill>
                  <a:srgbClr val="A81F18"/>
                </a:solidFill>
                <a:latin typeface="Consolas" panose="020B0609020204030204" pitchFamily="49" charset="0"/>
              </a:rPr>
              <a:t>Could combine with subinterval reconstitution.</a:t>
            </a:r>
          </a:p>
          <a:p>
            <a:pPr>
              <a:buFont typeface="Wingdings" panose="05000000000000000000" pitchFamily="2" charset="2"/>
              <a:buChar char="§"/>
            </a:pPr>
            <a:r>
              <a:rPr lang="en-US" sz="2100" dirty="0">
                <a:solidFill>
                  <a:srgbClr val="A81F18"/>
                </a:solidFill>
                <a:latin typeface="Consolas" panose="020B0609020204030204" pitchFamily="49" charset="0"/>
              </a:rPr>
              <a:t>Most efficient when dimensionality is high.</a:t>
            </a:r>
          </a:p>
          <a:p>
            <a:pPr>
              <a:buFont typeface="Wingdings" panose="05000000000000000000" pitchFamily="2" charset="2"/>
              <a:buChar char="§"/>
            </a:pPr>
            <a:r>
              <a:rPr lang="en-US" sz="2100" dirty="0">
                <a:solidFill>
                  <a:srgbClr val="A81F18"/>
                </a:solidFill>
                <a:latin typeface="Consolas" panose="020B0609020204030204" pitchFamily="49" charset="0"/>
              </a:rPr>
              <a:t>Asymptotically correct, but not rigorous.</a:t>
            </a:r>
          </a:p>
          <a:p>
            <a:pPr>
              <a:buFont typeface="Wingdings" panose="05000000000000000000" pitchFamily="2" charset="2"/>
              <a:buChar char="§"/>
            </a:pPr>
            <a:r>
              <a:rPr lang="en-US" sz="2100" dirty="0">
                <a:solidFill>
                  <a:srgbClr val="A81F18"/>
                </a:solidFill>
                <a:latin typeface="Consolas" panose="020B0609020204030204" pitchFamily="49" charset="0"/>
              </a:rPr>
              <a:t>Only handles interval uncertainty. </a:t>
            </a:r>
          </a:p>
          <a:p>
            <a:pPr>
              <a:buFont typeface="Wingdings" panose="05000000000000000000" pitchFamily="2" charset="2"/>
              <a:buChar char="§"/>
            </a:pPr>
            <a:endParaRPr lang="en-US" sz="2100" dirty="0">
              <a:solidFill>
                <a:srgbClr val="00B050"/>
              </a:solidFill>
              <a:latin typeface="Consolas" panose="020B0609020204030204" pitchFamily="49" charset="0"/>
            </a:endParaRPr>
          </a:p>
          <a:p>
            <a:pPr marL="457200" lvl="1" indent="0">
              <a:lnSpc>
                <a:spcPct val="100000"/>
              </a:lnSpc>
              <a:buNone/>
            </a:pPr>
            <a:endParaRPr lang="en-US" sz="14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675088" y="1124073"/>
            <a:ext cx="9383563" cy="1404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chemeClr val="accent6">
                    <a:lumMod val="75000"/>
                  </a:schemeClr>
                </a:solidFill>
                <a:latin typeface="Consolas" panose="020B0609020204030204" pitchFamily="49" charset="0"/>
              </a:rPr>
              <a:t>	# n_sam = </a:t>
            </a:r>
            <a:r>
              <a:rPr lang="en-US" sz="1800" b="0" dirty="0">
                <a:solidFill>
                  <a:schemeClr val="accent6">
                    <a:lumMod val="75000"/>
                  </a:schemeClr>
                </a:solidFill>
                <a:effectLst/>
                <a:latin typeface="Consolas" panose="020B0609020204030204" pitchFamily="49" charset="0"/>
              </a:rPr>
              <a:t>500, </a:t>
            </a:r>
          </a:p>
          <a:p>
            <a:pPr marL="0" indent="0">
              <a:buNone/>
            </a:pPr>
            <a:r>
              <a:rPr lang="en-US" sz="1800" dirty="0">
                <a:solidFill>
                  <a:srgbClr val="FFFFFF"/>
                </a:solidFill>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cauchy</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505228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1920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a:t>
            </a:r>
            <a:r>
              <a:rPr lang="en-GB" b="1" dirty="0">
                <a:solidFill>
                  <a:srgbClr val="6796E6"/>
                </a:solidFill>
                <a:latin typeface="Consolas" panose="020B0609020204030204" pitchFamily="49" charset="0"/>
              </a:rPr>
              <a:t>Optimisation</a:t>
            </a:r>
            <a:r>
              <a:rPr lang="en-US" b="1" dirty="0">
                <a:solidFill>
                  <a:srgbClr val="6796E6"/>
                </a:solidFill>
                <a:latin typeface="Consolas" panose="020B0609020204030204" pitchFamily="49" charset="0"/>
              </a:rPr>
              <a:t> methods</a:t>
            </a: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794478"/>
            <a:ext cx="9074974" cy="5809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b="1" dirty="0">
              <a:solidFill>
                <a:srgbClr val="D4D4D4"/>
              </a:solidFill>
              <a:latin typeface="Consolas" panose="020B0609020204030204" pitchFamily="49" charset="0"/>
            </a:endParaRPr>
          </a:p>
          <a:p>
            <a:pPr>
              <a:buFont typeface="Wingdings" panose="05000000000000000000" pitchFamily="2" charset="2"/>
              <a:buChar char="§"/>
            </a:pPr>
            <a:r>
              <a:rPr lang="en-US" sz="1800" b="1" dirty="0" err="1">
                <a:solidFill>
                  <a:srgbClr val="D4D4D4"/>
                </a:solidFill>
                <a:latin typeface="Consolas" panose="020B0609020204030204" pitchFamily="49" charset="0"/>
              </a:rPr>
              <a:t>Initialise</a:t>
            </a:r>
            <a:r>
              <a:rPr lang="en-US" sz="1800" dirty="0">
                <a:solidFill>
                  <a:srgbClr val="D4D4D4"/>
                </a:solidFill>
                <a:latin typeface="Consolas" panose="020B0609020204030204" pitchFamily="49" charset="0"/>
              </a:rPr>
              <a:t>: </a:t>
            </a:r>
          </a:p>
          <a:p>
            <a:pPr lvl="1" algn="just">
              <a:buFont typeface="Wingdings" panose="05000000000000000000" pitchFamily="2" charset="2"/>
              <a:buChar char="§"/>
            </a:pPr>
            <a:r>
              <a:rPr lang="en-US" sz="1400" dirty="0">
                <a:solidFill>
                  <a:srgbClr val="CE9178"/>
                </a:solidFill>
                <a:latin typeface="Consolas" panose="020B0609020204030204" pitchFamily="49" charset="0"/>
              </a:rPr>
              <a:t>x0 (1D or 2D array): </a:t>
            </a:r>
            <a:r>
              <a:rPr lang="en-US" sz="1400" dirty="0">
                <a:solidFill>
                  <a:schemeClr val="bg1"/>
                </a:solidFill>
                <a:latin typeface="Consolas" panose="020B0609020204030204" pitchFamily="49" charset="0"/>
              </a:rPr>
              <a:t>Optionally accepts an initial guess for the optimization starting point. If not provided, the midpoint of each variable's interval is used</a:t>
            </a:r>
            <a:r>
              <a:rPr lang="en-US" sz="1400" dirty="0">
                <a:solidFill>
                  <a:srgbClr val="CE9178"/>
                </a:solidFill>
                <a:latin typeface="Consolas" panose="020B0609020204030204" pitchFamily="49" charset="0"/>
              </a:rPr>
              <a:t>.</a:t>
            </a:r>
          </a:p>
          <a:p>
            <a:pPr lvl="1" algn="just">
              <a:buFont typeface="Wingdings" panose="05000000000000000000" pitchFamily="2" charset="2"/>
              <a:buChar char="§"/>
            </a:pPr>
            <a:r>
              <a:rPr lang="en-US" sz="1400" dirty="0" err="1">
                <a:solidFill>
                  <a:srgbClr val="CE9178"/>
                </a:solidFill>
                <a:latin typeface="Consolas" panose="020B0609020204030204" pitchFamily="49" charset="0"/>
              </a:rPr>
              <a:t>tol_loc</a:t>
            </a:r>
            <a:r>
              <a:rPr lang="en-US" sz="1400" dirty="0">
                <a:solidFill>
                  <a:srgbClr val="CE9178"/>
                </a:solidFill>
                <a:latin typeface="Consolas" panose="020B0609020204030204" pitchFamily="49" charset="0"/>
              </a:rPr>
              <a:t> (float or 2-element </a:t>
            </a:r>
            <a:r>
              <a:rPr lang="en-US" sz="1400" dirty="0" err="1">
                <a:solidFill>
                  <a:srgbClr val="CE9178"/>
                </a:solidFill>
                <a:latin typeface="Consolas" panose="020B0609020204030204" pitchFamily="49" charset="0"/>
              </a:rPr>
              <a:t>np.array</a:t>
            </a:r>
            <a:r>
              <a:rPr lang="en-US" sz="1400" dirty="0">
                <a:solidFill>
                  <a:srgbClr val="CE9178"/>
                </a:solidFill>
                <a:latin typeface="Consolas" panose="020B0609020204030204" pitchFamily="49" charset="0"/>
              </a:rPr>
              <a:t>): </a:t>
            </a:r>
            <a:r>
              <a:rPr lang="en-US" sz="1400" dirty="0">
                <a:solidFill>
                  <a:schemeClr val="bg1"/>
                </a:solidFill>
                <a:latin typeface="Consolas" panose="020B0609020204030204" pitchFamily="49" charset="0"/>
              </a:rPr>
              <a:t>Allows setting tolerances for termination.</a:t>
            </a:r>
          </a:p>
          <a:p>
            <a:pPr lvl="1" algn="just">
              <a:buFont typeface="Wingdings" panose="05000000000000000000" pitchFamily="2" charset="2"/>
              <a:buChar char="§"/>
            </a:pPr>
            <a:r>
              <a:rPr lang="en-US" sz="1400" dirty="0" err="1">
                <a:solidFill>
                  <a:srgbClr val="CE9178"/>
                </a:solidFill>
                <a:latin typeface="Consolas" panose="020B0609020204030204" pitchFamily="49" charset="0"/>
              </a:rPr>
              <a:t>options_loc</a:t>
            </a:r>
            <a:r>
              <a:rPr lang="en-US" sz="1400" dirty="0">
                <a:solidFill>
                  <a:srgbClr val="CE9178"/>
                </a:solidFill>
                <a:latin typeface="Consolas" panose="020B0609020204030204" pitchFamily="49" charset="0"/>
              </a:rPr>
              <a:t> (</a:t>
            </a:r>
            <a:r>
              <a:rPr lang="en-US" sz="1400" dirty="0" err="1">
                <a:solidFill>
                  <a:srgbClr val="CE9178"/>
                </a:solidFill>
                <a:latin typeface="Consolas" panose="020B0609020204030204" pitchFamily="49" charset="0"/>
              </a:rPr>
              <a:t>dict</a:t>
            </a:r>
            <a:r>
              <a:rPr lang="en-US" sz="1400" dirty="0">
                <a:solidFill>
                  <a:srgbClr val="CE9178"/>
                </a:solidFill>
                <a:latin typeface="Consolas" panose="020B0609020204030204" pitchFamily="49" charset="0"/>
              </a:rPr>
              <a:t>): </a:t>
            </a:r>
            <a:r>
              <a:rPr lang="en-US" sz="1400" dirty="0">
                <a:solidFill>
                  <a:schemeClr val="bg1"/>
                </a:solidFill>
                <a:latin typeface="Consolas" panose="020B0609020204030204" pitchFamily="49" charset="0"/>
              </a:rPr>
              <a:t>Accepts solver options as a dictionary (same for min/max) or a list of two dictionaries (separate options).</a:t>
            </a:r>
          </a:p>
          <a:p>
            <a:pPr lvl="1" algn="just">
              <a:buFont typeface="Wingdings" panose="05000000000000000000" pitchFamily="2" charset="2"/>
              <a:buChar char="§"/>
            </a:pPr>
            <a:r>
              <a:rPr lang="en-GB" sz="1400" dirty="0" err="1">
                <a:solidFill>
                  <a:srgbClr val="CE9178"/>
                </a:solidFill>
                <a:latin typeface="Consolas" panose="020B0609020204030204" pitchFamily="49" charset="0"/>
              </a:rPr>
              <a:t>method_loc</a:t>
            </a:r>
            <a:r>
              <a:rPr lang="en-GB" sz="1400" dirty="0">
                <a:solidFill>
                  <a:srgbClr val="CE9178"/>
                </a:solidFill>
                <a:latin typeface="Consolas" panose="020B0609020204030204" pitchFamily="49" charset="0"/>
              </a:rPr>
              <a:t> (str, optional):</a:t>
            </a:r>
            <a:r>
              <a:rPr lang="en-US" sz="1400" dirty="0">
                <a:solidFill>
                  <a:schemeClr val="bg1"/>
                </a:solidFill>
                <a:latin typeface="Consolas" panose="020B0609020204030204" pitchFamily="49" charset="0"/>
              </a:rPr>
              <a:t>The optimization method to use.</a:t>
            </a:r>
            <a:endParaRPr lang="en-GB" sz="1400" dirty="0">
              <a:solidFill>
                <a:schemeClr val="bg1"/>
              </a:solidFill>
              <a:latin typeface="Consolas" panose="020B0609020204030204" pitchFamily="49" charset="0"/>
            </a:endParaRPr>
          </a:p>
          <a:p>
            <a:pPr lvl="1" algn="just">
              <a:buFont typeface="Wingdings" panose="05000000000000000000" pitchFamily="2" charset="2"/>
              <a:buChar char="§"/>
            </a:pPr>
            <a:endParaRPr lang="en-US" sz="1600" dirty="0">
              <a:solidFill>
                <a:srgbClr val="D4D4D4"/>
              </a:solidFill>
              <a:latin typeface="Consolas" panose="020B0609020204030204" pitchFamily="49" charset="0"/>
            </a:endParaRPr>
          </a:p>
          <a:p>
            <a:pPr>
              <a:buFont typeface="Wingdings" panose="05000000000000000000" pitchFamily="2" charset="2"/>
              <a:buChar char="§"/>
            </a:pPr>
            <a:r>
              <a:rPr lang="en-US" sz="1800" b="1" dirty="0" err="1">
                <a:solidFill>
                  <a:srgbClr val="D4D4D4"/>
                </a:solidFill>
                <a:latin typeface="Consolas" panose="020B0609020204030204" pitchFamily="49" charset="0"/>
              </a:rPr>
              <a:t>Optimise</a:t>
            </a:r>
            <a:r>
              <a:rPr lang="en-US" sz="1800" dirty="0">
                <a:solidFill>
                  <a:srgbClr val="D4D4D4"/>
                </a:solidFill>
                <a:latin typeface="Consolas" panose="020B0609020204030204" pitchFamily="49" charset="0"/>
              </a:rPr>
              <a:t>: </a:t>
            </a:r>
          </a:p>
          <a:p>
            <a:pPr lvl="1">
              <a:buFont typeface="Wingdings" panose="05000000000000000000" pitchFamily="2" charset="2"/>
              <a:buChar char="§"/>
            </a:pPr>
            <a:r>
              <a:rPr lang="en-US" sz="1600" dirty="0">
                <a:solidFill>
                  <a:srgbClr val="D4D4D4"/>
                </a:solidFill>
                <a:latin typeface="Consolas" panose="020B0609020204030204" pitchFamily="49" charset="0"/>
              </a:rPr>
              <a:t>Uses </a:t>
            </a:r>
            <a:r>
              <a:rPr lang="en-US" sz="1600" b="1" dirty="0" err="1">
                <a:solidFill>
                  <a:srgbClr val="D4D4D4"/>
                </a:solidFill>
                <a:latin typeface="Consolas" panose="020B0609020204030204" pitchFamily="49" charset="0"/>
              </a:rPr>
              <a:t>scipy.optimize.minimize</a:t>
            </a:r>
            <a:r>
              <a:rPr lang="en-US" sz="1600" b="1" dirty="0">
                <a:solidFill>
                  <a:srgbClr val="D4D4D4"/>
                </a:solidFill>
                <a:latin typeface="Consolas" panose="020B0609020204030204" pitchFamily="49" charset="0"/>
              </a:rPr>
              <a:t> </a:t>
            </a:r>
            <a:r>
              <a:rPr lang="en-US" sz="1600" dirty="0">
                <a:solidFill>
                  <a:srgbClr val="D4D4D4"/>
                </a:solidFill>
                <a:latin typeface="Consolas" panose="020B0609020204030204" pitchFamily="49" charset="0"/>
              </a:rPr>
              <a:t>to find both the minimum and maximum of f within the given bounds.</a:t>
            </a:r>
          </a:p>
          <a:p>
            <a:pPr lvl="1">
              <a:buFont typeface="Wingdings" panose="05000000000000000000" pitchFamily="2" charset="2"/>
              <a:buChar char="§"/>
            </a:pPr>
            <a:r>
              <a:rPr lang="en-US" sz="1600" dirty="0">
                <a:solidFill>
                  <a:srgbClr val="D4D4D4"/>
                </a:solidFill>
                <a:latin typeface="Consolas" panose="020B0609020204030204" pitchFamily="49" charset="0"/>
              </a:rPr>
              <a:t>Minimizes f directly.</a:t>
            </a:r>
          </a:p>
          <a:p>
            <a:pPr lvl="1">
              <a:buFont typeface="Wingdings" panose="05000000000000000000" pitchFamily="2" charset="2"/>
              <a:buChar char="§"/>
            </a:pPr>
            <a:r>
              <a:rPr lang="en-US" sz="1600" dirty="0">
                <a:solidFill>
                  <a:srgbClr val="D4D4D4"/>
                </a:solidFill>
                <a:latin typeface="Consolas" panose="020B0609020204030204" pitchFamily="49" charset="0"/>
              </a:rPr>
              <a:t>Maximizes f by minimizing the negated function -f.</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B32C32FB-5E43-4C9A-A373-D3F6ACF4DE44}"/>
              </a:ext>
            </a:extLst>
          </p:cNvPr>
          <p:cNvSpPr txBox="1">
            <a:spLocks/>
          </p:cNvSpPr>
          <p:nvPr/>
        </p:nvSpPr>
        <p:spPr>
          <a:xfrm>
            <a:off x="2846741" y="7570926"/>
            <a:ext cx="7653191" cy="1131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C00000"/>
                </a:solidFill>
                <a:latin typeface="Consolas" panose="020B0609020204030204" pitchFamily="49" charset="0"/>
              </a:rPr>
              <a:t>This method can yield rigorous and best possible results if the function is monotonic.</a:t>
            </a: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846741" y="1113225"/>
            <a:ext cx="9211909" cy="1404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a:t>
            </a:r>
            <a:r>
              <a:rPr lang="en-US" sz="1800" dirty="0" err="1">
                <a:solidFill>
                  <a:srgbClr val="CE9178"/>
                </a:solidFill>
                <a:latin typeface="Consolas" panose="020B0609020204030204" pitchFamily="49" charset="0"/>
              </a:rPr>
              <a:t>local_optimisation</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pPr marL="0" indent="0">
              <a:lnSpc>
                <a:spcPct val="100000"/>
              </a:lnSpc>
              <a:buNone/>
            </a:pPr>
            <a:r>
              <a:rPr lang="en-GB" sz="1800" b="0" dirty="0">
                <a:solidFill>
                  <a:srgbClr val="9CDCFE"/>
                </a:solidFill>
                <a:effectLst/>
                <a:latin typeface="Consolas" panose="020B0609020204030204" pitchFamily="49" charset="0"/>
              </a:rPr>
              <a:t> 		</a:t>
            </a:r>
            <a:r>
              <a:rPr lang="en-GB" sz="1800" b="0" dirty="0">
                <a:solidFill>
                  <a:schemeClr val="accent6">
                    <a:lumMod val="75000"/>
                  </a:schemeClr>
                </a:solidFill>
                <a:effectLst/>
                <a:latin typeface="Consolas" panose="020B0609020204030204" pitchFamily="49" charset="0"/>
              </a:rPr>
              <a:t># x0= None, tol_loc = None,</a:t>
            </a:r>
          </a:p>
          <a:p>
            <a:pPr marL="0" indent="0">
              <a:lnSpc>
                <a:spcPct val="100000"/>
              </a:lnSpc>
              <a:buNone/>
            </a:pPr>
            <a:r>
              <a:rPr lang="en-GB" sz="1800" b="0" dirty="0">
                <a:solidFill>
                  <a:schemeClr val="accent6">
                    <a:lumMod val="75000"/>
                  </a:schemeClr>
                </a:solidFill>
                <a:effectLst/>
                <a:latin typeface="Consolas" panose="020B0609020204030204" pitchFamily="49" charset="0"/>
              </a:rPr>
              <a:t>	</a:t>
            </a:r>
            <a:r>
              <a:rPr lang="en-GB" sz="1800" dirty="0">
                <a:solidFill>
                  <a:schemeClr val="accent6">
                    <a:lumMod val="75000"/>
                  </a:schemeClr>
                </a:solidFill>
                <a:latin typeface="Consolas" panose="020B0609020204030204" pitchFamily="49" charset="0"/>
              </a:rPr>
              <a:t>       # </a:t>
            </a:r>
            <a:r>
              <a:rPr lang="en-GB" sz="1800" b="0" dirty="0">
                <a:solidFill>
                  <a:schemeClr val="accent6">
                    <a:lumMod val="75000"/>
                  </a:schemeClr>
                </a:solidFill>
                <a:effectLst/>
                <a:latin typeface="Consolas" panose="020B0609020204030204" pitchFamily="49" charset="0"/>
              </a:rPr>
              <a:t>options_loc= None, method_loc='Nelder-Mead’</a:t>
            </a:r>
          </a:p>
          <a:p>
            <a:pPr marL="0" indent="0">
              <a:lnSpc>
                <a:spcPct val="100000"/>
              </a:lnSpc>
              <a:buNone/>
            </a:pPr>
            <a:r>
              <a:rPr lang="en-GB" sz="1800" b="0" dirty="0">
                <a:solidFill>
                  <a:schemeClr val="bg1"/>
                </a:solidFill>
                <a:effectLst/>
                <a:latin typeface="Consolas" panose="020B0609020204030204" pitchFamily="49" charset="0"/>
              </a:rPr>
              <a:t>		)</a:t>
            </a:r>
            <a:endParaRPr lang="en-US" sz="1800" dirty="0">
              <a:solidFill>
                <a:srgbClr val="D4D4D4"/>
              </a:solidFill>
              <a:latin typeface="Consolas" panose="020B0609020204030204" pitchFamily="49" charset="0"/>
            </a:endParaRPr>
          </a:p>
          <a:p>
            <a:pPr marL="457200" lvl="1" indent="0">
              <a:buNone/>
            </a:pPr>
            <a:endParaRPr lang="en-US" sz="1600" dirty="0">
              <a:solidFill>
                <a:srgbClr val="FFFFFF"/>
              </a:solidFill>
              <a:latin typeface="Consolas" panose="020B0609020204030204" pitchFamily="49" charset="0"/>
            </a:endParaRP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17331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192000"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a:t>
            </a:r>
            <a:r>
              <a:rPr lang="en-US" b="1" dirty="0" err="1">
                <a:solidFill>
                  <a:srgbClr val="6796E6"/>
                </a:solidFill>
                <a:latin typeface="Consolas" panose="020B0609020204030204" pitchFamily="49" charset="0"/>
              </a:rPr>
              <a:t>Optimisation</a:t>
            </a:r>
            <a:r>
              <a:rPr lang="en-US" b="1" dirty="0">
                <a:solidFill>
                  <a:srgbClr val="6796E6"/>
                </a:solidFill>
                <a:latin typeface="Consolas" panose="020B0609020204030204" pitchFamily="49" charset="0"/>
              </a:rPr>
              <a:t> methods</a:t>
            </a: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794478"/>
            <a:ext cx="9074974" cy="5809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b="1" dirty="0">
              <a:solidFill>
                <a:srgbClr val="D4D4D4"/>
              </a:solidFill>
              <a:latin typeface="Consolas" panose="020B0609020204030204" pitchFamily="49" charset="0"/>
            </a:endParaRPr>
          </a:p>
          <a:p>
            <a:pPr>
              <a:buFont typeface="Wingdings" panose="05000000000000000000" pitchFamily="2" charset="2"/>
              <a:buChar char="§"/>
            </a:pPr>
            <a:r>
              <a:rPr lang="en-US" sz="1800" b="1" dirty="0" err="1">
                <a:solidFill>
                  <a:srgbClr val="D4D4D4"/>
                </a:solidFill>
                <a:latin typeface="Consolas" panose="020B0609020204030204" pitchFamily="49" charset="0"/>
              </a:rPr>
              <a:t>Initialise</a:t>
            </a:r>
            <a:r>
              <a:rPr lang="en-US" sz="1800" dirty="0">
                <a:solidFill>
                  <a:srgbClr val="D4D4D4"/>
                </a:solidFill>
                <a:latin typeface="Consolas" panose="020B0609020204030204" pitchFamily="49" charset="0"/>
              </a:rPr>
              <a:t>: </a:t>
            </a:r>
          </a:p>
          <a:p>
            <a:pPr lvl="1" algn="just">
              <a:buFont typeface="Wingdings" panose="05000000000000000000" pitchFamily="2" charset="2"/>
              <a:buChar char="§"/>
            </a:pPr>
            <a:r>
              <a:rPr lang="en-US" sz="1400" dirty="0" err="1">
                <a:solidFill>
                  <a:srgbClr val="CE9178"/>
                </a:solidFill>
                <a:latin typeface="Consolas" panose="020B0609020204030204" pitchFamily="49" charset="0"/>
              </a:rPr>
              <a:t>pop_size</a:t>
            </a:r>
            <a:r>
              <a:rPr lang="en-US" sz="1400" dirty="0">
                <a:solidFill>
                  <a:srgbClr val="CE9178"/>
                </a:solidFill>
                <a:latin typeface="Consolas" panose="020B0609020204030204" pitchFamily="49" charset="0"/>
              </a:rPr>
              <a:t>: </a:t>
            </a:r>
            <a:r>
              <a:rPr lang="en-US" sz="1400" dirty="0">
                <a:solidFill>
                  <a:schemeClr val="bg1"/>
                </a:solidFill>
                <a:latin typeface="Consolas" panose="020B0609020204030204" pitchFamily="49" charset="0"/>
              </a:rPr>
              <a:t>Optional population size. Default is 1000.</a:t>
            </a:r>
          </a:p>
          <a:p>
            <a:pPr lvl="1" algn="just">
              <a:buFont typeface="Wingdings" panose="05000000000000000000" pitchFamily="2" charset="2"/>
              <a:buChar char="§"/>
            </a:pPr>
            <a:r>
              <a:rPr lang="en-US" sz="1400" dirty="0" err="1">
                <a:solidFill>
                  <a:srgbClr val="CE9178"/>
                </a:solidFill>
                <a:latin typeface="Consolas" panose="020B0609020204030204" pitchFamily="49" charset="0"/>
              </a:rPr>
              <a:t>n_gen</a:t>
            </a:r>
            <a:r>
              <a:rPr lang="en-US" sz="1400" dirty="0">
                <a:solidFill>
                  <a:srgbClr val="CE9178"/>
                </a:solidFill>
                <a:latin typeface="Consolas" panose="020B0609020204030204" pitchFamily="49" charset="0"/>
              </a:rPr>
              <a:t>: </a:t>
            </a:r>
            <a:r>
              <a:rPr lang="en-US" sz="1400" dirty="0">
                <a:solidFill>
                  <a:schemeClr val="bg1"/>
                </a:solidFill>
                <a:latin typeface="Consolas" panose="020B0609020204030204" pitchFamily="49" charset="0"/>
              </a:rPr>
              <a:t>Optional number of generations. Default is 100.</a:t>
            </a:r>
          </a:p>
          <a:p>
            <a:pPr lvl="1" algn="just">
              <a:buFont typeface="Wingdings" panose="05000000000000000000" pitchFamily="2" charset="2"/>
              <a:buChar char="§"/>
            </a:pPr>
            <a:r>
              <a:rPr lang="en-US" sz="1400" dirty="0" err="1">
                <a:solidFill>
                  <a:srgbClr val="CE9178"/>
                </a:solidFill>
                <a:latin typeface="Consolas" panose="020B0609020204030204" pitchFamily="49" charset="0"/>
              </a:rPr>
              <a:t>tol</a:t>
            </a:r>
            <a:r>
              <a:rPr lang="en-US" sz="1400" dirty="0">
                <a:solidFill>
                  <a:srgbClr val="CE9178"/>
                </a:solidFill>
                <a:latin typeface="Consolas" panose="020B0609020204030204" pitchFamily="49" charset="0"/>
              </a:rPr>
              <a:t>: </a:t>
            </a:r>
            <a:r>
              <a:rPr lang="en-US" sz="1400" dirty="0">
                <a:solidFill>
                  <a:schemeClr val="bg1"/>
                </a:solidFill>
                <a:latin typeface="Consolas" panose="020B0609020204030204" pitchFamily="49" charset="0"/>
              </a:rPr>
              <a:t>Optional tolerance for convergence check (scalar or 2-element array for different tolerances for min/max). Default is 1e-3.</a:t>
            </a:r>
          </a:p>
          <a:p>
            <a:pPr lvl="1" algn="just">
              <a:buFont typeface="Wingdings" panose="05000000000000000000" pitchFamily="2" charset="2"/>
              <a:buChar char="§"/>
            </a:pPr>
            <a:r>
              <a:rPr lang="en-US" sz="1400" dirty="0" err="1">
                <a:solidFill>
                  <a:srgbClr val="CE9178"/>
                </a:solidFill>
                <a:latin typeface="Consolas" panose="020B0609020204030204" pitchFamily="49" charset="0"/>
              </a:rPr>
              <a:t>n_gen_last</a:t>
            </a:r>
            <a:r>
              <a:rPr lang="en-US" sz="1400" dirty="0">
                <a:solidFill>
                  <a:srgbClr val="CE9178"/>
                </a:solidFill>
                <a:latin typeface="Consolas" panose="020B0609020204030204" pitchFamily="49" charset="0"/>
              </a:rPr>
              <a:t>: </a:t>
            </a:r>
            <a:r>
              <a:rPr lang="en-US" sz="1400" dirty="0">
                <a:solidFill>
                  <a:schemeClr val="bg1"/>
                </a:solidFill>
                <a:latin typeface="Consolas" panose="020B0609020204030204" pitchFamily="49" charset="0"/>
              </a:rPr>
              <a:t>Optional to check for convergence only in the last generations (scalar or 2-element array). Default is 10.</a:t>
            </a:r>
          </a:p>
          <a:p>
            <a:pPr lvl="1" algn="just">
              <a:buFont typeface="Wingdings" panose="05000000000000000000" pitchFamily="2" charset="2"/>
              <a:buChar char="§"/>
            </a:pPr>
            <a:r>
              <a:rPr lang="en-US" sz="1400" dirty="0" err="1">
                <a:solidFill>
                  <a:srgbClr val="CE9178"/>
                </a:solidFill>
                <a:latin typeface="Consolas" panose="020B0609020204030204" pitchFamily="49" charset="0"/>
              </a:rPr>
              <a:t>algorithm_type</a:t>
            </a:r>
            <a:r>
              <a:rPr lang="en-US" sz="1400" dirty="0">
                <a:solidFill>
                  <a:srgbClr val="CE9178"/>
                </a:solidFill>
                <a:latin typeface="Consolas" panose="020B0609020204030204" pitchFamily="49" charset="0"/>
              </a:rPr>
              <a:t>: </a:t>
            </a:r>
            <a:r>
              <a:rPr lang="en-US" sz="1400" dirty="0">
                <a:solidFill>
                  <a:schemeClr val="bg1"/>
                </a:solidFill>
                <a:latin typeface="Consolas" panose="020B0609020204030204" pitchFamily="49" charset="0"/>
              </a:rPr>
              <a:t>Optional to choose between 'NSGA2' (default) or 'GA' algorithms.</a:t>
            </a:r>
            <a:endParaRPr lang="en-US" sz="1600" dirty="0">
              <a:solidFill>
                <a:schemeClr val="bg1"/>
              </a:solidFill>
              <a:latin typeface="Consolas" panose="020B0609020204030204" pitchFamily="49" charset="0"/>
            </a:endParaRPr>
          </a:p>
          <a:p>
            <a:pPr>
              <a:buFont typeface="Wingdings" panose="05000000000000000000" pitchFamily="2" charset="2"/>
              <a:buChar char="§"/>
            </a:pPr>
            <a:r>
              <a:rPr lang="en-US" sz="1800" b="1" dirty="0" err="1">
                <a:solidFill>
                  <a:srgbClr val="D4D4D4"/>
                </a:solidFill>
                <a:latin typeface="Consolas" panose="020B0609020204030204" pitchFamily="49" charset="0"/>
              </a:rPr>
              <a:t>Optimise</a:t>
            </a:r>
            <a:r>
              <a:rPr lang="en-US" sz="1800" dirty="0">
                <a:solidFill>
                  <a:srgbClr val="D4D4D4"/>
                </a:solidFill>
                <a:latin typeface="Consolas" panose="020B0609020204030204" pitchFamily="49" charset="0"/>
              </a:rPr>
              <a:t>: </a:t>
            </a:r>
          </a:p>
          <a:p>
            <a:pPr lvl="1">
              <a:buFont typeface="Wingdings" panose="05000000000000000000" pitchFamily="2" charset="2"/>
              <a:buChar char="§"/>
            </a:pPr>
            <a:r>
              <a:rPr lang="en-US" sz="1600" dirty="0">
                <a:solidFill>
                  <a:srgbClr val="D4D4D4"/>
                </a:solidFill>
                <a:latin typeface="Consolas" panose="020B0609020204030204" pitchFamily="49" charset="0"/>
              </a:rPr>
              <a:t>Uses genetic algorithms (NSGA2 or GA) to find both the minimum and maximum of f within the given bounds.</a:t>
            </a:r>
          </a:p>
          <a:p>
            <a:pPr lvl="1">
              <a:buFont typeface="Wingdings" panose="05000000000000000000" pitchFamily="2" charset="2"/>
              <a:buChar char="§"/>
            </a:pPr>
            <a:r>
              <a:rPr lang="en-US" sz="1600" dirty="0">
                <a:solidFill>
                  <a:srgbClr val="D4D4D4"/>
                </a:solidFill>
                <a:latin typeface="Consolas" panose="020B0609020204030204" pitchFamily="49" charset="0"/>
              </a:rPr>
              <a:t>For each optimization (min/max), it creates a </a:t>
            </a:r>
            <a:r>
              <a:rPr lang="en-US" sz="1600" b="1" dirty="0" err="1">
                <a:solidFill>
                  <a:schemeClr val="bg1"/>
                </a:solidFill>
                <a:latin typeface="Consolas" panose="020B0609020204030204" pitchFamily="49" charset="0"/>
              </a:rPr>
              <a:t>ProblemWrapper</a:t>
            </a:r>
            <a:r>
              <a:rPr lang="en-US" sz="1600" dirty="0">
                <a:solidFill>
                  <a:srgbClr val="D4D4D4"/>
                </a:solidFill>
                <a:latin typeface="Consolas" panose="020B0609020204030204" pitchFamily="49" charset="0"/>
              </a:rPr>
              <a:t> class and runs the chosen algorithm.</a:t>
            </a:r>
          </a:p>
          <a:p>
            <a:pPr lvl="1">
              <a:buFont typeface="Wingdings" panose="05000000000000000000" pitchFamily="2" charset="2"/>
              <a:buChar char="§"/>
            </a:pPr>
            <a:r>
              <a:rPr lang="en-US" sz="1600" dirty="0">
                <a:solidFill>
                  <a:srgbClr val="D4D4D4"/>
                </a:solidFill>
                <a:latin typeface="Consolas" panose="020B0609020204030204" pitchFamily="49" charset="0"/>
              </a:rPr>
              <a:t>Uses a custom ‘</a:t>
            </a:r>
            <a:r>
              <a:rPr lang="en-US" sz="1600" b="1" dirty="0" err="1">
                <a:solidFill>
                  <a:srgbClr val="D4D4D4"/>
                </a:solidFill>
                <a:latin typeface="Consolas" panose="020B0609020204030204" pitchFamily="49" charset="0"/>
              </a:rPr>
              <a:t>ConvergenceMonitor</a:t>
            </a:r>
            <a:r>
              <a:rPr lang="en-US" sz="1600" b="1" dirty="0">
                <a:solidFill>
                  <a:srgbClr val="D4D4D4"/>
                </a:solidFill>
                <a:latin typeface="Consolas" panose="020B0609020204030204" pitchFamily="49" charset="0"/>
              </a:rPr>
              <a:t>’</a:t>
            </a:r>
            <a:r>
              <a:rPr lang="en-US" sz="1600" dirty="0">
                <a:solidFill>
                  <a:srgbClr val="D4D4D4"/>
                </a:solidFill>
                <a:latin typeface="Consolas" panose="020B0609020204030204" pitchFamily="49" charset="0"/>
              </a:rPr>
              <a:t> callback to check for convergence based on the ‘</a:t>
            </a:r>
            <a:r>
              <a:rPr lang="en-US" sz="1600" b="1" dirty="0" err="1">
                <a:solidFill>
                  <a:srgbClr val="D4D4D4"/>
                </a:solidFill>
                <a:latin typeface="Consolas" panose="020B0609020204030204" pitchFamily="49" charset="0"/>
              </a:rPr>
              <a:t>tol</a:t>
            </a:r>
            <a:r>
              <a:rPr lang="en-US" sz="1600" b="1" dirty="0">
                <a:solidFill>
                  <a:srgbClr val="D4D4D4"/>
                </a:solidFill>
                <a:latin typeface="Consolas" panose="020B0609020204030204" pitchFamily="49" charset="0"/>
              </a:rPr>
              <a:t>’</a:t>
            </a:r>
            <a:r>
              <a:rPr lang="en-US" sz="1600" dirty="0">
                <a:solidFill>
                  <a:srgbClr val="D4D4D4"/>
                </a:solidFill>
                <a:latin typeface="Consolas" panose="020B0609020204030204" pitchFamily="49" charset="0"/>
              </a:rPr>
              <a:t> and ‘</a:t>
            </a:r>
            <a:r>
              <a:rPr lang="en-US" sz="1600" b="1" dirty="0" err="1">
                <a:solidFill>
                  <a:srgbClr val="D4D4D4"/>
                </a:solidFill>
                <a:latin typeface="Consolas" panose="020B0609020204030204" pitchFamily="49" charset="0"/>
              </a:rPr>
              <a:t>n_gen_last</a:t>
            </a:r>
            <a:r>
              <a:rPr lang="en-US" sz="1600" b="1" dirty="0">
                <a:solidFill>
                  <a:srgbClr val="D4D4D4"/>
                </a:solidFill>
                <a:latin typeface="Consolas" panose="020B0609020204030204" pitchFamily="49" charset="0"/>
              </a:rPr>
              <a:t>’ </a:t>
            </a:r>
            <a:r>
              <a:rPr lang="en-US" sz="1600" dirty="0">
                <a:solidFill>
                  <a:srgbClr val="D4D4D4"/>
                </a:solidFill>
                <a:latin typeface="Consolas" panose="020B0609020204030204" pitchFamily="49" charset="0"/>
              </a:rPr>
              <a:t>parameters.</a:t>
            </a: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B32C32FB-5E43-4C9A-A373-D3F6ACF4DE44}"/>
              </a:ext>
            </a:extLst>
          </p:cNvPr>
          <p:cNvSpPr txBox="1">
            <a:spLocks/>
          </p:cNvSpPr>
          <p:nvPr/>
        </p:nvSpPr>
        <p:spPr>
          <a:xfrm>
            <a:off x="2846741" y="7570926"/>
            <a:ext cx="7653191" cy="1131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C00000"/>
                </a:solidFill>
                <a:latin typeface="Consolas" panose="020B0609020204030204" pitchFamily="49" charset="0"/>
              </a:rPr>
              <a:t>This method can yield rigorous and best possible results if the function is monotonic.</a:t>
            </a: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846741" y="1113225"/>
            <a:ext cx="9211909" cy="14041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b="0" dirty="0">
                <a:solidFill>
                  <a:srgbClr val="9CDCFE"/>
                </a:solidFill>
                <a:effectLst/>
                <a:latin typeface="Consolas" panose="020B0609020204030204" pitchFamily="49" charset="0"/>
              </a:rPr>
              <a:t>		 </a:t>
            </a:r>
            <a:r>
              <a:rPr lang="en-US" sz="1800" b="0" dirty="0">
                <a:solidFill>
                  <a:schemeClr val="accent6">
                    <a:lumMod val="75000"/>
                  </a:schemeClr>
                </a:solidFill>
                <a:effectLst/>
                <a:latin typeface="Consolas" panose="020B0609020204030204" pitchFamily="49" charset="0"/>
              </a:rPr>
              <a:t># </a:t>
            </a:r>
            <a:r>
              <a:rPr lang="en-US" sz="1800" b="0" dirty="0" err="1">
                <a:solidFill>
                  <a:schemeClr val="accent6">
                    <a:lumMod val="75000"/>
                  </a:schemeClr>
                </a:solidFill>
                <a:effectLst/>
                <a:latin typeface="Consolas" panose="020B0609020204030204" pitchFamily="49" charset="0"/>
              </a:rPr>
              <a:t>pop_size</a:t>
            </a:r>
            <a:r>
              <a:rPr lang="en-US" sz="1800" b="0" dirty="0">
                <a:solidFill>
                  <a:schemeClr val="accent6">
                    <a:lumMod val="75000"/>
                  </a:schemeClr>
                </a:solidFill>
                <a:effectLst/>
                <a:latin typeface="Consolas" panose="020B0609020204030204" pitchFamily="49" charset="0"/>
              </a:rPr>
              <a:t>=1000, </a:t>
            </a:r>
            <a:r>
              <a:rPr lang="en-US" sz="1800" b="0" dirty="0" err="1">
                <a:solidFill>
                  <a:schemeClr val="accent6">
                    <a:lumMod val="75000"/>
                  </a:schemeClr>
                </a:solidFill>
                <a:effectLst/>
                <a:latin typeface="Consolas" panose="020B0609020204030204" pitchFamily="49" charset="0"/>
              </a:rPr>
              <a:t>n_gen</a:t>
            </a:r>
            <a:r>
              <a:rPr lang="en-US" sz="1800" b="0" dirty="0">
                <a:solidFill>
                  <a:schemeClr val="accent6">
                    <a:lumMod val="75000"/>
                  </a:schemeClr>
                </a:solidFill>
                <a:effectLst/>
                <a:latin typeface="Consolas" panose="020B0609020204030204" pitchFamily="49" charset="0"/>
              </a:rPr>
              <a:t>=100, </a:t>
            </a:r>
            <a:r>
              <a:rPr lang="en-US" sz="1800" b="0" dirty="0" err="1">
                <a:solidFill>
                  <a:schemeClr val="accent6">
                    <a:lumMod val="75000"/>
                  </a:schemeClr>
                </a:solidFill>
                <a:effectLst/>
                <a:latin typeface="Consolas" panose="020B0609020204030204" pitchFamily="49" charset="0"/>
              </a:rPr>
              <a:t>tol</a:t>
            </a:r>
            <a:r>
              <a:rPr lang="en-US" sz="1800" b="0" dirty="0">
                <a:solidFill>
                  <a:schemeClr val="accent6">
                    <a:lumMod val="75000"/>
                  </a:schemeClr>
                </a:solidFill>
                <a:effectLst/>
                <a:latin typeface="Consolas" panose="020B0609020204030204" pitchFamily="49" charset="0"/>
              </a:rPr>
              <a:t>=1e-3,</a:t>
            </a:r>
          </a:p>
          <a:p>
            <a:pPr marL="0" indent="0">
              <a:buNone/>
            </a:pPr>
            <a:r>
              <a:rPr lang="en-US" sz="1800" dirty="0">
                <a:solidFill>
                  <a:schemeClr val="accent6">
                    <a:lumMod val="75000"/>
                  </a:schemeClr>
                </a:solidFill>
                <a:latin typeface="Consolas" panose="020B0609020204030204" pitchFamily="49" charset="0"/>
              </a:rPr>
              <a:t>		 # </a:t>
            </a:r>
            <a:r>
              <a:rPr lang="en-US" sz="1800" b="0" dirty="0" err="1">
                <a:solidFill>
                  <a:schemeClr val="accent6">
                    <a:lumMod val="75000"/>
                  </a:schemeClr>
                </a:solidFill>
                <a:effectLst/>
                <a:latin typeface="Consolas" panose="020B0609020204030204" pitchFamily="49" charset="0"/>
              </a:rPr>
              <a:t>n_gen_last</a:t>
            </a:r>
            <a:r>
              <a:rPr lang="en-US" sz="1800" b="0" dirty="0">
                <a:solidFill>
                  <a:schemeClr val="accent6">
                    <a:lumMod val="75000"/>
                  </a:schemeClr>
                </a:solidFill>
                <a:effectLst/>
                <a:latin typeface="Consolas" panose="020B0609020204030204" pitchFamily="49" charset="0"/>
              </a:rPr>
              <a:t>=10, </a:t>
            </a:r>
            <a:r>
              <a:rPr lang="en-US" sz="1800" b="0" dirty="0" err="1">
                <a:solidFill>
                  <a:schemeClr val="accent6">
                    <a:lumMod val="75000"/>
                  </a:schemeClr>
                </a:solidFill>
                <a:effectLst/>
                <a:latin typeface="Consolas" panose="020B0609020204030204" pitchFamily="49" charset="0"/>
              </a:rPr>
              <a:t>algorithm_type</a:t>
            </a:r>
            <a:r>
              <a:rPr lang="en-US" sz="1800" b="0" dirty="0">
                <a:solidFill>
                  <a:schemeClr val="accent6">
                    <a:lumMod val="75000"/>
                  </a:schemeClr>
                </a:solidFill>
                <a:effectLst/>
                <a:latin typeface="Consolas" panose="020B0609020204030204" pitchFamily="49" charset="0"/>
              </a:rPr>
              <a:t>="NSGA2",</a:t>
            </a:r>
          </a:p>
          <a:p>
            <a:pPr marL="0" indent="0">
              <a:buNone/>
            </a:pPr>
            <a:r>
              <a:rPr lang="en-US" sz="1800" dirty="0">
                <a:solidFill>
                  <a:srgbClr val="FFFFFF"/>
                </a:solidFill>
                <a:latin typeface="Consolas" panose="020B0609020204030204" pitchFamily="49" charset="0"/>
              </a:rPr>
              <a:t> </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a:t>
            </a:r>
            <a:r>
              <a:rPr lang="en-US" sz="1800" dirty="0" err="1">
                <a:solidFill>
                  <a:srgbClr val="CE9178"/>
                </a:solidFill>
                <a:latin typeface="Consolas" panose="020B0609020204030204" pitchFamily="49" charset="0"/>
              </a:rPr>
              <a:t>genetic_optimisation</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endParaRPr lang="en-US" sz="1600" dirty="0">
              <a:solidFill>
                <a:srgbClr val="FFFFFF"/>
              </a:solidFill>
              <a:latin typeface="Consolas" panose="020B0609020204030204" pitchFamily="49" charset="0"/>
            </a:endParaRP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1146247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41299" y="215900"/>
            <a:ext cx="10771910" cy="5948363"/>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the function </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r>
              <a:rPr lang="en-US" sz="1200" dirty="0">
                <a:solidFill>
                  <a:srgbClr val="D4D4D4"/>
                </a:solidFill>
                <a:latin typeface="Consolas" panose="020B0609020204030204" pitchFamily="49" charset="0"/>
              </a:rPr>
              <a:t>	</a:t>
            </a:r>
            <a:endParaRPr lang="en-US" sz="1600" b="0" dirty="0">
              <a:solidFill>
                <a:srgbClr val="FFFFFF"/>
              </a:solidFill>
              <a:effectLst/>
              <a:latin typeface="Consolas" panose="020B0609020204030204" pitchFamily="49" charset="0"/>
            </a:endParaRPr>
          </a:p>
          <a:p>
            <a:pPr marL="457200" lvl="1" indent="0">
              <a:buNone/>
            </a:pPr>
            <a:r>
              <a:rPr lang="en-US" sz="1200" dirty="0">
                <a:solidFill>
                  <a:srgbClr val="D4D4D4"/>
                </a:solidFill>
                <a:latin typeface="Consolas" panose="020B0609020204030204" pitchFamily="49" charset="0"/>
              </a:rPr>
              <a:t>	</a:t>
            </a:r>
            <a:endParaRPr lang="en-US" sz="1200" b="0" dirty="0">
              <a:solidFill>
                <a:srgbClr val="FFFFFF"/>
              </a:solidFill>
              <a:effectLst/>
              <a:latin typeface="Consolas" panose="020B0609020204030204" pitchFamily="49" charset="0"/>
            </a:endParaRPr>
          </a:p>
        </p:txBody>
      </p:sp>
      <p:graphicFrame>
        <p:nvGraphicFramePr>
          <p:cNvPr id="5" name="Table 5">
            <a:extLst>
              <a:ext uri="{FF2B5EF4-FFF2-40B4-BE49-F238E27FC236}">
                <a16:creationId xmlns:a16="http://schemas.microsoft.com/office/drawing/2014/main" id="{7D4E793A-9DC1-4E0D-A659-8BEA456C1514}"/>
              </a:ext>
            </a:extLst>
          </p:cNvPr>
          <p:cNvGraphicFramePr>
            <a:graphicFrameLocks noGrp="1"/>
          </p:cNvGraphicFramePr>
          <p:nvPr>
            <p:extLst>
              <p:ext uri="{D42A27DB-BD31-4B8C-83A1-F6EECF244321}">
                <p14:modId xmlns:p14="http://schemas.microsoft.com/office/powerpoint/2010/main" val="3016596372"/>
              </p:ext>
            </p:extLst>
          </p:nvPr>
        </p:nvGraphicFramePr>
        <p:xfrm>
          <a:off x="495421" y="1569561"/>
          <a:ext cx="10682098" cy="3545840"/>
        </p:xfrm>
        <a:graphic>
          <a:graphicData uri="http://schemas.openxmlformats.org/drawingml/2006/table">
            <a:tbl>
              <a:tblPr firstRow="1" bandRow="1">
                <a:tableStyleId>{073A0DAA-6AF3-43AB-8588-CEC1D06C72B9}</a:tableStyleId>
              </a:tblPr>
              <a:tblGrid>
                <a:gridCol w="5129530">
                  <a:extLst>
                    <a:ext uri="{9D8B030D-6E8A-4147-A177-3AD203B41FA5}">
                      <a16:colId xmlns:a16="http://schemas.microsoft.com/office/drawing/2014/main" val="985571985"/>
                    </a:ext>
                  </a:extLst>
                </a:gridCol>
                <a:gridCol w="3197670">
                  <a:extLst>
                    <a:ext uri="{9D8B030D-6E8A-4147-A177-3AD203B41FA5}">
                      <a16:colId xmlns:a16="http://schemas.microsoft.com/office/drawing/2014/main" val="219826363"/>
                    </a:ext>
                  </a:extLst>
                </a:gridCol>
                <a:gridCol w="1241743">
                  <a:extLst>
                    <a:ext uri="{9D8B030D-6E8A-4147-A177-3AD203B41FA5}">
                      <a16:colId xmlns:a16="http://schemas.microsoft.com/office/drawing/2014/main" val="221784282"/>
                    </a:ext>
                  </a:extLst>
                </a:gridCol>
                <a:gridCol w="1113155">
                  <a:extLst>
                    <a:ext uri="{9D8B030D-6E8A-4147-A177-3AD203B41FA5}">
                      <a16:colId xmlns:a16="http://schemas.microsoft.com/office/drawing/2014/main" val="4257673394"/>
                    </a:ext>
                  </a:extLst>
                </a:gridCol>
              </a:tblGrid>
              <a:tr h="311471">
                <a:tc>
                  <a:txBody>
                    <a:bodyPr/>
                    <a:lstStyle/>
                    <a:p>
                      <a:r>
                        <a:rPr lang="en-US" sz="2000" dirty="0"/>
                        <a:t>Method</a:t>
                      </a:r>
                    </a:p>
                  </a:txBody>
                  <a:tcPr/>
                </a:tc>
                <a:tc>
                  <a:txBody>
                    <a:bodyPr/>
                    <a:lstStyle/>
                    <a:p>
                      <a:r>
                        <a:rPr lang="en-US" sz="2000" dirty="0"/>
                        <a:t>Underlying assumptions</a:t>
                      </a:r>
                    </a:p>
                  </a:txBody>
                  <a:tcPr/>
                </a:tc>
                <a:tc>
                  <a:txBody>
                    <a:bodyPr/>
                    <a:lstStyle/>
                    <a:p>
                      <a:r>
                        <a:rPr lang="en-US" sz="2000" dirty="0"/>
                        <a:t>Cost</a:t>
                      </a:r>
                    </a:p>
                  </a:txBody>
                  <a:tcPr/>
                </a:tc>
                <a:tc>
                  <a:txBody>
                    <a:bodyPr/>
                    <a:lstStyle/>
                    <a:p>
                      <a:r>
                        <a:rPr lang="en-US" sz="2000" dirty="0"/>
                        <a:t>Rigor</a:t>
                      </a:r>
                    </a:p>
                  </a:txBody>
                  <a:tcPr/>
                </a:tc>
                <a:extLst>
                  <a:ext uri="{0D108BD9-81ED-4DB2-BD59-A6C34878D82A}">
                    <a16:rowId xmlns:a16="http://schemas.microsoft.com/office/drawing/2014/main" val="1191932784"/>
                  </a:ext>
                </a:extLst>
              </a:tr>
              <a:tr h="281604">
                <a:tc>
                  <a:txBody>
                    <a:bodyPr/>
                    <a:lstStyle/>
                    <a:p>
                      <a:r>
                        <a:rPr lang="en-US" sz="2000" b="0" dirty="0">
                          <a:solidFill>
                            <a:schemeClr val="tx1"/>
                          </a:solidFill>
                          <a:effectLst/>
                          <a:latin typeface="Consolas" panose="020B0609020204030204" pitchFamily="49" charset="0"/>
                        </a:rPr>
                        <a:t>"endpoints"</a:t>
                      </a:r>
                      <a:endParaRPr lang="en-US" sz="2000" dirty="0">
                        <a:solidFill>
                          <a:schemeClr val="tx1"/>
                        </a:solidFill>
                      </a:endParaRPr>
                    </a:p>
                  </a:txBody>
                  <a:tcPr/>
                </a:tc>
                <a:tc>
                  <a:txBody>
                    <a:bodyPr/>
                    <a:lstStyle/>
                    <a:p>
                      <a:r>
                        <a:rPr lang="en-US" sz="2000" dirty="0"/>
                        <a:t>Monotonic over intervals</a:t>
                      </a:r>
                    </a:p>
                  </a:txBody>
                  <a:tcPr anchor="ctr"/>
                </a:tc>
                <a:tc>
                  <a:txBody>
                    <a:bodyPr/>
                    <a:lstStyle/>
                    <a:p>
                      <a:r>
                        <a:rPr lang="en-US" sz="2000" dirty="0"/>
                        <a:t>2**d</a:t>
                      </a:r>
                    </a:p>
                  </a:txBody>
                  <a:tcPr/>
                </a:tc>
                <a:tc>
                  <a:txBody>
                    <a:bodyPr/>
                    <a:lstStyle/>
                    <a:p>
                      <a:r>
                        <a:rPr lang="en-US" sz="2000" dirty="0"/>
                        <a:t>High</a:t>
                      </a:r>
                    </a:p>
                  </a:txBody>
                  <a:tcPr/>
                </a:tc>
                <a:extLst>
                  <a:ext uri="{0D108BD9-81ED-4DB2-BD59-A6C34878D82A}">
                    <a16:rowId xmlns:a16="http://schemas.microsoft.com/office/drawing/2014/main" val="4063310882"/>
                  </a:ext>
                </a:extLst>
              </a:tr>
              <a:tr h="281604">
                <a:tc>
                  <a:txBody>
                    <a:bodyPr/>
                    <a:lstStyle/>
                    <a:p>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extremepoints</a:t>
                      </a:r>
                      <a:r>
                        <a:rPr lang="en-US" sz="2000" b="0" dirty="0">
                          <a:solidFill>
                            <a:schemeClr val="tx1"/>
                          </a:solidFill>
                          <a:effectLst/>
                          <a:latin typeface="Consolas" panose="020B0609020204030204" pitchFamily="49" charset="0"/>
                        </a:rPr>
                        <a:t>"</a:t>
                      </a:r>
                      <a:endParaRPr lang="en-US"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Monotonic over intervals</a:t>
                      </a:r>
                    </a:p>
                  </a:txBody>
                  <a:tcPr anchor="ctr"/>
                </a:tc>
                <a:tc>
                  <a:txBody>
                    <a:bodyPr/>
                    <a:lstStyle/>
                    <a:p>
                      <a:r>
                        <a:rPr lang="en-US" sz="2000" dirty="0"/>
                        <a:t>d+1</a:t>
                      </a:r>
                    </a:p>
                  </a:txBody>
                  <a:tcPr/>
                </a:tc>
                <a:tc>
                  <a:txBody>
                    <a:bodyPr/>
                    <a:lstStyle/>
                    <a:p>
                      <a:r>
                        <a:rPr lang="en-US" sz="2000" dirty="0"/>
                        <a:t>High</a:t>
                      </a:r>
                    </a:p>
                  </a:txBody>
                  <a:tcPr/>
                </a:tc>
                <a:extLst>
                  <a:ext uri="{0D108BD9-81ED-4DB2-BD59-A6C34878D82A}">
                    <a16:rowId xmlns:a16="http://schemas.microsoft.com/office/drawing/2014/main" val="3229024975"/>
                  </a:ext>
                </a:extLst>
              </a:tr>
              <a:tr h="281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Consolas" panose="020B0609020204030204" pitchFamily="49" charset="0"/>
                        </a:rPr>
                        <a:t>"subinterval reconstitution"</a:t>
                      </a:r>
                      <a:endParaRPr lang="en-US"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Monotonic over subintervals</a:t>
                      </a:r>
                    </a:p>
                  </a:txBody>
                  <a:tcPr anchor="ctr"/>
                </a:tc>
                <a:tc>
                  <a:txBody>
                    <a:bodyPr/>
                    <a:lstStyle/>
                    <a:p>
                      <a:r>
                        <a:rPr lang="en-US" sz="2000" dirty="0"/>
                        <a:t>(m+1)**d</a:t>
                      </a:r>
                    </a:p>
                  </a:txBody>
                  <a:tcPr/>
                </a:tc>
                <a:tc>
                  <a:txBody>
                    <a:bodyPr/>
                    <a:lstStyle/>
                    <a:p>
                      <a:r>
                        <a:rPr lang="en-US" sz="2000" dirty="0"/>
                        <a:t>High</a:t>
                      </a:r>
                    </a:p>
                  </a:txBody>
                  <a:tcPr/>
                </a:tc>
                <a:extLst>
                  <a:ext uri="{0D108BD9-81ED-4DB2-BD59-A6C34878D82A}">
                    <a16:rowId xmlns:a16="http://schemas.microsoft.com/office/drawing/2014/main" val="415000019"/>
                  </a:ext>
                </a:extLst>
              </a:tr>
              <a:tr h="281604">
                <a:tc>
                  <a:txBody>
                    <a:bodyPr/>
                    <a:lstStyle/>
                    <a:p>
                      <a:r>
                        <a:rPr lang="en-US" sz="2000" b="0" dirty="0">
                          <a:solidFill>
                            <a:schemeClr val="tx1"/>
                          </a:solidFill>
                          <a:effectLst/>
                          <a:latin typeface="Consolas" panose="020B0609020204030204" pitchFamily="49" charset="0"/>
                        </a:rPr>
                        <a:t>"m</a:t>
                      </a:r>
                      <a:r>
                        <a:rPr lang="en-US" sz="2000" dirty="0">
                          <a:solidFill>
                            <a:schemeClr val="tx1"/>
                          </a:solidFill>
                          <a:latin typeface="Consolas" panose="020B0609020204030204" pitchFamily="49" charset="0"/>
                        </a:rPr>
                        <a:t>onte </a:t>
                      </a:r>
                      <a:r>
                        <a:rPr lang="en-US" sz="2000" dirty="0" err="1">
                          <a:solidFill>
                            <a:schemeClr val="tx1"/>
                          </a:solidFill>
                          <a:latin typeface="Consolas" panose="020B0609020204030204" pitchFamily="49" charset="0"/>
                        </a:rPr>
                        <a:t>carlo</a:t>
                      </a:r>
                      <a:r>
                        <a:rPr lang="en-US" sz="2000" b="0" dirty="0">
                          <a:solidFill>
                            <a:schemeClr val="tx1"/>
                          </a:solidFill>
                          <a:effectLst/>
                          <a:latin typeface="Consolas" panose="020B0609020204030204" pitchFamily="49" charset="0"/>
                        </a:rPr>
                        <a:t>" or "</a:t>
                      </a:r>
                      <a:r>
                        <a:rPr lang="en-US" sz="2000" b="0" dirty="0" err="1">
                          <a:solidFill>
                            <a:schemeClr val="tx1"/>
                          </a:solidFill>
                          <a:effectLst/>
                          <a:latin typeface="Consolas" panose="020B0609020204030204" pitchFamily="49" charset="0"/>
                        </a:rPr>
                        <a:t>l</a:t>
                      </a:r>
                      <a:r>
                        <a:rPr lang="en-US" sz="2000" dirty="0" err="1">
                          <a:solidFill>
                            <a:schemeClr val="tx1"/>
                          </a:solidFill>
                          <a:latin typeface="Consolas" panose="020B0609020204030204" pitchFamily="49" charset="0"/>
                        </a:rPr>
                        <a:t>atin</a:t>
                      </a:r>
                      <a:r>
                        <a:rPr lang="en-US" sz="2000" dirty="0">
                          <a:solidFill>
                            <a:schemeClr val="tx1"/>
                          </a:solidFill>
                          <a:latin typeface="Consolas" panose="020B0609020204030204" pitchFamily="49" charset="0"/>
                        </a:rPr>
                        <a:t> hypercube</a:t>
                      </a:r>
                      <a:r>
                        <a:rPr lang="en-US" sz="2000" b="0" dirty="0">
                          <a:solidFill>
                            <a:schemeClr val="tx1"/>
                          </a:solidFill>
                          <a:effectLst/>
                          <a:latin typeface="Consolas" panose="020B0609020204030204" pitchFamily="49" charset="0"/>
                        </a:rPr>
                        <a:t>" </a:t>
                      </a:r>
                      <a:endParaRPr lang="en-US" sz="2000" dirty="0">
                        <a:solidFill>
                          <a:schemeClr val="tx1"/>
                        </a:solidFill>
                      </a:endParaRPr>
                    </a:p>
                  </a:txBody>
                  <a:tcPr/>
                </a:tc>
                <a:tc>
                  <a:txBody>
                    <a:bodyPr/>
                    <a:lstStyle/>
                    <a:p>
                      <a:r>
                        <a:rPr lang="en-US" sz="2000" dirty="0"/>
                        <a:t>Independence among variables</a:t>
                      </a:r>
                    </a:p>
                  </a:txBody>
                  <a:tcPr anchor="ctr"/>
                </a:tc>
                <a:tc>
                  <a:txBody>
                    <a:bodyPr/>
                    <a:lstStyle/>
                    <a:p>
                      <a:r>
                        <a:rPr lang="en-US" sz="2000" dirty="0"/>
                        <a:t>m</a:t>
                      </a:r>
                    </a:p>
                  </a:txBody>
                  <a:tcPr/>
                </a:tc>
                <a:tc>
                  <a:txBody>
                    <a:bodyPr/>
                    <a:lstStyle/>
                    <a:p>
                      <a:r>
                        <a:rPr lang="en-US" sz="2000" dirty="0"/>
                        <a:t>Low</a:t>
                      </a:r>
                    </a:p>
                  </a:txBody>
                  <a:tcPr/>
                </a:tc>
                <a:extLst>
                  <a:ext uri="{0D108BD9-81ED-4DB2-BD59-A6C34878D82A}">
                    <a16:rowId xmlns:a16="http://schemas.microsoft.com/office/drawing/2014/main" val="431223421"/>
                  </a:ext>
                </a:extLst>
              </a:tr>
              <a:tr h="281604">
                <a:tc>
                  <a:txBody>
                    <a:bodyPr/>
                    <a:lstStyle/>
                    <a:p>
                      <a:r>
                        <a:rPr lang="en-US" sz="2000" b="0" dirty="0">
                          <a:solidFill>
                            <a:schemeClr val="tx1"/>
                          </a:solidFill>
                          <a:effectLst/>
                          <a:latin typeface="Consolas" panose="020B0609020204030204" pitchFamily="49" charset="0"/>
                        </a:rPr>
                        <a:t>"</a:t>
                      </a:r>
                      <a:r>
                        <a:rPr lang="en-US" sz="2000" b="0" dirty="0" err="1">
                          <a:solidFill>
                            <a:schemeClr val="tx1"/>
                          </a:solidFill>
                          <a:effectLst/>
                          <a:latin typeface="Consolas" panose="020B0609020204030204" pitchFamily="49" charset="0"/>
                        </a:rPr>
                        <a:t>cauchy</a:t>
                      </a:r>
                      <a:r>
                        <a:rPr lang="en-US" sz="2000" b="0" dirty="0">
                          <a:solidFill>
                            <a:schemeClr val="tx1"/>
                          </a:solidFill>
                          <a:effectLst/>
                          <a:latin typeface="Consolas" panose="020B0609020204030204" pitchFamily="49" charset="0"/>
                        </a:rPr>
                        <a:t>"</a:t>
                      </a:r>
                      <a:endParaRPr lang="en-US" sz="2000" dirty="0">
                        <a:solidFill>
                          <a:schemeClr val="tx1"/>
                        </a:solidFill>
                      </a:endParaRPr>
                    </a:p>
                  </a:txBody>
                  <a:tcPr/>
                </a:tc>
                <a:tc>
                  <a:txBody>
                    <a:bodyPr/>
                    <a:lstStyle/>
                    <a:p>
                      <a:r>
                        <a:rPr lang="en-US" sz="2000" dirty="0"/>
                        <a:t>Linear over intervals</a:t>
                      </a:r>
                    </a:p>
                  </a:txBody>
                  <a:tcPr anchor="ctr"/>
                </a:tc>
                <a:tc>
                  <a:txBody>
                    <a:bodyPr/>
                    <a:lstStyle/>
                    <a:p>
                      <a:r>
                        <a:rPr lang="en-US" sz="2000" dirty="0"/>
                        <a:t>m</a:t>
                      </a:r>
                    </a:p>
                  </a:txBody>
                  <a:tcPr/>
                </a:tc>
                <a:tc>
                  <a:txBody>
                    <a:bodyPr/>
                    <a:lstStyle/>
                    <a:p>
                      <a:r>
                        <a:rPr lang="en-US" sz="2000" dirty="0"/>
                        <a:t>Medium</a:t>
                      </a:r>
                    </a:p>
                  </a:txBody>
                  <a:tcPr/>
                </a:tc>
                <a:extLst>
                  <a:ext uri="{0D108BD9-81ED-4DB2-BD59-A6C34878D82A}">
                    <a16:rowId xmlns:a16="http://schemas.microsoft.com/office/drawing/2014/main" val="1798637876"/>
                  </a:ext>
                </a:extLst>
              </a:tr>
              <a:tr h="281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Consolas" panose="020B0609020204030204" pitchFamily="49" charset="0"/>
                        </a:rPr>
                        <a:t>"local optimization"</a:t>
                      </a:r>
                    </a:p>
                  </a:txBody>
                  <a:tcPr/>
                </a:tc>
                <a:tc rowSpan="3">
                  <a:txBody>
                    <a:bodyPr/>
                    <a:lstStyle/>
                    <a:p>
                      <a:r>
                        <a:rPr lang="en-US" sz="2000" dirty="0"/>
                        <a:t>Problem dependent </a:t>
                      </a:r>
                    </a:p>
                  </a:txBody>
                  <a:tcPr anchor="ctr"/>
                </a:tc>
                <a:tc rowSpan="2">
                  <a:txBody>
                    <a:bodyPr/>
                    <a:lstStyle/>
                    <a:p>
                      <a:r>
                        <a:rPr lang="en-US" sz="2000" dirty="0"/>
                        <a:t>m</a:t>
                      </a:r>
                    </a:p>
                  </a:txBody>
                  <a:tcPr/>
                </a:tc>
                <a:tc rowSpan="2">
                  <a:txBody>
                    <a:bodyPr/>
                    <a:lstStyle/>
                    <a:p>
                      <a:r>
                        <a:rPr lang="en-US" sz="2000" dirty="0"/>
                        <a:t>Medium</a:t>
                      </a:r>
                    </a:p>
                  </a:txBody>
                  <a:tcPr/>
                </a:tc>
                <a:extLst>
                  <a:ext uri="{0D108BD9-81ED-4DB2-BD59-A6C34878D82A}">
                    <a16:rowId xmlns:a16="http://schemas.microsoft.com/office/drawing/2014/main" val="4102744542"/>
                  </a:ext>
                </a:extLst>
              </a:tr>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Consolas" panose="020B0609020204030204" pitchFamily="49" charset="0"/>
                        </a:rPr>
                        <a:t>"genetic optimization"</a:t>
                      </a:r>
                    </a:p>
                  </a:txBody>
                  <a:tcPr/>
                </a:tc>
                <a:tc vMerge="1">
                  <a:txBody>
                    <a:bodyPr/>
                    <a:lstStyle/>
                    <a:p>
                      <a:endParaRPr lang="en-US"/>
                    </a:p>
                  </a:txBody>
                  <a:tcPr/>
                </a:tc>
                <a:tc vMerge="1">
                  <a:txBody>
                    <a:bodyPr/>
                    <a:lstStyle/>
                    <a:p>
                      <a:endParaRPr lang="en-US" sz="1600" dirty="0"/>
                    </a:p>
                  </a:txBody>
                  <a:tcPr/>
                </a:tc>
                <a:tc vMerge="1">
                  <a:txBody>
                    <a:bodyPr/>
                    <a:lstStyle/>
                    <a:p>
                      <a:endParaRPr lang="en-US" sz="1600" dirty="0"/>
                    </a:p>
                  </a:txBody>
                  <a:tcPr/>
                </a:tc>
                <a:extLst>
                  <a:ext uri="{0D108BD9-81ED-4DB2-BD59-A6C34878D82A}">
                    <a16:rowId xmlns:a16="http://schemas.microsoft.com/office/drawing/2014/main" val="4238932673"/>
                  </a:ext>
                </a:extLst>
              </a:tr>
              <a:tr h="281604">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latin typeface="Consolas" panose="020B0609020204030204" pitchFamily="49" charset="0"/>
                        </a:rPr>
                        <a:t>"genetic optimization"</a:t>
                      </a:r>
                    </a:p>
                  </a:txBody>
                  <a:tcPr/>
                </a:tc>
                <a:tc vMerge="1">
                  <a:txBody>
                    <a:bodyPr/>
                    <a:lstStyle/>
                    <a:p>
                      <a:endParaRPr lang="en-US" dirty="0"/>
                    </a:p>
                  </a:txBody>
                  <a:tcPr/>
                </a:tc>
                <a:tc>
                  <a:txBody>
                    <a:bodyPr/>
                    <a:lstStyle/>
                    <a:p>
                      <a:r>
                        <a:rPr lang="en-US" sz="2000" dirty="0"/>
                        <a:t>≤ m</a:t>
                      </a:r>
                    </a:p>
                  </a:txBody>
                  <a:tcPr/>
                </a:tc>
                <a:tc>
                  <a:txBody>
                    <a:bodyPr/>
                    <a:lstStyle/>
                    <a:p>
                      <a:r>
                        <a:rPr lang="en-US" sz="2000" dirty="0"/>
                        <a:t>Medium</a:t>
                      </a:r>
                    </a:p>
                  </a:txBody>
                  <a:tcPr/>
                </a:tc>
                <a:extLst>
                  <a:ext uri="{0D108BD9-81ED-4DB2-BD59-A6C34878D82A}">
                    <a16:rowId xmlns:a16="http://schemas.microsoft.com/office/drawing/2014/main" val="1793864358"/>
                  </a:ext>
                </a:extLst>
              </a:tr>
            </a:tbl>
          </a:graphicData>
        </a:graphic>
      </p:graphicFrame>
    </p:spTree>
    <p:extLst>
      <p:ext uri="{BB962C8B-B14F-4D97-AF65-F5344CB8AC3E}">
        <p14:creationId xmlns:p14="http://schemas.microsoft.com/office/powerpoint/2010/main" val="417872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139148" y="267528"/>
            <a:ext cx="12563060" cy="5948363"/>
          </a:xfrm>
        </p:spPr>
        <p:txBody>
          <a:bodyPr/>
          <a:lstStyle/>
          <a:p>
            <a:pPr marL="0" indent="0">
              <a:buNone/>
            </a:pPr>
            <a:r>
              <a:rPr lang="en-US" b="1" dirty="0">
                <a:solidFill>
                  <a:srgbClr val="6796E6"/>
                </a:solidFill>
                <a:effectLst/>
                <a:latin typeface="Consolas" panose="020B0609020204030204" pitchFamily="49" charset="0"/>
              </a:rPr>
              <a:t># How can we propagate uncertainty through a black-box model?</a:t>
            </a:r>
          </a:p>
          <a:p>
            <a:pPr marL="0" indent="0">
              <a:buNone/>
            </a:pP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a:buFont typeface="Wingdings" panose="05000000000000000000" pitchFamily="2" charset="2"/>
              <a:buChar char="§"/>
            </a:pPr>
            <a:r>
              <a:rPr lang="en-US" sz="2000" dirty="0">
                <a:solidFill>
                  <a:schemeClr val="bg1"/>
                </a:solidFill>
                <a:latin typeface="Consolas" panose="020B0609020204030204" pitchFamily="49" charset="0"/>
              </a:rPr>
              <a:t>Black box models</a:t>
            </a:r>
          </a:p>
          <a:p>
            <a:pPr lvl="1">
              <a:buFont typeface="Wingdings" panose="05000000000000000000" pitchFamily="2" charset="2"/>
              <a:buChar char="§"/>
            </a:pPr>
            <a:r>
              <a:rPr lang="en-US" sz="1800" dirty="0">
                <a:solidFill>
                  <a:schemeClr val="bg1"/>
                </a:solidFill>
                <a:latin typeface="Consolas" panose="020B0609020204030204" pitchFamily="49" charset="0"/>
              </a:rPr>
              <a:t>Some models or functions cannot be decomposed into simple arithmetic operations, due to</a:t>
            </a:r>
          </a:p>
          <a:p>
            <a:pPr lvl="2">
              <a:buFont typeface="Wingdings" panose="05000000000000000000" pitchFamily="2" charset="2"/>
              <a:buChar char="§"/>
            </a:pPr>
            <a:r>
              <a:rPr lang="en-US" sz="1600" dirty="0">
                <a:solidFill>
                  <a:schemeClr val="bg1"/>
                </a:solidFill>
                <a:latin typeface="Consolas" panose="020B0609020204030204" pitchFamily="49" charset="0"/>
              </a:rPr>
              <a:t>Secrecy.	</a:t>
            </a:r>
          </a:p>
          <a:p>
            <a:pPr lvl="2">
              <a:buFont typeface="Wingdings" panose="05000000000000000000" pitchFamily="2" charset="2"/>
              <a:buChar char="§"/>
            </a:pPr>
            <a:r>
              <a:rPr lang="en-US" sz="1600" dirty="0">
                <a:solidFill>
                  <a:schemeClr val="bg1"/>
                </a:solidFill>
                <a:latin typeface="Consolas" panose="020B0609020204030204" pitchFamily="49" charset="0"/>
              </a:rPr>
              <a:t>Legacy codes.</a:t>
            </a:r>
          </a:p>
          <a:p>
            <a:pPr lvl="2">
              <a:buFont typeface="Wingdings" panose="05000000000000000000" pitchFamily="2" charset="2"/>
              <a:buChar char="§"/>
            </a:pPr>
            <a:r>
              <a:rPr lang="en-US" sz="1600" dirty="0">
                <a:solidFill>
                  <a:schemeClr val="bg1"/>
                </a:solidFill>
                <a:latin typeface="Consolas" panose="020B0609020204030204" pitchFamily="49" charset="0"/>
              </a:rPr>
              <a:t>Just too complex.</a:t>
            </a:r>
          </a:p>
          <a:p>
            <a:pPr lvl="1">
              <a:buFont typeface="Wingdings" panose="05000000000000000000" pitchFamily="2" charset="2"/>
              <a:buChar char="§"/>
            </a:pPr>
            <a:r>
              <a:rPr lang="en-US" sz="1800" dirty="0">
                <a:solidFill>
                  <a:schemeClr val="bg1"/>
                </a:solidFill>
                <a:latin typeface="Consolas" panose="020B0609020204030204" pitchFamily="49" charset="0"/>
              </a:rPr>
              <a:t>They can be queried by evaluating them for particular (scalar) inputs.</a:t>
            </a:r>
          </a:p>
          <a:p>
            <a:pPr lvl="1">
              <a:buFont typeface="Wingdings" panose="05000000000000000000" pitchFamily="2" charset="2"/>
              <a:buChar char="§"/>
            </a:pPr>
            <a:endParaRPr lang="en-US" sz="1800" dirty="0">
              <a:solidFill>
                <a:schemeClr val="bg1"/>
              </a:solidFill>
              <a:latin typeface="Consolas" panose="020B0609020204030204" pitchFamily="49" charset="0"/>
            </a:endParaRPr>
          </a:p>
          <a:p>
            <a:pPr lvl="1">
              <a:buFont typeface="Wingdings" panose="05000000000000000000" pitchFamily="2" charset="2"/>
              <a:buChar char="§"/>
            </a:pPr>
            <a:endParaRPr lang="en-US"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6940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53999" y="254000"/>
            <a:ext cx="10771910"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Condensation </a:t>
            </a:r>
            <a:r>
              <a:rPr lang="en-US" sz="1200" dirty="0">
                <a:solidFill>
                  <a:srgbClr val="D4D4D4"/>
                </a:solidFill>
                <a:latin typeface="Consolas" panose="020B0609020204030204" pitchFamily="49" charset="0"/>
              </a:rPr>
              <a:t>	</a:t>
            </a:r>
            <a:endParaRPr lang="en-US" sz="1600" b="0" dirty="0">
              <a:solidFill>
                <a:srgbClr val="FFFFFF"/>
              </a:solidFill>
              <a:effectLst/>
              <a:latin typeface="Consolas" panose="020B0609020204030204" pitchFamily="49" charset="0"/>
            </a:endParaRPr>
          </a:p>
          <a:p>
            <a:pPr marL="457200" lvl="1" indent="0">
              <a:buNone/>
            </a:pPr>
            <a:r>
              <a:rPr lang="en-US" sz="1200" dirty="0">
                <a:solidFill>
                  <a:srgbClr val="D4D4D4"/>
                </a:solidFill>
                <a:latin typeface="Consolas" panose="020B0609020204030204" pitchFamily="49" charset="0"/>
              </a:rPr>
              <a:t>	</a:t>
            </a:r>
            <a:endParaRPr lang="en-US" sz="1200" b="0" dirty="0">
              <a:solidFill>
                <a:srgbClr val="FFFFFF"/>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45083768-8300-4D8A-9358-0D2E66A76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29" y="871578"/>
            <a:ext cx="2536920" cy="1902690"/>
          </a:xfrm>
          <a:prstGeom prst="rect">
            <a:avLst/>
          </a:prstGeom>
        </p:spPr>
      </p:pic>
      <p:pic>
        <p:nvPicPr>
          <p:cNvPr id="6" name="Picture 5">
            <a:extLst>
              <a:ext uri="{FF2B5EF4-FFF2-40B4-BE49-F238E27FC236}">
                <a16:creationId xmlns:a16="http://schemas.microsoft.com/office/drawing/2014/main" id="{88D9601F-58FD-429E-95BD-244B5496E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28" y="4839422"/>
            <a:ext cx="2536921" cy="1902691"/>
          </a:xfrm>
          <a:prstGeom prst="rect">
            <a:avLst/>
          </a:prstGeom>
        </p:spPr>
      </p:pic>
      <p:pic>
        <p:nvPicPr>
          <p:cNvPr id="8" name="Picture 7">
            <a:extLst>
              <a:ext uri="{FF2B5EF4-FFF2-40B4-BE49-F238E27FC236}">
                <a16:creationId xmlns:a16="http://schemas.microsoft.com/office/drawing/2014/main" id="{833ABDAC-3444-4AF3-86A7-C8FC026BF5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228" y="2855500"/>
            <a:ext cx="2536920" cy="1902690"/>
          </a:xfrm>
          <a:prstGeom prst="rect">
            <a:avLst/>
          </a:prstGeom>
        </p:spPr>
      </p:pic>
      <p:sp>
        <p:nvSpPr>
          <p:cNvPr id="10" name="TextBox 9">
            <a:extLst>
              <a:ext uri="{FF2B5EF4-FFF2-40B4-BE49-F238E27FC236}">
                <a16:creationId xmlns:a16="http://schemas.microsoft.com/office/drawing/2014/main" id="{EF070168-8692-4948-AE83-4CFCDEB1B388}"/>
              </a:ext>
            </a:extLst>
          </p:cNvPr>
          <p:cNvSpPr txBox="1"/>
          <p:nvPr/>
        </p:nvSpPr>
        <p:spPr>
          <a:xfrm>
            <a:off x="2876550" y="965597"/>
            <a:ext cx="7953375" cy="2492990"/>
          </a:xfrm>
          <a:prstGeom prst="rect">
            <a:avLst/>
          </a:prstGeom>
          <a:noFill/>
        </p:spPr>
        <p:txBody>
          <a:bodyPr wrap="square">
            <a:spAutoFit/>
          </a:bodyPr>
          <a:lstStyle/>
          <a:p>
            <a:pPr marL="180975" indent="-180975">
              <a:buFont typeface="Wingdings" panose="05000000000000000000" pitchFamily="2" charset="2"/>
              <a:buChar char="§"/>
            </a:pPr>
            <a:r>
              <a:rPr lang="en-US" sz="2200" dirty="0">
                <a:solidFill>
                  <a:srgbClr val="D4D4D4"/>
                </a:solidFill>
                <a:latin typeface="Consolas" panose="020B0609020204030204" pitchFamily="49" charset="0"/>
              </a:rPr>
              <a:t>For mixed uncertainty input in vars</a:t>
            </a:r>
          </a:p>
          <a:p>
            <a:pPr marL="628650" lvl="1" indent="-171450">
              <a:buFont typeface="Wingdings" panose="05000000000000000000" pitchFamily="2" charset="2"/>
              <a:buChar char="§"/>
            </a:pPr>
            <a:r>
              <a:rPr lang="en-US" dirty="0">
                <a:solidFill>
                  <a:srgbClr val="D4D4D4"/>
                </a:solidFill>
                <a:latin typeface="Consolas" panose="020B0609020204030204" pitchFamily="49" charset="0"/>
              </a:rPr>
              <a:t>At least one probability box (p-box) among the uncertain numbers.</a:t>
            </a:r>
          </a:p>
          <a:p>
            <a:pPr marL="628650" lvl="1" indent="-171450">
              <a:buFont typeface="Wingdings" panose="05000000000000000000" pitchFamily="2" charset="2"/>
              <a:buChar char="§"/>
            </a:pPr>
            <a:r>
              <a:rPr lang="en-US" dirty="0">
                <a:solidFill>
                  <a:srgbClr val="D4D4D4"/>
                </a:solidFill>
                <a:latin typeface="Consolas" panose="020B0609020204030204" pitchFamily="49" charset="0"/>
              </a:rPr>
              <a:t>A mix of inputs with interval and precise probability distributions.</a:t>
            </a:r>
          </a:p>
          <a:p>
            <a:pPr marL="628650" lvl="1" indent="-171450">
              <a:buFont typeface="Wingdings" panose="05000000000000000000" pitchFamily="2" charset="2"/>
              <a:buChar char="§"/>
            </a:pPr>
            <a:r>
              <a:rPr lang="en-US" dirty="0">
                <a:solidFill>
                  <a:srgbClr val="D4D4D4"/>
                </a:solidFill>
                <a:latin typeface="Consolas" panose="020B0609020204030204" pitchFamily="49" charset="0"/>
              </a:rPr>
              <a:t>Precise probability distributions only. </a:t>
            </a:r>
          </a:p>
          <a:p>
            <a:pPr marL="361950" indent="-361950">
              <a:buFont typeface="Wingdings" panose="05000000000000000000" pitchFamily="2" charset="2"/>
              <a:buChar char="§"/>
            </a:pPr>
            <a:r>
              <a:rPr lang="en-US" sz="2200" dirty="0">
                <a:solidFill>
                  <a:srgbClr val="D4D4D4"/>
                </a:solidFill>
                <a:latin typeface="Consolas" panose="020B0609020204030204" pitchFamily="49" charset="0"/>
              </a:rPr>
              <a:t>To propagate the uncertainty of complex p-box or distributions we reduce them to intervals.</a:t>
            </a:r>
            <a:r>
              <a:rPr lang="en-US" sz="1200" dirty="0">
                <a:solidFill>
                  <a:srgbClr val="D4D4D4"/>
                </a:solidFill>
                <a:latin typeface="Consolas" panose="020B0609020204030204" pitchFamily="49" charset="0"/>
              </a:rPr>
              <a:t>	</a:t>
            </a:r>
            <a:endParaRPr lang="en-US" sz="1600" b="0" dirty="0">
              <a:solidFill>
                <a:srgbClr val="FFFFFF"/>
              </a:solidFill>
              <a:effectLst/>
              <a:latin typeface="Consolas" panose="020B0609020204030204" pitchFamily="49" charset="0"/>
            </a:endParaRPr>
          </a:p>
        </p:txBody>
      </p:sp>
      <p:pic>
        <p:nvPicPr>
          <p:cNvPr id="18" name="Picture 17">
            <a:extLst>
              <a:ext uri="{FF2B5EF4-FFF2-40B4-BE49-F238E27FC236}">
                <a16:creationId xmlns:a16="http://schemas.microsoft.com/office/drawing/2014/main" id="{16A3A8A8-60CA-4125-985B-A4F7D9E6D5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5230" y="3429000"/>
            <a:ext cx="4186883" cy="3140162"/>
          </a:xfrm>
          <a:prstGeom prst="rect">
            <a:avLst/>
          </a:prstGeom>
        </p:spPr>
      </p:pic>
    </p:spTree>
    <p:extLst>
      <p:ext uri="{BB962C8B-B14F-4D97-AF65-F5344CB8AC3E}">
        <p14:creationId xmlns:p14="http://schemas.microsoft.com/office/powerpoint/2010/main" val="322650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53999" y="254000"/>
            <a:ext cx="10771910"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the function </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from</a:t>
            </a:r>
            <a:r>
              <a:rPr lang="en-US" sz="1800" b="0" dirty="0">
                <a:solidFill>
                  <a:srgbClr val="FFFFFF"/>
                </a:solidFill>
                <a:effectLst/>
                <a:latin typeface="Consolas" panose="020B0609020204030204" pitchFamily="49" charset="0"/>
              </a:rPr>
              <a:t> </a:t>
            </a:r>
            <a:r>
              <a:rPr lang="en-US" sz="1800" dirty="0" err="1">
                <a:solidFill>
                  <a:srgbClr val="4EC9B0"/>
                </a:solidFill>
                <a:latin typeface="Consolas" panose="020B0609020204030204" pitchFamily="49" charset="0"/>
              </a:rPr>
              <a:t>p</a:t>
            </a:r>
            <a:r>
              <a:rPr lang="en-US" sz="1800" b="0" dirty="0" err="1">
                <a:solidFill>
                  <a:srgbClr val="4EC9B0"/>
                </a:solidFill>
                <a:effectLst/>
                <a:latin typeface="Consolas" panose="020B0609020204030204" pitchFamily="49" charset="0"/>
              </a:rPr>
              <a:t>yuncertainnumber</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propagation</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uncertaintyPropagation</a:t>
            </a:r>
            <a:r>
              <a:rPr lang="en-US" sz="1800" b="0" dirty="0">
                <a:solidFill>
                  <a:srgbClr val="4EC9B0"/>
                </a:solidFill>
                <a:effectLst/>
                <a:latin typeface="Consolas" panose="020B0609020204030204" pitchFamily="49" charset="0"/>
              </a:rPr>
              <a:t> </a:t>
            </a:r>
            <a:r>
              <a:rPr lang="en-US" sz="1800" b="0" dirty="0">
                <a:solidFill>
                  <a:srgbClr val="C586C0"/>
                </a:solidFill>
                <a:effectLst/>
                <a:latin typeface="Consolas" panose="020B0609020204030204" pitchFamily="49" charset="0"/>
              </a:rPr>
              <a:t>import</a:t>
            </a:r>
            <a:r>
              <a:rPr lang="en-US" sz="1800" b="0" dirty="0">
                <a:solidFill>
                  <a:srgbClr val="FFFFFF"/>
                </a:solidFill>
                <a:effectLst/>
                <a:latin typeface="Consolas" panose="020B0609020204030204" pitchFamily="49" charset="0"/>
              </a:rPr>
              <a:t> </a:t>
            </a:r>
            <a:r>
              <a:rPr lang="en-US" sz="1800" b="0" dirty="0">
                <a:solidFill>
                  <a:srgbClr val="DCDCAA"/>
                </a:solidFill>
                <a:effectLst/>
                <a:latin typeface="Consolas" panose="020B0609020204030204" pitchFamily="49" charset="0"/>
              </a:rPr>
              <a:t>P</a:t>
            </a:r>
            <a:r>
              <a:rPr lang="en-US" sz="1800" dirty="0">
                <a:solidFill>
                  <a:srgbClr val="DCDCAA"/>
                </a:solidFill>
                <a:latin typeface="Consolas" panose="020B0609020204030204" pitchFamily="49" charset="0"/>
              </a:rPr>
              <a:t>ropagation</a:t>
            </a:r>
          </a:p>
          <a:p>
            <a:pPr marL="0" indent="0">
              <a:buNone/>
            </a:pPr>
            <a:endParaRPr lang="en-US" sz="1800" b="0" dirty="0">
              <a:solidFill>
                <a:srgbClr val="DCDCAA"/>
              </a:solidFill>
              <a:effectLst/>
              <a:latin typeface="Consolas" panose="020B0609020204030204" pitchFamily="49" charset="0"/>
            </a:endParaRPr>
          </a:p>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method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a:buFont typeface="Wingdings" panose="05000000000000000000" pitchFamily="2" charset="2"/>
              <a:buChar char="§"/>
            </a:pPr>
            <a:r>
              <a:rPr lang="en-US" sz="1800" dirty="0">
                <a:solidFill>
                  <a:srgbClr val="D4D4D4"/>
                </a:solidFill>
                <a:latin typeface="Consolas" panose="020B0609020204030204" pitchFamily="49" charset="0"/>
              </a:rPr>
              <a:t>For mixed uncertainty input in vars</a:t>
            </a:r>
          </a:p>
          <a:p>
            <a:pPr lvl="1">
              <a:buFont typeface="Wingdings" panose="05000000000000000000" pitchFamily="2" charset="2"/>
              <a:buChar char="§"/>
            </a:pPr>
            <a:r>
              <a:rPr lang="en-US" sz="1400" dirty="0">
                <a:solidFill>
                  <a:srgbClr val="D4D4D4"/>
                </a:solidFill>
                <a:latin typeface="Consolas" panose="020B0609020204030204" pitchFamily="49" charset="0"/>
              </a:rPr>
              <a:t>At least one p-box among the uncertain numbers.</a:t>
            </a:r>
          </a:p>
          <a:p>
            <a:pPr lvl="1">
              <a:buFont typeface="Wingdings" panose="05000000000000000000" pitchFamily="2" charset="2"/>
              <a:buChar char="§"/>
            </a:pPr>
            <a:r>
              <a:rPr lang="en-US" sz="1400" dirty="0">
                <a:solidFill>
                  <a:srgbClr val="D4D4D4"/>
                </a:solidFill>
                <a:latin typeface="Consolas" panose="020B0609020204030204" pitchFamily="49" charset="0"/>
              </a:rPr>
              <a:t>A mix of input with interval and precise probability distributions.</a:t>
            </a:r>
          </a:p>
          <a:p>
            <a:pPr lvl="1">
              <a:buFont typeface="Wingdings" panose="05000000000000000000" pitchFamily="2" charset="2"/>
              <a:buChar char="§"/>
            </a:pPr>
            <a:r>
              <a:rPr lang="en-US" sz="1400" dirty="0">
                <a:solidFill>
                  <a:srgbClr val="D4D4D4"/>
                </a:solidFill>
                <a:latin typeface="Consolas" panose="020B0609020204030204" pitchFamily="49" charset="0"/>
              </a:rPr>
              <a:t>Precise probability distributions only.  </a:t>
            </a:r>
          </a:p>
          <a:p>
            <a:pPr marL="285750" lvl="1" indent="-285750"/>
            <a:r>
              <a:rPr lang="en-US" sz="1800" dirty="0">
                <a:solidFill>
                  <a:srgbClr val="D4D4D4"/>
                </a:solidFill>
                <a:latin typeface="Consolas" panose="020B0609020204030204" pitchFamily="49" charset="0"/>
              </a:rPr>
              <a:t>The user can select from the following list of methods</a:t>
            </a:r>
          </a:p>
          <a:p>
            <a:pPr lvl="1">
              <a:buFont typeface="Wingdings" panose="05000000000000000000" pitchFamily="2" charset="2"/>
              <a:buChar char="§"/>
            </a:pPr>
            <a:r>
              <a:rPr lang="en-US" sz="1600" dirty="0">
                <a:solidFill>
                  <a:srgbClr val="9CDCFE"/>
                </a:solidFill>
                <a:latin typeface="Consolas" panose="020B0609020204030204" pitchFamily="49" charset="0"/>
              </a:rPr>
              <a:t>method</a:t>
            </a:r>
            <a:r>
              <a:rPr lang="en-US" sz="1600" dirty="0">
                <a:solidFill>
                  <a:srgbClr val="D4D4D4"/>
                </a:solidFill>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varied_discretisation_extremepoints</a:t>
            </a:r>
            <a:r>
              <a:rPr lang="en-US" sz="1600" b="0" dirty="0">
                <a:solidFill>
                  <a:srgbClr val="CE9178"/>
                </a:solidFill>
                <a:effectLst/>
                <a:latin typeface="Consolas" panose="020B0609020204030204" pitchFamily="49" charset="0"/>
              </a:rPr>
              <a:t>", </a:t>
            </a:r>
            <a:endParaRPr lang="en-US" sz="1200" b="0" dirty="0">
              <a:solidFill>
                <a:srgbClr val="FFFFFF"/>
              </a:solidFill>
              <a:effectLst/>
              <a:latin typeface="Consolas" panose="020B0609020204030204" pitchFamily="49" charset="0"/>
            </a:endParaRP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focused_discretisation</a:t>
            </a:r>
            <a:r>
              <a:rPr lang="en-US" sz="1600" dirty="0" err="1">
                <a:solidFill>
                  <a:srgbClr val="CE9178"/>
                </a:solidFill>
                <a:latin typeface="Consolas" panose="020B0609020204030204" pitchFamily="49" charset="0"/>
              </a:rPr>
              <a:t>_</a:t>
            </a:r>
            <a:r>
              <a:rPr lang="en-US" sz="1600" b="0" dirty="0" err="1">
                <a:solidFill>
                  <a:srgbClr val="CE9178"/>
                </a:solidFill>
                <a:effectLst/>
                <a:latin typeface="Consolas" panose="020B0609020204030204" pitchFamily="49" charset="0"/>
              </a:rPr>
              <a:t>endpoints</a:t>
            </a:r>
            <a:r>
              <a:rPr lang="en-US" sz="1600" b="0" dirty="0">
                <a:solidFill>
                  <a:srgbClr val="CE9178"/>
                </a:solidFill>
                <a:effectLst/>
                <a:latin typeface="Consolas" panose="020B0609020204030204" pitchFamily="49" charset="0"/>
              </a:rPr>
              <a:t>",</a:t>
            </a: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focused_discretisation</a:t>
            </a:r>
            <a:r>
              <a:rPr lang="en-US" sz="1600" b="0" dirty="0">
                <a:solidFill>
                  <a:srgbClr val="CE9178"/>
                </a:solidFill>
                <a:effectLst/>
                <a:latin typeface="Consolas" panose="020B0609020204030204" pitchFamily="49" charset="0"/>
              </a:rPr>
              <a:t> </a:t>
            </a:r>
            <a:r>
              <a:rPr lang="en-US" sz="1600" dirty="0">
                <a:solidFill>
                  <a:srgbClr val="CE9178"/>
                </a:solidFill>
                <a:latin typeface="Consolas" panose="020B0609020204030204" pitchFamily="49" charset="0"/>
              </a:rPr>
              <a:t>_</a:t>
            </a:r>
            <a:r>
              <a:rPr lang="en-US" sz="1600" dirty="0" err="1">
                <a:solidFill>
                  <a:srgbClr val="CE9178"/>
                </a:solidFill>
                <a:latin typeface="Consolas" panose="020B0609020204030204" pitchFamily="49" charset="0"/>
              </a:rPr>
              <a:t>extremepoints</a:t>
            </a:r>
            <a:r>
              <a:rPr lang="en-US" sz="1600" b="0" dirty="0">
                <a:solidFill>
                  <a:srgbClr val="CE9178"/>
                </a:solidFill>
                <a:effectLst/>
                <a:latin typeface="Consolas" panose="020B0609020204030204" pitchFamily="49" charset="0"/>
              </a:rPr>
              <a:t>",</a:t>
            </a: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focused_discretisation</a:t>
            </a:r>
            <a:r>
              <a:rPr lang="en-US" sz="1600" dirty="0" err="1">
                <a:solidFill>
                  <a:srgbClr val="CE9178"/>
                </a:solidFill>
                <a:latin typeface="Consolas" panose="020B0609020204030204" pitchFamily="49" charset="0"/>
              </a:rPr>
              <a:t>_</a:t>
            </a:r>
            <a:r>
              <a:rPr lang="en-US" sz="1600" b="0" dirty="0" err="1">
                <a:solidFill>
                  <a:srgbClr val="CE9178"/>
                </a:solidFill>
                <a:effectLst/>
                <a:latin typeface="Consolas" panose="020B0609020204030204" pitchFamily="49" charset="0"/>
              </a:rPr>
              <a:t>cauchy</a:t>
            </a:r>
            <a:r>
              <a:rPr lang="en-US" sz="1600" dirty="0" err="1">
                <a:solidFill>
                  <a:srgbClr val="CE9178"/>
                </a:solidFill>
                <a:latin typeface="Consolas" panose="020B0609020204030204" pitchFamily="49" charset="0"/>
              </a:rPr>
              <a:t>_</a:t>
            </a:r>
            <a:r>
              <a:rPr lang="en-US" sz="1600" b="0" dirty="0" err="1">
                <a:solidFill>
                  <a:srgbClr val="CE9178"/>
                </a:solidFill>
                <a:effectLst/>
                <a:latin typeface="Consolas" panose="020B0609020204030204" pitchFamily="49" charset="0"/>
              </a:rPr>
              <a:t>deviates</a:t>
            </a:r>
            <a:r>
              <a:rPr lang="en-US" sz="1600" b="0" dirty="0">
                <a:solidFill>
                  <a:srgbClr val="CE9178"/>
                </a:solidFill>
                <a:effectLst/>
                <a:latin typeface="Consolas" panose="020B0609020204030204" pitchFamily="49" charset="0"/>
              </a:rPr>
              <a:t>"</a:t>
            </a:r>
            <a:r>
              <a:rPr lang="en-US" sz="1600" dirty="0">
                <a:solidFill>
                  <a:srgbClr val="CE9178"/>
                </a:solidFill>
                <a:latin typeface="Consolas" panose="020B0609020204030204" pitchFamily="49" charset="0"/>
              </a:rPr>
              <a:t> </a:t>
            </a:r>
            <a:r>
              <a:rPr lang="en-US" sz="1600" b="0" dirty="0">
                <a:solidFill>
                  <a:srgbClr val="7CA668"/>
                </a:solidFill>
                <a:effectLst/>
                <a:latin typeface="Consolas" panose="020B0609020204030204" pitchFamily="49" charset="0"/>
              </a:rPr>
              <a:t># Not implemented yet. </a:t>
            </a:r>
            <a:endParaRPr lang="en-US" sz="1600" b="0" dirty="0">
              <a:solidFill>
                <a:srgbClr val="CE9178"/>
              </a:solidFill>
              <a:effectLst/>
              <a:latin typeface="Consolas" panose="020B0609020204030204" pitchFamily="49" charset="0"/>
            </a:endParaRPr>
          </a:p>
          <a:p>
            <a:pPr marL="457200" lvl="1" indent="0">
              <a:buNone/>
            </a:pPr>
            <a:r>
              <a:rPr lang="en-US" sz="1600" dirty="0">
                <a:solidFill>
                  <a:srgbClr val="CE9178"/>
                </a:solidFill>
                <a:latin typeface="Consolas" panose="020B0609020204030204" pitchFamily="49" charset="0"/>
              </a:rPr>
              <a:t>		</a:t>
            </a:r>
            <a:r>
              <a:rPr lang="en-US" sz="1600" dirty="0">
                <a:solidFill>
                  <a:srgbClr val="D4D4D4"/>
                </a:solidFill>
                <a:latin typeface="Consolas" panose="020B0609020204030204" pitchFamily="49" charset="0"/>
              </a:rPr>
              <a:t>}</a:t>
            </a:r>
            <a:r>
              <a:rPr lang="en-US" sz="1200" dirty="0">
                <a:solidFill>
                  <a:srgbClr val="D4D4D4"/>
                </a:solidFill>
                <a:latin typeface="Consolas" panose="020B0609020204030204" pitchFamily="49" charset="0"/>
              </a:rPr>
              <a:t>	</a:t>
            </a:r>
            <a:endParaRPr lang="en-US" sz="1600" b="0" dirty="0">
              <a:solidFill>
                <a:srgbClr val="FFFFFF"/>
              </a:solidFill>
              <a:effectLst/>
              <a:latin typeface="Consolas" panose="020B0609020204030204" pitchFamily="49" charset="0"/>
            </a:endParaRPr>
          </a:p>
          <a:p>
            <a:pPr marL="457200" lvl="1" indent="0">
              <a:buNone/>
            </a:pPr>
            <a:r>
              <a:rPr lang="en-US" sz="1200" dirty="0">
                <a:solidFill>
                  <a:srgbClr val="D4D4D4"/>
                </a:solidFill>
                <a:latin typeface="Consolas" panose="020B0609020204030204" pitchFamily="49" charset="0"/>
              </a:rPr>
              <a:t>	</a:t>
            </a:r>
            <a:endParaRPr lang="en-US" sz="1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51754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53999" y="254000"/>
            <a:ext cx="11865430"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focused </a:t>
            </a:r>
            <a:r>
              <a:rPr lang="en-US" b="1" dirty="0" err="1">
                <a:solidFill>
                  <a:srgbClr val="6796E6"/>
                </a:solidFill>
                <a:latin typeface="Consolas" panose="020B0609020204030204" pitchFamily="49" charset="0"/>
              </a:rPr>
              <a:t>discretisation</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from</a:t>
            </a:r>
            <a:r>
              <a:rPr lang="en-US" sz="1800" b="0" dirty="0">
                <a:solidFill>
                  <a:srgbClr val="FFFFFF"/>
                </a:solidFill>
                <a:effectLst/>
                <a:latin typeface="Consolas" panose="020B0609020204030204" pitchFamily="49" charset="0"/>
              </a:rPr>
              <a:t> </a:t>
            </a:r>
            <a:r>
              <a:rPr lang="en-US" sz="1800" dirty="0" err="1">
                <a:solidFill>
                  <a:srgbClr val="4EC9B0"/>
                </a:solidFill>
                <a:latin typeface="Consolas" panose="020B0609020204030204" pitchFamily="49" charset="0"/>
              </a:rPr>
              <a:t>p</a:t>
            </a:r>
            <a:r>
              <a:rPr lang="en-US" sz="1800" b="0" dirty="0" err="1">
                <a:solidFill>
                  <a:srgbClr val="4EC9B0"/>
                </a:solidFill>
                <a:effectLst/>
                <a:latin typeface="Consolas" panose="020B0609020204030204" pitchFamily="49" charset="0"/>
              </a:rPr>
              <a:t>yuncertainnumber</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propagation</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uncertaintyPropagation</a:t>
            </a:r>
            <a:r>
              <a:rPr lang="en-US" sz="1800" b="0" dirty="0">
                <a:solidFill>
                  <a:srgbClr val="4EC9B0"/>
                </a:solidFill>
                <a:effectLst/>
                <a:latin typeface="Consolas" panose="020B0609020204030204" pitchFamily="49" charset="0"/>
              </a:rPr>
              <a:t> </a:t>
            </a:r>
            <a:r>
              <a:rPr lang="en-US" sz="1800" b="0" dirty="0">
                <a:solidFill>
                  <a:srgbClr val="C586C0"/>
                </a:solidFill>
                <a:effectLst/>
                <a:latin typeface="Consolas" panose="020B0609020204030204" pitchFamily="49" charset="0"/>
              </a:rPr>
              <a:t>import</a:t>
            </a:r>
            <a:r>
              <a:rPr lang="en-US" sz="1800" b="0" dirty="0">
                <a:solidFill>
                  <a:srgbClr val="FFFFFF"/>
                </a:solidFill>
                <a:effectLst/>
                <a:latin typeface="Consolas" panose="020B0609020204030204" pitchFamily="49" charset="0"/>
              </a:rPr>
              <a:t> </a:t>
            </a:r>
            <a:r>
              <a:rPr lang="en-US" sz="1800" b="0" dirty="0">
                <a:solidFill>
                  <a:srgbClr val="DCDCAA"/>
                </a:solidFill>
                <a:effectLst/>
                <a:latin typeface="Consolas" panose="020B0609020204030204" pitchFamily="49" charset="0"/>
              </a:rPr>
              <a:t>P</a:t>
            </a:r>
            <a:r>
              <a:rPr lang="en-US" sz="1800" dirty="0">
                <a:solidFill>
                  <a:srgbClr val="DCDCAA"/>
                </a:solidFill>
                <a:latin typeface="Consolas" panose="020B0609020204030204" pitchFamily="49" charset="0"/>
              </a:rPr>
              <a:t>ropagation</a:t>
            </a:r>
          </a:p>
          <a:p>
            <a:pPr marL="0" indent="0">
              <a:buNone/>
            </a:pPr>
            <a:endParaRPr lang="en-US" sz="1800" b="0" dirty="0">
              <a:solidFill>
                <a:srgbClr val="DCDCAA"/>
              </a:solidFill>
              <a:effectLst/>
              <a:latin typeface="Consolas" panose="020B0609020204030204" pitchFamily="49" charset="0"/>
            </a:endParaRPr>
          </a:p>
          <a:p>
            <a:pPr marL="0" indent="0">
              <a:buNone/>
            </a:pPr>
            <a:r>
              <a:rPr lang="en-US" sz="1800" dirty="0">
                <a:solidFill>
                  <a:srgbClr val="DCDCAA"/>
                </a:solidFill>
                <a:latin typeface="Consolas" panose="020B0609020204030204" pitchFamily="49" charset="0"/>
              </a:rPr>
              <a:t> 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200" b="0" dirty="0">
                <a:solidFill>
                  <a:srgbClr val="7CA668"/>
                </a:solidFill>
                <a:effectLst/>
                <a:latin typeface="Consolas" panose="020B0609020204030204" pitchFamily="49" charset="0"/>
              </a:rPr>
              <a:t>		</a:t>
            </a:r>
            <a:r>
              <a:rPr lang="en-US" sz="1800" b="0" dirty="0">
                <a:solidFill>
                  <a:srgbClr val="7CA668"/>
                </a:solidFill>
                <a:effectLst/>
                <a:latin typeface="Consolas" panose="020B0609020204030204" pitchFamily="49" charset="0"/>
              </a:rPr>
              <a:t>   #  </a:t>
            </a:r>
            <a:r>
              <a:rPr lang="en-US" sz="1800" b="0" dirty="0" err="1">
                <a:solidFill>
                  <a:srgbClr val="7CA668"/>
                </a:solidFill>
                <a:effectLst/>
                <a:latin typeface="Consolas" panose="020B0609020204030204" pitchFamily="49" charset="0"/>
              </a:rPr>
              <a:t>n_disc</a:t>
            </a:r>
            <a:r>
              <a:rPr lang="en-US" sz="1800" b="0" dirty="0">
                <a:solidFill>
                  <a:srgbClr val="7CA668"/>
                </a:solidFill>
                <a:effectLst/>
                <a:latin typeface="Consolas" panose="020B0609020204030204" pitchFamily="49" charset="0"/>
              </a:rPr>
              <a:t> = 10,</a:t>
            </a:r>
            <a:r>
              <a:rPr lang="en-US" sz="1800" b="0" dirty="0">
                <a:solidFill>
                  <a:srgbClr val="FFFFFF"/>
                </a:solidFill>
                <a:effectLst/>
                <a:latin typeface="Consolas" panose="020B0609020204030204" pitchFamily="49" charset="0"/>
              </a:rPr>
              <a:t> </a:t>
            </a:r>
            <a:r>
              <a:rPr lang="en-US" sz="1800" b="0" dirty="0" err="1">
                <a:solidFill>
                  <a:srgbClr val="7CA668"/>
                </a:solidFill>
                <a:effectLst/>
                <a:latin typeface="Consolas" panose="020B0609020204030204" pitchFamily="49" charset="0"/>
              </a:rPr>
              <a:t>tOp</a:t>
            </a:r>
            <a:r>
              <a:rPr lang="en-US" sz="1800" b="0" dirty="0">
                <a:solidFill>
                  <a:srgbClr val="7CA668"/>
                </a:solidFill>
                <a:effectLst/>
                <a:latin typeface="Consolas" panose="020B0609020204030204" pitchFamily="49" charset="0"/>
              </a:rPr>
              <a:t> = 0.999, </a:t>
            </a:r>
            <a:r>
              <a:rPr lang="en-US" sz="1800" b="0" dirty="0" err="1">
                <a:solidFill>
                  <a:srgbClr val="7CA668"/>
                </a:solidFill>
                <a:effectLst/>
                <a:latin typeface="Consolas" panose="020B0609020204030204" pitchFamily="49" charset="0"/>
              </a:rPr>
              <a:t>bOt</a:t>
            </a:r>
            <a:r>
              <a:rPr lang="en-US" sz="1800" b="0" dirty="0">
                <a:solidFill>
                  <a:srgbClr val="7CA668"/>
                </a:solidFill>
                <a:effectLst/>
                <a:latin typeface="Consolas" panose="020B0609020204030204" pitchFamily="49" charset="0"/>
              </a:rPr>
              <a:t>= 0.001,</a:t>
            </a:r>
          </a:p>
          <a:p>
            <a:pPr marL="0" indent="0">
              <a:buNone/>
            </a:pPr>
            <a:r>
              <a:rPr lang="en-US" sz="1800" dirty="0">
                <a:solidFill>
                  <a:srgbClr val="7CA668"/>
                </a:solidFill>
                <a:latin typeface="Consolas" panose="020B0609020204030204" pitchFamily="49" charset="0"/>
              </a:rPr>
              <a:t>		   #</a:t>
            </a:r>
            <a:r>
              <a:rPr lang="en-US" sz="1800" b="0" dirty="0">
                <a:solidFill>
                  <a:srgbClr val="7CA668"/>
                </a:solidFill>
                <a:effectLst/>
                <a:latin typeface="Consolas" panose="020B0609020204030204" pitchFamily="49" charset="0"/>
              </a:rPr>
              <a:t> condensation = None, </a:t>
            </a:r>
            <a:endParaRPr lang="en-US" sz="1800" b="0" dirty="0">
              <a:solidFill>
                <a:srgbClr val="FFFFFF"/>
              </a:solidFill>
              <a:effectLst/>
              <a:latin typeface="Consolas" panose="020B0609020204030204" pitchFamily="49" charset="0"/>
            </a:endParaRP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focused_discretisation</a:t>
            </a:r>
            <a:r>
              <a:rPr lang="en-US" sz="1800" dirty="0" err="1">
                <a:solidFill>
                  <a:srgbClr val="CE9178"/>
                </a:solidFill>
                <a:latin typeface="Consolas" panose="020B0609020204030204" pitchFamily="49" charset="0"/>
              </a:rPr>
              <a:t>_</a:t>
            </a:r>
            <a:r>
              <a:rPr lang="en-US" sz="1800" b="0" dirty="0" err="1">
                <a:solidFill>
                  <a:srgbClr val="CE9178"/>
                </a:solidFill>
                <a:effectLst/>
                <a:latin typeface="Consolas" panose="020B0609020204030204" pitchFamily="49" charset="0"/>
              </a:rPr>
              <a:t>endpoints</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CDCAA"/>
                </a:solidFill>
                <a:latin typeface="Consolas" panose="020B0609020204030204" pitchFamily="49" charset="0"/>
              </a:rPr>
              <a:t> 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200" b="0" dirty="0">
                <a:solidFill>
                  <a:srgbClr val="7CA668"/>
                </a:solidFill>
                <a:effectLst/>
                <a:latin typeface="Consolas" panose="020B0609020204030204" pitchFamily="49" charset="0"/>
              </a:rPr>
              <a:t>		</a:t>
            </a:r>
            <a:r>
              <a:rPr lang="en-US" sz="1800" b="0" dirty="0">
                <a:solidFill>
                  <a:srgbClr val="7CA668"/>
                </a:solidFill>
                <a:effectLst/>
                <a:latin typeface="Consolas" panose="020B0609020204030204" pitchFamily="49" charset="0"/>
              </a:rPr>
              <a:t>   #  </a:t>
            </a:r>
            <a:r>
              <a:rPr lang="en-US" sz="1800" b="0" dirty="0" err="1">
                <a:solidFill>
                  <a:srgbClr val="7CA668"/>
                </a:solidFill>
                <a:effectLst/>
                <a:latin typeface="Consolas" panose="020B0609020204030204" pitchFamily="49" charset="0"/>
              </a:rPr>
              <a:t>n_disc</a:t>
            </a:r>
            <a:r>
              <a:rPr lang="en-US" sz="1800" b="0" dirty="0">
                <a:solidFill>
                  <a:srgbClr val="7CA668"/>
                </a:solidFill>
                <a:effectLst/>
                <a:latin typeface="Consolas" panose="020B0609020204030204" pitchFamily="49" charset="0"/>
              </a:rPr>
              <a:t> = 10,</a:t>
            </a:r>
            <a:r>
              <a:rPr lang="en-US" sz="1800" b="0" dirty="0">
                <a:solidFill>
                  <a:srgbClr val="FFFFFF"/>
                </a:solidFill>
                <a:effectLst/>
                <a:latin typeface="Consolas" panose="020B0609020204030204" pitchFamily="49" charset="0"/>
              </a:rPr>
              <a:t> </a:t>
            </a:r>
            <a:r>
              <a:rPr lang="en-US" sz="1800" b="0" dirty="0" err="1">
                <a:solidFill>
                  <a:srgbClr val="7CA668"/>
                </a:solidFill>
                <a:effectLst/>
                <a:latin typeface="Consolas" panose="020B0609020204030204" pitchFamily="49" charset="0"/>
              </a:rPr>
              <a:t>tOp</a:t>
            </a:r>
            <a:r>
              <a:rPr lang="en-US" sz="1800" b="0" dirty="0">
                <a:solidFill>
                  <a:srgbClr val="7CA668"/>
                </a:solidFill>
                <a:effectLst/>
                <a:latin typeface="Consolas" panose="020B0609020204030204" pitchFamily="49" charset="0"/>
              </a:rPr>
              <a:t> = 0.999, </a:t>
            </a:r>
            <a:r>
              <a:rPr lang="en-US" sz="1800" b="0" dirty="0" err="1">
                <a:solidFill>
                  <a:srgbClr val="7CA668"/>
                </a:solidFill>
                <a:effectLst/>
                <a:latin typeface="Consolas" panose="020B0609020204030204" pitchFamily="49" charset="0"/>
              </a:rPr>
              <a:t>bOt</a:t>
            </a:r>
            <a:r>
              <a:rPr lang="en-US" sz="1800" b="0" dirty="0">
                <a:solidFill>
                  <a:srgbClr val="7CA668"/>
                </a:solidFill>
                <a:effectLst/>
                <a:latin typeface="Consolas" panose="020B0609020204030204" pitchFamily="49" charset="0"/>
              </a:rPr>
              <a:t>= 0.001,</a:t>
            </a:r>
          </a:p>
          <a:p>
            <a:pPr marL="0" indent="0">
              <a:buNone/>
            </a:pPr>
            <a:r>
              <a:rPr lang="en-US" sz="1800" dirty="0">
                <a:solidFill>
                  <a:srgbClr val="7CA668"/>
                </a:solidFill>
                <a:latin typeface="Consolas" panose="020B0609020204030204" pitchFamily="49" charset="0"/>
              </a:rPr>
              <a:t>		   # </a:t>
            </a:r>
            <a:r>
              <a:rPr lang="en-US" sz="1800" b="0" dirty="0">
                <a:solidFill>
                  <a:srgbClr val="7CA668"/>
                </a:solidFill>
                <a:effectLst/>
                <a:latin typeface="Consolas" panose="020B0609020204030204" pitchFamily="49" charset="0"/>
              </a:rPr>
              <a:t>condensation = None, </a:t>
            </a:r>
            <a:endParaRPr lang="en-US" sz="1800" b="0" dirty="0">
              <a:solidFill>
                <a:srgbClr val="FFFFFF"/>
              </a:solidFill>
              <a:effectLst/>
              <a:latin typeface="Consolas" panose="020B0609020204030204" pitchFamily="49" charset="0"/>
            </a:endParaRP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focused_discretisation</a:t>
            </a:r>
            <a:r>
              <a:rPr lang="en-US" sz="1800" dirty="0" err="1">
                <a:solidFill>
                  <a:srgbClr val="CE9178"/>
                </a:solidFill>
                <a:latin typeface="Consolas" panose="020B0609020204030204" pitchFamily="49" charset="0"/>
              </a:rPr>
              <a:t>_</a:t>
            </a:r>
            <a:r>
              <a:rPr lang="en-US" sz="1800" b="0" dirty="0" err="1">
                <a:solidFill>
                  <a:srgbClr val="CE9178"/>
                </a:solidFill>
                <a:effectLst/>
                <a:latin typeface="Consolas" panose="020B0609020204030204" pitchFamily="49" charset="0"/>
              </a:rPr>
              <a:t>extremepoints</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a:buFont typeface="Wingdings" panose="05000000000000000000" pitchFamily="2" charset="2"/>
              <a:buChar char="§"/>
            </a:pPr>
            <a:r>
              <a:rPr lang="en-US" sz="1800" dirty="0">
                <a:solidFill>
                  <a:srgbClr val="D4D4D4"/>
                </a:solidFill>
                <a:latin typeface="Consolas" panose="020B0609020204030204" pitchFamily="49" charset="0"/>
              </a:rPr>
              <a:t> For mixed uncertainty input in vars</a:t>
            </a:r>
          </a:p>
          <a:p>
            <a:pPr lvl="1">
              <a:buFont typeface="Wingdings" panose="05000000000000000000" pitchFamily="2" charset="2"/>
              <a:buChar char="§"/>
            </a:pPr>
            <a:r>
              <a:rPr lang="en-US" sz="1400" dirty="0">
                <a:solidFill>
                  <a:srgbClr val="D4D4D4"/>
                </a:solidFill>
                <a:latin typeface="Consolas" panose="020B0609020204030204" pitchFamily="49" charset="0"/>
              </a:rPr>
              <a:t>At least one p-box among the uncertain numbers.</a:t>
            </a:r>
          </a:p>
          <a:p>
            <a:pPr lvl="1">
              <a:buFont typeface="Wingdings" panose="05000000000000000000" pitchFamily="2" charset="2"/>
              <a:buChar char="§"/>
            </a:pPr>
            <a:r>
              <a:rPr lang="en-US" sz="1400" dirty="0">
                <a:solidFill>
                  <a:srgbClr val="D4D4D4"/>
                </a:solidFill>
                <a:latin typeface="Consolas" panose="020B0609020204030204" pitchFamily="49" charset="0"/>
              </a:rPr>
              <a:t>A mix of input with interval and precise probability distributions.</a:t>
            </a:r>
          </a:p>
          <a:p>
            <a:pPr lvl="1">
              <a:buFont typeface="Wingdings" panose="05000000000000000000" pitchFamily="2" charset="2"/>
              <a:buChar char="§"/>
            </a:pPr>
            <a:r>
              <a:rPr lang="en-US" sz="1400" dirty="0">
                <a:solidFill>
                  <a:srgbClr val="D4D4D4"/>
                </a:solidFill>
                <a:latin typeface="Consolas" panose="020B0609020204030204" pitchFamily="49" charset="0"/>
              </a:rPr>
              <a:t>Precise probability distributions only.  </a:t>
            </a:r>
            <a:r>
              <a:rPr lang="en-US" sz="1200" dirty="0">
                <a:solidFill>
                  <a:srgbClr val="D4D4D4"/>
                </a:solidFill>
                <a:latin typeface="Consolas" panose="020B0609020204030204" pitchFamily="49" charset="0"/>
              </a:rPr>
              <a:t>	</a:t>
            </a:r>
            <a:endParaRPr lang="en-US" sz="1600" b="0" dirty="0">
              <a:solidFill>
                <a:srgbClr val="FFFFFF"/>
              </a:solidFill>
              <a:effectLst/>
              <a:latin typeface="Consolas" panose="020B0609020204030204" pitchFamily="49" charset="0"/>
            </a:endParaRPr>
          </a:p>
          <a:p>
            <a:pPr marL="457200" lvl="1" indent="0">
              <a:buNone/>
            </a:pPr>
            <a:endParaRPr lang="en-US" sz="1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902270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838198" y="228600"/>
            <a:ext cx="11295745"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focused </a:t>
            </a:r>
            <a:r>
              <a:rPr lang="en-US" b="1" dirty="0" err="1">
                <a:solidFill>
                  <a:srgbClr val="6796E6"/>
                </a:solidFill>
                <a:latin typeface="Consolas" panose="020B0609020204030204" pitchFamily="49" charset="0"/>
              </a:rPr>
              <a:t>discretisation</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4996571" y="1098673"/>
            <a:ext cx="6613538" cy="53148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D4D4D4"/>
                </a:solidFill>
                <a:latin typeface="Consolas" panose="020B0609020204030204" pitchFamily="49" charset="0"/>
              </a:rPr>
              <a:t>A precise distribution or p-box are decomposed into a list of pairs (interval, mass)</a:t>
            </a:r>
          </a:p>
          <a:p>
            <a:pPr lvl="1"/>
            <a:r>
              <a:rPr lang="en-US" sz="1600" dirty="0">
                <a:solidFill>
                  <a:schemeClr val="bg1"/>
                </a:solidFill>
                <a:latin typeface="Consolas" panose="020B0609020204030204" pitchFamily="49" charset="0"/>
              </a:rPr>
              <a:t>The interval corresponds to each horizontal box across the distribution or p-box </a:t>
            </a:r>
          </a:p>
          <a:p>
            <a:pPr lvl="1"/>
            <a:r>
              <a:rPr lang="en-US" sz="1600" dirty="0">
                <a:solidFill>
                  <a:schemeClr val="bg1"/>
                </a:solidFill>
                <a:latin typeface="Consolas" panose="020B0609020204030204" pitchFamily="49" charset="0"/>
              </a:rPr>
              <a:t>The mass corresponds to the thickness in probability. </a:t>
            </a:r>
          </a:p>
          <a:p>
            <a:pPr lvl="1"/>
            <a:r>
              <a:rPr lang="en-US" sz="1600" dirty="0" err="1">
                <a:solidFill>
                  <a:srgbClr val="9CDCFE"/>
                </a:solidFill>
                <a:latin typeface="Consolas" panose="020B0609020204030204" pitchFamily="49" charset="0"/>
              </a:rPr>
              <a:t>n_disc</a:t>
            </a:r>
            <a:r>
              <a:rPr lang="en-US" sz="1600" dirty="0">
                <a:solidFill>
                  <a:srgbClr val="9CDCFE"/>
                </a:solidFill>
                <a:latin typeface="Consolas" panose="020B0609020204030204" pitchFamily="49" charset="0"/>
              </a:rPr>
              <a:t>: </a:t>
            </a:r>
            <a:r>
              <a:rPr lang="en-GB" sz="1600" b="0" dirty="0">
                <a:solidFill>
                  <a:srgbClr val="4EC9B0"/>
                </a:solidFill>
                <a:effectLst/>
                <a:latin typeface="Consolas" panose="020B0609020204030204" pitchFamily="49" charset="0"/>
              </a:rPr>
              <a:t>Union</a:t>
            </a:r>
            <a:r>
              <a:rPr lang="en-GB" sz="1600" b="0" dirty="0">
                <a:solidFill>
                  <a:srgbClr val="FFFFFF"/>
                </a:solidFill>
                <a:effectLst/>
                <a:latin typeface="Consolas" panose="020B0609020204030204" pitchFamily="49" charset="0"/>
              </a:rPr>
              <a:t>[</a:t>
            </a:r>
            <a:r>
              <a:rPr lang="en-GB" sz="1600" b="0" dirty="0">
                <a:solidFill>
                  <a:srgbClr val="4EC9B0"/>
                </a:solidFill>
                <a:effectLst/>
                <a:latin typeface="Consolas" panose="020B0609020204030204" pitchFamily="49" charset="0"/>
              </a:rPr>
              <a:t>int</a:t>
            </a:r>
            <a:r>
              <a:rPr lang="en-GB" sz="1600" b="0" dirty="0">
                <a:solidFill>
                  <a:srgbClr val="FFFFFF"/>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np</a:t>
            </a:r>
            <a:r>
              <a:rPr lang="en-GB" sz="1600" b="0" dirty="0" err="1">
                <a:solidFill>
                  <a:srgbClr val="FFFFFF"/>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ndarray</a:t>
            </a:r>
            <a:r>
              <a:rPr lang="en-GB" sz="1600" b="0" dirty="0">
                <a:solidFill>
                  <a:srgbClr val="FFFFFF"/>
                </a:solidFill>
                <a:effectLst/>
                <a:latin typeface="Consolas" panose="020B0609020204030204" pitchFamily="49" charset="0"/>
              </a:rPr>
              <a:t>] </a:t>
            </a:r>
            <a:r>
              <a:rPr lang="en-US" sz="1600" dirty="0">
                <a:solidFill>
                  <a:srgbClr val="D4D4D4"/>
                </a:solidFill>
                <a:latin typeface="Consolas" panose="020B0609020204030204" pitchFamily="49" charset="0"/>
              </a:rPr>
              <a:t>determines how many pairs will be produced (</a:t>
            </a:r>
            <a:r>
              <a:rPr lang="en-US" sz="1600" dirty="0">
                <a:solidFill>
                  <a:srgbClr val="9CDCFE"/>
                </a:solidFill>
                <a:latin typeface="Consolas" panose="020B0609020204030204" pitchFamily="49" charset="0"/>
              </a:rPr>
              <a:t>default is 10</a:t>
            </a:r>
            <a:r>
              <a:rPr lang="en-US" sz="1600" dirty="0">
                <a:solidFill>
                  <a:srgbClr val="D4D4D4"/>
                </a:solidFill>
                <a:latin typeface="Consolas" panose="020B0609020204030204" pitchFamily="49" charset="0"/>
              </a:rPr>
              <a:t>).</a:t>
            </a:r>
          </a:p>
          <a:p>
            <a:pPr lvl="1"/>
            <a:r>
              <a:rPr lang="en-US" sz="1600" dirty="0" err="1">
                <a:solidFill>
                  <a:srgbClr val="9CDCFE"/>
                </a:solidFill>
                <a:latin typeface="Consolas" panose="020B0609020204030204" pitchFamily="49" charset="0"/>
              </a:rPr>
              <a:t>tOp</a:t>
            </a:r>
            <a:r>
              <a:rPr lang="en-US" sz="1600" dirty="0">
                <a:solidFill>
                  <a:srgbClr val="9CDCFE"/>
                </a:solidFill>
                <a:latin typeface="Consolas" panose="020B0609020204030204" pitchFamily="49" charset="0"/>
              </a:rPr>
              <a:t>: </a:t>
            </a:r>
            <a:r>
              <a:rPr lang="en-GB" sz="1600" b="0" dirty="0">
                <a:solidFill>
                  <a:srgbClr val="4EC9B0"/>
                </a:solidFill>
                <a:effectLst/>
                <a:latin typeface="Consolas" panose="020B0609020204030204" pitchFamily="49" charset="0"/>
              </a:rPr>
              <a:t>Union</a:t>
            </a:r>
            <a:r>
              <a:rPr lang="en-GB" sz="1600" b="0" dirty="0">
                <a:solidFill>
                  <a:srgbClr val="FFFFFF"/>
                </a:solidFill>
                <a:effectLst/>
                <a:latin typeface="Consolas" panose="020B0609020204030204" pitchFamily="49" charset="0"/>
              </a:rPr>
              <a:t>[</a:t>
            </a:r>
            <a:r>
              <a:rPr lang="en-GB" sz="1600" b="0" dirty="0">
                <a:solidFill>
                  <a:srgbClr val="4EC9B0"/>
                </a:solidFill>
                <a:effectLst/>
                <a:latin typeface="Consolas" panose="020B0609020204030204" pitchFamily="49" charset="0"/>
              </a:rPr>
              <a:t>int</a:t>
            </a:r>
            <a:r>
              <a:rPr lang="en-GB" sz="1600" b="0" dirty="0">
                <a:solidFill>
                  <a:srgbClr val="FFFFFF"/>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np</a:t>
            </a:r>
            <a:r>
              <a:rPr lang="en-GB" sz="1600" b="0" dirty="0" err="1">
                <a:solidFill>
                  <a:srgbClr val="FFFFFF"/>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ndarray</a:t>
            </a:r>
            <a:r>
              <a:rPr lang="en-GB" sz="1600" b="0" dirty="0">
                <a:solidFill>
                  <a:srgbClr val="FFFFFF"/>
                </a:solidFill>
                <a:effectLst/>
                <a:latin typeface="Consolas" panose="020B0609020204030204" pitchFamily="49" charset="0"/>
              </a:rPr>
              <a:t>]</a:t>
            </a:r>
            <a:r>
              <a:rPr lang="en-US" sz="1600" dirty="0">
                <a:solidFill>
                  <a:srgbClr val="D4D4D4"/>
                </a:solidFill>
                <a:latin typeface="Consolas" panose="020B0609020204030204" pitchFamily="49" charset="0"/>
              </a:rPr>
              <a:t> Upper quantile limits for discretization, needed for non-bounded distributions, e.g., normal (</a:t>
            </a:r>
            <a:r>
              <a:rPr lang="en-US" sz="1600" dirty="0">
                <a:solidFill>
                  <a:srgbClr val="9CDCFE"/>
                </a:solidFill>
                <a:latin typeface="Consolas" panose="020B0609020204030204" pitchFamily="49" charset="0"/>
              </a:rPr>
              <a:t>default is 0.999</a:t>
            </a:r>
            <a:r>
              <a:rPr lang="en-US" sz="1600" dirty="0">
                <a:solidFill>
                  <a:srgbClr val="D4D4D4"/>
                </a:solidFill>
                <a:latin typeface="Consolas" panose="020B0609020204030204" pitchFamily="49" charset="0"/>
              </a:rPr>
              <a:t>).</a:t>
            </a:r>
          </a:p>
          <a:p>
            <a:pPr lvl="1"/>
            <a:r>
              <a:rPr lang="en-US" sz="1600" dirty="0" err="1">
                <a:solidFill>
                  <a:srgbClr val="9CDCFE"/>
                </a:solidFill>
                <a:latin typeface="Consolas" panose="020B0609020204030204" pitchFamily="49" charset="0"/>
              </a:rPr>
              <a:t>bOt</a:t>
            </a:r>
            <a:r>
              <a:rPr lang="en-US" sz="1600" dirty="0">
                <a:solidFill>
                  <a:srgbClr val="9CDCFE"/>
                </a:solidFill>
                <a:latin typeface="Consolas" panose="020B0609020204030204" pitchFamily="49" charset="0"/>
              </a:rPr>
              <a:t>: </a:t>
            </a:r>
            <a:r>
              <a:rPr lang="en-GB" sz="1600" b="0" dirty="0">
                <a:solidFill>
                  <a:srgbClr val="4EC9B0"/>
                </a:solidFill>
                <a:effectLst/>
                <a:latin typeface="Consolas" panose="020B0609020204030204" pitchFamily="49" charset="0"/>
              </a:rPr>
              <a:t>Union</a:t>
            </a:r>
            <a:r>
              <a:rPr lang="en-GB" sz="1600" b="0" dirty="0">
                <a:solidFill>
                  <a:srgbClr val="FFFFFF"/>
                </a:solidFill>
                <a:effectLst/>
                <a:latin typeface="Consolas" panose="020B0609020204030204" pitchFamily="49" charset="0"/>
              </a:rPr>
              <a:t>[</a:t>
            </a:r>
            <a:r>
              <a:rPr lang="en-GB" sz="1600" b="0" dirty="0">
                <a:solidFill>
                  <a:srgbClr val="4EC9B0"/>
                </a:solidFill>
                <a:effectLst/>
                <a:latin typeface="Consolas" panose="020B0609020204030204" pitchFamily="49" charset="0"/>
              </a:rPr>
              <a:t>int</a:t>
            </a:r>
            <a:r>
              <a:rPr lang="en-GB" sz="1600" b="0" dirty="0">
                <a:solidFill>
                  <a:srgbClr val="FFFFFF"/>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np</a:t>
            </a:r>
            <a:r>
              <a:rPr lang="en-GB" sz="1600" b="0" dirty="0" err="1">
                <a:solidFill>
                  <a:srgbClr val="FFFFFF"/>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ndarray</a:t>
            </a:r>
            <a:r>
              <a:rPr lang="en-GB" sz="1600" b="0" dirty="0">
                <a:solidFill>
                  <a:srgbClr val="FFFFFF"/>
                </a:solidFill>
                <a:effectLst/>
                <a:latin typeface="Consolas" panose="020B0609020204030204" pitchFamily="49" charset="0"/>
              </a:rPr>
              <a:t>]</a:t>
            </a:r>
            <a:r>
              <a:rPr lang="en-US" sz="1600" dirty="0">
                <a:solidFill>
                  <a:srgbClr val="D4D4D4"/>
                </a:solidFill>
                <a:latin typeface="Consolas" panose="020B0609020204030204" pitchFamily="49" charset="0"/>
              </a:rPr>
              <a:t> Lower quantile limits for discretization, needed for non-bounded distributions, e.g., normal (</a:t>
            </a:r>
            <a:r>
              <a:rPr lang="en-US" sz="1600" dirty="0">
                <a:solidFill>
                  <a:srgbClr val="9CDCFE"/>
                </a:solidFill>
                <a:latin typeface="Consolas" panose="020B0609020204030204" pitchFamily="49" charset="0"/>
              </a:rPr>
              <a:t>default is 0.001</a:t>
            </a:r>
            <a:r>
              <a:rPr lang="en-US" sz="1600" dirty="0">
                <a:solidFill>
                  <a:srgbClr val="D4D4D4"/>
                </a:solidFill>
                <a:latin typeface="Consolas" panose="020B0609020204030204" pitchFamily="49" charset="0"/>
              </a:rPr>
              <a:t>).</a:t>
            </a:r>
          </a:p>
          <a:p>
            <a:pPr lvl="1"/>
            <a:endParaRPr lang="en-US" sz="1600" dirty="0">
              <a:solidFill>
                <a:srgbClr val="D4D4D4"/>
              </a:solidFill>
              <a:latin typeface="Consolas" panose="020B0609020204030204" pitchFamily="49" charset="0"/>
            </a:endParaRPr>
          </a:p>
          <a:p>
            <a:pPr lvl="1"/>
            <a:r>
              <a:rPr lang="en-US" sz="1600" dirty="0">
                <a:solidFill>
                  <a:schemeClr val="bg1"/>
                </a:solidFill>
                <a:latin typeface="Consolas" panose="020B0609020204030204" pitchFamily="49" charset="0"/>
              </a:rPr>
              <a:t>The user may use different </a:t>
            </a:r>
            <a:r>
              <a:rPr lang="en-US" sz="1600" dirty="0" err="1">
                <a:solidFill>
                  <a:schemeClr val="bg1"/>
                </a:solidFill>
                <a:latin typeface="Consolas" panose="020B0609020204030204" pitchFamily="49" charset="0"/>
              </a:rPr>
              <a:t>discretisations</a:t>
            </a:r>
            <a:r>
              <a:rPr lang="en-US" sz="1600" dirty="0">
                <a:solidFill>
                  <a:schemeClr val="bg1"/>
                </a:solidFill>
                <a:latin typeface="Consolas" panose="020B0609020204030204" pitchFamily="49" charset="0"/>
              </a:rPr>
              <a:t> for each uncertain number. </a:t>
            </a:r>
          </a:p>
          <a:p>
            <a:pPr lvl="1"/>
            <a:r>
              <a:rPr lang="en-US" sz="1600" dirty="0">
                <a:solidFill>
                  <a:srgbClr val="C00000"/>
                </a:solidFill>
                <a:latin typeface="Consolas" panose="020B0609020204030204" pitchFamily="49" charset="0"/>
              </a:rPr>
              <a:t>For each uncertain number, all pairs can only have identical masses for this version! </a:t>
            </a:r>
          </a:p>
          <a:p>
            <a:pPr lvl="1"/>
            <a:r>
              <a:rPr lang="en-US" sz="1600" dirty="0">
                <a:solidFill>
                  <a:schemeClr val="bg1"/>
                </a:solidFill>
                <a:latin typeface="Consolas" panose="020B0609020204030204" pitchFamily="49" charset="0"/>
              </a:rPr>
              <a:t>P-boxes/distributions step functions </a:t>
            </a:r>
            <a:r>
              <a:rPr lang="en-US" sz="1600" dirty="0">
                <a:solidFill>
                  <a:srgbClr val="00B050"/>
                </a:solidFill>
                <a:latin typeface="Consolas" panose="020B0609020204030204" pitchFamily="49" charset="0"/>
              </a:rPr>
              <a:t># need to implement.</a:t>
            </a:r>
          </a:p>
          <a:p>
            <a:pPr marL="457200" lvl="1" indent="0">
              <a:buNone/>
            </a:pPr>
            <a:endParaRPr lang="en-US" sz="1600" dirty="0">
              <a:solidFill>
                <a:srgbClr val="FFFFFF"/>
              </a:solidFill>
              <a:latin typeface="Consolas" panose="020B0609020204030204" pitchFamily="49" charset="0"/>
            </a:endParaRPr>
          </a:p>
        </p:txBody>
      </p:sp>
      <p:sp>
        <p:nvSpPr>
          <p:cNvPr id="6" name="TextBox 5">
            <a:extLst>
              <a:ext uri="{FF2B5EF4-FFF2-40B4-BE49-F238E27FC236}">
                <a16:creationId xmlns:a16="http://schemas.microsoft.com/office/drawing/2014/main" id="{9B235D34-5321-4F18-ACBD-419D991ECDF2}"/>
              </a:ext>
            </a:extLst>
          </p:cNvPr>
          <p:cNvSpPr txBox="1"/>
          <p:nvPr/>
        </p:nvSpPr>
        <p:spPr>
          <a:xfrm>
            <a:off x="2105025" y="2482334"/>
            <a:ext cx="1170396" cy="230832"/>
          </a:xfrm>
          <a:prstGeom prst="rect">
            <a:avLst/>
          </a:prstGeom>
          <a:noFill/>
        </p:spPr>
        <p:txBody>
          <a:bodyPr wrap="square">
            <a:spAutoFit/>
          </a:bodyPr>
          <a:lstStyle/>
          <a:p>
            <a:r>
              <a:rPr lang="en-US" sz="900" dirty="0">
                <a:latin typeface="Consolas" panose="020B0609020204030204" pitchFamily="49" charset="0"/>
              </a:rPr>
              <a:t>X</a:t>
            </a:r>
            <a:r>
              <a:rPr lang="en-US" sz="700" dirty="0">
                <a:latin typeface="Consolas" panose="020B0609020204030204" pitchFamily="49" charset="0"/>
              </a:rPr>
              <a:t>1</a:t>
            </a:r>
            <a:r>
              <a:rPr lang="en-US" sz="900" dirty="0">
                <a:latin typeface="Consolas" panose="020B0609020204030204" pitchFamily="49" charset="0"/>
              </a:rPr>
              <a:t>=[]</a:t>
            </a:r>
            <a:endParaRPr lang="en-US" sz="900" dirty="0"/>
          </a:p>
        </p:txBody>
      </p:sp>
      <p:grpSp>
        <p:nvGrpSpPr>
          <p:cNvPr id="5" name="Group 4">
            <a:extLst>
              <a:ext uri="{FF2B5EF4-FFF2-40B4-BE49-F238E27FC236}">
                <a16:creationId xmlns:a16="http://schemas.microsoft.com/office/drawing/2014/main" id="{624A7B61-5607-4476-9125-648C94DEC0F9}"/>
              </a:ext>
            </a:extLst>
          </p:cNvPr>
          <p:cNvGrpSpPr/>
          <p:nvPr/>
        </p:nvGrpSpPr>
        <p:grpSpPr>
          <a:xfrm>
            <a:off x="243828" y="3653932"/>
            <a:ext cx="3679424" cy="2759568"/>
            <a:chOff x="243828" y="3653932"/>
            <a:chExt cx="3679424" cy="2759568"/>
          </a:xfrm>
        </p:grpSpPr>
        <p:pic>
          <p:nvPicPr>
            <p:cNvPr id="16" name="Picture 15">
              <a:extLst>
                <a:ext uri="{FF2B5EF4-FFF2-40B4-BE49-F238E27FC236}">
                  <a16:creationId xmlns:a16="http://schemas.microsoft.com/office/drawing/2014/main" id="{90AD5A55-F5D8-41D1-9E71-1EB91F045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3653932"/>
              <a:ext cx="3679424" cy="2759568"/>
            </a:xfrm>
            <a:prstGeom prst="rect">
              <a:avLst/>
            </a:prstGeom>
          </p:spPr>
        </p:pic>
        <p:sp>
          <p:nvSpPr>
            <p:cNvPr id="12" name="TextBox 11">
              <a:extLst>
                <a:ext uri="{FF2B5EF4-FFF2-40B4-BE49-F238E27FC236}">
                  <a16:creationId xmlns:a16="http://schemas.microsoft.com/office/drawing/2014/main" id="{0ED8E57A-2154-4CA5-B84C-95EBBA24F43C}"/>
                </a:ext>
              </a:extLst>
            </p:cNvPr>
            <p:cNvSpPr txBox="1"/>
            <p:nvPr/>
          </p:nvSpPr>
          <p:spPr>
            <a:xfrm>
              <a:off x="1884992" y="4023699"/>
              <a:ext cx="865827" cy="307777"/>
            </a:xfrm>
            <a:prstGeom prst="rect">
              <a:avLst/>
            </a:prstGeom>
            <a:noFill/>
          </p:spPr>
          <p:txBody>
            <a:bodyPr wrap="square">
              <a:spAutoFit/>
            </a:bodyPr>
            <a:lstStyle/>
            <a:p>
              <a:r>
                <a:rPr lang="en-US" sz="1400" dirty="0">
                  <a:latin typeface="Consolas" panose="020B0609020204030204" pitchFamily="49" charset="0"/>
                </a:rPr>
                <a:t>(u</a:t>
              </a:r>
              <a:r>
                <a:rPr lang="en-US" sz="900" dirty="0">
                  <a:latin typeface="Consolas" panose="020B0609020204030204" pitchFamily="49" charset="0"/>
                </a:rPr>
                <a:t>9</a:t>
              </a:r>
              <a:r>
                <a:rPr lang="en-US" sz="1400" dirty="0">
                  <a:latin typeface="Consolas" panose="020B0609020204030204" pitchFamily="49" charset="0"/>
                </a:rPr>
                <a:t>,q</a:t>
              </a:r>
              <a:r>
                <a:rPr lang="en-US" sz="900" dirty="0">
                  <a:latin typeface="Consolas" panose="020B0609020204030204" pitchFamily="49" charset="0"/>
                </a:rPr>
                <a:t>9</a:t>
              </a:r>
              <a:r>
                <a:rPr lang="en-US" sz="1400" dirty="0">
                  <a:latin typeface="Consolas" panose="020B0609020204030204" pitchFamily="49" charset="0"/>
                </a:rPr>
                <a:t>)</a:t>
              </a:r>
              <a:endParaRPr lang="en-GB" sz="1400" dirty="0"/>
            </a:p>
          </p:txBody>
        </p:sp>
        <p:sp>
          <p:nvSpPr>
            <p:cNvPr id="13" name="TextBox 12">
              <a:extLst>
                <a:ext uri="{FF2B5EF4-FFF2-40B4-BE49-F238E27FC236}">
                  <a16:creationId xmlns:a16="http://schemas.microsoft.com/office/drawing/2014/main" id="{F0A23ECE-0D10-47B9-8E91-693E1A014F27}"/>
                </a:ext>
              </a:extLst>
            </p:cNvPr>
            <p:cNvSpPr txBox="1"/>
            <p:nvPr/>
          </p:nvSpPr>
          <p:spPr>
            <a:xfrm>
              <a:off x="1452078" y="5739214"/>
              <a:ext cx="865827" cy="307777"/>
            </a:xfrm>
            <a:prstGeom prst="rect">
              <a:avLst/>
            </a:prstGeom>
            <a:noFill/>
          </p:spPr>
          <p:txBody>
            <a:bodyPr wrap="square">
              <a:spAutoFit/>
            </a:bodyPr>
            <a:lstStyle/>
            <a:p>
              <a:r>
                <a:rPr lang="en-US" sz="1400" dirty="0">
                  <a:latin typeface="Consolas" panose="020B0609020204030204" pitchFamily="49" charset="0"/>
                </a:rPr>
                <a:t>(u</a:t>
              </a:r>
              <a:r>
                <a:rPr lang="en-US" sz="900" dirty="0">
                  <a:latin typeface="Consolas" panose="020B0609020204030204" pitchFamily="49" charset="0"/>
                </a:rPr>
                <a:t>0</a:t>
              </a:r>
              <a:r>
                <a:rPr lang="en-US" sz="1400" dirty="0">
                  <a:latin typeface="Consolas" panose="020B0609020204030204" pitchFamily="49" charset="0"/>
                </a:rPr>
                <a:t>,q</a:t>
              </a:r>
              <a:r>
                <a:rPr lang="en-US" sz="900" dirty="0">
                  <a:latin typeface="Consolas" panose="020B0609020204030204" pitchFamily="49" charset="0"/>
                </a:rPr>
                <a:t>0</a:t>
              </a:r>
              <a:r>
                <a:rPr lang="en-US" sz="1400" dirty="0">
                  <a:latin typeface="Consolas" panose="020B0609020204030204" pitchFamily="49" charset="0"/>
                </a:rPr>
                <a:t>)</a:t>
              </a:r>
              <a:endParaRPr lang="en-GB" sz="1400" dirty="0"/>
            </a:p>
          </p:txBody>
        </p:sp>
        <p:sp>
          <p:nvSpPr>
            <p:cNvPr id="14" name="TextBox 13">
              <a:extLst>
                <a:ext uri="{FF2B5EF4-FFF2-40B4-BE49-F238E27FC236}">
                  <a16:creationId xmlns:a16="http://schemas.microsoft.com/office/drawing/2014/main" id="{300BB5C5-D66D-4D0A-8C43-14B087644512}"/>
                </a:ext>
              </a:extLst>
            </p:cNvPr>
            <p:cNvSpPr txBox="1"/>
            <p:nvPr/>
          </p:nvSpPr>
          <p:spPr>
            <a:xfrm>
              <a:off x="1650626" y="5585325"/>
              <a:ext cx="865827" cy="307777"/>
            </a:xfrm>
            <a:prstGeom prst="rect">
              <a:avLst/>
            </a:prstGeom>
            <a:noFill/>
          </p:spPr>
          <p:txBody>
            <a:bodyPr wrap="square">
              <a:spAutoFit/>
            </a:bodyPr>
            <a:lstStyle/>
            <a:p>
              <a:r>
                <a:rPr lang="en-US" sz="1400" dirty="0">
                  <a:latin typeface="Consolas" panose="020B0609020204030204" pitchFamily="49" charset="0"/>
                </a:rPr>
                <a:t>(u</a:t>
              </a:r>
              <a:r>
                <a:rPr lang="en-US" sz="900" dirty="0">
                  <a:latin typeface="Consolas" panose="020B0609020204030204" pitchFamily="49" charset="0"/>
                </a:rPr>
                <a:t>1</a:t>
              </a:r>
              <a:r>
                <a:rPr lang="en-US" sz="1400" dirty="0">
                  <a:latin typeface="Consolas" panose="020B0609020204030204" pitchFamily="49" charset="0"/>
                </a:rPr>
                <a:t>,q</a:t>
              </a:r>
              <a:r>
                <a:rPr lang="en-US" sz="900" dirty="0">
                  <a:latin typeface="Consolas" panose="020B0609020204030204" pitchFamily="49" charset="0"/>
                </a:rPr>
                <a:t>1</a:t>
              </a:r>
              <a:r>
                <a:rPr lang="en-US" sz="1400" dirty="0">
                  <a:latin typeface="Consolas" panose="020B0609020204030204" pitchFamily="49" charset="0"/>
                </a:rPr>
                <a:t>)</a:t>
              </a:r>
              <a:endParaRPr lang="en-GB" sz="1400" dirty="0"/>
            </a:p>
          </p:txBody>
        </p:sp>
        <p:sp>
          <p:nvSpPr>
            <p:cNvPr id="15" name="TextBox 14">
              <a:extLst>
                <a:ext uri="{FF2B5EF4-FFF2-40B4-BE49-F238E27FC236}">
                  <a16:creationId xmlns:a16="http://schemas.microsoft.com/office/drawing/2014/main" id="{01B467CF-386B-4618-942D-39E2CD32FAD2}"/>
                </a:ext>
              </a:extLst>
            </p:cNvPr>
            <p:cNvSpPr txBox="1"/>
            <p:nvPr/>
          </p:nvSpPr>
          <p:spPr>
            <a:xfrm>
              <a:off x="2083539" y="4610423"/>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grpSp>
      <p:grpSp>
        <p:nvGrpSpPr>
          <p:cNvPr id="7" name="Group 6">
            <a:extLst>
              <a:ext uri="{FF2B5EF4-FFF2-40B4-BE49-F238E27FC236}">
                <a16:creationId xmlns:a16="http://schemas.microsoft.com/office/drawing/2014/main" id="{DC5313BF-7874-4D5D-A515-6DAFEB7F4D7E}"/>
              </a:ext>
            </a:extLst>
          </p:cNvPr>
          <p:cNvGrpSpPr/>
          <p:nvPr/>
        </p:nvGrpSpPr>
        <p:grpSpPr>
          <a:xfrm>
            <a:off x="243828" y="852774"/>
            <a:ext cx="3679424" cy="2759568"/>
            <a:chOff x="243828" y="852774"/>
            <a:chExt cx="3679424" cy="2759568"/>
          </a:xfrm>
        </p:grpSpPr>
        <p:pic>
          <p:nvPicPr>
            <p:cNvPr id="10" name="Picture 9">
              <a:extLst>
                <a:ext uri="{FF2B5EF4-FFF2-40B4-BE49-F238E27FC236}">
                  <a16:creationId xmlns:a16="http://schemas.microsoft.com/office/drawing/2014/main" id="{E2FF2AE7-4C71-4104-80C2-61EDA92E6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852774"/>
              <a:ext cx="3679424" cy="2759568"/>
            </a:xfrm>
            <a:prstGeom prst="rect">
              <a:avLst/>
            </a:prstGeom>
          </p:spPr>
        </p:pic>
        <p:sp>
          <p:nvSpPr>
            <p:cNvPr id="8" name="TextBox 7">
              <a:extLst>
                <a:ext uri="{FF2B5EF4-FFF2-40B4-BE49-F238E27FC236}">
                  <a16:creationId xmlns:a16="http://schemas.microsoft.com/office/drawing/2014/main" id="{8A007B63-D9B6-4A2E-8692-066F0FA8AD22}"/>
                </a:ext>
              </a:extLst>
            </p:cNvPr>
            <p:cNvSpPr txBox="1"/>
            <p:nvPr/>
          </p:nvSpPr>
          <p:spPr>
            <a:xfrm>
              <a:off x="1670680" y="2978088"/>
              <a:ext cx="865827" cy="307777"/>
            </a:xfrm>
            <a:prstGeom prst="rect">
              <a:avLst/>
            </a:prstGeom>
            <a:noFill/>
          </p:spPr>
          <p:txBody>
            <a:bodyPr wrap="square">
              <a:spAutoFit/>
            </a:bodyPr>
            <a:lstStyle/>
            <a:p>
              <a:r>
                <a:rPr lang="en-US" sz="1400" dirty="0">
                  <a:latin typeface="Consolas" panose="020B0609020204030204" pitchFamily="49" charset="0"/>
                </a:rPr>
                <a:t>(x</a:t>
              </a:r>
              <a:r>
                <a:rPr lang="en-US" sz="900" dirty="0">
                  <a:latin typeface="Consolas" panose="020B0609020204030204" pitchFamily="49" charset="0"/>
                </a:rPr>
                <a:t>0</a:t>
              </a:r>
              <a:r>
                <a:rPr lang="en-US" sz="1400" dirty="0">
                  <a:latin typeface="Consolas" panose="020B0609020204030204" pitchFamily="49" charset="0"/>
                </a:rPr>
                <a:t>,p</a:t>
              </a:r>
              <a:r>
                <a:rPr lang="en-US" sz="900" dirty="0">
                  <a:latin typeface="Consolas" panose="020B0609020204030204" pitchFamily="49" charset="0"/>
                </a:rPr>
                <a:t>0</a:t>
              </a:r>
              <a:r>
                <a:rPr lang="en-US" sz="1400" dirty="0">
                  <a:latin typeface="Consolas" panose="020B0609020204030204" pitchFamily="49" charset="0"/>
                </a:rPr>
                <a:t>)</a:t>
              </a:r>
              <a:endParaRPr lang="en-GB" sz="1400" dirty="0"/>
            </a:p>
          </p:txBody>
        </p:sp>
        <p:sp>
          <p:nvSpPr>
            <p:cNvPr id="9" name="TextBox 8">
              <a:extLst>
                <a:ext uri="{FF2B5EF4-FFF2-40B4-BE49-F238E27FC236}">
                  <a16:creationId xmlns:a16="http://schemas.microsoft.com/office/drawing/2014/main" id="{B281731A-2A3E-42EB-BC6C-666C16F88394}"/>
                </a:ext>
              </a:extLst>
            </p:cNvPr>
            <p:cNvSpPr txBox="1"/>
            <p:nvPr/>
          </p:nvSpPr>
          <p:spPr>
            <a:xfrm>
              <a:off x="1884993" y="2782609"/>
              <a:ext cx="865827" cy="307777"/>
            </a:xfrm>
            <a:prstGeom prst="rect">
              <a:avLst/>
            </a:prstGeom>
            <a:noFill/>
          </p:spPr>
          <p:txBody>
            <a:bodyPr wrap="square">
              <a:spAutoFit/>
            </a:bodyPr>
            <a:lstStyle/>
            <a:p>
              <a:r>
                <a:rPr lang="en-US" sz="1400" dirty="0">
                  <a:latin typeface="Consolas" panose="020B0609020204030204" pitchFamily="49" charset="0"/>
                </a:rPr>
                <a:t>(x</a:t>
              </a:r>
              <a:r>
                <a:rPr lang="en-US" sz="900" dirty="0">
                  <a:latin typeface="Consolas" panose="020B0609020204030204" pitchFamily="49" charset="0"/>
                </a:rPr>
                <a:t>1</a:t>
              </a:r>
              <a:r>
                <a:rPr lang="en-US" sz="1400" dirty="0">
                  <a:latin typeface="Consolas" panose="020B0609020204030204" pitchFamily="49" charset="0"/>
                </a:rPr>
                <a:t>,p</a:t>
              </a:r>
              <a:r>
                <a:rPr lang="en-US" sz="900" dirty="0">
                  <a:latin typeface="Consolas" panose="020B0609020204030204" pitchFamily="49" charset="0"/>
                </a:rPr>
                <a:t>1</a:t>
              </a:r>
              <a:r>
                <a:rPr lang="en-US" sz="1400" dirty="0">
                  <a:latin typeface="Consolas" panose="020B0609020204030204" pitchFamily="49" charset="0"/>
                </a:rPr>
                <a:t>)</a:t>
              </a:r>
              <a:endParaRPr lang="en-GB" sz="1400" dirty="0"/>
            </a:p>
          </p:txBody>
        </p:sp>
        <p:sp>
          <p:nvSpPr>
            <p:cNvPr id="11" name="TextBox 10">
              <a:extLst>
                <a:ext uri="{FF2B5EF4-FFF2-40B4-BE49-F238E27FC236}">
                  <a16:creationId xmlns:a16="http://schemas.microsoft.com/office/drawing/2014/main" id="{EDF13DBC-ED19-45F2-8168-794A5B7E2A29}"/>
                </a:ext>
              </a:extLst>
            </p:cNvPr>
            <p:cNvSpPr txBox="1"/>
            <p:nvPr/>
          </p:nvSpPr>
          <p:spPr>
            <a:xfrm>
              <a:off x="1824396" y="1205889"/>
              <a:ext cx="865827" cy="307777"/>
            </a:xfrm>
            <a:prstGeom prst="rect">
              <a:avLst/>
            </a:prstGeom>
            <a:noFill/>
          </p:spPr>
          <p:txBody>
            <a:bodyPr wrap="square">
              <a:spAutoFit/>
            </a:bodyPr>
            <a:lstStyle/>
            <a:p>
              <a:r>
                <a:rPr lang="en-US" sz="1400" dirty="0">
                  <a:latin typeface="Consolas" panose="020B0609020204030204" pitchFamily="49" charset="0"/>
                </a:rPr>
                <a:t>(x</a:t>
              </a:r>
              <a:r>
                <a:rPr lang="en-US" sz="900" dirty="0">
                  <a:latin typeface="Consolas" panose="020B0609020204030204" pitchFamily="49" charset="0"/>
                </a:rPr>
                <a:t>9</a:t>
              </a:r>
              <a:r>
                <a:rPr lang="en-US" sz="1400" dirty="0">
                  <a:latin typeface="Consolas" panose="020B0609020204030204" pitchFamily="49" charset="0"/>
                </a:rPr>
                <a:t>,p</a:t>
              </a:r>
              <a:r>
                <a:rPr lang="en-US" sz="900" dirty="0">
                  <a:latin typeface="Consolas" panose="020B0609020204030204" pitchFamily="49" charset="0"/>
                </a:rPr>
                <a:t>9</a:t>
              </a:r>
              <a:r>
                <a:rPr lang="en-US" sz="1400" dirty="0">
                  <a:latin typeface="Consolas" panose="020B0609020204030204" pitchFamily="49" charset="0"/>
                </a:rPr>
                <a:t>)</a:t>
              </a:r>
              <a:endParaRPr lang="en-GB" sz="1400" dirty="0"/>
            </a:p>
          </p:txBody>
        </p:sp>
        <p:sp>
          <p:nvSpPr>
            <p:cNvPr id="17" name="TextBox 16">
              <a:extLst>
                <a:ext uri="{FF2B5EF4-FFF2-40B4-BE49-F238E27FC236}">
                  <a16:creationId xmlns:a16="http://schemas.microsoft.com/office/drawing/2014/main" id="{82746A38-F6BC-4353-BB8A-6B2A323A7517}"/>
                </a:ext>
              </a:extLst>
            </p:cNvPr>
            <p:cNvSpPr txBox="1"/>
            <p:nvPr/>
          </p:nvSpPr>
          <p:spPr>
            <a:xfrm>
              <a:off x="2345476" y="1959113"/>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grpSp>
    </p:spTree>
    <p:extLst>
      <p:ext uri="{BB962C8B-B14F-4D97-AF65-F5344CB8AC3E}">
        <p14:creationId xmlns:p14="http://schemas.microsoft.com/office/powerpoint/2010/main" val="86413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838199" y="228600"/>
            <a:ext cx="11448144"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focused </a:t>
            </a:r>
            <a:r>
              <a:rPr lang="en-US" b="1" dirty="0" err="1">
                <a:solidFill>
                  <a:srgbClr val="6796E6"/>
                </a:solidFill>
                <a:latin typeface="Consolas" panose="020B0609020204030204" pitchFamily="49" charset="0"/>
              </a:rPr>
              <a:t>discretisation</a:t>
            </a:r>
            <a:endParaRPr lang="en-US" b="1" dirty="0">
              <a:solidFill>
                <a:srgbClr val="6796E6"/>
              </a:solidFill>
              <a:effectLst/>
              <a:latin typeface="Consolas" panose="020B0609020204030204" pitchFamily="49" charset="0"/>
            </a:endParaRPr>
          </a:p>
          <a:p>
            <a:pPr marL="0" indent="0">
              <a:buNone/>
            </a:pP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3434527" y="1050986"/>
            <a:ext cx="4188854"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D4D4D4"/>
                </a:solidFill>
                <a:latin typeface="Consolas" panose="020B0609020204030204" pitchFamily="49" charset="0"/>
              </a:rPr>
              <a:t>Step 1.The cartesian product of the pairs for all uncertain numbers is considered. </a:t>
            </a:r>
          </a:p>
          <a:p>
            <a:pPr marL="0" indent="0">
              <a:lnSpc>
                <a:spcPct val="100000"/>
              </a:lnSpc>
              <a:buFont typeface="Arial" panose="020B0604020202020204" pitchFamily="34" charset="0"/>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2</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9</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9</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r>
              <a:rPr lang="en-US" sz="1800" dirty="0">
                <a:solidFill>
                  <a:srgbClr val="D4D4D4"/>
                </a:solidFill>
                <a:latin typeface="Consolas" panose="020B0609020204030204" pitchFamily="49" charset="0"/>
              </a:rPr>
              <a:t>We make an independence assumption here but in theory you could account for dependence even in a black box case. </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6" name="Content Placeholder 2">
            <a:extLst>
              <a:ext uri="{FF2B5EF4-FFF2-40B4-BE49-F238E27FC236}">
                <a16:creationId xmlns:a16="http://schemas.microsoft.com/office/drawing/2014/main" id="{5AEB6BE0-2616-4CE0-8A7B-8DB57A78BDCE}"/>
              </a:ext>
            </a:extLst>
          </p:cNvPr>
          <p:cNvSpPr txBox="1">
            <a:spLocks/>
          </p:cNvSpPr>
          <p:nvPr/>
        </p:nvSpPr>
        <p:spPr>
          <a:xfrm>
            <a:off x="7738037" y="1943223"/>
            <a:ext cx="4188854" cy="25656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D4D4D4"/>
                </a:solidFill>
                <a:latin typeface="Consolas" panose="020B0609020204030204" pitchFamily="49" charset="0"/>
              </a:rPr>
              <a:t>Step 2.For each combination of focal points the min and max of the output can be obtained by performing epistemic uncertainty propagation methods. </a:t>
            </a:r>
          </a:p>
          <a:p>
            <a:pPr marL="0" indent="0">
              <a:buFont typeface="Arial" panose="020B0604020202020204" pitchFamily="34" charset="0"/>
              <a:buNone/>
            </a:pPr>
            <a:r>
              <a:rPr lang="en-US" sz="1800" dirty="0">
                <a:solidFill>
                  <a:srgbClr val="D4D4D4"/>
                </a:solidFill>
                <a:latin typeface="Consolas" panose="020B0609020204030204" pitchFamily="49" charset="0"/>
              </a:rPr>
              <a:t>The code supports endpoints, </a:t>
            </a:r>
            <a:r>
              <a:rPr lang="en-US" sz="1800" dirty="0" err="1">
                <a:solidFill>
                  <a:srgbClr val="D4D4D4"/>
                </a:solidFill>
                <a:latin typeface="Consolas" panose="020B0609020204030204" pitchFamily="49" charset="0"/>
              </a:rPr>
              <a:t>extremepoints</a:t>
            </a:r>
            <a:r>
              <a:rPr lang="en-US" sz="1800" dirty="0">
                <a:solidFill>
                  <a:srgbClr val="D4D4D4"/>
                </a:solidFill>
                <a:latin typeface="Consolas" panose="020B0609020204030204" pitchFamily="49" charset="0"/>
              </a:rPr>
              <a:t> methods to estimate the min and max for each combination of focal points. </a:t>
            </a:r>
          </a:p>
          <a:p>
            <a:pPr marL="0" indent="0">
              <a:buFont typeface="Arial" panose="020B0604020202020204" pitchFamily="34" charset="0"/>
              <a:buNone/>
            </a:pPr>
            <a:r>
              <a:rPr lang="en-US" sz="1800" dirty="0">
                <a:solidFill>
                  <a:srgbClr val="D4D4D4"/>
                </a:solidFill>
                <a:latin typeface="Consolas" panose="020B0609020204030204" pitchFamily="49" charset="0"/>
              </a:rPr>
              <a:t>Cauchy deviates and Bernstein expansion will be included in future versions.</a:t>
            </a: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B32C32FB-5E43-4C9A-A373-D3F6ACF4DE44}"/>
              </a:ext>
            </a:extLst>
          </p:cNvPr>
          <p:cNvSpPr txBox="1">
            <a:spLocks/>
          </p:cNvSpPr>
          <p:nvPr/>
        </p:nvSpPr>
        <p:spPr>
          <a:xfrm>
            <a:off x="7738037" y="5355771"/>
            <a:ext cx="4188854" cy="1489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C00000"/>
                </a:solidFill>
                <a:latin typeface="Consolas" panose="020B0609020204030204" pitchFamily="49" charset="0"/>
              </a:rPr>
              <a:t>This method incurs a high computational cost!</a:t>
            </a: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5" name="Group 4">
            <a:extLst>
              <a:ext uri="{FF2B5EF4-FFF2-40B4-BE49-F238E27FC236}">
                <a16:creationId xmlns:a16="http://schemas.microsoft.com/office/drawing/2014/main" id="{C182D8D7-D8EF-4AA6-B759-7938AEEFAD50}"/>
              </a:ext>
            </a:extLst>
          </p:cNvPr>
          <p:cNvGrpSpPr/>
          <p:nvPr/>
        </p:nvGrpSpPr>
        <p:grpSpPr>
          <a:xfrm>
            <a:off x="838200" y="2900158"/>
            <a:ext cx="2437222" cy="1827917"/>
            <a:chOff x="838200" y="2900158"/>
            <a:chExt cx="2437222" cy="1827917"/>
          </a:xfrm>
        </p:grpSpPr>
        <p:pic>
          <p:nvPicPr>
            <p:cNvPr id="12" name="Picture 11">
              <a:extLst>
                <a:ext uri="{FF2B5EF4-FFF2-40B4-BE49-F238E27FC236}">
                  <a16:creationId xmlns:a16="http://schemas.microsoft.com/office/drawing/2014/main" id="{A9B03312-B15D-4D00-802C-89515D35A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900158"/>
              <a:ext cx="2437222" cy="1827917"/>
            </a:xfrm>
            <a:prstGeom prst="rect">
              <a:avLst/>
            </a:prstGeom>
          </p:spPr>
        </p:pic>
        <p:sp>
          <p:nvSpPr>
            <p:cNvPr id="13" name="TextBox 12">
              <a:extLst>
                <a:ext uri="{FF2B5EF4-FFF2-40B4-BE49-F238E27FC236}">
                  <a16:creationId xmlns:a16="http://schemas.microsoft.com/office/drawing/2014/main" id="{C0E70356-1206-4E99-AA1C-2B04962056C8}"/>
                </a:ext>
              </a:extLst>
            </p:cNvPr>
            <p:cNvSpPr txBox="1"/>
            <p:nvPr/>
          </p:nvSpPr>
          <p:spPr>
            <a:xfrm>
              <a:off x="1976682" y="3140988"/>
              <a:ext cx="865827" cy="230832"/>
            </a:xfrm>
            <a:prstGeom prst="rect">
              <a:avLst/>
            </a:prstGeom>
            <a:noFill/>
          </p:spPr>
          <p:txBody>
            <a:bodyPr wrap="square">
              <a:spAutoFit/>
            </a:bodyPr>
            <a:lstStyle/>
            <a:p>
              <a:r>
                <a:rPr lang="en-US" sz="900" dirty="0">
                  <a:latin typeface="Consolas" panose="020B0609020204030204" pitchFamily="49" charset="0"/>
                </a:rPr>
                <a:t>(u9,q9)</a:t>
              </a:r>
              <a:endParaRPr lang="en-GB" sz="900" dirty="0"/>
            </a:p>
          </p:txBody>
        </p:sp>
        <p:sp>
          <p:nvSpPr>
            <p:cNvPr id="16" name="TextBox 15">
              <a:extLst>
                <a:ext uri="{FF2B5EF4-FFF2-40B4-BE49-F238E27FC236}">
                  <a16:creationId xmlns:a16="http://schemas.microsoft.com/office/drawing/2014/main" id="{BC44EE64-0C03-4968-87E1-4F2D5E1DCC01}"/>
                </a:ext>
              </a:extLst>
            </p:cNvPr>
            <p:cNvSpPr txBox="1"/>
            <p:nvPr/>
          </p:nvSpPr>
          <p:spPr>
            <a:xfrm>
              <a:off x="1504902" y="4278043"/>
              <a:ext cx="865827" cy="230832"/>
            </a:xfrm>
            <a:prstGeom prst="rect">
              <a:avLst/>
            </a:prstGeom>
            <a:noFill/>
          </p:spPr>
          <p:txBody>
            <a:bodyPr wrap="square">
              <a:spAutoFit/>
            </a:bodyPr>
            <a:lstStyle/>
            <a:p>
              <a:r>
                <a:rPr lang="en-US" sz="900" dirty="0">
                  <a:latin typeface="Consolas" panose="020B0609020204030204" pitchFamily="49" charset="0"/>
                </a:rPr>
                <a:t>(u0,q0)</a:t>
              </a:r>
              <a:endParaRPr lang="en-GB" sz="900" dirty="0"/>
            </a:p>
          </p:txBody>
        </p:sp>
        <p:sp>
          <p:nvSpPr>
            <p:cNvPr id="17" name="TextBox 16">
              <a:extLst>
                <a:ext uri="{FF2B5EF4-FFF2-40B4-BE49-F238E27FC236}">
                  <a16:creationId xmlns:a16="http://schemas.microsoft.com/office/drawing/2014/main" id="{A0982290-C5BF-49DD-85B8-145C75C71635}"/>
                </a:ext>
              </a:extLst>
            </p:cNvPr>
            <p:cNvSpPr txBox="1"/>
            <p:nvPr/>
          </p:nvSpPr>
          <p:spPr>
            <a:xfrm>
              <a:off x="1584454" y="4162627"/>
              <a:ext cx="865827" cy="230832"/>
            </a:xfrm>
            <a:prstGeom prst="rect">
              <a:avLst/>
            </a:prstGeom>
            <a:noFill/>
          </p:spPr>
          <p:txBody>
            <a:bodyPr wrap="square">
              <a:spAutoFit/>
            </a:bodyPr>
            <a:lstStyle/>
            <a:p>
              <a:r>
                <a:rPr lang="en-US" sz="900" dirty="0">
                  <a:latin typeface="Consolas" panose="020B0609020204030204" pitchFamily="49" charset="0"/>
                </a:rPr>
                <a:t>(u1,q1)</a:t>
              </a:r>
              <a:endParaRPr lang="en-GB" sz="900" dirty="0"/>
            </a:p>
          </p:txBody>
        </p:sp>
        <p:sp>
          <p:nvSpPr>
            <p:cNvPr id="18" name="TextBox 17">
              <a:extLst>
                <a:ext uri="{FF2B5EF4-FFF2-40B4-BE49-F238E27FC236}">
                  <a16:creationId xmlns:a16="http://schemas.microsoft.com/office/drawing/2014/main" id="{84965E2C-59D7-40E0-862E-F96DD369B59F}"/>
                </a:ext>
              </a:extLst>
            </p:cNvPr>
            <p:cNvSpPr txBox="1"/>
            <p:nvPr/>
          </p:nvSpPr>
          <p:spPr>
            <a:xfrm>
              <a:off x="1937815" y="3378198"/>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grpSp>
      <p:grpSp>
        <p:nvGrpSpPr>
          <p:cNvPr id="8" name="Group 7">
            <a:extLst>
              <a:ext uri="{FF2B5EF4-FFF2-40B4-BE49-F238E27FC236}">
                <a16:creationId xmlns:a16="http://schemas.microsoft.com/office/drawing/2014/main" id="{AEF4E9CF-D0FE-4126-88A6-40E51909B73B}"/>
              </a:ext>
            </a:extLst>
          </p:cNvPr>
          <p:cNvGrpSpPr/>
          <p:nvPr/>
        </p:nvGrpSpPr>
        <p:grpSpPr>
          <a:xfrm>
            <a:off x="838199" y="1029264"/>
            <a:ext cx="2437223" cy="1827917"/>
            <a:chOff x="838199" y="1029264"/>
            <a:chExt cx="2437223" cy="1827917"/>
          </a:xfrm>
        </p:grpSpPr>
        <p:pic>
          <p:nvPicPr>
            <p:cNvPr id="14" name="Picture 13">
              <a:extLst>
                <a:ext uri="{FF2B5EF4-FFF2-40B4-BE49-F238E27FC236}">
                  <a16:creationId xmlns:a16="http://schemas.microsoft.com/office/drawing/2014/main" id="{6DC6F88D-7021-4D34-87C2-64D60E4FD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029264"/>
              <a:ext cx="2437223" cy="1827917"/>
            </a:xfrm>
            <a:prstGeom prst="rect">
              <a:avLst/>
            </a:prstGeom>
          </p:spPr>
        </p:pic>
        <p:sp>
          <p:nvSpPr>
            <p:cNvPr id="9" name="TextBox 8">
              <a:extLst>
                <a:ext uri="{FF2B5EF4-FFF2-40B4-BE49-F238E27FC236}">
                  <a16:creationId xmlns:a16="http://schemas.microsoft.com/office/drawing/2014/main" id="{CB16D36F-0A99-4A97-B038-B88027118E36}"/>
                </a:ext>
              </a:extLst>
            </p:cNvPr>
            <p:cNvSpPr txBox="1"/>
            <p:nvPr/>
          </p:nvSpPr>
          <p:spPr>
            <a:xfrm>
              <a:off x="1703450" y="2441615"/>
              <a:ext cx="865827" cy="230832"/>
            </a:xfrm>
            <a:prstGeom prst="rect">
              <a:avLst/>
            </a:prstGeom>
            <a:noFill/>
          </p:spPr>
          <p:txBody>
            <a:bodyPr wrap="square">
              <a:spAutoFit/>
            </a:bodyPr>
            <a:lstStyle/>
            <a:p>
              <a:r>
                <a:rPr lang="en-US" sz="900" dirty="0">
                  <a:latin typeface="Consolas" panose="020B0609020204030204" pitchFamily="49" charset="0"/>
                </a:rPr>
                <a:t>(x0,p0)</a:t>
              </a:r>
              <a:endParaRPr lang="en-GB" sz="900" dirty="0"/>
            </a:p>
          </p:txBody>
        </p:sp>
        <p:sp>
          <p:nvSpPr>
            <p:cNvPr id="10" name="TextBox 9">
              <a:extLst>
                <a:ext uri="{FF2B5EF4-FFF2-40B4-BE49-F238E27FC236}">
                  <a16:creationId xmlns:a16="http://schemas.microsoft.com/office/drawing/2014/main" id="{CDB20A7A-2555-4621-99F2-8F15464803E8}"/>
                </a:ext>
              </a:extLst>
            </p:cNvPr>
            <p:cNvSpPr txBox="1"/>
            <p:nvPr/>
          </p:nvSpPr>
          <p:spPr>
            <a:xfrm>
              <a:off x="1862555" y="2294783"/>
              <a:ext cx="865827" cy="230832"/>
            </a:xfrm>
            <a:prstGeom prst="rect">
              <a:avLst/>
            </a:prstGeom>
            <a:noFill/>
          </p:spPr>
          <p:txBody>
            <a:bodyPr wrap="square">
              <a:spAutoFit/>
            </a:bodyPr>
            <a:lstStyle/>
            <a:p>
              <a:r>
                <a:rPr lang="en-US" sz="900" dirty="0">
                  <a:latin typeface="Consolas" panose="020B0609020204030204" pitchFamily="49" charset="0"/>
                </a:rPr>
                <a:t>(x1,p1)</a:t>
              </a:r>
              <a:endParaRPr lang="en-GB" sz="900" dirty="0"/>
            </a:p>
          </p:txBody>
        </p:sp>
        <p:sp>
          <p:nvSpPr>
            <p:cNvPr id="11" name="TextBox 10">
              <a:extLst>
                <a:ext uri="{FF2B5EF4-FFF2-40B4-BE49-F238E27FC236}">
                  <a16:creationId xmlns:a16="http://schemas.microsoft.com/office/drawing/2014/main" id="{EA3BEA4D-75C5-42BC-BD8E-F71D7E521E4E}"/>
                </a:ext>
              </a:extLst>
            </p:cNvPr>
            <p:cNvSpPr txBox="1"/>
            <p:nvPr/>
          </p:nvSpPr>
          <p:spPr>
            <a:xfrm>
              <a:off x="1856146" y="1242991"/>
              <a:ext cx="865827" cy="230832"/>
            </a:xfrm>
            <a:prstGeom prst="rect">
              <a:avLst/>
            </a:prstGeom>
            <a:noFill/>
          </p:spPr>
          <p:txBody>
            <a:bodyPr wrap="square">
              <a:spAutoFit/>
            </a:bodyPr>
            <a:lstStyle/>
            <a:p>
              <a:r>
                <a:rPr lang="en-US" sz="900" dirty="0">
                  <a:latin typeface="Consolas" panose="020B0609020204030204" pitchFamily="49" charset="0"/>
                </a:rPr>
                <a:t>(x9,p9)</a:t>
              </a:r>
              <a:endParaRPr lang="en-GB" sz="900" dirty="0"/>
            </a:p>
          </p:txBody>
        </p:sp>
        <p:sp>
          <p:nvSpPr>
            <p:cNvPr id="19" name="TextBox 18">
              <a:extLst>
                <a:ext uri="{FF2B5EF4-FFF2-40B4-BE49-F238E27FC236}">
                  <a16:creationId xmlns:a16="http://schemas.microsoft.com/office/drawing/2014/main" id="{3530FB6D-2044-4B4C-8032-D6F5E4DCA7FF}"/>
                </a:ext>
              </a:extLst>
            </p:cNvPr>
            <p:cNvSpPr txBox="1"/>
            <p:nvPr/>
          </p:nvSpPr>
          <p:spPr>
            <a:xfrm>
              <a:off x="2317905" y="1675028"/>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grpSp>
      <p:grpSp>
        <p:nvGrpSpPr>
          <p:cNvPr id="2" name="Group 1">
            <a:extLst>
              <a:ext uri="{FF2B5EF4-FFF2-40B4-BE49-F238E27FC236}">
                <a16:creationId xmlns:a16="http://schemas.microsoft.com/office/drawing/2014/main" id="{63E9D316-D268-4C68-ACF6-672DD876B319}"/>
              </a:ext>
            </a:extLst>
          </p:cNvPr>
          <p:cNvGrpSpPr/>
          <p:nvPr/>
        </p:nvGrpSpPr>
        <p:grpSpPr>
          <a:xfrm>
            <a:off x="838198" y="4771052"/>
            <a:ext cx="2437223" cy="1827917"/>
            <a:chOff x="838198" y="4771052"/>
            <a:chExt cx="2437223" cy="1827917"/>
          </a:xfrm>
        </p:grpSpPr>
        <p:pic>
          <p:nvPicPr>
            <p:cNvPr id="15" name="Picture 14">
              <a:extLst>
                <a:ext uri="{FF2B5EF4-FFF2-40B4-BE49-F238E27FC236}">
                  <a16:creationId xmlns:a16="http://schemas.microsoft.com/office/drawing/2014/main" id="{5A98D494-23D9-4F6D-9A5C-782CD88F70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8" y="4771052"/>
              <a:ext cx="2437223" cy="1827917"/>
            </a:xfrm>
            <a:prstGeom prst="rect">
              <a:avLst/>
            </a:prstGeom>
          </p:spPr>
        </p:pic>
        <p:sp>
          <p:nvSpPr>
            <p:cNvPr id="20" name="TextBox 19">
              <a:extLst>
                <a:ext uri="{FF2B5EF4-FFF2-40B4-BE49-F238E27FC236}">
                  <a16:creationId xmlns:a16="http://schemas.microsoft.com/office/drawing/2014/main" id="{8A7C0DA1-6F91-4943-9C08-7A4153D85B7B}"/>
                </a:ext>
              </a:extLst>
            </p:cNvPr>
            <p:cNvSpPr txBox="1"/>
            <p:nvPr/>
          </p:nvSpPr>
          <p:spPr>
            <a:xfrm>
              <a:off x="1745401" y="5655928"/>
              <a:ext cx="865827" cy="230832"/>
            </a:xfrm>
            <a:prstGeom prst="rect">
              <a:avLst/>
            </a:prstGeom>
            <a:noFill/>
          </p:spPr>
          <p:txBody>
            <a:bodyPr wrap="square">
              <a:spAutoFit/>
            </a:bodyPr>
            <a:lstStyle/>
            <a:p>
              <a:r>
                <a:rPr lang="en-US" sz="900" dirty="0">
                  <a:latin typeface="Consolas" panose="020B0609020204030204" pitchFamily="49" charset="0"/>
                </a:rPr>
                <a:t>(v0,m0)</a:t>
              </a:r>
              <a:endParaRPr lang="en-GB" sz="900" dirty="0"/>
            </a:p>
          </p:txBody>
        </p:sp>
      </p:grpSp>
    </p:spTree>
    <p:extLst>
      <p:ext uri="{BB962C8B-B14F-4D97-AF65-F5344CB8AC3E}">
        <p14:creationId xmlns:p14="http://schemas.microsoft.com/office/powerpoint/2010/main" val="1719394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838199" y="228600"/>
            <a:ext cx="11513458"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focused </a:t>
            </a:r>
            <a:r>
              <a:rPr lang="en-US" b="1" dirty="0" err="1">
                <a:solidFill>
                  <a:srgbClr val="6796E6"/>
                </a:solidFill>
                <a:latin typeface="Consolas" panose="020B0609020204030204" pitchFamily="49" charset="0"/>
              </a:rPr>
              <a:t>discretisation</a:t>
            </a:r>
            <a:endParaRPr lang="en-US" b="1" dirty="0">
              <a:solidFill>
                <a:srgbClr val="6796E6"/>
              </a:solidFill>
              <a:effectLst/>
              <a:latin typeface="Consolas" panose="020B0609020204030204" pitchFamily="49" charset="0"/>
            </a:endParaRPr>
          </a:p>
          <a:p>
            <a:pPr marL="0" indent="0">
              <a:buNone/>
            </a:pP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3686849" y="1041158"/>
            <a:ext cx="8206239"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rgbClr val="9CDCFE"/>
                </a:solidFill>
                <a:latin typeface="Consolas" panose="020B0609020204030204" pitchFamily="49" charset="0"/>
              </a:rPr>
              <a:t>condensation</a:t>
            </a:r>
            <a:r>
              <a:rPr lang="en-US" sz="1800" dirty="0">
                <a:solidFill>
                  <a:schemeClr val="bg1"/>
                </a:solidFill>
                <a:latin typeface="Consolas" panose="020B0609020204030204" pitchFamily="49" charset="0"/>
              </a:rPr>
              <a:t>:</a:t>
            </a:r>
            <a:r>
              <a:rPr lang="en-US" sz="1800" dirty="0">
                <a:solidFill>
                  <a:srgbClr val="9CDCFE"/>
                </a:solidFill>
                <a:latin typeface="Consolas" panose="020B0609020204030204" pitchFamily="49" charset="0"/>
              </a:rPr>
              <a:t> </a:t>
            </a:r>
            <a:r>
              <a:rPr lang="en-US" sz="1800" dirty="0">
                <a:solidFill>
                  <a:schemeClr val="bg1"/>
                </a:solidFill>
                <a:latin typeface="Consolas" panose="020B0609020204030204" pitchFamily="49" charset="0"/>
              </a:rPr>
              <a:t>(</a:t>
            </a:r>
            <a:r>
              <a:rPr lang="en-GB" sz="1800" b="0" dirty="0">
                <a:solidFill>
                  <a:srgbClr val="4EC9B0"/>
                </a:solidFill>
                <a:effectLst/>
                <a:latin typeface="Consolas" panose="020B0609020204030204" pitchFamily="49" charset="0"/>
              </a:rPr>
              <a:t>Union</a:t>
            </a:r>
            <a:r>
              <a:rPr lang="en-GB" sz="1800" b="0" dirty="0">
                <a:solidFill>
                  <a:srgbClr val="FFFFFF"/>
                </a:solidFill>
                <a:effectLst/>
                <a:latin typeface="Consolas" panose="020B0609020204030204" pitchFamily="49" charset="0"/>
              </a:rPr>
              <a:t>[</a:t>
            </a:r>
            <a:r>
              <a:rPr lang="en-GB" sz="1800" b="0" dirty="0">
                <a:solidFill>
                  <a:srgbClr val="4EC9B0"/>
                </a:solidFill>
                <a:effectLst/>
                <a:latin typeface="Consolas" panose="020B0609020204030204" pitchFamily="49" charset="0"/>
              </a:rPr>
              <a:t>int</a:t>
            </a:r>
            <a:r>
              <a:rPr lang="en-GB" sz="1800" b="0" dirty="0">
                <a:solidFill>
                  <a:srgbClr val="FFFFFF"/>
                </a:solidFill>
                <a:effectLst/>
                <a:latin typeface="Consolas" panose="020B0609020204030204" pitchFamily="49" charset="0"/>
              </a:rPr>
              <a:t>, </a:t>
            </a:r>
            <a:r>
              <a:rPr lang="en-GB" sz="1800" b="0" dirty="0" err="1">
                <a:solidFill>
                  <a:srgbClr val="4EC9B0"/>
                </a:solidFill>
                <a:effectLst/>
                <a:latin typeface="Consolas" panose="020B0609020204030204" pitchFamily="49" charset="0"/>
              </a:rPr>
              <a:t>np</a:t>
            </a:r>
            <a:r>
              <a:rPr lang="en-GB" sz="1800" b="0" dirty="0" err="1">
                <a:solidFill>
                  <a:srgbClr val="FFFFFF"/>
                </a:solidFill>
                <a:effectLst/>
                <a:latin typeface="Consolas" panose="020B0609020204030204" pitchFamily="49" charset="0"/>
              </a:rPr>
              <a:t>.</a:t>
            </a:r>
            <a:r>
              <a:rPr lang="en-GB" sz="1800" b="0" dirty="0" err="1">
                <a:solidFill>
                  <a:srgbClr val="4EC9B0"/>
                </a:solidFill>
                <a:effectLst/>
                <a:latin typeface="Consolas" panose="020B0609020204030204" pitchFamily="49" charset="0"/>
              </a:rPr>
              <a:t>ndarray</a:t>
            </a:r>
            <a:r>
              <a:rPr lang="en-GB" sz="1800" b="0" dirty="0">
                <a:solidFill>
                  <a:srgbClr val="FFFFFF"/>
                </a:solidFill>
                <a:effectLst/>
                <a:latin typeface="Consolas" panose="020B0609020204030204" pitchFamily="49" charset="0"/>
              </a:rPr>
              <a:t>],</a:t>
            </a:r>
            <a:r>
              <a:rPr lang="en-US" sz="1800" b="0" dirty="0">
                <a:solidFill>
                  <a:schemeClr val="bg1"/>
                </a:solidFill>
                <a:effectLst/>
                <a:latin typeface="Consolas" panose="020B0609020204030204" pitchFamily="49" charset="0"/>
              </a:rPr>
              <a:t> optional)</a:t>
            </a:r>
            <a:r>
              <a:rPr lang="en-GB" sz="1800" b="0" dirty="0">
                <a:solidFill>
                  <a:schemeClr val="bg1"/>
                </a:solidFill>
                <a:effectLst/>
                <a:latin typeface="Consolas" panose="020B0609020204030204" pitchFamily="49" charset="0"/>
              </a:rPr>
              <a:t> </a:t>
            </a:r>
            <a:r>
              <a:rPr lang="en-US" sz="1800" b="0" dirty="0">
                <a:solidFill>
                  <a:srgbClr val="CE9178"/>
                </a:solidFill>
                <a:effectLst/>
                <a:latin typeface="Consolas" panose="020B0609020204030204" pitchFamily="49" charset="0"/>
              </a:rPr>
              <a:t>A parameter 		 or array of parameters to control the 			 condensation of the output p-boxes. </a:t>
            </a:r>
            <a:r>
              <a:rPr lang="en-US" sz="1800" dirty="0">
                <a:solidFill>
                  <a:srgbClr val="9CDCFE"/>
                </a:solidFill>
                <a:latin typeface="Consolas" panose="020B0609020204030204" pitchFamily="49" charset="0"/>
              </a:rPr>
              <a:t>Defaults to 		 None.</a:t>
            </a:r>
          </a:p>
          <a:p>
            <a:pPr lvl="1">
              <a:lnSpc>
                <a:spcPct val="100000"/>
              </a:lnSpc>
              <a:buFont typeface="Wingdings" panose="05000000000000000000" pitchFamily="2" charset="2"/>
              <a:buChar char="§"/>
            </a:pPr>
            <a:endParaRPr lang="en-US" sz="1600" dirty="0">
              <a:solidFill>
                <a:srgbClr val="D4D4D4"/>
              </a:solidFill>
              <a:latin typeface="Consolas" panose="020B0609020204030204" pitchFamily="49" charset="0"/>
            </a:endParaRPr>
          </a:p>
          <a:p>
            <a:pPr lvl="1">
              <a:lnSpc>
                <a:spcPct val="100000"/>
              </a:lnSpc>
              <a:buFont typeface="Wingdings" panose="05000000000000000000" pitchFamily="2" charset="2"/>
              <a:buChar char="§"/>
            </a:pPr>
            <a:endParaRPr lang="en-US" sz="1600" dirty="0">
              <a:solidFill>
                <a:srgbClr val="D4D4D4"/>
              </a:solidFill>
              <a:latin typeface="Consolas" panose="020B0609020204030204" pitchFamily="49" charset="0"/>
            </a:endParaRPr>
          </a:p>
          <a:p>
            <a:pPr lvl="1">
              <a:lnSpc>
                <a:spcPct val="100000"/>
              </a:lnSpc>
              <a:buFont typeface="Wingdings" panose="05000000000000000000" pitchFamily="2" charset="2"/>
              <a:buChar char="§"/>
            </a:pPr>
            <a:r>
              <a:rPr lang="en-US" sz="1600" dirty="0">
                <a:solidFill>
                  <a:srgbClr val="D4D4D4"/>
                </a:solidFill>
                <a:latin typeface="Consolas" panose="020B0609020204030204" pitchFamily="49" charset="0"/>
              </a:rPr>
              <a:t>Assume k uncertain numbers in the cartesian product has n intervals-mass pairs, then the analysis will result in n**k such pairs. </a:t>
            </a:r>
          </a:p>
          <a:p>
            <a:pPr lvl="1">
              <a:lnSpc>
                <a:spcPct val="100000"/>
              </a:lnSpc>
              <a:buFont typeface="Wingdings" panose="05000000000000000000" pitchFamily="2" charset="2"/>
              <a:buChar char="§"/>
            </a:pPr>
            <a:r>
              <a:rPr lang="en-US" sz="1600" dirty="0">
                <a:solidFill>
                  <a:srgbClr val="D4D4D4"/>
                </a:solidFill>
                <a:latin typeface="Consolas" panose="020B0609020204030204" pitchFamily="49" charset="0"/>
              </a:rPr>
              <a:t>The cartesian product might result to a rather large number of pairs. </a:t>
            </a:r>
          </a:p>
          <a:p>
            <a:pPr lvl="1">
              <a:lnSpc>
                <a:spcPct val="100000"/>
              </a:lnSpc>
              <a:buFont typeface="Wingdings" panose="05000000000000000000" pitchFamily="2" charset="2"/>
              <a:buChar char="§"/>
            </a:pPr>
            <a:r>
              <a:rPr lang="en-US" sz="1600" dirty="0">
                <a:solidFill>
                  <a:srgbClr val="D4D4D4"/>
                </a:solidFill>
                <a:latin typeface="Consolas" panose="020B0609020204030204" pitchFamily="49" charset="0"/>
              </a:rPr>
              <a:t>To present more manageable results, the output </a:t>
            </a:r>
            <a:r>
              <a:rPr lang="en-US" sz="1600" dirty="0" err="1">
                <a:solidFill>
                  <a:srgbClr val="D4D4D4"/>
                </a:solidFill>
                <a:latin typeface="Consolas" panose="020B0609020204030204" pitchFamily="49" charset="0"/>
              </a:rPr>
              <a:t>pbox</a:t>
            </a:r>
            <a:r>
              <a:rPr lang="en-US" sz="1600" dirty="0">
                <a:solidFill>
                  <a:srgbClr val="D4D4D4"/>
                </a:solidFill>
                <a:latin typeface="Consolas" panose="020B0609020204030204" pitchFamily="49" charset="0"/>
              </a:rPr>
              <a:t> can be condensed and only present one every ‘condensation’ number of points by adopted a similar outward-directed scheme explained earlier.  </a:t>
            </a:r>
          </a:p>
          <a:p>
            <a:pPr lvl="1">
              <a:lnSpc>
                <a:spcPct val="100000"/>
              </a:lnSpc>
              <a:buFont typeface="Wingdings" panose="05000000000000000000" pitchFamily="2" charset="2"/>
              <a:buChar char="§"/>
            </a:pPr>
            <a:r>
              <a:rPr lang="en-US" sz="1600" dirty="0">
                <a:solidFill>
                  <a:srgbClr val="D4D4D4"/>
                </a:solidFill>
                <a:latin typeface="Consolas" panose="020B0609020204030204" pitchFamily="49" charset="0"/>
              </a:rPr>
              <a:t>For example, if there are two input p-boxes with 100 elements each, the output </a:t>
            </a:r>
            <a:r>
              <a:rPr lang="en-US" sz="1600" dirty="0" err="1">
                <a:solidFill>
                  <a:srgbClr val="D4D4D4"/>
                </a:solidFill>
                <a:latin typeface="Consolas" panose="020B0609020204030204" pitchFamily="49" charset="0"/>
              </a:rPr>
              <a:t>pbox</a:t>
            </a:r>
            <a:r>
              <a:rPr lang="en-US" sz="1600" dirty="0">
                <a:solidFill>
                  <a:srgbClr val="D4D4D4"/>
                </a:solidFill>
                <a:latin typeface="Consolas" panose="020B0609020204030204" pitchFamily="49" charset="0"/>
              </a:rPr>
              <a:t> will be based on 100**2=10,000 elements. The user may decide to record only 1 in every 100</a:t>
            </a:r>
            <a:r>
              <a:rPr lang="en-US" sz="1600" baseline="30000" dirty="0">
                <a:solidFill>
                  <a:srgbClr val="D4D4D4"/>
                </a:solidFill>
                <a:latin typeface="Consolas" panose="020B0609020204030204" pitchFamily="49" charset="0"/>
              </a:rPr>
              <a:t>th</a:t>
            </a:r>
            <a:r>
              <a:rPr lang="en-US" sz="1600" dirty="0">
                <a:solidFill>
                  <a:srgbClr val="D4D4D4"/>
                </a:solidFill>
                <a:latin typeface="Consolas" panose="020B0609020204030204" pitchFamily="49" charset="0"/>
              </a:rPr>
              <a:t> element. </a:t>
            </a:r>
            <a:endParaRPr lang="en-US" sz="1800" dirty="0">
              <a:solidFill>
                <a:srgbClr val="D4D4D4"/>
              </a:solidFill>
              <a:latin typeface="Consolas" panose="020B0609020204030204" pitchFamily="49" charset="0"/>
            </a:endParaRPr>
          </a:p>
          <a:p>
            <a:pPr>
              <a:buFont typeface="Wingdings" panose="05000000000000000000" pitchFamily="2" charset="2"/>
              <a:buChar char="§"/>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pic>
        <p:nvPicPr>
          <p:cNvPr id="23" name="Picture 22">
            <a:extLst>
              <a:ext uri="{FF2B5EF4-FFF2-40B4-BE49-F238E27FC236}">
                <a16:creationId xmlns:a16="http://schemas.microsoft.com/office/drawing/2014/main" id="{727F6A3B-3B99-48BC-A359-5ADC1D910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73" y="1173200"/>
            <a:ext cx="2437224" cy="1827918"/>
          </a:xfrm>
          <a:prstGeom prst="rect">
            <a:avLst/>
          </a:prstGeom>
        </p:spPr>
      </p:pic>
      <p:pic>
        <p:nvPicPr>
          <p:cNvPr id="25" name="Picture 24">
            <a:extLst>
              <a:ext uri="{FF2B5EF4-FFF2-40B4-BE49-F238E27FC236}">
                <a16:creationId xmlns:a16="http://schemas.microsoft.com/office/drawing/2014/main" id="{8AF83A56-DC6B-4078-BAE4-123863E13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520" y="3214846"/>
            <a:ext cx="2437224" cy="1827918"/>
          </a:xfrm>
          <a:prstGeom prst="rect">
            <a:avLst/>
          </a:prstGeom>
        </p:spPr>
      </p:pic>
      <p:sp>
        <p:nvSpPr>
          <p:cNvPr id="26" name="TextBox 25">
            <a:extLst>
              <a:ext uri="{FF2B5EF4-FFF2-40B4-BE49-F238E27FC236}">
                <a16:creationId xmlns:a16="http://schemas.microsoft.com/office/drawing/2014/main" id="{0FADF952-A68C-4609-BC7C-3A01AF21F7EE}"/>
              </a:ext>
            </a:extLst>
          </p:cNvPr>
          <p:cNvSpPr txBox="1"/>
          <p:nvPr/>
        </p:nvSpPr>
        <p:spPr>
          <a:xfrm>
            <a:off x="1908111" y="1399741"/>
            <a:ext cx="865827" cy="230832"/>
          </a:xfrm>
          <a:prstGeom prst="rect">
            <a:avLst/>
          </a:prstGeom>
          <a:noFill/>
        </p:spPr>
        <p:txBody>
          <a:bodyPr wrap="square">
            <a:spAutoFit/>
          </a:bodyPr>
          <a:lstStyle/>
          <a:p>
            <a:r>
              <a:rPr lang="en-US" sz="900" dirty="0">
                <a:latin typeface="Consolas" panose="020B0609020204030204" pitchFamily="49" charset="0"/>
              </a:rPr>
              <a:t>(x99,p99)</a:t>
            </a:r>
            <a:endParaRPr lang="en-GB" sz="900" dirty="0"/>
          </a:p>
        </p:txBody>
      </p:sp>
      <p:sp>
        <p:nvSpPr>
          <p:cNvPr id="27" name="TextBox 26">
            <a:extLst>
              <a:ext uri="{FF2B5EF4-FFF2-40B4-BE49-F238E27FC236}">
                <a16:creationId xmlns:a16="http://schemas.microsoft.com/office/drawing/2014/main" id="{EE8F0CAE-4384-4CED-ABEF-3E30D43591E7}"/>
              </a:ext>
            </a:extLst>
          </p:cNvPr>
          <p:cNvSpPr txBox="1"/>
          <p:nvPr/>
        </p:nvSpPr>
        <p:spPr>
          <a:xfrm>
            <a:off x="1475197" y="2566437"/>
            <a:ext cx="865827" cy="230832"/>
          </a:xfrm>
          <a:prstGeom prst="rect">
            <a:avLst/>
          </a:prstGeom>
          <a:noFill/>
        </p:spPr>
        <p:txBody>
          <a:bodyPr wrap="square">
            <a:spAutoFit/>
          </a:bodyPr>
          <a:lstStyle/>
          <a:p>
            <a:r>
              <a:rPr lang="en-US" sz="900" dirty="0">
                <a:latin typeface="Consolas" panose="020B0609020204030204" pitchFamily="49" charset="0"/>
              </a:rPr>
              <a:t>(x0,p0)</a:t>
            </a:r>
            <a:endParaRPr lang="en-GB" sz="900" dirty="0"/>
          </a:p>
        </p:txBody>
      </p:sp>
      <p:sp>
        <p:nvSpPr>
          <p:cNvPr id="28" name="TextBox 27">
            <a:extLst>
              <a:ext uri="{FF2B5EF4-FFF2-40B4-BE49-F238E27FC236}">
                <a16:creationId xmlns:a16="http://schemas.microsoft.com/office/drawing/2014/main" id="{EDCF2142-0989-460B-994B-A14C43ED866C}"/>
              </a:ext>
            </a:extLst>
          </p:cNvPr>
          <p:cNvSpPr txBox="1"/>
          <p:nvPr/>
        </p:nvSpPr>
        <p:spPr>
          <a:xfrm>
            <a:off x="1904492" y="1728038"/>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sp>
        <p:nvSpPr>
          <p:cNvPr id="29" name="TextBox 28">
            <a:extLst>
              <a:ext uri="{FF2B5EF4-FFF2-40B4-BE49-F238E27FC236}">
                <a16:creationId xmlns:a16="http://schemas.microsoft.com/office/drawing/2014/main" id="{D8C9BFAD-0F4C-4F99-AB96-41D995ACBE5A}"/>
              </a:ext>
            </a:extLst>
          </p:cNvPr>
          <p:cNvSpPr txBox="1"/>
          <p:nvPr/>
        </p:nvSpPr>
        <p:spPr>
          <a:xfrm>
            <a:off x="1950308" y="3711294"/>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sp>
        <p:nvSpPr>
          <p:cNvPr id="30" name="TextBox 29">
            <a:extLst>
              <a:ext uri="{FF2B5EF4-FFF2-40B4-BE49-F238E27FC236}">
                <a16:creationId xmlns:a16="http://schemas.microsoft.com/office/drawing/2014/main" id="{F4FABDAA-3361-4743-8BCC-F3A07273F8F2}"/>
              </a:ext>
            </a:extLst>
          </p:cNvPr>
          <p:cNvSpPr txBox="1"/>
          <p:nvPr/>
        </p:nvSpPr>
        <p:spPr>
          <a:xfrm>
            <a:off x="2006888" y="3455654"/>
            <a:ext cx="865827" cy="230832"/>
          </a:xfrm>
          <a:prstGeom prst="rect">
            <a:avLst/>
          </a:prstGeom>
          <a:noFill/>
        </p:spPr>
        <p:txBody>
          <a:bodyPr wrap="square">
            <a:spAutoFit/>
          </a:bodyPr>
          <a:lstStyle/>
          <a:p>
            <a:r>
              <a:rPr lang="en-US" sz="900" dirty="0">
                <a:latin typeface="Consolas" panose="020B0609020204030204" pitchFamily="49" charset="0"/>
              </a:rPr>
              <a:t>(u99,q99)</a:t>
            </a:r>
            <a:endParaRPr lang="en-GB" sz="900" dirty="0"/>
          </a:p>
        </p:txBody>
      </p:sp>
      <p:sp>
        <p:nvSpPr>
          <p:cNvPr id="31" name="TextBox 30">
            <a:extLst>
              <a:ext uri="{FF2B5EF4-FFF2-40B4-BE49-F238E27FC236}">
                <a16:creationId xmlns:a16="http://schemas.microsoft.com/office/drawing/2014/main" id="{199E1AA2-7688-47FF-B00C-424B628543AF}"/>
              </a:ext>
            </a:extLst>
          </p:cNvPr>
          <p:cNvSpPr txBox="1"/>
          <p:nvPr/>
        </p:nvSpPr>
        <p:spPr>
          <a:xfrm>
            <a:off x="1517394" y="4611608"/>
            <a:ext cx="865827" cy="230832"/>
          </a:xfrm>
          <a:prstGeom prst="rect">
            <a:avLst/>
          </a:prstGeom>
          <a:noFill/>
        </p:spPr>
        <p:txBody>
          <a:bodyPr wrap="square">
            <a:spAutoFit/>
          </a:bodyPr>
          <a:lstStyle/>
          <a:p>
            <a:r>
              <a:rPr lang="en-US" sz="900" dirty="0">
                <a:latin typeface="Consolas" panose="020B0609020204030204" pitchFamily="49" charset="0"/>
              </a:rPr>
              <a:t>(u0,q0)</a:t>
            </a:r>
            <a:endParaRPr lang="en-GB" sz="900" dirty="0"/>
          </a:p>
        </p:txBody>
      </p:sp>
    </p:spTree>
    <p:extLst>
      <p:ext uri="{BB962C8B-B14F-4D97-AF65-F5344CB8AC3E}">
        <p14:creationId xmlns:p14="http://schemas.microsoft.com/office/powerpoint/2010/main" val="1154348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53999" y="254000"/>
            <a:ext cx="11408230"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varied </a:t>
            </a:r>
            <a:r>
              <a:rPr lang="en-US" b="1" dirty="0" err="1">
                <a:solidFill>
                  <a:srgbClr val="6796E6"/>
                </a:solidFill>
                <a:latin typeface="Consolas" panose="020B0609020204030204" pitchFamily="49" charset="0"/>
              </a:rPr>
              <a:t>discretisation</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from</a:t>
            </a:r>
            <a:r>
              <a:rPr lang="en-US" sz="1800" b="0" dirty="0">
                <a:solidFill>
                  <a:srgbClr val="FFFFFF"/>
                </a:solidFill>
                <a:effectLst/>
                <a:latin typeface="Consolas" panose="020B0609020204030204" pitchFamily="49" charset="0"/>
              </a:rPr>
              <a:t> </a:t>
            </a:r>
            <a:r>
              <a:rPr lang="en-US" sz="1800" dirty="0" err="1">
                <a:solidFill>
                  <a:srgbClr val="4EC9B0"/>
                </a:solidFill>
                <a:latin typeface="Consolas" panose="020B0609020204030204" pitchFamily="49" charset="0"/>
              </a:rPr>
              <a:t>p</a:t>
            </a:r>
            <a:r>
              <a:rPr lang="en-US" sz="1800" b="0" dirty="0" err="1">
                <a:solidFill>
                  <a:srgbClr val="4EC9B0"/>
                </a:solidFill>
                <a:effectLst/>
                <a:latin typeface="Consolas" panose="020B0609020204030204" pitchFamily="49" charset="0"/>
              </a:rPr>
              <a:t>yuncertainnumber</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P</a:t>
            </a:r>
            <a:r>
              <a:rPr lang="en-US" sz="1800" dirty="0" err="1">
                <a:solidFill>
                  <a:srgbClr val="4EC9B0"/>
                </a:solidFill>
                <a:latin typeface="Consolas" panose="020B0609020204030204" pitchFamily="49" charset="0"/>
              </a:rPr>
              <a:t>ropagation</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uncertaintyPropagation</a:t>
            </a:r>
            <a:r>
              <a:rPr lang="en-US" sz="1800" b="0" dirty="0">
                <a:solidFill>
                  <a:srgbClr val="4EC9B0"/>
                </a:solidFill>
                <a:effectLst/>
                <a:latin typeface="Consolas" panose="020B0609020204030204" pitchFamily="49" charset="0"/>
              </a:rPr>
              <a:t> </a:t>
            </a:r>
            <a:r>
              <a:rPr lang="en-US" sz="1800" b="0" dirty="0">
                <a:solidFill>
                  <a:srgbClr val="C586C0"/>
                </a:solidFill>
                <a:effectLst/>
                <a:latin typeface="Consolas" panose="020B0609020204030204" pitchFamily="49" charset="0"/>
              </a:rPr>
              <a:t>import</a:t>
            </a:r>
            <a:r>
              <a:rPr lang="en-US" sz="1800" b="0" dirty="0">
                <a:solidFill>
                  <a:srgbClr val="FFFFFF"/>
                </a:solidFill>
                <a:effectLst/>
                <a:latin typeface="Consolas" panose="020B0609020204030204" pitchFamily="49" charset="0"/>
              </a:rPr>
              <a:t> </a:t>
            </a:r>
            <a:r>
              <a:rPr lang="en-US" sz="1800" b="0" dirty="0">
                <a:solidFill>
                  <a:srgbClr val="DCDCAA"/>
                </a:solidFill>
                <a:effectLst/>
                <a:latin typeface="Consolas" panose="020B0609020204030204" pitchFamily="49" charset="0"/>
              </a:rPr>
              <a:t>P</a:t>
            </a:r>
            <a:r>
              <a:rPr lang="en-US" sz="1800" dirty="0">
                <a:solidFill>
                  <a:srgbClr val="DCDCAA"/>
                </a:solidFill>
                <a:latin typeface="Consolas" panose="020B0609020204030204" pitchFamily="49" charset="0"/>
              </a:rPr>
              <a:t>ropagation</a:t>
            </a:r>
          </a:p>
          <a:p>
            <a:pPr marL="0" indent="0">
              <a:buNone/>
            </a:pPr>
            <a:endParaRPr lang="en-US" sz="1800" b="0" dirty="0">
              <a:solidFill>
                <a:srgbClr val="DCDCAA"/>
              </a:solidFill>
              <a:effectLst/>
              <a:latin typeface="Consolas" panose="020B0609020204030204" pitchFamily="49" charset="0"/>
            </a:endParaRPr>
          </a:p>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200" b="0" dirty="0">
                <a:solidFill>
                  <a:srgbClr val="7CA668"/>
                </a:solidFill>
                <a:effectLst/>
                <a:latin typeface="Consolas" panose="020B0609020204030204" pitchFamily="49" charset="0"/>
              </a:rPr>
              <a:t>		</a:t>
            </a:r>
            <a:r>
              <a:rPr lang="en-US" sz="1800" b="0" dirty="0">
                <a:solidFill>
                  <a:srgbClr val="7CA668"/>
                </a:solidFill>
                <a:effectLst/>
                <a:latin typeface="Consolas" panose="020B0609020204030204" pitchFamily="49" charset="0"/>
              </a:rPr>
              <a:t>   #  </a:t>
            </a:r>
            <a:r>
              <a:rPr lang="en-US" sz="1800" b="0" dirty="0" err="1">
                <a:solidFill>
                  <a:srgbClr val="7CA668"/>
                </a:solidFill>
                <a:effectLst/>
                <a:latin typeface="Consolas" panose="020B0609020204030204" pitchFamily="49" charset="0"/>
              </a:rPr>
              <a:t>n_disc</a:t>
            </a:r>
            <a:r>
              <a:rPr lang="en-US" sz="1800" b="0" dirty="0">
                <a:solidFill>
                  <a:srgbClr val="7CA668"/>
                </a:solidFill>
                <a:effectLst/>
                <a:latin typeface="Consolas" panose="020B0609020204030204" pitchFamily="49" charset="0"/>
              </a:rPr>
              <a:t> = 10,</a:t>
            </a:r>
            <a:r>
              <a:rPr lang="en-US" sz="1800" b="0" dirty="0">
                <a:solidFill>
                  <a:srgbClr val="FFFFFF"/>
                </a:solidFill>
                <a:effectLst/>
                <a:latin typeface="Consolas" panose="020B0609020204030204" pitchFamily="49" charset="0"/>
              </a:rPr>
              <a:t> </a:t>
            </a:r>
            <a:r>
              <a:rPr lang="en-US" sz="1800" b="0" dirty="0" err="1">
                <a:solidFill>
                  <a:srgbClr val="7CA668"/>
                </a:solidFill>
                <a:effectLst/>
                <a:latin typeface="Consolas" panose="020B0609020204030204" pitchFamily="49" charset="0"/>
              </a:rPr>
              <a:t>tOp</a:t>
            </a:r>
            <a:r>
              <a:rPr lang="en-US" sz="1800" b="0" dirty="0">
                <a:solidFill>
                  <a:srgbClr val="7CA668"/>
                </a:solidFill>
                <a:effectLst/>
                <a:latin typeface="Consolas" panose="020B0609020204030204" pitchFamily="49" charset="0"/>
              </a:rPr>
              <a:t> = 0.999, </a:t>
            </a:r>
            <a:r>
              <a:rPr lang="en-US" sz="1800" b="0" dirty="0" err="1">
                <a:solidFill>
                  <a:srgbClr val="7CA668"/>
                </a:solidFill>
                <a:effectLst/>
                <a:latin typeface="Consolas" panose="020B0609020204030204" pitchFamily="49" charset="0"/>
              </a:rPr>
              <a:t>bOt</a:t>
            </a:r>
            <a:r>
              <a:rPr lang="en-US" sz="1800" b="0" dirty="0">
                <a:solidFill>
                  <a:srgbClr val="7CA668"/>
                </a:solidFill>
                <a:effectLst/>
                <a:latin typeface="Consolas" panose="020B0609020204030204" pitchFamily="49" charset="0"/>
              </a:rPr>
              <a:t>= 0.001,</a:t>
            </a:r>
          </a:p>
          <a:p>
            <a:pPr marL="0" indent="0">
              <a:buNone/>
            </a:pPr>
            <a:r>
              <a:rPr lang="en-US" sz="1800" dirty="0">
                <a:solidFill>
                  <a:srgbClr val="7CA668"/>
                </a:solidFill>
                <a:latin typeface="Consolas" panose="020B0609020204030204" pitchFamily="49" charset="0"/>
              </a:rPr>
              <a:t>		   # </a:t>
            </a:r>
            <a:r>
              <a:rPr lang="en-US" sz="1800" b="0" dirty="0">
                <a:solidFill>
                  <a:srgbClr val="7CA668"/>
                </a:solidFill>
                <a:effectLst/>
                <a:latin typeface="Consolas" panose="020B0609020204030204" pitchFamily="49" charset="0"/>
              </a:rPr>
              <a:t>condensation = None, </a:t>
            </a:r>
            <a:endParaRPr lang="en-US" sz="1800" b="0" dirty="0">
              <a:solidFill>
                <a:srgbClr val="FFFFFF"/>
              </a:solidFill>
              <a:effectLst/>
              <a:latin typeface="Consolas" panose="020B0609020204030204" pitchFamily="49" charset="0"/>
            </a:endParaRP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varied_discretisation</a:t>
            </a:r>
            <a:r>
              <a:rPr lang="en-US" sz="1800" dirty="0" err="1">
                <a:solidFill>
                  <a:srgbClr val="CE9178"/>
                </a:solidFill>
                <a:latin typeface="Consolas" panose="020B0609020204030204" pitchFamily="49" charset="0"/>
              </a:rPr>
              <a:t>_</a:t>
            </a:r>
            <a:r>
              <a:rPr lang="en-US" sz="1800" b="0" dirty="0" err="1">
                <a:solidFill>
                  <a:srgbClr val="CE9178"/>
                </a:solidFill>
                <a:effectLst/>
                <a:latin typeface="Consolas" panose="020B0609020204030204" pitchFamily="49" charset="0"/>
              </a:rPr>
              <a:t>extremepoints</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a:buFont typeface="Wingdings" panose="05000000000000000000" pitchFamily="2" charset="2"/>
              <a:buChar char="§"/>
            </a:pPr>
            <a:r>
              <a:rPr lang="en-US" sz="1800" dirty="0">
                <a:solidFill>
                  <a:srgbClr val="D4D4D4"/>
                </a:solidFill>
                <a:latin typeface="Consolas" panose="020B0609020204030204" pitchFamily="49" charset="0"/>
              </a:rPr>
              <a:t> For mixed uncertainty input in vars</a:t>
            </a:r>
          </a:p>
          <a:p>
            <a:pPr lvl="1">
              <a:buFont typeface="Wingdings" panose="05000000000000000000" pitchFamily="2" charset="2"/>
              <a:buChar char="§"/>
            </a:pPr>
            <a:r>
              <a:rPr lang="en-US" sz="1400" dirty="0">
                <a:solidFill>
                  <a:srgbClr val="D4D4D4"/>
                </a:solidFill>
                <a:latin typeface="Consolas" panose="020B0609020204030204" pitchFamily="49" charset="0"/>
              </a:rPr>
              <a:t>At least one p-box among the uncertain numbers.</a:t>
            </a:r>
          </a:p>
          <a:p>
            <a:pPr lvl="1">
              <a:buFont typeface="Wingdings" panose="05000000000000000000" pitchFamily="2" charset="2"/>
              <a:buChar char="§"/>
            </a:pPr>
            <a:r>
              <a:rPr lang="en-US" sz="1400" dirty="0">
                <a:solidFill>
                  <a:srgbClr val="D4D4D4"/>
                </a:solidFill>
                <a:latin typeface="Consolas" panose="020B0609020204030204" pitchFamily="49" charset="0"/>
              </a:rPr>
              <a:t>A mix of input with interval and precise probability distributions.</a:t>
            </a:r>
          </a:p>
          <a:p>
            <a:pPr lvl="1">
              <a:buFont typeface="Wingdings" panose="05000000000000000000" pitchFamily="2" charset="2"/>
              <a:buChar char="§"/>
            </a:pPr>
            <a:r>
              <a:rPr lang="en-US" sz="1400" dirty="0">
                <a:solidFill>
                  <a:srgbClr val="D4D4D4"/>
                </a:solidFill>
                <a:latin typeface="Consolas" panose="020B0609020204030204" pitchFamily="49" charset="0"/>
              </a:rPr>
              <a:t>Precise probability distributions only. </a:t>
            </a:r>
          </a:p>
          <a:p>
            <a:pPr marL="460375" lvl="1" indent="-285750">
              <a:buFont typeface="Wingdings" panose="05000000000000000000" pitchFamily="2" charset="2"/>
              <a:buChar char="§"/>
            </a:pPr>
            <a:r>
              <a:rPr lang="en-US" sz="1800" dirty="0">
                <a:solidFill>
                  <a:srgbClr val="D4D4D4"/>
                </a:solidFill>
                <a:latin typeface="Consolas" panose="020B0609020204030204" pitchFamily="49" charset="0"/>
              </a:rPr>
              <a:t>For this version, </a:t>
            </a:r>
          </a:p>
          <a:p>
            <a:pPr lvl="1">
              <a:buFont typeface="Wingdings" panose="05000000000000000000" pitchFamily="2" charset="2"/>
              <a:buChar char="§"/>
            </a:pPr>
            <a:r>
              <a:rPr lang="en-US" sz="1400" dirty="0">
                <a:solidFill>
                  <a:srgbClr val="C00000"/>
                </a:solidFill>
                <a:latin typeface="Consolas" panose="020B0609020204030204" pitchFamily="49" charset="0"/>
              </a:rPr>
              <a:t>The user can only use the same discretization number for each uncertain number. </a:t>
            </a:r>
          </a:p>
          <a:p>
            <a:pPr lvl="1">
              <a:buFont typeface="Wingdings" panose="05000000000000000000" pitchFamily="2" charset="2"/>
              <a:buChar char="§"/>
            </a:pPr>
            <a:r>
              <a:rPr lang="en-US" sz="1400" dirty="0">
                <a:solidFill>
                  <a:srgbClr val="C00000"/>
                </a:solidFill>
                <a:latin typeface="Consolas" panose="020B0609020204030204" pitchFamily="49" charset="0"/>
              </a:rPr>
              <a:t>For each uncertain number, all pairs can only have identical masses! </a:t>
            </a:r>
          </a:p>
          <a:p>
            <a:pPr lvl="1">
              <a:buFont typeface="Wingdings" panose="05000000000000000000" pitchFamily="2" charset="2"/>
              <a:buChar char="§"/>
            </a:pPr>
            <a:r>
              <a:rPr lang="en-US" sz="1400" dirty="0">
                <a:solidFill>
                  <a:srgbClr val="C00000"/>
                </a:solidFill>
                <a:latin typeface="Consolas" panose="020B0609020204030204" pitchFamily="49" charset="0"/>
              </a:rPr>
              <a:t>Empirical p-boxes or distributions have not been tested</a:t>
            </a:r>
            <a:r>
              <a:rPr lang="en-US" sz="1400" dirty="0">
                <a:solidFill>
                  <a:srgbClr val="D4D4D4"/>
                </a:solidFill>
                <a:latin typeface="Consolas" panose="020B0609020204030204" pitchFamily="49" charset="0"/>
              </a:rPr>
              <a:t> 	</a:t>
            </a:r>
            <a:endParaRPr lang="en-US" sz="1400" b="0" dirty="0">
              <a:solidFill>
                <a:srgbClr val="FFFFFF"/>
              </a:solidFill>
              <a:effectLst/>
              <a:latin typeface="Consolas" panose="020B0609020204030204" pitchFamily="49" charset="0"/>
            </a:endParaRPr>
          </a:p>
          <a:p>
            <a:pPr marL="457200" lvl="1" indent="0">
              <a:buNone/>
            </a:pPr>
            <a:endParaRPr lang="en-US" sz="1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24275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838199" y="228600"/>
            <a:ext cx="11586030"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varied </a:t>
            </a:r>
            <a:r>
              <a:rPr lang="en-US" b="1" dirty="0" err="1">
                <a:solidFill>
                  <a:srgbClr val="6796E6"/>
                </a:solidFill>
                <a:latin typeface="Consolas" panose="020B0609020204030204" pitchFamily="49" charset="0"/>
              </a:rPr>
              <a:t>discretisation</a:t>
            </a:r>
            <a:endParaRPr lang="en-US" b="1" dirty="0">
              <a:solidFill>
                <a:srgbClr val="6796E6"/>
              </a:solidFill>
              <a:effectLst/>
              <a:latin typeface="Consolas" panose="020B0609020204030204" pitchFamily="49" charset="0"/>
            </a:endParaRPr>
          </a:p>
          <a:p>
            <a:pPr marL="0" indent="0">
              <a:buNone/>
            </a:pP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4996571" y="1098673"/>
            <a:ext cx="6613538"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D4D4D4"/>
                </a:solidFill>
                <a:latin typeface="Consolas" panose="020B0609020204030204" pitchFamily="49" charset="0"/>
              </a:rPr>
              <a:t>A precise distribution or p-box are decomposed into a list of pairs (interval, mass)</a:t>
            </a:r>
          </a:p>
          <a:p>
            <a:pPr lvl="1">
              <a:buFont typeface="Wingdings" panose="05000000000000000000" pitchFamily="2" charset="2"/>
              <a:buChar char="§"/>
            </a:pPr>
            <a:r>
              <a:rPr lang="en-US" sz="1600" dirty="0">
                <a:solidFill>
                  <a:schemeClr val="bg1"/>
                </a:solidFill>
                <a:latin typeface="Consolas" panose="020B0609020204030204" pitchFamily="49" charset="0"/>
              </a:rPr>
              <a:t>The interval corresponds to each horizontal box across the distribution or p-box </a:t>
            </a:r>
          </a:p>
          <a:p>
            <a:pPr lvl="1">
              <a:buFont typeface="Wingdings" panose="05000000000000000000" pitchFamily="2" charset="2"/>
              <a:buChar char="§"/>
            </a:pPr>
            <a:r>
              <a:rPr lang="en-US" sz="1600" dirty="0">
                <a:solidFill>
                  <a:schemeClr val="bg1"/>
                </a:solidFill>
                <a:latin typeface="Consolas" panose="020B0609020204030204" pitchFamily="49" charset="0"/>
              </a:rPr>
              <a:t>The mass corresponds to the thickness in probability. </a:t>
            </a:r>
          </a:p>
          <a:p>
            <a:pPr lvl="1">
              <a:buFont typeface="Wingdings" panose="05000000000000000000" pitchFamily="2" charset="2"/>
              <a:buChar char="§"/>
            </a:pPr>
            <a:r>
              <a:rPr lang="en-US" sz="1600" dirty="0" err="1">
                <a:solidFill>
                  <a:srgbClr val="9CDCFE"/>
                </a:solidFill>
                <a:latin typeface="Consolas" panose="020B0609020204030204" pitchFamily="49" charset="0"/>
              </a:rPr>
              <a:t>n_disc</a:t>
            </a:r>
            <a:r>
              <a:rPr lang="en-US" sz="1600" dirty="0">
                <a:solidFill>
                  <a:srgbClr val="9CDCFE"/>
                </a:solidFill>
                <a:latin typeface="Consolas" panose="020B0609020204030204" pitchFamily="49" charset="0"/>
              </a:rPr>
              <a:t>: </a:t>
            </a:r>
            <a:r>
              <a:rPr lang="en-GB" sz="1600" b="0" dirty="0">
                <a:solidFill>
                  <a:srgbClr val="4EC9B0"/>
                </a:solidFill>
                <a:effectLst/>
                <a:latin typeface="Consolas" panose="020B0609020204030204" pitchFamily="49" charset="0"/>
              </a:rPr>
              <a:t>Union</a:t>
            </a:r>
            <a:r>
              <a:rPr lang="en-GB" sz="1600" b="0" dirty="0">
                <a:solidFill>
                  <a:srgbClr val="FFFFFF"/>
                </a:solidFill>
                <a:effectLst/>
                <a:latin typeface="Consolas" panose="020B0609020204030204" pitchFamily="49" charset="0"/>
              </a:rPr>
              <a:t>[</a:t>
            </a:r>
            <a:r>
              <a:rPr lang="en-GB" sz="1600" b="0" dirty="0">
                <a:solidFill>
                  <a:srgbClr val="4EC9B0"/>
                </a:solidFill>
                <a:effectLst/>
                <a:latin typeface="Consolas" panose="020B0609020204030204" pitchFamily="49" charset="0"/>
              </a:rPr>
              <a:t>int</a:t>
            </a:r>
            <a:r>
              <a:rPr lang="en-GB" sz="1600" b="0" dirty="0">
                <a:solidFill>
                  <a:srgbClr val="FFFFFF"/>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np</a:t>
            </a:r>
            <a:r>
              <a:rPr lang="en-GB" sz="1600" b="0" dirty="0" err="1">
                <a:solidFill>
                  <a:srgbClr val="FFFFFF"/>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ndarray</a:t>
            </a:r>
            <a:r>
              <a:rPr lang="en-GB" sz="1600" b="0" dirty="0">
                <a:solidFill>
                  <a:srgbClr val="FFFFFF"/>
                </a:solidFill>
                <a:effectLst/>
                <a:latin typeface="Consolas" panose="020B0609020204030204" pitchFamily="49" charset="0"/>
              </a:rPr>
              <a:t>] </a:t>
            </a:r>
            <a:r>
              <a:rPr lang="en-US" sz="1600" dirty="0">
                <a:solidFill>
                  <a:srgbClr val="D4D4D4"/>
                </a:solidFill>
                <a:latin typeface="Consolas" panose="020B0609020204030204" pitchFamily="49" charset="0"/>
              </a:rPr>
              <a:t>determines how many pairs will be produced (</a:t>
            </a:r>
            <a:r>
              <a:rPr lang="en-US" sz="1600" dirty="0">
                <a:solidFill>
                  <a:srgbClr val="9CDCFE"/>
                </a:solidFill>
                <a:latin typeface="Consolas" panose="020B0609020204030204" pitchFamily="49" charset="0"/>
              </a:rPr>
              <a:t>default is 10</a:t>
            </a:r>
            <a:r>
              <a:rPr lang="en-US" sz="1600" dirty="0">
                <a:solidFill>
                  <a:srgbClr val="D4D4D4"/>
                </a:solidFill>
                <a:latin typeface="Consolas" panose="020B0609020204030204" pitchFamily="49" charset="0"/>
              </a:rPr>
              <a:t>).</a:t>
            </a:r>
          </a:p>
          <a:p>
            <a:pPr lvl="1">
              <a:buFont typeface="Wingdings" panose="05000000000000000000" pitchFamily="2" charset="2"/>
              <a:buChar char="§"/>
            </a:pPr>
            <a:r>
              <a:rPr lang="en-US" sz="1600" dirty="0" err="1">
                <a:solidFill>
                  <a:srgbClr val="9CDCFE"/>
                </a:solidFill>
                <a:latin typeface="Consolas" panose="020B0609020204030204" pitchFamily="49" charset="0"/>
              </a:rPr>
              <a:t>tOp</a:t>
            </a:r>
            <a:r>
              <a:rPr lang="en-US" sz="1600" dirty="0">
                <a:solidFill>
                  <a:srgbClr val="9CDCFE"/>
                </a:solidFill>
                <a:latin typeface="Consolas" panose="020B0609020204030204" pitchFamily="49" charset="0"/>
              </a:rPr>
              <a:t>: </a:t>
            </a:r>
            <a:r>
              <a:rPr lang="en-GB" sz="1600" b="0" dirty="0">
                <a:solidFill>
                  <a:srgbClr val="4EC9B0"/>
                </a:solidFill>
                <a:effectLst/>
                <a:latin typeface="Consolas" panose="020B0609020204030204" pitchFamily="49" charset="0"/>
              </a:rPr>
              <a:t>Union</a:t>
            </a:r>
            <a:r>
              <a:rPr lang="en-GB" sz="1600" b="0" dirty="0">
                <a:solidFill>
                  <a:srgbClr val="FFFFFF"/>
                </a:solidFill>
                <a:effectLst/>
                <a:latin typeface="Consolas" panose="020B0609020204030204" pitchFamily="49" charset="0"/>
              </a:rPr>
              <a:t>[</a:t>
            </a:r>
            <a:r>
              <a:rPr lang="en-GB" sz="1600" b="0" dirty="0">
                <a:solidFill>
                  <a:srgbClr val="4EC9B0"/>
                </a:solidFill>
                <a:effectLst/>
                <a:latin typeface="Consolas" panose="020B0609020204030204" pitchFamily="49" charset="0"/>
              </a:rPr>
              <a:t>int</a:t>
            </a:r>
            <a:r>
              <a:rPr lang="en-GB" sz="1600" b="0" dirty="0">
                <a:solidFill>
                  <a:srgbClr val="FFFFFF"/>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np</a:t>
            </a:r>
            <a:r>
              <a:rPr lang="en-GB" sz="1600" b="0" dirty="0" err="1">
                <a:solidFill>
                  <a:srgbClr val="FFFFFF"/>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ndarray</a:t>
            </a:r>
            <a:r>
              <a:rPr lang="en-GB" sz="1600" b="0" dirty="0">
                <a:solidFill>
                  <a:srgbClr val="FFFFFF"/>
                </a:solidFill>
                <a:effectLst/>
                <a:latin typeface="Consolas" panose="020B0609020204030204" pitchFamily="49" charset="0"/>
              </a:rPr>
              <a:t>]</a:t>
            </a:r>
            <a:r>
              <a:rPr lang="en-US" sz="1600" dirty="0">
                <a:solidFill>
                  <a:srgbClr val="D4D4D4"/>
                </a:solidFill>
                <a:latin typeface="Consolas" panose="020B0609020204030204" pitchFamily="49" charset="0"/>
              </a:rPr>
              <a:t> Upper quantile limits for discretization, needed for non-bounded distributions, e.g., normal (</a:t>
            </a:r>
            <a:r>
              <a:rPr lang="en-US" sz="1600" dirty="0">
                <a:solidFill>
                  <a:srgbClr val="9CDCFE"/>
                </a:solidFill>
                <a:latin typeface="Consolas" panose="020B0609020204030204" pitchFamily="49" charset="0"/>
              </a:rPr>
              <a:t>default is 0.999</a:t>
            </a:r>
            <a:r>
              <a:rPr lang="en-US" sz="1600" dirty="0">
                <a:solidFill>
                  <a:srgbClr val="D4D4D4"/>
                </a:solidFill>
                <a:latin typeface="Consolas" panose="020B0609020204030204" pitchFamily="49" charset="0"/>
              </a:rPr>
              <a:t>).</a:t>
            </a:r>
          </a:p>
          <a:p>
            <a:pPr lvl="1">
              <a:buFont typeface="Wingdings" panose="05000000000000000000" pitchFamily="2" charset="2"/>
              <a:buChar char="§"/>
            </a:pPr>
            <a:r>
              <a:rPr lang="en-US" sz="1600" dirty="0" err="1">
                <a:solidFill>
                  <a:srgbClr val="9CDCFE"/>
                </a:solidFill>
                <a:latin typeface="Consolas" panose="020B0609020204030204" pitchFamily="49" charset="0"/>
              </a:rPr>
              <a:t>bOt</a:t>
            </a:r>
            <a:r>
              <a:rPr lang="en-US" sz="1600" dirty="0">
                <a:solidFill>
                  <a:srgbClr val="9CDCFE"/>
                </a:solidFill>
                <a:latin typeface="Consolas" panose="020B0609020204030204" pitchFamily="49" charset="0"/>
              </a:rPr>
              <a:t>: </a:t>
            </a:r>
            <a:r>
              <a:rPr lang="en-GB" sz="1600" b="0" dirty="0">
                <a:solidFill>
                  <a:srgbClr val="4EC9B0"/>
                </a:solidFill>
                <a:effectLst/>
                <a:latin typeface="Consolas" panose="020B0609020204030204" pitchFamily="49" charset="0"/>
              </a:rPr>
              <a:t>Union</a:t>
            </a:r>
            <a:r>
              <a:rPr lang="en-GB" sz="1600" b="0" dirty="0">
                <a:solidFill>
                  <a:srgbClr val="FFFFFF"/>
                </a:solidFill>
                <a:effectLst/>
                <a:latin typeface="Consolas" panose="020B0609020204030204" pitchFamily="49" charset="0"/>
              </a:rPr>
              <a:t>[</a:t>
            </a:r>
            <a:r>
              <a:rPr lang="en-GB" sz="1600" b="0" dirty="0">
                <a:solidFill>
                  <a:srgbClr val="4EC9B0"/>
                </a:solidFill>
                <a:effectLst/>
                <a:latin typeface="Consolas" panose="020B0609020204030204" pitchFamily="49" charset="0"/>
              </a:rPr>
              <a:t>int</a:t>
            </a:r>
            <a:r>
              <a:rPr lang="en-GB" sz="1600" b="0" dirty="0">
                <a:solidFill>
                  <a:srgbClr val="FFFFFF"/>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np</a:t>
            </a:r>
            <a:r>
              <a:rPr lang="en-GB" sz="1600" b="0" dirty="0" err="1">
                <a:solidFill>
                  <a:srgbClr val="FFFFFF"/>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ndarray</a:t>
            </a:r>
            <a:r>
              <a:rPr lang="en-GB" sz="1600" b="0" dirty="0">
                <a:solidFill>
                  <a:srgbClr val="FFFFFF"/>
                </a:solidFill>
                <a:effectLst/>
                <a:latin typeface="Consolas" panose="020B0609020204030204" pitchFamily="49" charset="0"/>
              </a:rPr>
              <a:t>]</a:t>
            </a:r>
            <a:r>
              <a:rPr lang="en-US" sz="1600" dirty="0">
                <a:solidFill>
                  <a:srgbClr val="D4D4D4"/>
                </a:solidFill>
                <a:latin typeface="Consolas" panose="020B0609020204030204" pitchFamily="49" charset="0"/>
              </a:rPr>
              <a:t> Lower quantile limits for discretization, needed for non-bounded distributions, e.g., normal (</a:t>
            </a:r>
            <a:r>
              <a:rPr lang="en-US" sz="1600" dirty="0">
                <a:solidFill>
                  <a:srgbClr val="9CDCFE"/>
                </a:solidFill>
                <a:latin typeface="Consolas" panose="020B0609020204030204" pitchFamily="49" charset="0"/>
              </a:rPr>
              <a:t>default is 0.001</a:t>
            </a:r>
            <a:r>
              <a:rPr lang="en-US" sz="1600" dirty="0">
                <a:solidFill>
                  <a:srgbClr val="D4D4D4"/>
                </a:solidFill>
                <a:latin typeface="Consolas" panose="020B0609020204030204" pitchFamily="49" charset="0"/>
              </a:rPr>
              <a:t>).</a:t>
            </a:r>
          </a:p>
          <a:p>
            <a:pPr marL="457200" lvl="1" indent="0">
              <a:buNone/>
            </a:pPr>
            <a:endParaRPr lang="en-US" sz="1400" dirty="0">
              <a:solidFill>
                <a:srgbClr val="C00000"/>
              </a:solidFill>
              <a:latin typeface="Consolas" panose="020B0609020204030204" pitchFamily="49" charset="0"/>
            </a:endParaRPr>
          </a:p>
        </p:txBody>
      </p:sp>
      <p:sp>
        <p:nvSpPr>
          <p:cNvPr id="6" name="TextBox 5">
            <a:extLst>
              <a:ext uri="{FF2B5EF4-FFF2-40B4-BE49-F238E27FC236}">
                <a16:creationId xmlns:a16="http://schemas.microsoft.com/office/drawing/2014/main" id="{9B235D34-5321-4F18-ACBD-419D991ECDF2}"/>
              </a:ext>
            </a:extLst>
          </p:cNvPr>
          <p:cNvSpPr txBox="1"/>
          <p:nvPr/>
        </p:nvSpPr>
        <p:spPr>
          <a:xfrm>
            <a:off x="2105025" y="2482334"/>
            <a:ext cx="1170396" cy="230832"/>
          </a:xfrm>
          <a:prstGeom prst="rect">
            <a:avLst/>
          </a:prstGeom>
          <a:noFill/>
        </p:spPr>
        <p:txBody>
          <a:bodyPr wrap="square">
            <a:spAutoFit/>
          </a:bodyPr>
          <a:lstStyle/>
          <a:p>
            <a:r>
              <a:rPr lang="en-US" sz="900" dirty="0">
                <a:latin typeface="Consolas" panose="020B0609020204030204" pitchFamily="49" charset="0"/>
              </a:rPr>
              <a:t>X</a:t>
            </a:r>
            <a:r>
              <a:rPr lang="en-US" sz="700" dirty="0">
                <a:latin typeface="Consolas" panose="020B0609020204030204" pitchFamily="49" charset="0"/>
              </a:rPr>
              <a:t>1</a:t>
            </a:r>
            <a:r>
              <a:rPr lang="en-US" sz="900" dirty="0">
                <a:latin typeface="Consolas" panose="020B0609020204030204" pitchFamily="49" charset="0"/>
              </a:rPr>
              <a:t>=[]</a:t>
            </a:r>
            <a:endParaRPr lang="en-US" sz="900" dirty="0"/>
          </a:p>
        </p:txBody>
      </p:sp>
      <p:grpSp>
        <p:nvGrpSpPr>
          <p:cNvPr id="5" name="Group 4">
            <a:extLst>
              <a:ext uri="{FF2B5EF4-FFF2-40B4-BE49-F238E27FC236}">
                <a16:creationId xmlns:a16="http://schemas.microsoft.com/office/drawing/2014/main" id="{624A7B61-5607-4476-9125-648C94DEC0F9}"/>
              </a:ext>
            </a:extLst>
          </p:cNvPr>
          <p:cNvGrpSpPr/>
          <p:nvPr/>
        </p:nvGrpSpPr>
        <p:grpSpPr>
          <a:xfrm>
            <a:off x="243828" y="3653932"/>
            <a:ext cx="3679424" cy="2759568"/>
            <a:chOff x="243828" y="3653932"/>
            <a:chExt cx="3679424" cy="2759568"/>
          </a:xfrm>
        </p:grpSpPr>
        <p:pic>
          <p:nvPicPr>
            <p:cNvPr id="16" name="Picture 15">
              <a:extLst>
                <a:ext uri="{FF2B5EF4-FFF2-40B4-BE49-F238E27FC236}">
                  <a16:creationId xmlns:a16="http://schemas.microsoft.com/office/drawing/2014/main" id="{90AD5A55-F5D8-41D1-9E71-1EB91F045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3653932"/>
              <a:ext cx="3679424" cy="2759568"/>
            </a:xfrm>
            <a:prstGeom prst="rect">
              <a:avLst/>
            </a:prstGeom>
          </p:spPr>
        </p:pic>
        <p:sp>
          <p:nvSpPr>
            <p:cNvPr id="12" name="TextBox 11">
              <a:extLst>
                <a:ext uri="{FF2B5EF4-FFF2-40B4-BE49-F238E27FC236}">
                  <a16:creationId xmlns:a16="http://schemas.microsoft.com/office/drawing/2014/main" id="{0ED8E57A-2154-4CA5-B84C-95EBBA24F43C}"/>
                </a:ext>
              </a:extLst>
            </p:cNvPr>
            <p:cNvSpPr txBox="1"/>
            <p:nvPr/>
          </p:nvSpPr>
          <p:spPr>
            <a:xfrm>
              <a:off x="1884992" y="4023699"/>
              <a:ext cx="865827" cy="307777"/>
            </a:xfrm>
            <a:prstGeom prst="rect">
              <a:avLst/>
            </a:prstGeom>
            <a:noFill/>
          </p:spPr>
          <p:txBody>
            <a:bodyPr wrap="square">
              <a:spAutoFit/>
            </a:bodyPr>
            <a:lstStyle/>
            <a:p>
              <a:r>
                <a:rPr lang="en-US" sz="1400" dirty="0">
                  <a:latin typeface="Consolas" panose="020B0609020204030204" pitchFamily="49" charset="0"/>
                </a:rPr>
                <a:t>(u</a:t>
              </a:r>
              <a:r>
                <a:rPr lang="en-US" sz="900" dirty="0">
                  <a:latin typeface="Consolas" panose="020B0609020204030204" pitchFamily="49" charset="0"/>
                </a:rPr>
                <a:t>9</a:t>
              </a:r>
              <a:r>
                <a:rPr lang="en-US" sz="1400" dirty="0">
                  <a:latin typeface="Consolas" panose="020B0609020204030204" pitchFamily="49" charset="0"/>
                </a:rPr>
                <a:t>,q</a:t>
              </a:r>
              <a:r>
                <a:rPr lang="en-US" sz="900" dirty="0">
                  <a:latin typeface="Consolas" panose="020B0609020204030204" pitchFamily="49" charset="0"/>
                </a:rPr>
                <a:t>9</a:t>
              </a:r>
              <a:r>
                <a:rPr lang="en-US" sz="1400" dirty="0">
                  <a:latin typeface="Consolas" panose="020B0609020204030204" pitchFamily="49" charset="0"/>
                </a:rPr>
                <a:t>)</a:t>
              </a:r>
              <a:endParaRPr lang="en-GB" sz="1400" dirty="0"/>
            </a:p>
          </p:txBody>
        </p:sp>
        <p:sp>
          <p:nvSpPr>
            <p:cNvPr id="13" name="TextBox 12">
              <a:extLst>
                <a:ext uri="{FF2B5EF4-FFF2-40B4-BE49-F238E27FC236}">
                  <a16:creationId xmlns:a16="http://schemas.microsoft.com/office/drawing/2014/main" id="{F0A23ECE-0D10-47B9-8E91-693E1A014F27}"/>
                </a:ext>
              </a:extLst>
            </p:cNvPr>
            <p:cNvSpPr txBox="1"/>
            <p:nvPr/>
          </p:nvSpPr>
          <p:spPr>
            <a:xfrm>
              <a:off x="1452078" y="5739214"/>
              <a:ext cx="865827" cy="307777"/>
            </a:xfrm>
            <a:prstGeom prst="rect">
              <a:avLst/>
            </a:prstGeom>
            <a:noFill/>
          </p:spPr>
          <p:txBody>
            <a:bodyPr wrap="square">
              <a:spAutoFit/>
            </a:bodyPr>
            <a:lstStyle/>
            <a:p>
              <a:r>
                <a:rPr lang="en-US" sz="1400" dirty="0">
                  <a:latin typeface="Consolas" panose="020B0609020204030204" pitchFamily="49" charset="0"/>
                </a:rPr>
                <a:t>(u</a:t>
              </a:r>
              <a:r>
                <a:rPr lang="en-US" sz="900" dirty="0">
                  <a:latin typeface="Consolas" panose="020B0609020204030204" pitchFamily="49" charset="0"/>
                </a:rPr>
                <a:t>0</a:t>
              </a:r>
              <a:r>
                <a:rPr lang="en-US" sz="1400" dirty="0">
                  <a:latin typeface="Consolas" panose="020B0609020204030204" pitchFamily="49" charset="0"/>
                </a:rPr>
                <a:t>,q</a:t>
              </a:r>
              <a:r>
                <a:rPr lang="en-US" sz="900" dirty="0">
                  <a:latin typeface="Consolas" panose="020B0609020204030204" pitchFamily="49" charset="0"/>
                </a:rPr>
                <a:t>0</a:t>
              </a:r>
              <a:r>
                <a:rPr lang="en-US" sz="1400" dirty="0">
                  <a:latin typeface="Consolas" panose="020B0609020204030204" pitchFamily="49" charset="0"/>
                </a:rPr>
                <a:t>)</a:t>
              </a:r>
              <a:endParaRPr lang="en-GB" sz="1400" dirty="0"/>
            </a:p>
          </p:txBody>
        </p:sp>
        <p:sp>
          <p:nvSpPr>
            <p:cNvPr id="14" name="TextBox 13">
              <a:extLst>
                <a:ext uri="{FF2B5EF4-FFF2-40B4-BE49-F238E27FC236}">
                  <a16:creationId xmlns:a16="http://schemas.microsoft.com/office/drawing/2014/main" id="{300BB5C5-D66D-4D0A-8C43-14B087644512}"/>
                </a:ext>
              </a:extLst>
            </p:cNvPr>
            <p:cNvSpPr txBox="1"/>
            <p:nvPr/>
          </p:nvSpPr>
          <p:spPr>
            <a:xfrm>
              <a:off x="1650626" y="5585325"/>
              <a:ext cx="865827" cy="307777"/>
            </a:xfrm>
            <a:prstGeom prst="rect">
              <a:avLst/>
            </a:prstGeom>
            <a:noFill/>
          </p:spPr>
          <p:txBody>
            <a:bodyPr wrap="square">
              <a:spAutoFit/>
            </a:bodyPr>
            <a:lstStyle/>
            <a:p>
              <a:r>
                <a:rPr lang="en-US" sz="1400" dirty="0">
                  <a:latin typeface="Consolas" panose="020B0609020204030204" pitchFamily="49" charset="0"/>
                </a:rPr>
                <a:t>(u</a:t>
              </a:r>
              <a:r>
                <a:rPr lang="en-US" sz="900" dirty="0">
                  <a:latin typeface="Consolas" panose="020B0609020204030204" pitchFamily="49" charset="0"/>
                </a:rPr>
                <a:t>1</a:t>
              </a:r>
              <a:r>
                <a:rPr lang="en-US" sz="1400" dirty="0">
                  <a:latin typeface="Consolas" panose="020B0609020204030204" pitchFamily="49" charset="0"/>
                </a:rPr>
                <a:t>,q</a:t>
              </a:r>
              <a:r>
                <a:rPr lang="en-US" sz="900" dirty="0">
                  <a:latin typeface="Consolas" panose="020B0609020204030204" pitchFamily="49" charset="0"/>
                </a:rPr>
                <a:t>1</a:t>
              </a:r>
              <a:r>
                <a:rPr lang="en-US" sz="1400" dirty="0">
                  <a:latin typeface="Consolas" panose="020B0609020204030204" pitchFamily="49" charset="0"/>
                </a:rPr>
                <a:t>)</a:t>
              </a:r>
              <a:endParaRPr lang="en-GB" sz="1400" dirty="0"/>
            </a:p>
          </p:txBody>
        </p:sp>
        <p:sp>
          <p:nvSpPr>
            <p:cNvPr id="15" name="TextBox 14">
              <a:extLst>
                <a:ext uri="{FF2B5EF4-FFF2-40B4-BE49-F238E27FC236}">
                  <a16:creationId xmlns:a16="http://schemas.microsoft.com/office/drawing/2014/main" id="{01B467CF-386B-4618-942D-39E2CD32FAD2}"/>
                </a:ext>
              </a:extLst>
            </p:cNvPr>
            <p:cNvSpPr txBox="1"/>
            <p:nvPr/>
          </p:nvSpPr>
          <p:spPr>
            <a:xfrm>
              <a:off x="2083539" y="4610423"/>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grpSp>
      <p:grpSp>
        <p:nvGrpSpPr>
          <p:cNvPr id="7" name="Group 6">
            <a:extLst>
              <a:ext uri="{FF2B5EF4-FFF2-40B4-BE49-F238E27FC236}">
                <a16:creationId xmlns:a16="http://schemas.microsoft.com/office/drawing/2014/main" id="{DC5313BF-7874-4D5D-A515-6DAFEB7F4D7E}"/>
              </a:ext>
            </a:extLst>
          </p:cNvPr>
          <p:cNvGrpSpPr/>
          <p:nvPr/>
        </p:nvGrpSpPr>
        <p:grpSpPr>
          <a:xfrm>
            <a:off x="243828" y="852774"/>
            <a:ext cx="3679424" cy="2759568"/>
            <a:chOff x="243828" y="852774"/>
            <a:chExt cx="3679424" cy="2759568"/>
          </a:xfrm>
        </p:grpSpPr>
        <p:pic>
          <p:nvPicPr>
            <p:cNvPr id="10" name="Picture 9">
              <a:extLst>
                <a:ext uri="{FF2B5EF4-FFF2-40B4-BE49-F238E27FC236}">
                  <a16:creationId xmlns:a16="http://schemas.microsoft.com/office/drawing/2014/main" id="{E2FF2AE7-4C71-4104-80C2-61EDA92E6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28" y="852774"/>
              <a:ext cx="3679424" cy="2759568"/>
            </a:xfrm>
            <a:prstGeom prst="rect">
              <a:avLst/>
            </a:prstGeom>
          </p:spPr>
        </p:pic>
        <p:sp>
          <p:nvSpPr>
            <p:cNvPr id="8" name="TextBox 7">
              <a:extLst>
                <a:ext uri="{FF2B5EF4-FFF2-40B4-BE49-F238E27FC236}">
                  <a16:creationId xmlns:a16="http://schemas.microsoft.com/office/drawing/2014/main" id="{8A007B63-D9B6-4A2E-8692-066F0FA8AD22}"/>
                </a:ext>
              </a:extLst>
            </p:cNvPr>
            <p:cNvSpPr txBox="1"/>
            <p:nvPr/>
          </p:nvSpPr>
          <p:spPr>
            <a:xfrm>
              <a:off x="1670680" y="2978088"/>
              <a:ext cx="865827" cy="307777"/>
            </a:xfrm>
            <a:prstGeom prst="rect">
              <a:avLst/>
            </a:prstGeom>
            <a:noFill/>
          </p:spPr>
          <p:txBody>
            <a:bodyPr wrap="square">
              <a:spAutoFit/>
            </a:bodyPr>
            <a:lstStyle/>
            <a:p>
              <a:r>
                <a:rPr lang="en-US" sz="1400" dirty="0">
                  <a:latin typeface="Consolas" panose="020B0609020204030204" pitchFamily="49" charset="0"/>
                </a:rPr>
                <a:t>(x</a:t>
              </a:r>
              <a:r>
                <a:rPr lang="en-US" sz="900" dirty="0">
                  <a:latin typeface="Consolas" panose="020B0609020204030204" pitchFamily="49" charset="0"/>
                </a:rPr>
                <a:t>0</a:t>
              </a:r>
              <a:r>
                <a:rPr lang="en-US" sz="1400" dirty="0">
                  <a:latin typeface="Consolas" panose="020B0609020204030204" pitchFamily="49" charset="0"/>
                </a:rPr>
                <a:t>,p</a:t>
              </a:r>
              <a:r>
                <a:rPr lang="en-US" sz="900" dirty="0">
                  <a:latin typeface="Consolas" panose="020B0609020204030204" pitchFamily="49" charset="0"/>
                </a:rPr>
                <a:t>0</a:t>
              </a:r>
              <a:r>
                <a:rPr lang="en-US" sz="1400" dirty="0">
                  <a:latin typeface="Consolas" panose="020B0609020204030204" pitchFamily="49" charset="0"/>
                </a:rPr>
                <a:t>)</a:t>
              </a:r>
              <a:endParaRPr lang="en-GB" sz="1400" dirty="0"/>
            </a:p>
          </p:txBody>
        </p:sp>
        <p:sp>
          <p:nvSpPr>
            <p:cNvPr id="9" name="TextBox 8">
              <a:extLst>
                <a:ext uri="{FF2B5EF4-FFF2-40B4-BE49-F238E27FC236}">
                  <a16:creationId xmlns:a16="http://schemas.microsoft.com/office/drawing/2014/main" id="{B281731A-2A3E-42EB-BC6C-666C16F88394}"/>
                </a:ext>
              </a:extLst>
            </p:cNvPr>
            <p:cNvSpPr txBox="1"/>
            <p:nvPr/>
          </p:nvSpPr>
          <p:spPr>
            <a:xfrm>
              <a:off x="1884993" y="2782609"/>
              <a:ext cx="865827" cy="307777"/>
            </a:xfrm>
            <a:prstGeom prst="rect">
              <a:avLst/>
            </a:prstGeom>
            <a:noFill/>
          </p:spPr>
          <p:txBody>
            <a:bodyPr wrap="square">
              <a:spAutoFit/>
            </a:bodyPr>
            <a:lstStyle/>
            <a:p>
              <a:r>
                <a:rPr lang="en-US" sz="1400" dirty="0">
                  <a:latin typeface="Consolas" panose="020B0609020204030204" pitchFamily="49" charset="0"/>
                </a:rPr>
                <a:t>(x</a:t>
              </a:r>
              <a:r>
                <a:rPr lang="en-US" sz="900" dirty="0">
                  <a:latin typeface="Consolas" panose="020B0609020204030204" pitchFamily="49" charset="0"/>
                </a:rPr>
                <a:t>1</a:t>
              </a:r>
              <a:r>
                <a:rPr lang="en-US" sz="1400" dirty="0">
                  <a:latin typeface="Consolas" panose="020B0609020204030204" pitchFamily="49" charset="0"/>
                </a:rPr>
                <a:t>,p</a:t>
              </a:r>
              <a:r>
                <a:rPr lang="en-US" sz="900" dirty="0">
                  <a:latin typeface="Consolas" panose="020B0609020204030204" pitchFamily="49" charset="0"/>
                </a:rPr>
                <a:t>1</a:t>
              </a:r>
              <a:r>
                <a:rPr lang="en-US" sz="1400" dirty="0">
                  <a:latin typeface="Consolas" panose="020B0609020204030204" pitchFamily="49" charset="0"/>
                </a:rPr>
                <a:t>)</a:t>
              </a:r>
              <a:endParaRPr lang="en-GB" sz="1400" dirty="0"/>
            </a:p>
          </p:txBody>
        </p:sp>
        <p:sp>
          <p:nvSpPr>
            <p:cNvPr id="11" name="TextBox 10">
              <a:extLst>
                <a:ext uri="{FF2B5EF4-FFF2-40B4-BE49-F238E27FC236}">
                  <a16:creationId xmlns:a16="http://schemas.microsoft.com/office/drawing/2014/main" id="{EDF13DBC-ED19-45F2-8168-794A5B7E2A29}"/>
                </a:ext>
              </a:extLst>
            </p:cNvPr>
            <p:cNvSpPr txBox="1"/>
            <p:nvPr/>
          </p:nvSpPr>
          <p:spPr>
            <a:xfrm>
              <a:off x="1824396" y="1205889"/>
              <a:ext cx="865827" cy="307777"/>
            </a:xfrm>
            <a:prstGeom prst="rect">
              <a:avLst/>
            </a:prstGeom>
            <a:noFill/>
          </p:spPr>
          <p:txBody>
            <a:bodyPr wrap="square">
              <a:spAutoFit/>
            </a:bodyPr>
            <a:lstStyle/>
            <a:p>
              <a:r>
                <a:rPr lang="en-US" sz="1400" dirty="0">
                  <a:latin typeface="Consolas" panose="020B0609020204030204" pitchFamily="49" charset="0"/>
                </a:rPr>
                <a:t>(x</a:t>
              </a:r>
              <a:r>
                <a:rPr lang="en-US" sz="900" dirty="0">
                  <a:latin typeface="Consolas" panose="020B0609020204030204" pitchFamily="49" charset="0"/>
                </a:rPr>
                <a:t>9</a:t>
              </a:r>
              <a:r>
                <a:rPr lang="en-US" sz="1400" dirty="0">
                  <a:latin typeface="Consolas" panose="020B0609020204030204" pitchFamily="49" charset="0"/>
                </a:rPr>
                <a:t>,p</a:t>
              </a:r>
              <a:r>
                <a:rPr lang="en-US" sz="900" dirty="0">
                  <a:latin typeface="Consolas" panose="020B0609020204030204" pitchFamily="49" charset="0"/>
                </a:rPr>
                <a:t>9</a:t>
              </a:r>
              <a:r>
                <a:rPr lang="en-US" sz="1400" dirty="0">
                  <a:latin typeface="Consolas" panose="020B0609020204030204" pitchFamily="49" charset="0"/>
                </a:rPr>
                <a:t>)</a:t>
              </a:r>
              <a:endParaRPr lang="en-GB" sz="1400" dirty="0"/>
            </a:p>
          </p:txBody>
        </p:sp>
        <p:sp>
          <p:nvSpPr>
            <p:cNvPr id="17" name="TextBox 16">
              <a:extLst>
                <a:ext uri="{FF2B5EF4-FFF2-40B4-BE49-F238E27FC236}">
                  <a16:creationId xmlns:a16="http://schemas.microsoft.com/office/drawing/2014/main" id="{82746A38-F6BC-4353-BB8A-6B2A323A7517}"/>
                </a:ext>
              </a:extLst>
            </p:cNvPr>
            <p:cNvSpPr txBox="1"/>
            <p:nvPr/>
          </p:nvSpPr>
          <p:spPr>
            <a:xfrm>
              <a:off x="2345476" y="1959113"/>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grpSp>
    </p:spTree>
    <p:extLst>
      <p:ext uri="{BB962C8B-B14F-4D97-AF65-F5344CB8AC3E}">
        <p14:creationId xmlns:p14="http://schemas.microsoft.com/office/powerpoint/2010/main" val="2019452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838199" y="228600"/>
            <a:ext cx="11143344" cy="6184900"/>
          </a:xfrm>
        </p:spPr>
        <p:txBody>
          <a:bodyPr>
            <a:normAutofit/>
          </a:bodyPr>
          <a:lstStyle/>
          <a:p>
            <a:pPr marL="0" indent="0">
              <a:buNone/>
            </a:pPr>
            <a:r>
              <a:rPr lang="en-US" b="1" dirty="0">
                <a:solidFill>
                  <a:srgbClr val="6796E6"/>
                </a:solidFill>
                <a:effectLst/>
                <a:latin typeface="Consolas" panose="020B0609020204030204" pitchFamily="49" charset="0"/>
              </a:rPr>
              <a:t># Mixed Uncertaint</a:t>
            </a:r>
            <a:r>
              <a:rPr lang="en-US" b="1" dirty="0">
                <a:solidFill>
                  <a:srgbClr val="6796E6"/>
                </a:solidFill>
                <a:latin typeface="Consolas" panose="020B0609020204030204" pitchFamily="49" charset="0"/>
              </a:rPr>
              <a:t>y Propagation – varied </a:t>
            </a:r>
            <a:r>
              <a:rPr lang="en-US" b="1" dirty="0" err="1">
                <a:solidFill>
                  <a:srgbClr val="6796E6"/>
                </a:solidFill>
                <a:latin typeface="Consolas" panose="020B0609020204030204" pitchFamily="49" charset="0"/>
              </a:rPr>
              <a:t>discretisation</a:t>
            </a:r>
            <a:endParaRPr lang="en-US" sz="2000"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3434527" y="1050986"/>
            <a:ext cx="4188854"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D4D4D4"/>
                </a:solidFill>
                <a:latin typeface="Consolas" panose="020B0609020204030204" pitchFamily="49" charset="0"/>
              </a:rPr>
              <a:t>Step 1.For each input, its focal points are combined with a simplified version of all other input uncertain numbers. </a:t>
            </a:r>
          </a:p>
          <a:p>
            <a:pPr marL="0" indent="0">
              <a:lnSpc>
                <a:spcPct val="100000"/>
              </a:lnSpc>
              <a:buFont typeface="Arial" panose="020B0604020202020204" pitchFamily="34" charset="0"/>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2</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a:t>
            </a:r>
          </a:p>
          <a:p>
            <a:pPr marL="0" indent="0">
              <a:lnSpc>
                <a:spcPct val="100000"/>
              </a:lnSpc>
              <a:buNone/>
            </a:pPr>
            <a:r>
              <a:rPr lang="en-US" sz="1800" dirty="0">
                <a:solidFill>
                  <a:srgbClr val="D4D4D4"/>
                </a:solidFill>
                <a:latin typeface="Consolas" panose="020B0609020204030204" pitchFamily="49" charset="0"/>
              </a:rPr>
              <a:t>(x</a:t>
            </a:r>
            <a:r>
              <a:rPr lang="en-US" sz="1050" dirty="0">
                <a:solidFill>
                  <a:srgbClr val="D4D4D4"/>
                </a:solidFill>
                <a:latin typeface="Consolas" panose="020B0609020204030204" pitchFamily="49" charset="0"/>
              </a:rPr>
              <a:t>9</a:t>
            </a:r>
            <a:r>
              <a:rPr lang="en-US" sz="1800" dirty="0">
                <a:solidFill>
                  <a:srgbClr val="D4D4D4"/>
                </a:solidFill>
                <a:latin typeface="Consolas" panose="020B0609020204030204" pitchFamily="49" charset="0"/>
              </a:rPr>
              <a:t>, u</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105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r>
              <a:rPr lang="en-US" sz="1800" dirty="0">
                <a:solidFill>
                  <a:srgbClr val="D4D4D4"/>
                </a:solidFill>
                <a:latin typeface="Consolas" panose="020B0609020204030204" pitchFamily="49" charset="0"/>
              </a:rPr>
              <a:t>For each combination of focal points the min and max of the output can be obtained by performing the ‘</a:t>
            </a:r>
            <a:r>
              <a:rPr lang="en-US" sz="1800" dirty="0" err="1">
                <a:solidFill>
                  <a:srgbClr val="D4D4D4"/>
                </a:solidFill>
                <a:latin typeface="Consolas" panose="020B0609020204030204" pitchFamily="49" charset="0"/>
              </a:rPr>
              <a:t>extremepoints</a:t>
            </a:r>
            <a:r>
              <a:rPr lang="en-US" sz="1800" dirty="0">
                <a:solidFill>
                  <a:srgbClr val="D4D4D4"/>
                </a:solidFill>
                <a:latin typeface="Consolas" panose="020B0609020204030204" pitchFamily="49" charset="0"/>
              </a:rPr>
              <a:t>’ method and results in </a:t>
            </a:r>
            <a:r>
              <a:rPr lang="en-US" sz="1800">
                <a:solidFill>
                  <a:srgbClr val="D4D4D4"/>
                </a:solidFill>
                <a:latin typeface="Consolas" panose="020B0609020204030204" pitchFamily="49" charset="0"/>
              </a:rPr>
              <a:t>a p-box</a:t>
            </a:r>
            <a:r>
              <a:rPr lang="en-US" sz="1800" dirty="0">
                <a:solidFill>
                  <a:srgbClr val="D4D4D4"/>
                </a:solidFill>
                <a:latin typeface="Consolas" panose="020B0609020204030204" pitchFamily="49" charset="0"/>
              </a:rPr>
              <a:t>.</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6" name="Content Placeholder 2">
            <a:extLst>
              <a:ext uri="{FF2B5EF4-FFF2-40B4-BE49-F238E27FC236}">
                <a16:creationId xmlns:a16="http://schemas.microsoft.com/office/drawing/2014/main" id="{5AEB6BE0-2616-4CE0-8A7B-8DB57A78BDCE}"/>
              </a:ext>
            </a:extLst>
          </p:cNvPr>
          <p:cNvSpPr txBox="1">
            <a:spLocks/>
          </p:cNvSpPr>
          <p:nvPr/>
        </p:nvSpPr>
        <p:spPr>
          <a:xfrm>
            <a:off x="7738037" y="1943223"/>
            <a:ext cx="4188854" cy="2222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D4D4D4"/>
                </a:solidFill>
                <a:latin typeface="Consolas" panose="020B0609020204030204" pitchFamily="49" charset="0"/>
              </a:rPr>
              <a:t>Step 2. It then combines these individual p-boxes by finding the overlapping region of uncertainty that is common to all of them. This overlapping region represents the overall uncertainty in the output(s). </a:t>
            </a:r>
          </a:p>
          <a:p>
            <a:pPr lvl="1"/>
            <a:endParaRPr lang="en-US" sz="1600" dirty="0">
              <a:solidFill>
                <a:srgbClr val="FFFFFF"/>
              </a:solidFill>
              <a:latin typeface="Consolas" panose="020B0609020204030204" pitchFamily="49" charset="0"/>
            </a:endParaRPr>
          </a:p>
        </p:txBody>
      </p:sp>
      <p:sp>
        <p:nvSpPr>
          <p:cNvPr id="7" name="Content Placeholder 2">
            <a:extLst>
              <a:ext uri="{FF2B5EF4-FFF2-40B4-BE49-F238E27FC236}">
                <a16:creationId xmlns:a16="http://schemas.microsoft.com/office/drawing/2014/main" id="{B32C32FB-5E43-4C9A-A373-D3F6ACF4DE44}"/>
              </a:ext>
            </a:extLst>
          </p:cNvPr>
          <p:cNvSpPr txBox="1">
            <a:spLocks/>
          </p:cNvSpPr>
          <p:nvPr/>
        </p:nvSpPr>
        <p:spPr>
          <a:xfrm>
            <a:off x="7738037" y="4267446"/>
            <a:ext cx="4188854" cy="2577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600" dirty="0">
              <a:solidFill>
                <a:srgbClr val="FFFFFF"/>
              </a:solidFill>
              <a:latin typeface="Consolas" panose="020B0609020204030204" pitchFamily="49" charset="0"/>
            </a:endParaRPr>
          </a:p>
        </p:txBody>
      </p:sp>
      <p:grpSp>
        <p:nvGrpSpPr>
          <p:cNvPr id="8" name="Group 7">
            <a:extLst>
              <a:ext uri="{FF2B5EF4-FFF2-40B4-BE49-F238E27FC236}">
                <a16:creationId xmlns:a16="http://schemas.microsoft.com/office/drawing/2014/main" id="{AEF4E9CF-D0FE-4126-88A6-40E51909B73B}"/>
              </a:ext>
            </a:extLst>
          </p:cNvPr>
          <p:cNvGrpSpPr/>
          <p:nvPr/>
        </p:nvGrpSpPr>
        <p:grpSpPr>
          <a:xfrm>
            <a:off x="838198" y="999838"/>
            <a:ext cx="2437223" cy="1827917"/>
            <a:chOff x="838199" y="1029264"/>
            <a:chExt cx="2437223" cy="1827917"/>
          </a:xfrm>
        </p:grpSpPr>
        <p:pic>
          <p:nvPicPr>
            <p:cNvPr id="14" name="Picture 13">
              <a:extLst>
                <a:ext uri="{FF2B5EF4-FFF2-40B4-BE49-F238E27FC236}">
                  <a16:creationId xmlns:a16="http://schemas.microsoft.com/office/drawing/2014/main" id="{6DC6F88D-7021-4D34-87C2-64D60E4FD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029264"/>
              <a:ext cx="2437223" cy="1827917"/>
            </a:xfrm>
            <a:prstGeom prst="rect">
              <a:avLst/>
            </a:prstGeom>
          </p:spPr>
        </p:pic>
        <p:sp>
          <p:nvSpPr>
            <p:cNvPr id="9" name="TextBox 8">
              <a:extLst>
                <a:ext uri="{FF2B5EF4-FFF2-40B4-BE49-F238E27FC236}">
                  <a16:creationId xmlns:a16="http://schemas.microsoft.com/office/drawing/2014/main" id="{CB16D36F-0A99-4A97-B038-B88027118E36}"/>
                </a:ext>
              </a:extLst>
            </p:cNvPr>
            <p:cNvSpPr txBox="1"/>
            <p:nvPr/>
          </p:nvSpPr>
          <p:spPr>
            <a:xfrm>
              <a:off x="1703450" y="2441615"/>
              <a:ext cx="865827" cy="230832"/>
            </a:xfrm>
            <a:prstGeom prst="rect">
              <a:avLst/>
            </a:prstGeom>
            <a:noFill/>
          </p:spPr>
          <p:txBody>
            <a:bodyPr wrap="square">
              <a:spAutoFit/>
            </a:bodyPr>
            <a:lstStyle/>
            <a:p>
              <a:r>
                <a:rPr lang="en-US" sz="900" dirty="0">
                  <a:latin typeface="Consolas" panose="020B0609020204030204" pitchFamily="49" charset="0"/>
                </a:rPr>
                <a:t>(x0,p0)</a:t>
              </a:r>
              <a:endParaRPr lang="en-GB" sz="900" dirty="0"/>
            </a:p>
          </p:txBody>
        </p:sp>
        <p:sp>
          <p:nvSpPr>
            <p:cNvPr id="10" name="TextBox 9">
              <a:extLst>
                <a:ext uri="{FF2B5EF4-FFF2-40B4-BE49-F238E27FC236}">
                  <a16:creationId xmlns:a16="http://schemas.microsoft.com/office/drawing/2014/main" id="{CDB20A7A-2555-4621-99F2-8F15464803E8}"/>
                </a:ext>
              </a:extLst>
            </p:cNvPr>
            <p:cNvSpPr txBox="1"/>
            <p:nvPr/>
          </p:nvSpPr>
          <p:spPr>
            <a:xfrm>
              <a:off x="1862555" y="2294783"/>
              <a:ext cx="865827" cy="230832"/>
            </a:xfrm>
            <a:prstGeom prst="rect">
              <a:avLst/>
            </a:prstGeom>
            <a:noFill/>
          </p:spPr>
          <p:txBody>
            <a:bodyPr wrap="square">
              <a:spAutoFit/>
            </a:bodyPr>
            <a:lstStyle/>
            <a:p>
              <a:r>
                <a:rPr lang="en-US" sz="900" dirty="0">
                  <a:latin typeface="Consolas" panose="020B0609020204030204" pitchFamily="49" charset="0"/>
                </a:rPr>
                <a:t>(x1,p1)</a:t>
              </a:r>
              <a:endParaRPr lang="en-GB" sz="900" dirty="0"/>
            </a:p>
          </p:txBody>
        </p:sp>
        <p:sp>
          <p:nvSpPr>
            <p:cNvPr id="11" name="TextBox 10">
              <a:extLst>
                <a:ext uri="{FF2B5EF4-FFF2-40B4-BE49-F238E27FC236}">
                  <a16:creationId xmlns:a16="http://schemas.microsoft.com/office/drawing/2014/main" id="{EA3BEA4D-75C5-42BC-BD8E-F71D7E521E4E}"/>
                </a:ext>
              </a:extLst>
            </p:cNvPr>
            <p:cNvSpPr txBox="1"/>
            <p:nvPr/>
          </p:nvSpPr>
          <p:spPr>
            <a:xfrm>
              <a:off x="1856146" y="1242991"/>
              <a:ext cx="865827" cy="230832"/>
            </a:xfrm>
            <a:prstGeom prst="rect">
              <a:avLst/>
            </a:prstGeom>
            <a:noFill/>
          </p:spPr>
          <p:txBody>
            <a:bodyPr wrap="square">
              <a:spAutoFit/>
            </a:bodyPr>
            <a:lstStyle/>
            <a:p>
              <a:r>
                <a:rPr lang="en-US" sz="900" dirty="0">
                  <a:latin typeface="Consolas" panose="020B0609020204030204" pitchFamily="49" charset="0"/>
                </a:rPr>
                <a:t>(x9,p9)</a:t>
              </a:r>
              <a:endParaRPr lang="en-GB" sz="900" dirty="0"/>
            </a:p>
          </p:txBody>
        </p:sp>
        <p:sp>
          <p:nvSpPr>
            <p:cNvPr id="19" name="TextBox 18">
              <a:extLst>
                <a:ext uri="{FF2B5EF4-FFF2-40B4-BE49-F238E27FC236}">
                  <a16:creationId xmlns:a16="http://schemas.microsoft.com/office/drawing/2014/main" id="{3530FB6D-2044-4B4C-8032-D6F5E4DCA7FF}"/>
                </a:ext>
              </a:extLst>
            </p:cNvPr>
            <p:cNvSpPr txBox="1"/>
            <p:nvPr/>
          </p:nvSpPr>
          <p:spPr>
            <a:xfrm>
              <a:off x="2317905" y="1675028"/>
              <a:ext cx="341953" cy="738664"/>
            </a:xfrm>
            <a:prstGeom prst="rect">
              <a:avLst/>
            </a:prstGeom>
            <a:noFill/>
          </p:spPr>
          <p:txBody>
            <a:bodyPr wrap="square">
              <a:spAutoFit/>
            </a:bodyPr>
            <a:lstStyle/>
            <a:p>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a:t>
              </a:r>
              <a:endParaRPr lang="en-GB" sz="1400" dirty="0"/>
            </a:p>
          </p:txBody>
        </p:sp>
      </p:grpSp>
      <p:grpSp>
        <p:nvGrpSpPr>
          <p:cNvPr id="2" name="Group 1">
            <a:extLst>
              <a:ext uri="{FF2B5EF4-FFF2-40B4-BE49-F238E27FC236}">
                <a16:creationId xmlns:a16="http://schemas.microsoft.com/office/drawing/2014/main" id="{63E9D316-D268-4C68-ACF6-672DD876B319}"/>
              </a:ext>
            </a:extLst>
          </p:cNvPr>
          <p:cNvGrpSpPr/>
          <p:nvPr/>
        </p:nvGrpSpPr>
        <p:grpSpPr>
          <a:xfrm>
            <a:off x="838198" y="4851590"/>
            <a:ext cx="2437223" cy="1827917"/>
            <a:chOff x="838198" y="4771052"/>
            <a:chExt cx="2437223" cy="1827917"/>
          </a:xfrm>
        </p:grpSpPr>
        <p:pic>
          <p:nvPicPr>
            <p:cNvPr id="15" name="Picture 14">
              <a:extLst>
                <a:ext uri="{FF2B5EF4-FFF2-40B4-BE49-F238E27FC236}">
                  <a16:creationId xmlns:a16="http://schemas.microsoft.com/office/drawing/2014/main" id="{5A98D494-23D9-4F6D-9A5C-782CD88F7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4771052"/>
              <a:ext cx="2437223" cy="1827917"/>
            </a:xfrm>
            <a:prstGeom prst="rect">
              <a:avLst/>
            </a:prstGeom>
          </p:spPr>
        </p:pic>
        <p:sp>
          <p:nvSpPr>
            <p:cNvPr id="20" name="TextBox 19">
              <a:extLst>
                <a:ext uri="{FF2B5EF4-FFF2-40B4-BE49-F238E27FC236}">
                  <a16:creationId xmlns:a16="http://schemas.microsoft.com/office/drawing/2014/main" id="{8A7C0DA1-6F91-4943-9C08-7A4153D85B7B}"/>
                </a:ext>
              </a:extLst>
            </p:cNvPr>
            <p:cNvSpPr txBox="1"/>
            <p:nvPr/>
          </p:nvSpPr>
          <p:spPr>
            <a:xfrm>
              <a:off x="1745401" y="5655928"/>
              <a:ext cx="865827" cy="230832"/>
            </a:xfrm>
            <a:prstGeom prst="rect">
              <a:avLst/>
            </a:prstGeom>
            <a:noFill/>
          </p:spPr>
          <p:txBody>
            <a:bodyPr wrap="square">
              <a:spAutoFit/>
            </a:bodyPr>
            <a:lstStyle/>
            <a:p>
              <a:r>
                <a:rPr lang="en-US" sz="900" dirty="0">
                  <a:latin typeface="Consolas" panose="020B0609020204030204" pitchFamily="49" charset="0"/>
                </a:rPr>
                <a:t>(v0,m0)</a:t>
              </a:r>
              <a:endParaRPr lang="en-GB" sz="900" dirty="0"/>
            </a:p>
          </p:txBody>
        </p:sp>
      </p:grpSp>
      <p:pic>
        <p:nvPicPr>
          <p:cNvPr id="22" name="Picture 21">
            <a:extLst>
              <a:ext uri="{FF2B5EF4-FFF2-40B4-BE49-F238E27FC236}">
                <a16:creationId xmlns:a16="http://schemas.microsoft.com/office/drawing/2014/main" id="{AAB49E0F-2C9D-492C-B6D0-EC363F72EB8A}"/>
              </a:ext>
            </a:extLst>
          </p:cNvPr>
          <p:cNvPicPr>
            <a:picLocks noChangeAspect="1"/>
          </p:cNvPicPr>
          <p:nvPr/>
        </p:nvPicPr>
        <p:blipFill>
          <a:blip r:embed="rId5"/>
          <a:stretch>
            <a:fillRect/>
          </a:stretch>
        </p:blipFill>
        <p:spPr>
          <a:xfrm>
            <a:off x="838198" y="2863786"/>
            <a:ext cx="2407016" cy="1951773"/>
          </a:xfrm>
          <a:prstGeom prst="rect">
            <a:avLst/>
          </a:prstGeom>
        </p:spPr>
      </p:pic>
      <p:sp>
        <p:nvSpPr>
          <p:cNvPr id="25" name="TextBox 24">
            <a:extLst>
              <a:ext uri="{FF2B5EF4-FFF2-40B4-BE49-F238E27FC236}">
                <a16:creationId xmlns:a16="http://schemas.microsoft.com/office/drawing/2014/main" id="{C0FAF467-E934-490E-86D6-32151A2DEA66}"/>
              </a:ext>
            </a:extLst>
          </p:cNvPr>
          <p:cNvSpPr txBox="1"/>
          <p:nvPr/>
        </p:nvSpPr>
        <p:spPr>
          <a:xfrm>
            <a:off x="1884990" y="3839672"/>
            <a:ext cx="865827" cy="230832"/>
          </a:xfrm>
          <a:prstGeom prst="rect">
            <a:avLst/>
          </a:prstGeom>
          <a:noFill/>
        </p:spPr>
        <p:txBody>
          <a:bodyPr wrap="square">
            <a:spAutoFit/>
          </a:bodyPr>
          <a:lstStyle/>
          <a:p>
            <a:r>
              <a:rPr lang="en-US" sz="900" dirty="0">
                <a:latin typeface="Consolas" panose="020B0609020204030204" pitchFamily="49" charset="0"/>
              </a:rPr>
              <a:t>(u0,q0)</a:t>
            </a:r>
            <a:endParaRPr lang="en-GB" sz="900" dirty="0"/>
          </a:p>
        </p:txBody>
      </p:sp>
    </p:spTree>
    <p:extLst>
      <p:ext uri="{BB962C8B-B14F-4D97-AF65-F5344CB8AC3E}">
        <p14:creationId xmlns:p14="http://schemas.microsoft.com/office/powerpoint/2010/main" val="2033177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60349" y="190500"/>
            <a:ext cx="11722100" cy="6184900"/>
          </a:xfrm>
        </p:spPr>
        <p:txBody>
          <a:bodyPr>
            <a:normAutofit/>
          </a:bodyPr>
          <a:lstStyle/>
          <a:p>
            <a:pPr marL="0" indent="0">
              <a:buNone/>
            </a:pPr>
            <a:r>
              <a:rPr lang="en-US" b="1" dirty="0">
                <a:solidFill>
                  <a:srgbClr val="6796E6"/>
                </a:solidFill>
                <a:effectLst/>
                <a:latin typeface="Consolas" panose="020B0609020204030204" pitchFamily="49" charset="0"/>
              </a:rPr>
              <a:t># Uncertaint</a:t>
            </a:r>
            <a:r>
              <a:rPr lang="en-US" b="1" dirty="0">
                <a:solidFill>
                  <a:srgbClr val="6796E6"/>
                </a:solidFill>
                <a:latin typeface="Consolas" panose="020B0609020204030204" pitchFamily="49" charset="0"/>
              </a:rPr>
              <a:t>y Propagation – Results</a:t>
            </a:r>
            <a:endParaRPr lang="en-US" b="1" dirty="0">
              <a:solidFill>
                <a:srgbClr val="6796E6"/>
              </a:solidFill>
              <a:effectLst/>
              <a:latin typeface="Consolas" panose="020B0609020204030204" pitchFamily="49" charset="0"/>
            </a:endParaRPr>
          </a:p>
          <a:p>
            <a:pPr marL="0" indent="0">
              <a:buNone/>
            </a:pPr>
            <a:endParaRPr lang="en-US" sz="2000" dirty="0">
              <a:solidFill>
                <a:srgbClr val="DCDCAA"/>
              </a:solidFill>
              <a:latin typeface="Consolas" panose="020B0609020204030204" pitchFamily="49" charset="0"/>
            </a:endParaRPr>
          </a:p>
          <a:p>
            <a:pPr marL="0" indent="0">
              <a:buNone/>
            </a:pPr>
            <a:r>
              <a:rPr lang="en-US" sz="2000" dirty="0">
                <a:solidFill>
                  <a:srgbClr val="DCDCAA"/>
                </a:solidFill>
                <a:latin typeface="Consolas" panose="020B0609020204030204" pitchFamily="49" charset="0"/>
              </a:rPr>
              <a:t>y = P</a:t>
            </a:r>
            <a:r>
              <a:rPr lang="en-US" sz="2000" b="0" dirty="0">
                <a:solidFill>
                  <a:srgbClr val="DCDCAA"/>
                </a:solidFill>
                <a:effectLst/>
                <a:latin typeface="Consolas" panose="020B0609020204030204" pitchFamily="49" charset="0"/>
              </a:rPr>
              <a:t>ropagation</a:t>
            </a:r>
            <a:r>
              <a:rPr lang="en-US" sz="2000" b="0" dirty="0">
                <a:solidFill>
                  <a:srgbClr val="FFFFFF"/>
                </a:solidFill>
                <a:effectLst/>
                <a:latin typeface="Consolas" panose="020B0609020204030204" pitchFamily="49" charset="0"/>
              </a:rPr>
              <a:t>(</a:t>
            </a:r>
            <a:r>
              <a:rPr lang="en-US" sz="2000" b="0" dirty="0">
                <a:solidFill>
                  <a:srgbClr val="9CDCFE"/>
                </a:solidFill>
                <a:effectLst/>
                <a:latin typeface="Consolas" panose="020B0609020204030204" pitchFamily="49" charset="0"/>
              </a:rPr>
              <a:t>vars</a:t>
            </a:r>
            <a:r>
              <a:rPr lang="en-US" sz="2000" b="0" dirty="0">
                <a:solidFill>
                  <a:srgbClr val="FFFFFF"/>
                </a:solidFill>
                <a:effectLst/>
                <a:latin typeface="Consolas" panose="020B0609020204030204" pitchFamily="49" charset="0"/>
              </a:rPr>
              <a:t>, </a:t>
            </a:r>
            <a:r>
              <a:rPr lang="en-US" sz="2000" b="0" dirty="0">
                <a:solidFill>
                  <a:srgbClr val="9CDCFE"/>
                </a:solidFill>
                <a:effectLst/>
                <a:latin typeface="Consolas" panose="020B0609020204030204" pitchFamily="49" charset="0"/>
              </a:rPr>
              <a:t>fun</a:t>
            </a:r>
            <a:r>
              <a:rPr lang="en-US" sz="2000" b="0" dirty="0">
                <a:solidFill>
                  <a:srgbClr val="FFFFFF"/>
                </a:solidFill>
                <a:effectLst/>
                <a:latin typeface="Consolas" panose="020B0609020204030204" pitchFamily="49" charset="0"/>
              </a:rPr>
              <a:t>, </a:t>
            </a:r>
            <a:r>
              <a:rPr lang="en-US" sz="2000" b="0" dirty="0">
                <a:solidFill>
                  <a:srgbClr val="9CDCFE"/>
                </a:solidFill>
                <a:effectLst/>
                <a:latin typeface="Consolas" panose="020B0609020204030204" pitchFamily="49" charset="0"/>
              </a:rPr>
              <a:t>method, </a:t>
            </a:r>
            <a:r>
              <a:rPr lang="en-US" sz="2000" dirty="0">
                <a:solidFill>
                  <a:srgbClr val="9CDCFE"/>
                </a:solidFill>
                <a:latin typeface="Consolas" panose="020B0609020204030204" pitchFamily="49" charset="0"/>
              </a:rPr>
              <a:t>results = </a:t>
            </a:r>
            <a:r>
              <a:rPr lang="en-US" sz="2000" dirty="0" err="1">
                <a:solidFill>
                  <a:srgbClr val="9CDCFE"/>
                </a:solidFill>
                <a:latin typeface="Consolas" panose="020B0609020204030204" pitchFamily="49" charset="0"/>
              </a:rPr>
              <a:t>Propagation_results</a:t>
            </a:r>
            <a:r>
              <a:rPr lang="en-US" sz="2000" dirty="0">
                <a:solidFill>
                  <a:srgbClr val="9CDCFE"/>
                </a:solidFill>
                <a:latin typeface="Consolas" panose="020B0609020204030204" pitchFamily="49" charset="0"/>
              </a:rPr>
              <a:t>)</a:t>
            </a:r>
            <a:endParaRPr lang="en-US" sz="2000" dirty="0">
              <a:solidFill>
                <a:srgbClr val="D4D4D4"/>
              </a:solidFill>
              <a:latin typeface="Consolas" panose="020B0609020204030204" pitchFamily="49" charset="0"/>
            </a:endParaRPr>
          </a:p>
          <a:p>
            <a:pPr marL="457200" lvl="1" indent="0">
              <a:buNone/>
            </a:pPr>
            <a:endParaRPr lang="en-US" sz="2000" dirty="0">
              <a:solidFill>
                <a:srgbClr val="D4D4D4"/>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a:p>
            <a:pPr marL="0" indent="0">
              <a:buNone/>
            </a:pPr>
            <a:endParaRPr lang="en-US" sz="1800" b="1" dirty="0">
              <a:solidFill>
                <a:srgbClr val="DCDCAA"/>
              </a:solidFill>
              <a:effectLst/>
              <a:latin typeface="Consolas" panose="020B0609020204030204" pitchFamily="49" charset="0"/>
            </a:endParaRPr>
          </a:p>
        </p:txBody>
      </p:sp>
      <p:sp>
        <p:nvSpPr>
          <p:cNvPr id="9" name="TextBox 8">
            <a:extLst>
              <a:ext uri="{FF2B5EF4-FFF2-40B4-BE49-F238E27FC236}">
                <a16:creationId xmlns:a16="http://schemas.microsoft.com/office/drawing/2014/main" id="{C887DCFE-C645-4A4B-8177-0FB6BC5ECECC}"/>
              </a:ext>
            </a:extLst>
          </p:cNvPr>
          <p:cNvSpPr txBox="1"/>
          <p:nvPr/>
        </p:nvSpPr>
        <p:spPr>
          <a:xfrm>
            <a:off x="260349" y="1866186"/>
            <a:ext cx="11722100" cy="3970318"/>
          </a:xfrm>
          <a:prstGeom prst="rect">
            <a:avLst/>
          </a:prstGeom>
          <a:noFill/>
        </p:spPr>
        <p:txBody>
          <a:bodyPr wrap="square">
            <a:spAutoFit/>
          </a:bodyPr>
          <a:lstStyle/>
          <a:p>
            <a:pPr marL="0" indent="0">
              <a:buNone/>
            </a:pPr>
            <a:r>
              <a:rPr lang="en-US" sz="1800" b="0" dirty="0">
                <a:solidFill>
                  <a:srgbClr val="9CDCFE"/>
                </a:solidFill>
                <a:effectLst/>
                <a:latin typeface="Consolas" panose="020B0609020204030204" pitchFamily="49" charset="0"/>
              </a:rPr>
              <a:t>Propagation_results </a:t>
            </a:r>
            <a:r>
              <a:rPr lang="en-US" sz="1800" b="0" dirty="0">
                <a:solidFill>
                  <a:schemeClr val="bg1"/>
                </a:solidFill>
                <a:effectLst/>
                <a:latin typeface="Consolas" panose="020B0609020204030204" pitchFamily="49" charset="0"/>
              </a:rPr>
              <a:t>is a class used to manage the uncertainty propagation data.</a:t>
            </a:r>
          </a:p>
          <a:p>
            <a:pPr marL="742950" lvl="1" indent="-285750">
              <a:buFont typeface="Wingdings" panose="05000000000000000000" pitchFamily="2" charset="2"/>
              <a:buChar char="§"/>
            </a:pPr>
            <a:r>
              <a:rPr lang="en-US" b="1" dirty="0">
                <a:solidFill>
                  <a:schemeClr val="bg1"/>
                </a:solidFill>
                <a:effectLst/>
                <a:latin typeface="Consolas" panose="020B0609020204030204" pitchFamily="49" charset="0"/>
              </a:rPr>
              <a:t>Centralised storage</a:t>
            </a:r>
            <a:r>
              <a:rPr lang="en-US" b="0" dirty="0">
                <a:solidFill>
                  <a:schemeClr val="bg1"/>
                </a:solidFill>
                <a:effectLst/>
                <a:latin typeface="Consolas" panose="020B0609020204030204" pitchFamily="49" charset="0"/>
              </a:rPr>
              <a:t>: this class stores efficiently and organizes key data generated during the analysis.</a:t>
            </a:r>
          </a:p>
          <a:p>
            <a:pPr marL="742950" lvl="1" indent="-285750">
              <a:buFont typeface="Wingdings" panose="05000000000000000000" pitchFamily="2" charset="2"/>
              <a:buChar char="§"/>
            </a:pPr>
            <a:r>
              <a:rPr lang="en-US" b="1" dirty="0">
                <a:solidFill>
                  <a:schemeClr val="bg1"/>
                </a:solidFill>
                <a:latin typeface="Consolas" panose="020B0609020204030204" pitchFamily="49" charset="0"/>
              </a:rPr>
              <a:t>Multiple outputs, unified data</a:t>
            </a:r>
            <a:r>
              <a:rPr lang="en-US" dirty="0">
                <a:solidFill>
                  <a:schemeClr val="bg1"/>
                </a:solidFill>
                <a:latin typeface="Consolas" panose="020B0609020204030204" pitchFamily="49" charset="0"/>
              </a:rPr>
              <a:t>: the class is designed to handle analyses with multiple uncertain outputs, while keeping the input data and core calculations shared for efficiency.</a:t>
            </a:r>
          </a:p>
          <a:p>
            <a:pPr marL="742950" lvl="1" indent="-285750">
              <a:buFont typeface="Wingdings" panose="05000000000000000000" pitchFamily="2" charset="2"/>
              <a:buChar char="§"/>
            </a:pPr>
            <a:r>
              <a:rPr lang="en-US" b="1" dirty="0">
                <a:solidFill>
                  <a:schemeClr val="bg1"/>
                </a:solidFill>
                <a:latin typeface="Consolas" panose="020B0609020204030204" pitchFamily="49" charset="0"/>
              </a:rPr>
              <a:t>Rich Data Components</a:t>
            </a:r>
            <a:r>
              <a:rPr lang="en-US" dirty="0">
                <a:solidFill>
                  <a:schemeClr val="bg1"/>
                </a:solidFill>
                <a:latin typeface="Consolas" panose="020B0609020204030204" pitchFamily="49" charset="0"/>
              </a:rPr>
              <a:t>: Stores not just the final Uncertainty Numbers but also raw data.</a:t>
            </a:r>
          </a:p>
          <a:p>
            <a:pPr marL="742950" lvl="1" indent="-285750">
              <a:buFont typeface="Wingdings" panose="05000000000000000000" pitchFamily="2" charset="2"/>
              <a:buChar char="§"/>
            </a:pPr>
            <a:r>
              <a:rPr lang="en-US" b="1" dirty="0">
                <a:solidFill>
                  <a:schemeClr val="bg1"/>
                </a:solidFill>
                <a:latin typeface="Consolas" panose="020B0609020204030204" pitchFamily="49" charset="0"/>
              </a:rPr>
              <a:t>Enhanced Organization</a:t>
            </a:r>
            <a:r>
              <a:rPr lang="en-US" dirty="0">
                <a:solidFill>
                  <a:schemeClr val="bg1"/>
                </a:solidFill>
                <a:latin typeface="Consolas" panose="020B0609020204030204" pitchFamily="49" charset="0"/>
              </a:rPr>
              <a:t>: Uses a combination of NumPy arrays and dictionaries to structure the data logically for easy access and interpretation.</a:t>
            </a:r>
          </a:p>
          <a:p>
            <a:pPr marL="742950" lvl="1" indent="-285750">
              <a:buFont typeface="Wingdings" panose="05000000000000000000" pitchFamily="2" charset="2"/>
              <a:buChar char="§"/>
            </a:pPr>
            <a:r>
              <a:rPr lang="en-US" dirty="0">
                <a:solidFill>
                  <a:schemeClr val="bg1"/>
                </a:solidFill>
                <a:latin typeface="Consolas" panose="020B0609020204030204" pitchFamily="49" charset="0"/>
              </a:rPr>
              <a:t>Clear Presentation: Provides a built-in print() method to display the results in a clean, formatted way, even for complex multi-output scenarios</a:t>
            </a:r>
          </a:p>
          <a:p>
            <a:pPr marL="742950" lvl="1" indent="-285750">
              <a:buFont typeface="Arial" panose="020B0604020202020204" pitchFamily="34" charset="0"/>
              <a:buChar char="•"/>
            </a:pPr>
            <a:endParaRPr lang="en-US" b="0" dirty="0">
              <a:solidFill>
                <a:schemeClr val="bg1"/>
              </a:solidFill>
              <a:effectLst/>
              <a:latin typeface="Consolas" panose="020B0609020204030204" pitchFamily="49" charset="0"/>
            </a:endParaRPr>
          </a:p>
          <a:p>
            <a:pPr marL="0" indent="0">
              <a:buNone/>
            </a:pPr>
            <a:endParaRPr lang="en-US" dirty="0">
              <a:solidFill>
                <a:srgbClr val="9CDCFE"/>
              </a:solidFill>
              <a:latin typeface="Consolas" panose="020B0609020204030204" pitchFamily="49" charset="0"/>
            </a:endParaRPr>
          </a:p>
          <a:p>
            <a:pPr marL="0" indent="0">
              <a:buNone/>
            </a:pPr>
            <a:endParaRPr lang="en-US" sz="18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11069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311149" y="247650"/>
            <a:ext cx="10771910" cy="5948363"/>
          </a:xfrm>
        </p:spPr>
        <p:txBody>
          <a:bodyPr/>
          <a:lstStyle/>
          <a:p>
            <a:pPr marL="0" indent="0">
              <a:buNone/>
            </a:pPr>
            <a:r>
              <a:rPr lang="en-US" b="1" dirty="0">
                <a:solidFill>
                  <a:srgbClr val="6796E6"/>
                </a:solidFill>
                <a:effectLst/>
                <a:latin typeface="Consolas" panose="020B0609020204030204" pitchFamily="49" charset="0"/>
              </a:rPr>
              <a:t># Uncertaint</a:t>
            </a:r>
            <a:r>
              <a:rPr lang="en-US" b="1" dirty="0">
                <a:solidFill>
                  <a:srgbClr val="6796E6"/>
                </a:solidFill>
                <a:latin typeface="Consolas" panose="020B0609020204030204" pitchFamily="49" charset="0"/>
              </a:rPr>
              <a:t>y Propagation – the function </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from</a:t>
            </a:r>
            <a:r>
              <a:rPr lang="en-US" sz="1800" b="0" dirty="0">
                <a:solidFill>
                  <a:srgbClr val="FFFFFF"/>
                </a:solidFill>
                <a:effectLst/>
                <a:latin typeface="Consolas" panose="020B0609020204030204" pitchFamily="49" charset="0"/>
              </a:rPr>
              <a:t> </a:t>
            </a:r>
            <a:r>
              <a:rPr lang="en-US" sz="1800" dirty="0" err="1">
                <a:solidFill>
                  <a:srgbClr val="4EC9B0"/>
                </a:solidFill>
                <a:latin typeface="Consolas" panose="020B0609020204030204" pitchFamily="49" charset="0"/>
              </a:rPr>
              <a:t>p</a:t>
            </a:r>
            <a:r>
              <a:rPr lang="en-US" sz="1800" b="0" dirty="0" err="1">
                <a:solidFill>
                  <a:srgbClr val="4EC9B0"/>
                </a:solidFill>
                <a:effectLst/>
                <a:latin typeface="Consolas" panose="020B0609020204030204" pitchFamily="49" charset="0"/>
              </a:rPr>
              <a:t>yuncertainnumber</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propagation</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uncertaintyPropagation</a:t>
            </a:r>
            <a:r>
              <a:rPr lang="en-US" sz="1800" b="0" dirty="0">
                <a:solidFill>
                  <a:srgbClr val="4EC9B0"/>
                </a:solidFill>
                <a:effectLst/>
                <a:latin typeface="Consolas" panose="020B0609020204030204" pitchFamily="49" charset="0"/>
              </a:rPr>
              <a:t> </a:t>
            </a:r>
            <a:r>
              <a:rPr lang="en-US" sz="1800" b="0" dirty="0">
                <a:solidFill>
                  <a:srgbClr val="C586C0"/>
                </a:solidFill>
                <a:effectLst/>
                <a:latin typeface="Consolas" panose="020B0609020204030204" pitchFamily="49" charset="0"/>
              </a:rPr>
              <a:t>import</a:t>
            </a:r>
            <a:r>
              <a:rPr lang="en-US" sz="1800" b="0" dirty="0">
                <a:solidFill>
                  <a:srgbClr val="FFFFFF"/>
                </a:solidFill>
                <a:effectLst/>
                <a:latin typeface="Consolas" panose="020B0609020204030204" pitchFamily="49" charset="0"/>
              </a:rPr>
              <a:t> </a:t>
            </a:r>
            <a:r>
              <a:rPr lang="en-US" sz="1800" b="0" dirty="0">
                <a:solidFill>
                  <a:srgbClr val="DCDCAA"/>
                </a:solidFill>
                <a:effectLst/>
                <a:latin typeface="Consolas" panose="020B0609020204030204" pitchFamily="49" charset="0"/>
              </a:rPr>
              <a:t>P</a:t>
            </a:r>
            <a:r>
              <a:rPr lang="en-US" sz="1800" dirty="0">
                <a:solidFill>
                  <a:srgbClr val="DCDCAA"/>
                </a:solidFill>
                <a:latin typeface="Consolas" panose="020B0609020204030204" pitchFamily="49" charset="0"/>
              </a:rPr>
              <a:t>ropagation</a:t>
            </a:r>
          </a:p>
          <a:p>
            <a:pPr marL="0" indent="0">
              <a:buNone/>
            </a:pPr>
            <a:endParaRPr lang="en-US" sz="1800" b="0" dirty="0">
              <a:solidFill>
                <a:srgbClr val="DCDCAA"/>
              </a:solidFill>
              <a:effectLst/>
              <a:latin typeface="Consolas" panose="020B0609020204030204" pitchFamily="49" charset="0"/>
            </a:endParaRPr>
          </a:p>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method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algn="just">
              <a:buFont typeface="Wingdings" panose="05000000000000000000" pitchFamily="2" charset="2"/>
              <a:buChar char="§"/>
            </a:pPr>
            <a:r>
              <a:rPr lang="en-US" sz="1800" b="0" dirty="0">
                <a:solidFill>
                  <a:srgbClr val="D4D4D4"/>
                </a:solidFill>
                <a:effectLst/>
                <a:latin typeface="Consolas" panose="020B0609020204030204" pitchFamily="49" charset="0"/>
              </a:rPr>
              <a:t>‘Propagation’</a:t>
            </a:r>
          </a:p>
          <a:p>
            <a:pPr marL="736600" indent="-285750" algn="just">
              <a:buFont typeface="Wingdings" panose="05000000000000000000" pitchFamily="2" charset="2"/>
              <a:buChar char="§"/>
            </a:pPr>
            <a:r>
              <a:rPr lang="en-US" sz="1600" b="0" dirty="0">
                <a:solidFill>
                  <a:srgbClr val="D4D4D4"/>
                </a:solidFill>
                <a:effectLst/>
                <a:latin typeface="Consolas" panose="020B0609020204030204" pitchFamily="49" charset="0"/>
              </a:rPr>
              <a:t>Acts as a high-level interface. </a:t>
            </a:r>
          </a:p>
          <a:p>
            <a:pPr marL="736600" indent="-285750" algn="just">
              <a:buFont typeface="Wingdings" panose="05000000000000000000" pitchFamily="2" charset="2"/>
              <a:buChar char="§"/>
            </a:pPr>
            <a:r>
              <a:rPr lang="en-US" sz="1600" dirty="0">
                <a:solidFill>
                  <a:srgbClr val="D4D4D4"/>
                </a:solidFill>
                <a:latin typeface="Consolas" panose="020B0609020204030204" pitchFamily="49" charset="0"/>
              </a:rPr>
              <a:t>It</a:t>
            </a:r>
            <a:r>
              <a:rPr lang="en-US" sz="1600" b="0" dirty="0">
                <a:solidFill>
                  <a:srgbClr val="D4D4D4"/>
                </a:solidFill>
                <a:effectLst/>
                <a:latin typeface="Consolas" panose="020B0609020204030204" pitchFamily="49" charset="0"/>
              </a:rPr>
              <a:t> checks that your UP method is appropriate for the ‘</a:t>
            </a:r>
            <a:r>
              <a:rPr lang="en-US" sz="1600" b="0" dirty="0" err="1">
                <a:solidFill>
                  <a:srgbClr val="D4D4D4"/>
                </a:solidFill>
                <a:effectLst/>
                <a:latin typeface="Consolas" panose="020B0609020204030204" pitchFamily="49" charset="0"/>
              </a:rPr>
              <a:t>UncertainNumber</a:t>
            </a:r>
            <a:r>
              <a:rPr lang="en-US" sz="1600" b="0" dirty="0">
                <a:solidFill>
                  <a:srgbClr val="D4D4D4"/>
                </a:solidFill>
                <a:effectLst/>
                <a:latin typeface="Consolas" panose="020B0609020204030204" pitchFamily="49" charset="0"/>
              </a:rPr>
              <a:t>’ objects.</a:t>
            </a:r>
          </a:p>
          <a:p>
            <a:pPr marL="736600" indent="-285750" algn="just">
              <a:buFont typeface="Wingdings" panose="05000000000000000000" pitchFamily="2" charset="2"/>
              <a:buChar char="§"/>
            </a:pPr>
            <a:r>
              <a:rPr lang="en-US" sz="1600" dirty="0">
                <a:solidFill>
                  <a:srgbClr val="D4D4D4"/>
                </a:solidFill>
                <a:latin typeface="Consolas" panose="020B0609020204030204" pitchFamily="49" charset="0"/>
              </a:rPr>
              <a:t>It p</a:t>
            </a:r>
            <a:r>
              <a:rPr lang="en-US" sz="1600" b="0" dirty="0">
                <a:solidFill>
                  <a:srgbClr val="D4D4D4"/>
                </a:solidFill>
                <a:effectLst/>
                <a:latin typeface="Consolas" panose="020B0609020204030204" pitchFamily="49" charset="0"/>
              </a:rPr>
              <a:t>ropagates the uncertainty. </a:t>
            </a:r>
          </a:p>
          <a:p>
            <a:pPr>
              <a:buFont typeface="Wingdings" panose="05000000000000000000" pitchFamily="2" charset="2"/>
              <a:buChar char="§"/>
            </a:pPr>
            <a:r>
              <a:rPr lang="en-US" sz="1800" dirty="0">
                <a:solidFill>
                  <a:srgbClr val="D4D4D4"/>
                </a:solidFill>
                <a:latin typeface="Consolas" panose="020B0609020204030204" pitchFamily="49" charset="0"/>
              </a:rPr>
              <a:t>The minimum input the user needs to specify </a:t>
            </a:r>
            <a:r>
              <a:rPr lang="en-US" sz="1600" dirty="0">
                <a:solidFill>
                  <a:srgbClr val="D4D4D4"/>
                </a:solidFill>
                <a:latin typeface="Consolas" panose="020B0609020204030204" pitchFamily="49" charset="0"/>
              </a:rPr>
              <a:t>for the function to run are </a:t>
            </a:r>
          </a:p>
          <a:p>
            <a:pPr lvl="1">
              <a:buFont typeface="Wingdings" panose="05000000000000000000" pitchFamily="2" charset="2"/>
              <a:buChar char="§"/>
            </a:pPr>
            <a:r>
              <a:rPr lang="en-US" sz="1600" dirty="0">
                <a:solidFill>
                  <a:srgbClr val="9CDCFE"/>
                </a:solidFill>
                <a:latin typeface="Consolas" panose="020B0609020204030204" pitchFamily="49" charset="0"/>
              </a:rPr>
              <a:t>vars</a:t>
            </a:r>
            <a:r>
              <a:rPr lang="en-US" sz="1600" b="0" dirty="0">
                <a:solidFill>
                  <a:srgbClr val="D4D4D4"/>
                </a:solidFill>
                <a:effectLst/>
                <a:latin typeface="Consolas" panose="020B0609020204030204" pitchFamily="49" charset="0"/>
              </a:rPr>
              <a:t>: A list of ‘</a:t>
            </a:r>
            <a:r>
              <a:rPr lang="en-US" sz="1600" b="0" dirty="0" err="1">
                <a:solidFill>
                  <a:srgbClr val="D4D4D4"/>
                </a:solidFill>
                <a:effectLst/>
                <a:latin typeface="Consolas" panose="020B0609020204030204" pitchFamily="49" charset="0"/>
              </a:rPr>
              <a:t>UncertainNumber</a:t>
            </a:r>
            <a:r>
              <a:rPr lang="en-US" sz="1600" b="0" dirty="0">
                <a:solidFill>
                  <a:srgbClr val="D4D4D4"/>
                </a:solidFill>
                <a:effectLst/>
                <a:latin typeface="Consolas" panose="020B0609020204030204" pitchFamily="49" charset="0"/>
              </a:rPr>
              <a:t>’ objects.</a:t>
            </a:r>
          </a:p>
          <a:p>
            <a:pPr lvl="1">
              <a:buFont typeface="Wingdings" panose="05000000000000000000" pitchFamily="2" charset="2"/>
              <a:buChar char="§"/>
            </a:pPr>
            <a:r>
              <a:rPr lang="en-US" sz="1600" dirty="0">
                <a:solidFill>
                  <a:srgbClr val="9CDCFE"/>
                </a:solidFill>
                <a:latin typeface="Consolas" panose="020B0609020204030204" pitchFamily="49" charset="0"/>
              </a:rPr>
              <a:t>fun</a:t>
            </a:r>
            <a:r>
              <a:rPr lang="en-US" sz="1600" dirty="0">
                <a:solidFill>
                  <a:srgbClr val="D4D4D4"/>
                </a:solidFill>
                <a:latin typeface="Consolas" panose="020B0609020204030204" pitchFamily="49" charset="0"/>
              </a:rPr>
              <a:t>: A function which should return 1D </a:t>
            </a:r>
            <a:r>
              <a:rPr lang="en-US" sz="1600" dirty="0" err="1">
                <a:solidFill>
                  <a:srgbClr val="D4D4D4"/>
                </a:solidFill>
                <a:latin typeface="Consolas" panose="020B0609020204030204" pitchFamily="49" charset="0"/>
              </a:rPr>
              <a:t>np.arrays</a:t>
            </a:r>
            <a:r>
              <a:rPr lang="en-US" sz="1600" dirty="0">
                <a:solidFill>
                  <a:srgbClr val="D4D4D4"/>
                </a:solidFill>
                <a:latin typeface="Consolas" panose="020B0609020204030204" pitchFamily="49" charset="0"/>
              </a:rPr>
              <a:t>.</a:t>
            </a:r>
          </a:p>
          <a:p>
            <a:pPr lvl="1">
              <a:buFont typeface="Wingdings" panose="05000000000000000000" pitchFamily="2" charset="2"/>
              <a:buChar char="§"/>
            </a:pPr>
            <a:r>
              <a:rPr lang="en-US" sz="1600" dirty="0">
                <a:solidFill>
                  <a:srgbClr val="9CDCFE"/>
                </a:solidFill>
                <a:latin typeface="Consolas" panose="020B0609020204030204" pitchFamily="49" charset="0"/>
              </a:rPr>
              <a:t>method</a:t>
            </a:r>
            <a:r>
              <a:rPr lang="en-US" sz="1600" dirty="0">
                <a:solidFill>
                  <a:srgbClr val="D4D4D4"/>
                </a:solidFill>
                <a:latin typeface="Consolas" panose="020B0609020204030204" pitchFamily="49" charset="0"/>
              </a:rPr>
              <a:t>: The propagation method to be implemented.   	</a:t>
            </a:r>
            <a:endParaRPr lang="en-US" sz="16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492607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60349" y="190501"/>
            <a:ext cx="11722100" cy="6379632"/>
          </a:xfrm>
        </p:spPr>
        <p:txBody>
          <a:bodyPr>
            <a:normAutofit fontScale="85000" lnSpcReduction="10000"/>
          </a:bodyPr>
          <a:lstStyle/>
          <a:p>
            <a:pPr marL="0" indent="0">
              <a:buNone/>
            </a:pPr>
            <a:r>
              <a:rPr lang="en-US" b="1" dirty="0">
                <a:solidFill>
                  <a:srgbClr val="6796E6"/>
                </a:solidFill>
                <a:effectLst/>
                <a:latin typeface="Consolas" panose="020B0609020204030204" pitchFamily="49" charset="0"/>
              </a:rPr>
              <a:t># Uncertaint</a:t>
            </a:r>
            <a:r>
              <a:rPr lang="en-US" b="1" dirty="0">
                <a:solidFill>
                  <a:srgbClr val="6796E6"/>
                </a:solidFill>
                <a:latin typeface="Consolas" panose="020B0609020204030204" pitchFamily="49" charset="0"/>
              </a:rPr>
              <a:t>y Propagation – Results</a:t>
            </a:r>
          </a:p>
          <a:p>
            <a:pPr marL="0" indent="0">
              <a:buNone/>
            </a:pPr>
            <a:endParaRPr lang="en-US" b="1" dirty="0">
              <a:solidFill>
                <a:srgbClr val="6796E6"/>
              </a:solidFill>
              <a:effectLst/>
              <a:latin typeface="Consolas" panose="020B0609020204030204" pitchFamily="49" charset="0"/>
            </a:endParaRPr>
          </a:p>
          <a:p>
            <a:pPr marL="0" indent="0">
              <a:buNone/>
            </a:pPr>
            <a:endParaRPr lang="en-US" b="1" dirty="0">
              <a:solidFill>
                <a:srgbClr val="6796E6"/>
              </a:solidFill>
              <a:latin typeface="Consolas" panose="020B0609020204030204" pitchFamily="49" charset="0"/>
            </a:endParaRPr>
          </a:p>
          <a:p>
            <a:pPr marL="0" indent="0">
              <a:buNone/>
            </a:pPr>
            <a:endParaRPr lang="en-US" b="1" dirty="0">
              <a:solidFill>
                <a:srgbClr val="6796E6"/>
              </a:solidFill>
              <a:effectLst/>
              <a:latin typeface="Consolas" panose="020B0609020204030204" pitchFamily="49" charset="0"/>
            </a:endParaRPr>
          </a:p>
          <a:p>
            <a:pPr marL="0" indent="0">
              <a:buNone/>
            </a:pPr>
            <a:endParaRPr lang="en-US" b="1" dirty="0">
              <a:solidFill>
                <a:srgbClr val="6796E6"/>
              </a:solidFill>
              <a:latin typeface="Consolas" panose="020B0609020204030204" pitchFamily="49" charset="0"/>
            </a:endParaRPr>
          </a:p>
          <a:p>
            <a:pPr marL="0" indent="0">
              <a:buNone/>
            </a:pPr>
            <a:endParaRPr lang="en-US" b="1" dirty="0">
              <a:solidFill>
                <a:srgbClr val="6796E6"/>
              </a:solidFill>
              <a:effectLst/>
              <a:latin typeface="Consolas" panose="020B0609020204030204" pitchFamily="49" charset="0"/>
            </a:endParaRPr>
          </a:p>
          <a:p>
            <a:pPr marL="0" indent="0">
              <a:buNone/>
            </a:pPr>
            <a:endParaRPr lang="en-US" dirty="0">
              <a:solidFill>
                <a:srgbClr val="CE9178"/>
              </a:solidFill>
              <a:latin typeface="Consolas" panose="020B0609020204030204" pitchFamily="49" charset="0"/>
            </a:endParaRPr>
          </a:p>
          <a:p>
            <a:pPr marL="0" indent="0">
              <a:buNone/>
            </a:pPr>
            <a:endParaRPr lang="en-US" b="0" dirty="0">
              <a:solidFill>
                <a:srgbClr val="CE9178"/>
              </a:solidFill>
              <a:effectLst/>
              <a:latin typeface="Consolas" panose="020B0609020204030204" pitchFamily="49" charset="0"/>
            </a:endParaRPr>
          </a:p>
          <a:p>
            <a:pPr marL="0" indent="0">
              <a:buNone/>
            </a:pPr>
            <a:r>
              <a:rPr lang="en-US" b="0" dirty="0">
                <a:solidFill>
                  <a:srgbClr val="CE9178"/>
                </a:solidFill>
                <a:effectLst/>
                <a:latin typeface="Consolas" panose="020B0609020204030204" pitchFamily="49" charset="0"/>
              </a:rPr>
              <a:t>attributes:</a:t>
            </a:r>
            <a:endParaRPr lang="en-US" dirty="0">
              <a:solidFill>
                <a:srgbClr val="FFFFFF"/>
              </a:solidFill>
              <a:latin typeface="Consolas" panose="020B0609020204030204" pitchFamily="49" charset="0"/>
            </a:endParaRPr>
          </a:p>
          <a:p>
            <a:pPr lvl="1">
              <a:buFont typeface="Wingdings" panose="05000000000000000000" pitchFamily="2" charset="2"/>
              <a:buChar char="§"/>
            </a:pPr>
            <a:r>
              <a:rPr lang="en-US" b="0" dirty="0">
                <a:solidFill>
                  <a:srgbClr val="CE9178"/>
                </a:solidFill>
                <a:effectLst/>
                <a:latin typeface="Consolas" panose="020B0609020204030204" pitchFamily="49" charset="0"/>
              </a:rPr>
              <a:t>'un'(</a:t>
            </a:r>
            <a:r>
              <a:rPr lang="en-US" b="0" dirty="0" err="1">
                <a:solidFill>
                  <a:srgbClr val="CE9178"/>
                </a:solidFill>
                <a:effectLst/>
                <a:latin typeface="Consolas" panose="020B0609020204030204" pitchFamily="49" charset="0"/>
              </a:rPr>
              <a:t>np.ndarray</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np.array</a:t>
            </a:r>
            <a:r>
              <a:rPr lang="en-US" b="0" dirty="0">
                <a:solidFill>
                  <a:srgbClr val="CE9178"/>
                </a:solidFill>
                <a:effectLst/>
                <a:latin typeface="Consolas" panose="020B0609020204030204" pitchFamily="49" charset="0"/>
              </a:rPr>
              <a:t> of </a:t>
            </a:r>
            <a:r>
              <a:rPr lang="en-US" b="0" dirty="0" err="1">
                <a:solidFill>
                  <a:srgbClr val="CE9178"/>
                </a:solidFill>
                <a:effectLst/>
                <a:latin typeface="Consolas" panose="020B0609020204030204" pitchFamily="49" charset="0"/>
              </a:rPr>
              <a:t>UncertainNumber</a:t>
            </a:r>
            <a:r>
              <a:rPr lang="en-US" b="0" dirty="0">
                <a:solidFill>
                  <a:srgbClr val="CE9178"/>
                </a:solidFill>
                <a:effectLst/>
                <a:latin typeface="Consolas" panose="020B0609020204030204" pitchFamily="49" charset="0"/>
              </a:rPr>
              <a:t> objects (one for each output).</a:t>
            </a:r>
            <a:endParaRPr lang="en-US" b="0" dirty="0">
              <a:solidFill>
                <a:srgbClr val="FFFFFF"/>
              </a:solidFill>
              <a:effectLst/>
              <a:latin typeface="Consolas" panose="020B0609020204030204" pitchFamily="49" charset="0"/>
            </a:endParaRPr>
          </a:p>
          <a:p>
            <a:pPr lvl="1">
              <a:buFont typeface="Wingdings" panose="05000000000000000000" pitchFamily="2" charset="2"/>
              <a:buChar char="§"/>
            </a:pP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raw_data</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dict</a:t>
            </a:r>
            <a:r>
              <a:rPr lang="en-US" b="0" dirty="0">
                <a:solidFill>
                  <a:srgbClr val="CE9178"/>
                </a:solidFill>
                <a:effectLst/>
                <a:latin typeface="Consolas" panose="020B0609020204030204" pitchFamily="49" charset="0"/>
              </a:rPr>
              <a:t>): Dictionary containing raw data shared across outputs:</a:t>
            </a:r>
            <a:endParaRPr lang="en-US" b="0" dirty="0">
              <a:solidFill>
                <a:srgbClr val="FFFFFF"/>
              </a:solidFill>
              <a:effectLst/>
              <a:latin typeface="Consolas" panose="020B0609020204030204" pitchFamily="49" charset="0"/>
            </a:endParaRPr>
          </a:p>
          <a:p>
            <a:pPr lvl="2">
              <a:buFont typeface="Wingdings" panose="05000000000000000000" pitchFamily="2" charset="2"/>
              <a:buChar char="§"/>
            </a:pPr>
            <a:r>
              <a:rPr lang="en-US" b="0" dirty="0">
                <a:solidFill>
                  <a:srgbClr val="CE9178"/>
                </a:solidFill>
                <a:effectLst/>
                <a:latin typeface="Consolas" panose="020B0609020204030204" pitchFamily="49" charset="0"/>
              </a:rPr>
              <a:t>'x' (</a:t>
            </a:r>
            <a:r>
              <a:rPr lang="en-US" b="0" dirty="0" err="1">
                <a:solidFill>
                  <a:srgbClr val="CE9178"/>
                </a:solidFill>
                <a:effectLst/>
                <a:latin typeface="Consolas" panose="020B0609020204030204" pitchFamily="49" charset="0"/>
              </a:rPr>
              <a:t>np.ndarray</a:t>
            </a:r>
            <a:r>
              <a:rPr lang="en-US" b="0" dirty="0">
                <a:solidFill>
                  <a:srgbClr val="CE9178"/>
                </a:solidFill>
                <a:effectLst/>
                <a:latin typeface="Consolas" panose="020B0609020204030204" pitchFamily="49" charset="0"/>
              </a:rPr>
              <a:t>): Input values.</a:t>
            </a:r>
            <a:endParaRPr lang="en-US" b="0" dirty="0">
              <a:solidFill>
                <a:srgbClr val="FFFFFF"/>
              </a:solidFill>
              <a:effectLst/>
              <a:latin typeface="Consolas" panose="020B0609020204030204" pitchFamily="49" charset="0"/>
            </a:endParaRPr>
          </a:p>
          <a:p>
            <a:pPr lvl="2">
              <a:buFont typeface="Wingdings" panose="05000000000000000000" pitchFamily="2" charset="2"/>
              <a:buChar char="§"/>
            </a:pPr>
            <a:r>
              <a:rPr lang="en-US" b="0" dirty="0">
                <a:solidFill>
                  <a:srgbClr val="CE9178"/>
                </a:solidFill>
                <a:effectLst/>
                <a:latin typeface="Consolas" panose="020B0609020204030204" pitchFamily="49" charset="0"/>
              </a:rPr>
              <a:t>'f' (</a:t>
            </a:r>
            <a:r>
              <a:rPr lang="en-US" b="0" dirty="0" err="1">
                <a:solidFill>
                  <a:srgbClr val="CE9178"/>
                </a:solidFill>
                <a:effectLst/>
                <a:latin typeface="Consolas" panose="020B0609020204030204" pitchFamily="49" charset="0"/>
              </a:rPr>
              <a:t>np.ndarray</a:t>
            </a:r>
            <a:r>
              <a:rPr lang="en-US" b="0" dirty="0">
                <a:solidFill>
                  <a:srgbClr val="CE9178"/>
                </a:solidFill>
                <a:effectLst/>
                <a:latin typeface="Consolas" panose="020B0609020204030204" pitchFamily="49" charset="0"/>
              </a:rPr>
              <a:t>): Output values.</a:t>
            </a:r>
            <a:endParaRPr lang="en-US" b="0" dirty="0">
              <a:solidFill>
                <a:srgbClr val="FFFFFF"/>
              </a:solidFill>
              <a:effectLst/>
              <a:latin typeface="Consolas" panose="020B0609020204030204" pitchFamily="49" charset="0"/>
            </a:endParaRPr>
          </a:p>
          <a:p>
            <a:pPr lvl="2">
              <a:buFont typeface="Wingdings" panose="05000000000000000000" pitchFamily="2" charset="2"/>
              <a:buChar char="§"/>
            </a:pPr>
            <a:r>
              <a:rPr lang="en-US" b="0" dirty="0">
                <a:solidFill>
                  <a:srgbClr val="CE9178"/>
                </a:solidFill>
                <a:effectLst/>
                <a:latin typeface="Consolas" panose="020B0609020204030204" pitchFamily="49" charset="0"/>
              </a:rPr>
              <a:t>'min' (</a:t>
            </a:r>
            <a:r>
              <a:rPr lang="en-US" b="0" dirty="0" err="1">
                <a:solidFill>
                  <a:srgbClr val="CE9178"/>
                </a:solidFill>
                <a:effectLst/>
                <a:latin typeface="Consolas" panose="020B0609020204030204" pitchFamily="49" charset="0"/>
              </a:rPr>
              <a:t>np.ndarray</a:t>
            </a:r>
            <a:r>
              <a:rPr lang="en-US" b="0" dirty="0">
                <a:solidFill>
                  <a:srgbClr val="CE9178"/>
                </a:solidFill>
                <a:effectLst/>
                <a:latin typeface="Consolas" panose="020B0609020204030204" pitchFamily="49" charset="0"/>
              </a:rPr>
              <a:t>): Array of dictionaries, one for each output,</a:t>
            </a:r>
            <a:r>
              <a:rPr lang="en-US" b="0" dirty="0">
                <a:solidFill>
                  <a:srgbClr val="FFFFFF"/>
                </a:solidFill>
                <a:effectLst/>
                <a:latin typeface="Consolas" panose="020B0609020204030204" pitchFamily="49" charset="0"/>
              </a:rPr>
              <a:t> </a:t>
            </a:r>
            <a:r>
              <a:rPr lang="en-US" b="0" dirty="0">
                <a:solidFill>
                  <a:srgbClr val="CE9178"/>
                </a:solidFill>
                <a:effectLst/>
                <a:latin typeface="Consolas" panose="020B0609020204030204" pitchFamily="49" charset="0"/>
              </a:rPr>
              <a:t>containing 'x', 'f' for the minimum of that output.</a:t>
            </a:r>
            <a:endParaRPr lang="en-US" b="0" dirty="0">
              <a:solidFill>
                <a:srgbClr val="FFFFFF"/>
              </a:solidFill>
              <a:effectLst/>
              <a:latin typeface="Consolas" panose="020B0609020204030204" pitchFamily="49" charset="0"/>
            </a:endParaRPr>
          </a:p>
          <a:p>
            <a:pPr lvl="2">
              <a:buFont typeface="Wingdings" panose="05000000000000000000" pitchFamily="2" charset="2"/>
              <a:buChar char="§"/>
            </a:pPr>
            <a:r>
              <a:rPr lang="en-US" b="0" dirty="0">
                <a:solidFill>
                  <a:srgbClr val="CE9178"/>
                </a:solidFill>
                <a:effectLst/>
                <a:latin typeface="Consolas" panose="020B0609020204030204" pitchFamily="49" charset="0"/>
              </a:rPr>
              <a:t>'max' (</a:t>
            </a:r>
            <a:r>
              <a:rPr lang="en-US" b="0" dirty="0" err="1">
                <a:solidFill>
                  <a:srgbClr val="CE9178"/>
                </a:solidFill>
                <a:effectLst/>
                <a:latin typeface="Consolas" panose="020B0609020204030204" pitchFamily="49" charset="0"/>
              </a:rPr>
              <a:t>np.ndarray</a:t>
            </a:r>
            <a:r>
              <a:rPr lang="en-US" b="0" dirty="0">
                <a:solidFill>
                  <a:srgbClr val="CE9178"/>
                </a:solidFill>
                <a:effectLst/>
                <a:latin typeface="Consolas" panose="020B0609020204030204" pitchFamily="49" charset="0"/>
              </a:rPr>
              <a:t>): Array of dictionaries, one for each output,</a:t>
            </a:r>
            <a:r>
              <a:rPr lang="en-US" dirty="0">
                <a:solidFill>
                  <a:srgbClr val="CE9178"/>
                </a:solidFill>
                <a:latin typeface="Consolas" panose="020B0609020204030204" pitchFamily="49" charset="0"/>
              </a:rPr>
              <a:t> </a:t>
            </a:r>
            <a:r>
              <a:rPr lang="en-US" b="0" dirty="0">
                <a:solidFill>
                  <a:srgbClr val="CE9178"/>
                </a:solidFill>
                <a:effectLst/>
                <a:latin typeface="Consolas" panose="020B0609020204030204" pitchFamily="49" charset="0"/>
              </a:rPr>
              <a:t>containing 'x', 'f' for the maximum of that output.</a:t>
            </a:r>
            <a:endParaRPr lang="en-US" b="0" dirty="0">
              <a:solidFill>
                <a:srgbClr val="FFFFFF"/>
              </a:solidFill>
              <a:effectLst/>
              <a:latin typeface="Consolas" panose="020B0609020204030204" pitchFamily="49" charset="0"/>
            </a:endParaRPr>
          </a:p>
          <a:p>
            <a:pPr lvl="2">
              <a:buFont typeface="Wingdings" panose="05000000000000000000" pitchFamily="2" charset="2"/>
              <a:buChar char="§"/>
            </a:pPr>
            <a:r>
              <a:rPr lang="en-US" b="0" dirty="0">
                <a:solidFill>
                  <a:srgbClr val="CE9178"/>
                </a:solidFill>
                <a:effectLst/>
                <a:latin typeface="Consolas" panose="020B0609020204030204" pitchFamily="49" charset="0"/>
              </a:rPr>
              <a:t>'bounds' (</a:t>
            </a:r>
            <a:r>
              <a:rPr lang="en-US" b="0" dirty="0" err="1">
                <a:solidFill>
                  <a:srgbClr val="CE9178"/>
                </a:solidFill>
                <a:effectLst/>
                <a:latin typeface="Consolas" panose="020B0609020204030204" pitchFamily="49" charset="0"/>
              </a:rPr>
              <a:t>np.ndarray</a:t>
            </a:r>
            <a:r>
              <a:rPr lang="en-US" b="0" dirty="0">
                <a:solidFill>
                  <a:srgbClr val="CE9178"/>
                </a:solidFill>
                <a:effectLst/>
                <a:latin typeface="Consolas" panose="020B0609020204030204" pitchFamily="49" charset="0"/>
              </a:rPr>
              <a:t>): 2D array of lower and upper bounds for each output.</a:t>
            </a:r>
            <a:endParaRPr lang="en-US" b="0" dirty="0">
              <a:solidFill>
                <a:srgbClr val="FFFFFF"/>
              </a:solidFill>
              <a:effectLst/>
              <a:latin typeface="Consolas" panose="020B0609020204030204" pitchFamily="49" charset="0"/>
            </a:endParaRPr>
          </a:p>
          <a:p>
            <a:endParaRPr lang="en-US" b="1" dirty="0">
              <a:solidFill>
                <a:srgbClr val="6796E6"/>
              </a:solidFill>
              <a:effectLst/>
              <a:latin typeface="Consolas" panose="020B0609020204030204" pitchFamily="49" charset="0"/>
            </a:endParaRPr>
          </a:p>
          <a:p>
            <a:endParaRPr lang="en-US" sz="2000" dirty="0">
              <a:solidFill>
                <a:srgbClr val="D4D4D4"/>
              </a:solidFill>
              <a:latin typeface="Consolas" panose="020B0609020204030204" pitchFamily="49" charset="0"/>
            </a:endParaRPr>
          </a:p>
          <a:p>
            <a:endParaRPr lang="en-US" sz="1800" b="0" dirty="0">
              <a:solidFill>
                <a:srgbClr val="DCDCAA"/>
              </a:solidFill>
              <a:effectLst/>
              <a:latin typeface="Consolas" panose="020B0609020204030204" pitchFamily="49" charset="0"/>
            </a:endParaRPr>
          </a:p>
          <a:p>
            <a:pPr marL="0" indent="0">
              <a:buNone/>
            </a:pPr>
            <a:endParaRPr lang="en-US" sz="1800" b="1" dirty="0">
              <a:solidFill>
                <a:srgbClr val="DCDCAA"/>
              </a:solidFill>
              <a:effectLst/>
              <a:latin typeface="Consolas" panose="020B0609020204030204" pitchFamily="49" charset="0"/>
            </a:endParaRPr>
          </a:p>
        </p:txBody>
      </p:sp>
      <p:grpSp>
        <p:nvGrpSpPr>
          <p:cNvPr id="75" name="Group 74">
            <a:extLst>
              <a:ext uri="{FF2B5EF4-FFF2-40B4-BE49-F238E27FC236}">
                <a16:creationId xmlns:a16="http://schemas.microsoft.com/office/drawing/2014/main" id="{5B1EF63C-FEB8-4BEE-BB49-FDB96FE2CC2F}"/>
              </a:ext>
            </a:extLst>
          </p:cNvPr>
          <p:cNvGrpSpPr/>
          <p:nvPr/>
        </p:nvGrpSpPr>
        <p:grpSpPr>
          <a:xfrm>
            <a:off x="1968989" y="857957"/>
            <a:ext cx="8711027" cy="2358699"/>
            <a:chOff x="2179909" y="2648909"/>
            <a:chExt cx="8711027" cy="2358699"/>
          </a:xfrm>
        </p:grpSpPr>
        <p:sp>
          <p:nvSpPr>
            <p:cNvPr id="2" name="Rectangle: Rounded Corners 1">
              <a:extLst>
                <a:ext uri="{FF2B5EF4-FFF2-40B4-BE49-F238E27FC236}">
                  <a16:creationId xmlns:a16="http://schemas.microsoft.com/office/drawing/2014/main" id="{2A4E4485-5439-4FCE-8EDB-6F47A986E4FB}"/>
                </a:ext>
              </a:extLst>
            </p:cNvPr>
            <p:cNvSpPr/>
            <p:nvPr/>
          </p:nvSpPr>
          <p:spPr>
            <a:xfrm>
              <a:off x="3659929" y="2648909"/>
              <a:ext cx="2618208"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9CDCFE"/>
                  </a:solidFill>
                  <a:effectLst/>
                  <a:latin typeface="Consolas" panose="020B0609020204030204" pitchFamily="49" charset="0"/>
                </a:rPr>
                <a:t>Propagation_results</a:t>
              </a:r>
              <a:endParaRPr lang="en-US" sz="1800" b="0" dirty="0">
                <a:solidFill>
                  <a:srgbClr val="FFFFFF"/>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FB02FE01-3F59-467A-AE07-6130CB4D2A8A}"/>
                </a:ext>
              </a:extLst>
            </p:cNvPr>
            <p:cNvSpPr/>
            <p:nvPr/>
          </p:nvSpPr>
          <p:spPr>
            <a:xfrm>
              <a:off x="2179909" y="3324615"/>
              <a:ext cx="492042"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dirty="0">
                  <a:solidFill>
                    <a:srgbClr val="9CDCFE"/>
                  </a:solidFill>
                  <a:effectLst/>
                  <a:latin typeface="Consolas" panose="020B0609020204030204" pitchFamily="49" charset="0"/>
                </a:rPr>
                <a:t>un</a:t>
              </a:r>
              <a:endParaRPr lang="en-US" sz="1800" b="0" dirty="0">
                <a:solidFill>
                  <a:srgbClr val="FFFFFF"/>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21033F6A-0DD1-412C-AEF9-527A28FB76C6}"/>
                </a:ext>
              </a:extLst>
            </p:cNvPr>
            <p:cNvSpPr/>
            <p:nvPr/>
          </p:nvSpPr>
          <p:spPr>
            <a:xfrm>
              <a:off x="4723441" y="3356391"/>
              <a:ext cx="1261477"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raw_data</a:t>
              </a:r>
              <a:endParaRPr lang="en-US" sz="1800" b="0" dirty="0">
                <a:solidFill>
                  <a:srgbClr val="FFFFFF"/>
                </a:solidFill>
                <a:effectLst/>
                <a:latin typeface="Consolas" panose="020B0609020204030204" pitchFamily="49" charset="0"/>
              </a:endParaRPr>
            </a:p>
          </p:txBody>
        </p:sp>
        <p:cxnSp>
          <p:nvCxnSpPr>
            <p:cNvPr id="7" name="Straight Connector 6">
              <a:extLst>
                <a:ext uri="{FF2B5EF4-FFF2-40B4-BE49-F238E27FC236}">
                  <a16:creationId xmlns:a16="http://schemas.microsoft.com/office/drawing/2014/main" id="{1A8082E0-A91E-4CD2-AB15-0E2B434776C4}"/>
                </a:ext>
              </a:extLst>
            </p:cNvPr>
            <p:cNvCxnSpPr>
              <a:stCxn id="2" idx="2"/>
              <a:endCxn id="5" idx="0"/>
            </p:cNvCxnSpPr>
            <p:nvPr/>
          </p:nvCxnSpPr>
          <p:spPr>
            <a:xfrm flipH="1">
              <a:off x="2425930" y="3038707"/>
              <a:ext cx="2543103" cy="28590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A61E79-8312-4CAC-929A-1AA2BAF95103}"/>
                </a:ext>
              </a:extLst>
            </p:cNvPr>
            <p:cNvCxnSpPr>
              <a:cxnSpLocks/>
              <a:stCxn id="2" idx="2"/>
              <a:endCxn id="6" idx="0"/>
            </p:cNvCxnSpPr>
            <p:nvPr/>
          </p:nvCxnSpPr>
          <p:spPr>
            <a:xfrm>
              <a:off x="4969033" y="3038707"/>
              <a:ext cx="385147" cy="317684"/>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90D3CB0D-9DEC-4401-99BC-1D6D5AF37E63}"/>
                </a:ext>
              </a:extLst>
            </p:cNvPr>
            <p:cNvSpPr/>
            <p:nvPr/>
          </p:nvSpPr>
          <p:spPr>
            <a:xfrm>
              <a:off x="3192515" y="4064937"/>
              <a:ext cx="399672"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x</a:t>
              </a:r>
              <a:endParaRPr lang="en-US" sz="1800" b="0" dirty="0">
                <a:solidFill>
                  <a:srgbClr val="FFFFFF"/>
                </a:solidFill>
                <a:effectLst/>
                <a:latin typeface="Consolas" panose="020B0609020204030204" pitchFamily="49" charset="0"/>
              </a:endParaRPr>
            </a:p>
          </p:txBody>
        </p:sp>
        <p:sp>
          <p:nvSpPr>
            <p:cNvPr id="15" name="Rectangle: Rounded Corners 14">
              <a:extLst>
                <a:ext uri="{FF2B5EF4-FFF2-40B4-BE49-F238E27FC236}">
                  <a16:creationId xmlns:a16="http://schemas.microsoft.com/office/drawing/2014/main" id="{F3EB9B73-88A5-4ECB-AA29-0F9C2AFF0A38}"/>
                </a:ext>
              </a:extLst>
            </p:cNvPr>
            <p:cNvSpPr/>
            <p:nvPr/>
          </p:nvSpPr>
          <p:spPr>
            <a:xfrm>
              <a:off x="4723442" y="4064937"/>
              <a:ext cx="1261477"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bounds</a:t>
              </a:r>
              <a:endParaRPr lang="en-US" sz="1800" b="0" dirty="0">
                <a:solidFill>
                  <a:srgbClr val="FFFFFF"/>
                </a:solidFill>
                <a:effectLst/>
                <a:latin typeface="Consolas" panose="020B0609020204030204" pitchFamily="49" charset="0"/>
              </a:endParaRPr>
            </a:p>
          </p:txBody>
        </p:sp>
        <p:sp>
          <p:nvSpPr>
            <p:cNvPr id="17" name="Rectangle: Rounded Corners 16">
              <a:extLst>
                <a:ext uri="{FF2B5EF4-FFF2-40B4-BE49-F238E27FC236}">
                  <a16:creationId xmlns:a16="http://schemas.microsoft.com/office/drawing/2014/main" id="{E7B9A618-1CAE-483B-8155-D9A365A75B09}"/>
                </a:ext>
              </a:extLst>
            </p:cNvPr>
            <p:cNvSpPr/>
            <p:nvPr/>
          </p:nvSpPr>
          <p:spPr>
            <a:xfrm>
              <a:off x="6402761" y="4064937"/>
              <a:ext cx="597594"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max</a:t>
              </a:r>
              <a:endParaRPr lang="en-US" sz="1800" b="0" dirty="0">
                <a:solidFill>
                  <a:srgbClr val="FFFFFF"/>
                </a:solidFill>
                <a:effectLst/>
                <a:latin typeface="Consolas" panose="020B0609020204030204" pitchFamily="49" charset="0"/>
              </a:endParaRPr>
            </a:p>
          </p:txBody>
        </p:sp>
        <p:sp>
          <p:nvSpPr>
            <p:cNvPr id="19" name="Rectangle: Rounded Corners 18">
              <a:extLst>
                <a:ext uri="{FF2B5EF4-FFF2-40B4-BE49-F238E27FC236}">
                  <a16:creationId xmlns:a16="http://schemas.microsoft.com/office/drawing/2014/main" id="{3DB2389A-1EBC-44B4-A8E0-DABBE65DA48A}"/>
                </a:ext>
              </a:extLst>
            </p:cNvPr>
            <p:cNvSpPr/>
            <p:nvPr/>
          </p:nvSpPr>
          <p:spPr>
            <a:xfrm>
              <a:off x="7447302" y="4084550"/>
              <a:ext cx="626946"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min</a:t>
              </a:r>
              <a:endParaRPr lang="en-US" sz="1800" b="0" dirty="0">
                <a:solidFill>
                  <a:srgbClr val="FFFFFF"/>
                </a:solidFill>
                <a:effectLst/>
                <a:latin typeface="Consolas" panose="020B0609020204030204" pitchFamily="49" charset="0"/>
              </a:endParaRPr>
            </a:p>
          </p:txBody>
        </p:sp>
        <p:sp>
          <p:nvSpPr>
            <p:cNvPr id="20" name="Rectangle: Rounded Corners 19">
              <a:extLst>
                <a:ext uri="{FF2B5EF4-FFF2-40B4-BE49-F238E27FC236}">
                  <a16:creationId xmlns:a16="http://schemas.microsoft.com/office/drawing/2014/main" id="{B106197A-8B7F-4DFA-AEEB-EAC8F9760FA8}"/>
                </a:ext>
              </a:extLst>
            </p:cNvPr>
            <p:cNvSpPr/>
            <p:nvPr/>
          </p:nvSpPr>
          <p:spPr>
            <a:xfrm>
              <a:off x="3716880" y="4073885"/>
              <a:ext cx="399672"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f</a:t>
              </a:r>
              <a:endParaRPr lang="en-US" sz="1800" b="0" dirty="0">
                <a:solidFill>
                  <a:srgbClr val="FFFFFF"/>
                </a:solidFill>
                <a:effectLst/>
                <a:latin typeface="Consolas" panose="020B0609020204030204" pitchFamily="49" charset="0"/>
              </a:endParaRPr>
            </a:p>
          </p:txBody>
        </p:sp>
        <p:sp>
          <p:nvSpPr>
            <p:cNvPr id="21" name="Rectangle: Rounded Corners 20">
              <a:extLst>
                <a:ext uri="{FF2B5EF4-FFF2-40B4-BE49-F238E27FC236}">
                  <a16:creationId xmlns:a16="http://schemas.microsoft.com/office/drawing/2014/main" id="{2B6A401A-B5B7-4098-8CF5-EC85C26FE8D9}"/>
                </a:ext>
              </a:extLst>
            </p:cNvPr>
            <p:cNvSpPr/>
            <p:nvPr/>
          </p:nvSpPr>
          <p:spPr>
            <a:xfrm>
              <a:off x="7332140" y="4617810"/>
              <a:ext cx="399672"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x</a:t>
              </a:r>
              <a:endParaRPr lang="en-US" sz="1800" b="0" dirty="0">
                <a:solidFill>
                  <a:srgbClr val="FFFFFF"/>
                </a:solidFill>
                <a:effectLst/>
                <a:latin typeface="Consolas" panose="020B0609020204030204" pitchFamily="49" charset="0"/>
              </a:endParaRPr>
            </a:p>
          </p:txBody>
        </p:sp>
        <p:sp>
          <p:nvSpPr>
            <p:cNvPr id="22" name="Rectangle: Rounded Corners 21">
              <a:extLst>
                <a:ext uri="{FF2B5EF4-FFF2-40B4-BE49-F238E27FC236}">
                  <a16:creationId xmlns:a16="http://schemas.microsoft.com/office/drawing/2014/main" id="{4CCBEAA5-FD95-4755-9F7A-69964D2C3969}"/>
                </a:ext>
              </a:extLst>
            </p:cNvPr>
            <p:cNvSpPr/>
            <p:nvPr/>
          </p:nvSpPr>
          <p:spPr>
            <a:xfrm>
              <a:off x="7790411" y="4617810"/>
              <a:ext cx="399672"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f</a:t>
              </a:r>
              <a:endParaRPr lang="en-US" sz="1800" b="0" dirty="0">
                <a:solidFill>
                  <a:srgbClr val="FFFFFF"/>
                </a:solidFill>
                <a:effectLst/>
                <a:latin typeface="Consolas" panose="020B0609020204030204" pitchFamily="49" charset="0"/>
              </a:endParaRPr>
            </a:p>
          </p:txBody>
        </p:sp>
        <p:sp>
          <p:nvSpPr>
            <p:cNvPr id="23" name="Rectangle: Rounded Corners 22">
              <a:extLst>
                <a:ext uri="{FF2B5EF4-FFF2-40B4-BE49-F238E27FC236}">
                  <a16:creationId xmlns:a16="http://schemas.microsoft.com/office/drawing/2014/main" id="{C90788A2-4DA6-4518-8A2D-28DC343C2C40}"/>
                </a:ext>
              </a:extLst>
            </p:cNvPr>
            <p:cNvSpPr/>
            <p:nvPr/>
          </p:nvSpPr>
          <p:spPr>
            <a:xfrm>
              <a:off x="6240039" y="4610359"/>
              <a:ext cx="399672"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x</a:t>
              </a:r>
              <a:endParaRPr lang="en-US" sz="1800" b="0" dirty="0">
                <a:solidFill>
                  <a:srgbClr val="FFFFFF"/>
                </a:solidFill>
                <a:effectLst/>
                <a:latin typeface="Consolas" panose="020B0609020204030204" pitchFamily="49" charset="0"/>
              </a:endParaRPr>
            </a:p>
          </p:txBody>
        </p:sp>
        <p:sp>
          <p:nvSpPr>
            <p:cNvPr id="24" name="Rectangle: Rounded Corners 23">
              <a:extLst>
                <a:ext uri="{FF2B5EF4-FFF2-40B4-BE49-F238E27FC236}">
                  <a16:creationId xmlns:a16="http://schemas.microsoft.com/office/drawing/2014/main" id="{9D6B907B-088B-4D96-B2DD-25FC8367139D}"/>
                </a:ext>
              </a:extLst>
            </p:cNvPr>
            <p:cNvSpPr/>
            <p:nvPr/>
          </p:nvSpPr>
          <p:spPr>
            <a:xfrm>
              <a:off x="6700181" y="4617810"/>
              <a:ext cx="399672"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CDCFE"/>
                  </a:solidFill>
                  <a:latin typeface="Consolas" panose="020B0609020204030204" pitchFamily="49" charset="0"/>
                </a:rPr>
                <a:t>f</a:t>
              </a:r>
              <a:endParaRPr lang="en-US" sz="1800" b="0" dirty="0">
                <a:solidFill>
                  <a:srgbClr val="FFFFFF"/>
                </a:solidFill>
                <a:effectLst/>
                <a:latin typeface="Consolas" panose="020B0609020204030204" pitchFamily="49" charset="0"/>
              </a:endParaRPr>
            </a:p>
          </p:txBody>
        </p:sp>
        <p:sp>
          <p:nvSpPr>
            <p:cNvPr id="25" name="Rectangle: Rounded Corners 24">
              <a:extLst>
                <a:ext uri="{FF2B5EF4-FFF2-40B4-BE49-F238E27FC236}">
                  <a16:creationId xmlns:a16="http://schemas.microsoft.com/office/drawing/2014/main" id="{E09048CF-CD43-45B2-BC4A-299791825E4F}"/>
                </a:ext>
              </a:extLst>
            </p:cNvPr>
            <p:cNvSpPr/>
            <p:nvPr/>
          </p:nvSpPr>
          <p:spPr>
            <a:xfrm>
              <a:off x="8645669" y="4106314"/>
              <a:ext cx="2245267" cy="3897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5">
                      <a:lumMod val="60000"/>
                      <a:lumOff val="40000"/>
                    </a:schemeClr>
                  </a:solidFill>
                  <a:latin typeface="Consolas" panose="020B0609020204030204" pitchFamily="49" charset="0"/>
                </a:rPr>
                <a:t>part_</a:t>
              </a:r>
              <a:r>
                <a:rPr lang="en-US" sz="1800" b="0" dirty="0" err="1">
                  <a:solidFill>
                    <a:schemeClr val="accent5">
                      <a:lumMod val="60000"/>
                      <a:lumOff val="40000"/>
                    </a:schemeClr>
                  </a:solidFill>
                  <a:effectLst/>
                  <a:latin typeface="Consolas" panose="020B0609020204030204" pitchFamily="49" charset="0"/>
                </a:rPr>
                <a:t>deriv_sign</a:t>
              </a:r>
              <a:endParaRPr lang="en-US" sz="1800" b="0" dirty="0">
                <a:solidFill>
                  <a:schemeClr val="accent5">
                    <a:lumMod val="60000"/>
                    <a:lumOff val="40000"/>
                  </a:schemeClr>
                </a:solidFill>
                <a:effectLst/>
                <a:latin typeface="Consolas" panose="020B0609020204030204" pitchFamily="49" charset="0"/>
              </a:endParaRPr>
            </a:p>
          </p:txBody>
        </p:sp>
        <p:cxnSp>
          <p:nvCxnSpPr>
            <p:cNvPr id="26" name="Straight Connector 25">
              <a:extLst>
                <a:ext uri="{FF2B5EF4-FFF2-40B4-BE49-F238E27FC236}">
                  <a16:creationId xmlns:a16="http://schemas.microsoft.com/office/drawing/2014/main" id="{E8DF7B8D-522E-4783-AE68-6F20FA646DC8}"/>
                </a:ext>
              </a:extLst>
            </p:cNvPr>
            <p:cNvCxnSpPr>
              <a:cxnSpLocks/>
              <a:stCxn id="6" idx="2"/>
              <a:endCxn id="13" idx="0"/>
            </p:cNvCxnSpPr>
            <p:nvPr/>
          </p:nvCxnSpPr>
          <p:spPr>
            <a:xfrm flipH="1">
              <a:off x="3392351" y="3746189"/>
              <a:ext cx="1961829" cy="3187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272D98A-590E-4FBA-9C9B-612BA734FD58}"/>
                </a:ext>
              </a:extLst>
            </p:cNvPr>
            <p:cNvCxnSpPr>
              <a:cxnSpLocks/>
              <a:stCxn id="6" idx="2"/>
              <a:endCxn id="25" idx="0"/>
            </p:cNvCxnSpPr>
            <p:nvPr/>
          </p:nvCxnSpPr>
          <p:spPr>
            <a:xfrm>
              <a:off x="5354180" y="3746189"/>
              <a:ext cx="4414123" cy="36012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A29D6C-CD70-49FE-AD72-1E82F9AF654C}"/>
                </a:ext>
              </a:extLst>
            </p:cNvPr>
            <p:cNvCxnSpPr>
              <a:cxnSpLocks/>
              <a:stCxn id="6" idx="2"/>
              <a:endCxn id="20" idx="0"/>
            </p:cNvCxnSpPr>
            <p:nvPr/>
          </p:nvCxnSpPr>
          <p:spPr>
            <a:xfrm flipH="1">
              <a:off x="3916716" y="3746189"/>
              <a:ext cx="1437464" cy="327696"/>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99C1167-85E4-4378-8096-D1C53BBB77D9}"/>
                </a:ext>
              </a:extLst>
            </p:cNvPr>
            <p:cNvCxnSpPr>
              <a:cxnSpLocks/>
              <a:stCxn id="6" idx="2"/>
              <a:endCxn id="15" idx="0"/>
            </p:cNvCxnSpPr>
            <p:nvPr/>
          </p:nvCxnSpPr>
          <p:spPr>
            <a:xfrm>
              <a:off x="5354180" y="3746189"/>
              <a:ext cx="1" cy="3187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523880A-E8C3-4082-9C3D-F7793B6716ED}"/>
                </a:ext>
              </a:extLst>
            </p:cNvPr>
            <p:cNvCxnSpPr>
              <a:cxnSpLocks/>
              <a:stCxn id="6" idx="2"/>
              <a:endCxn id="17" idx="0"/>
            </p:cNvCxnSpPr>
            <p:nvPr/>
          </p:nvCxnSpPr>
          <p:spPr>
            <a:xfrm>
              <a:off x="5354180" y="3746189"/>
              <a:ext cx="1347378" cy="3187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5161A01-F982-495E-A125-AE4B1507FDD7}"/>
                </a:ext>
              </a:extLst>
            </p:cNvPr>
            <p:cNvCxnSpPr>
              <a:cxnSpLocks/>
              <a:stCxn id="6" idx="2"/>
              <a:endCxn id="19" idx="0"/>
            </p:cNvCxnSpPr>
            <p:nvPr/>
          </p:nvCxnSpPr>
          <p:spPr>
            <a:xfrm>
              <a:off x="5354180" y="3746189"/>
              <a:ext cx="2406595" cy="33836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4314D56-F4C0-4D35-8A50-8FACE4BA1AE6}"/>
                </a:ext>
              </a:extLst>
            </p:cNvPr>
            <p:cNvCxnSpPr>
              <a:cxnSpLocks/>
              <a:stCxn id="17" idx="2"/>
              <a:endCxn id="23" idx="0"/>
            </p:cNvCxnSpPr>
            <p:nvPr/>
          </p:nvCxnSpPr>
          <p:spPr>
            <a:xfrm flipH="1">
              <a:off x="6439875" y="4454735"/>
              <a:ext cx="261683" cy="15562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8C19F53-7547-47D2-944C-7ACEB254FD6D}"/>
                </a:ext>
              </a:extLst>
            </p:cNvPr>
            <p:cNvCxnSpPr>
              <a:cxnSpLocks/>
              <a:stCxn id="17" idx="2"/>
              <a:endCxn id="24" idx="0"/>
            </p:cNvCxnSpPr>
            <p:nvPr/>
          </p:nvCxnSpPr>
          <p:spPr>
            <a:xfrm>
              <a:off x="6701558" y="4454735"/>
              <a:ext cx="198459" cy="1630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518F298-827A-40BE-BE65-28906C567F12}"/>
                </a:ext>
              </a:extLst>
            </p:cNvPr>
            <p:cNvCxnSpPr>
              <a:cxnSpLocks/>
              <a:stCxn id="19" idx="2"/>
              <a:endCxn id="21" idx="0"/>
            </p:cNvCxnSpPr>
            <p:nvPr/>
          </p:nvCxnSpPr>
          <p:spPr>
            <a:xfrm flipH="1">
              <a:off x="7531976" y="4474348"/>
              <a:ext cx="228799" cy="1434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DB26290-F80D-4EA9-B090-E1432B9FF001}"/>
                </a:ext>
              </a:extLst>
            </p:cNvPr>
            <p:cNvCxnSpPr>
              <a:cxnSpLocks/>
              <a:stCxn id="19" idx="2"/>
              <a:endCxn id="22" idx="0"/>
            </p:cNvCxnSpPr>
            <p:nvPr/>
          </p:nvCxnSpPr>
          <p:spPr>
            <a:xfrm>
              <a:off x="7760775" y="4474348"/>
              <a:ext cx="229472" cy="1434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405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60349" y="190500"/>
            <a:ext cx="11722100" cy="6184900"/>
          </a:xfrm>
        </p:spPr>
        <p:txBody>
          <a:bodyPr>
            <a:normAutofit/>
          </a:bodyPr>
          <a:lstStyle/>
          <a:p>
            <a:pPr marL="0" indent="0">
              <a:buNone/>
            </a:pPr>
            <a:r>
              <a:rPr lang="en-US" b="1" dirty="0">
                <a:solidFill>
                  <a:srgbClr val="6796E6"/>
                </a:solidFill>
                <a:effectLst/>
                <a:latin typeface="Consolas" panose="020B0609020204030204" pitchFamily="49" charset="0"/>
              </a:rPr>
              <a:t># Uncertaint</a:t>
            </a:r>
            <a:r>
              <a:rPr lang="en-US" b="1" dirty="0">
                <a:solidFill>
                  <a:srgbClr val="6796E6"/>
                </a:solidFill>
                <a:latin typeface="Consolas" panose="020B0609020204030204" pitchFamily="49" charset="0"/>
              </a:rPr>
              <a:t>y Propagation – Results</a:t>
            </a:r>
            <a:endParaRPr lang="en-US" b="1" dirty="0">
              <a:solidFill>
                <a:srgbClr val="6796E6"/>
              </a:solidFill>
              <a:effectLst/>
              <a:latin typeface="Consolas" panose="020B0609020204030204" pitchFamily="49" charset="0"/>
            </a:endParaRPr>
          </a:p>
          <a:p>
            <a:pPr marL="0" indent="0">
              <a:buNone/>
            </a:pPr>
            <a:endParaRPr lang="en-US" sz="2000" dirty="0">
              <a:solidFill>
                <a:srgbClr val="DCDCAA"/>
              </a:solidFill>
              <a:latin typeface="Consolas" panose="020B0609020204030204" pitchFamily="49" charset="0"/>
            </a:endParaRPr>
          </a:p>
          <a:p>
            <a:pPr marL="0" indent="0">
              <a:buNone/>
            </a:pPr>
            <a:r>
              <a:rPr lang="en-GB" sz="2000" b="0" dirty="0">
                <a:solidFill>
                  <a:srgbClr val="9CDCFE"/>
                </a:solidFill>
                <a:effectLst/>
                <a:latin typeface="Consolas" panose="020B0609020204030204" pitchFamily="49" charset="0"/>
              </a:rPr>
              <a:t>base_path</a:t>
            </a:r>
            <a:r>
              <a:rPr lang="en-GB" sz="2000" b="0" dirty="0">
                <a:solidFill>
                  <a:srgbClr val="FFFFFF"/>
                </a:solidFill>
                <a:effectLst/>
                <a:latin typeface="Consolas" panose="020B0609020204030204" pitchFamily="49" charset="0"/>
              </a:rPr>
              <a:t> </a:t>
            </a:r>
            <a:r>
              <a:rPr lang="en-GB" sz="2000" b="0" dirty="0">
                <a:solidFill>
                  <a:srgbClr val="D4D4D4"/>
                </a:solidFill>
                <a:effectLst/>
                <a:latin typeface="Consolas" panose="020B0609020204030204" pitchFamily="49" charset="0"/>
              </a:rPr>
              <a:t>=</a:t>
            </a:r>
            <a:r>
              <a:rPr lang="en-GB" sz="2000" b="0" dirty="0">
                <a:solidFill>
                  <a:srgbClr val="FFFFFF"/>
                </a:solidFill>
                <a:effectLst/>
                <a:latin typeface="Consolas" panose="020B0609020204030204" pitchFamily="49" charset="0"/>
              </a:rPr>
              <a:t> </a:t>
            </a:r>
            <a:r>
              <a:rPr lang="en-GB" sz="2000" b="0" dirty="0">
                <a:solidFill>
                  <a:srgbClr val="CE9178"/>
                </a:solidFill>
                <a:effectLst/>
                <a:latin typeface="Consolas" panose="020B0609020204030204" pitchFamily="49" charset="0"/>
              </a:rPr>
              <a:t>'C:</a:t>
            </a:r>
            <a:r>
              <a:rPr lang="en-GB" sz="2000" b="0" dirty="0">
                <a:solidFill>
                  <a:srgbClr val="569CD6"/>
                </a:solidFill>
                <a:effectLst/>
                <a:latin typeface="Consolas" panose="020B0609020204030204" pitchFamily="49" charset="0"/>
              </a:rPr>
              <a:t>\\</a:t>
            </a:r>
            <a:r>
              <a:rPr lang="en-GB" sz="2000" b="0" dirty="0">
                <a:solidFill>
                  <a:srgbClr val="CE9178"/>
                </a:solidFill>
                <a:effectLst/>
                <a:latin typeface="Consolas" panose="020B0609020204030204" pitchFamily="49" charset="0"/>
              </a:rPr>
              <a:t>Users</a:t>
            </a:r>
            <a:r>
              <a:rPr lang="en-GB" sz="2000" b="0" dirty="0">
                <a:solidFill>
                  <a:srgbClr val="569CD6"/>
                </a:solidFill>
                <a:effectLst/>
                <a:latin typeface="Consolas" panose="020B0609020204030204" pitchFamily="49" charset="0"/>
              </a:rPr>
              <a:t>\\</a:t>
            </a:r>
            <a:r>
              <a:rPr lang="en-GB" sz="2000" b="0" dirty="0">
                <a:solidFill>
                  <a:srgbClr val="CE9178"/>
                </a:solidFill>
                <a:effectLst/>
                <a:latin typeface="Consolas" panose="020B0609020204030204" pitchFamily="49" charset="0"/>
              </a:rPr>
              <a:t>Ioanna</a:t>
            </a:r>
            <a:r>
              <a:rPr lang="en-GB" sz="2000" b="0" dirty="0">
                <a:solidFill>
                  <a:srgbClr val="569CD6"/>
                </a:solidFill>
                <a:effectLst/>
                <a:latin typeface="Consolas" panose="020B0609020204030204" pitchFamily="49" charset="0"/>
              </a:rPr>
              <a:t>\\</a:t>
            </a:r>
            <a:r>
              <a:rPr lang="en-GB" sz="2000" b="0" dirty="0">
                <a:solidFill>
                  <a:srgbClr val="CE9178"/>
                </a:solidFill>
                <a:effectLst/>
                <a:latin typeface="Consolas" panose="020B0609020204030204" pitchFamily="49" charset="0"/>
              </a:rPr>
              <a:t>Documents</a:t>
            </a:r>
            <a:r>
              <a:rPr lang="en-GB" sz="2000" b="0" dirty="0">
                <a:solidFill>
                  <a:srgbClr val="569CD6"/>
                </a:solidFill>
                <a:effectLst/>
                <a:latin typeface="Consolas" panose="020B0609020204030204" pitchFamily="49" charset="0"/>
              </a:rPr>
              <a:t>\\</a:t>
            </a:r>
            <a:r>
              <a:rPr lang="en-GB" sz="2000" b="0" dirty="0">
                <a:solidFill>
                  <a:srgbClr val="CE9178"/>
                </a:solidFill>
                <a:effectLst/>
                <a:latin typeface="Consolas" panose="020B0609020204030204" pitchFamily="49" charset="0"/>
              </a:rPr>
              <a:t>GitHub</a:t>
            </a:r>
            <a:r>
              <a:rPr lang="en-GB" sz="2000" b="0" dirty="0">
                <a:solidFill>
                  <a:srgbClr val="569CD6"/>
                </a:solidFill>
                <a:effectLst/>
                <a:latin typeface="Consolas" panose="020B0609020204030204" pitchFamily="49" charset="0"/>
              </a:rPr>
              <a:t>\\</a:t>
            </a:r>
            <a:r>
              <a:rPr lang="en-GB" sz="2000" b="0" dirty="0" err="1">
                <a:solidFill>
                  <a:srgbClr val="CE9178"/>
                </a:solidFill>
                <a:effectLst/>
                <a:latin typeface="Consolas" panose="020B0609020204030204" pitchFamily="49" charset="0"/>
              </a:rPr>
              <a:t>PyUncertainNumber</a:t>
            </a:r>
            <a:r>
              <a:rPr lang="en-GB" sz="2000" b="0" dirty="0">
                <a:solidFill>
                  <a:srgbClr val="569CD6"/>
                </a:solidFill>
                <a:effectLst/>
                <a:latin typeface="Consolas" panose="020B0609020204030204" pitchFamily="49" charset="0"/>
              </a:rPr>
              <a:t>\\</a:t>
            </a:r>
            <a:r>
              <a:rPr lang="en-GB" sz="2000" b="0" dirty="0">
                <a:solidFill>
                  <a:srgbClr val="CE9178"/>
                </a:solidFill>
                <a:effectLst/>
                <a:latin typeface="Consolas" panose="020B0609020204030204" pitchFamily="49" charset="0"/>
              </a:rPr>
              <a:t>test'</a:t>
            </a:r>
            <a:endParaRPr lang="en-GB" sz="2000" b="0" dirty="0">
              <a:solidFill>
                <a:srgbClr val="FFFFFF"/>
              </a:solidFill>
              <a:effectLst/>
              <a:latin typeface="Consolas" panose="020B0609020204030204" pitchFamily="49" charset="0"/>
            </a:endParaRPr>
          </a:p>
          <a:p>
            <a:pPr marL="0" indent="0">
              <a:buNone/>
            </a:pPr>
            <a:r>
              <a:rPr lang="en-US" sz="2000" dirty="0">
                <a:solidFill>
                  <a:srgbClr val="DCDCAA"/>
                </a:solidFill>
                <a:latin typeface="Consolas" panose="020B0609020204030204" pitchFamily="49" charset="0"/>
              </a:rPr>
              <a:t>y = P</a:t>
            </a:r>
            <a:r>
              <a:rPr lang="en-US" sz="2000" b="0" dirty="0">
                <a:solidFill>
                  <a:srgbClr val="DCDCAA"/>
                </a:solidFill>
                <a:effectLst/>
                <a:latin typeface="Consolas" panose="020B0609020204030204" pitchFamily="49" charset="0"/>
              </a:rPr>
              <a:t>ropagation</a:t>
            </a:r>
            <a:r>
              <a:rPr lang="en-US" sz="2000" b="0" dirty="0">
                <a:solidFill>
                  <a:srgbClr val="FFFFFF"/>
                </a:solidFill>
                <a:effectLst/>
                <a:latin typeface="Consolas" panose="020B0609020204030204" pitchFamily="49" charset="0"/>
              </a:rPr>
              <a:t>(</a:t>
            </a:r>
            <a:r>
              <a:rPr lang="en-US" sz="2000" b="0" dirty="0">
                <a:solidFill>
                  <a:srgbClr val="9CDCFE"/>
                </a:solidFill>
                <a:effectLst/>
                <a:latin typeface="Consolas" panose="020B0609020204030204" pitchFamily="49" charset="0"/>
              </a:rPr>
              <a:t>vars</a:t>
            </a:r>
            <a:r>
              <a:rPr lang="en-US" sz="2000" b="0" dirty="0">
                <a:solidFill>
                  <a:srgbClr val="FFFFFF"/>
                </a:solidFill>
                <a:effectLst/>
                <a:latin typeface="Consolas" panose="020B0609020204030204" pitchFamily="49" charset="0"/>
              </a:rPr>
              <a:t>, </a:t>
            </a:r>
            <a:r>
              <a:rPr lang="en-US" sz="2000" b="0" dirty="0">
                <a:solidFill>
                  <a:srgbClr val="9CDCFE"/>
                </a:solidFill>
                <a:effectLst/>
                <a:latin typeface="Consolas" panose="020B0609020204030204" pitchFamily="49" charset="0"/>
              </a:rPr>
              <a:t>fun</a:t>
            </a:r>
            <a:r>
              <a:rPr lang="en-US" sz="2000" b="0" dirty="0">
                <a:solidFill>
                  <a:srgbClr val="FFFFFF"/>
                </a:solidFill>
                <a:effectLst/>
                <a:latin typeface="Consolas" panose="020B0609020204030204" pitchFamily="49" charset="0"/>
              </a:rPr>
              <a:t>, </a:t>
            </a:r>
            <a:r>
              <a:rPr lang="en-US" sz="2000" b="0" dirty="0">
                <a:solidFill>
                  <a:srgbClr val="9CDCFE"/>
                </a:solidFill>
                <a:effectLst/>
                <a:latin typeface="Consolas" panose="020B0609020204030204" pitchFamily="49" charset="0"/>
              </a:rPr>
              <a:t>method, </a:t>
            </a:r>
            <a:r>
              <a:rPr lang="en-US" sz="2000" dirty="0">
                <a:solidFill>
                  <a:srgbClr val="9CDCFE"/>
                </a:solidFill>
                <a:latin typeface="Consolas" panose="020B0609020204030204" pitchFamily="49" charset="0"/>
              </a:rPr>
              <a:t>save_raw_data = ‘no’)</a:t>
            </a:r>
          </a:p>
          <a:p>
            <a:pPr marL="0" indent="0">
              <a:buNone/>
            </a:pPr>
            <a:r>
              <a:rPr lang="en-US" sz="2000" dirty="0">
                <a:solidFill>
                  <a:srgbClr val="DCDCAA"/>
                </a:solidFill>
                <a:latin typeface="Consolas" panose="020B0609020204030204" pitchFamily="49" charset="0"/>
              </a:rPr>
              <a:t>y = P</a:t>
            </a:r>
            <a:r>
              <a:rPr lang="en-US" sz="2000" b="0" dirty="0">
                <a:solidFill>
                  <a:srgbClr val="DCDCAA"/>
                </a:solidFill>
                <a:effectLst/>
                <a:latin typeface="Consolas" panose="020B0609020204030204" pitchFamily="49" charset="0"/>
              </a:rPr>
              <a:t>ropagation</a:t>
            </a:r>
            <a:r>
              <a:rPr lang="en-US" sz="2000" b="0" dirty="0">
                <a:solidFill>
                  <a:srgbClr val="FFFFFF"/>
                </a:solidFill>
                <a:effectLst/>
                <a:latin typeface="Consolas" panose="020B0609020204030204" pitchFamily="49" charset="0"/>
              </a:rPr>
              <a:t>(</a:t>
            </a:r>
            <a:r>
              <a:rPr lang="en-US" sz="2000" b="0" dirty="0">
                <a:solidFill>
                  <a:srgbClr val="9CDCFE"/>
                </a:solidFill>
                <a:effectLst/>
                <a:latin typeface="Consolas" panose="020B0609020204030204" pitchFamily="49" charset="0"/>
              </a:rPr>
              <a:t>vars</a:t>
            </a:r>
            <a:r>
              <a:rPr lang="en-US" sz="2000" b="0" dirty="0">
                <a:solidFill>
                  <a:srgbClr val="FFFFFF"/>
                </a:solidFill>
                <a:effectLst/>
                <a:latin typeface="Consolas" panose="020B0609020204030204" pitchFamily="49" charset="0"/>
              </a:rPr>
              <a:t>, </a:t>
            </a:r>
            <a:r>
              <a:rPr lang="en-US" sz="2000" b="0" dirty="0">
                <a:solidFill>
                  <a:srgbClr val="9CDCFE"/>
                </a:solidFill>
                <a:effectLst/>
                <a:latin typeface="Consolas" panose="020B0609020204030204" pitchFamily="49" charset="0"/>
              </a:rPr>
              <a:t>fun</a:t>
            </a:r>
            <a:r>
              <a:rPr lang="en-US" sz="2000" b="0" dirty="0">
                <a:solidFill>
                  <a:srgbClr val="FFFFFF"/>
                </a:solidFill>
                <a:effectLst/>
                <a:latin typeface="Consolas" panose="020B0609020204030204" pitchFamily="49" charset="0"/>
              </a:rPr>
              <a:t>, </a:t>
            </a:r>
            <a:r>
              <a:rPr lang="en-US" sz="2000" b="0" dirty="0">
                <a:solidFill>
                  <a:srgbClr val="9CDCFE"/>
                </a:solidFill>
                <a:effectLst/>
                <a:latin typeface="Consolas" panose="020B0609020204030204" pitchFamily="49" charset="0"/>
              </a:rPr>
              <a:t>method, </a:t>
            </a:r>
            <a:r>
              <a:rPr lang="en-US" sz="2000" dirty="0">
                <a:solidFill>
                  <a:srgbClr val="9CDCFE"/>
                </a:solidFill>
                <a:latin typeface="Consolas" panose="020B0609020204030204" pitchFamily="49" charset="0"/>
              </a:rPr>
              <a:t>save_raw_data = ‘yes’, base_path = base_path)</a:t>
            </a:r>
            <a:endParaRPr lang="en-US" sz="2000" dirty="0">
              <a:solidFill>
                <a:srgbClr val="D4D4D4"/>
              </a:solidFill>
              <a:latin typeface="Consolas" panose="020B0609020204030204" pitchFamily="49" charset="0"/>
            </a:endParaRPr>
          </a:p>
          <a:p>
            <a:pPr marL="0" indent="0">
              <a:buNone/>
            </a:pPr>
            <a:endParaRPr lang="en-US" sz="2000" dirty="0">
              <a:solidFill>
                <a:srgbClr val="9CDCFE"/>
              </a:solidFill>
              <a:latin typeface="Consolas" panose="020B0609020204030204" pitchFamily="49" charset="0"/>
            </a:endParaRPr>
          </a:p>
          <a:p>
            <a:pPr marL="0" indent="0">
              <a:buNone/>
            </a:pPr>
            <a:endParaRPr lang="en-US" sz="2000" dirty="0">
              <a:solidFill>
                <a:srgbClr val="D4D4D4"/>
              </a:solidFill>
              <a:latin typeface="Consolas" panose="020B0609020204030204" pitchFamily="49" charset="0"/>
            </a:endParaRPr>
          </a:p>
          <a:p>
            <a:pPr marL="457200" lvl="1" indent="0">
              <a:buNone/>
            </a:pPr>
            <a:endParaRPr lang="en-US" sz="2000" dirty="0">
              <a:solidFill>
                <a:srgbClr val="D4D4D4"/>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a:p>
            <a:pPr marL="0" indent="0">
              <a:buNone/>
            </a:pPr>
            <a:endParaRPr lang="en-US" sz="1800" b="1" dirty="0">
              <a:solidFill>
                <a:srgbClr val="DCDCAA"/>
              </a:solidFill>
              <a:effectLst/>
              <a:latin typeface="Consolas" panose="020B0609020204030204" pitchFamily="49" charset="0"/>
            </a:endParaRPr>
          </a:p>
        </p:txBody>
      </p:sp>
      <p:sp>
        <p:nvSpPr>
          <p:cNvPr id="9" name="TextBox 8">
            <a:extLst>
              <a:ext uri="{FF2B5EF4-FFF2-40B4-BE49-F238E27FC236}">
                <a16:creationId xmlns:a16="http://schemas.microsoft.com/office/drawing/2014/main" id="{C887DCFE-C645-4A4B-8177-0FB6BC5ECECC}"/>
              </a:ext>
            </a:extLst>
          </p:cNvPr>
          <p:cNvSpPr txBox="1"/>
          <p:nvPr/>
        </p:nvSpPr>
        <p:spPr>
          <a:xfrm>
            <a:off x="260349" y="1866186"/>
            <a:ext cx="11722100" cy="3970318"/>
          </a:xfrm>
          <a:prstGeom prst="rect">
            <a:avLst/>
          </a:prstGeom>
          <a:noFill/>
        </p:spPr>
        <p:txBody>
          <a:bodyPr wrap="square">
            <a:spAutoFit/>
          </a:bodyPr>
          <a:lstStyle/>
          <a:p>
            <a:endParaRPr lang="en-US" b="0" dirty="0">
              <a:solidFill>
                <a:srgbClr val="CE9178"/>
              </a:solidFill>
              <a:effectLst/>
              <a:latin typeface="Consolas" panose="020B0609020204030204" pitchFamily="49" charset="0"/>
            </a:endParaRPr>
          </a:p>
          <a:p>
            <a:endParaRPr lang="en-US" dirty="0">
              <a:solidFill>
                <a:srgbClr val="CE9178"/>
              </a:solidFill>
              <a:latin typeface="Consolas" panose="020B0609020204030204" pitchFamily="49" charset="0"/>
            </a:endParaRPr>
          </a:p>
          <a:p>
            <a:pPr marL="285750" indent="-285750" algn="just">
              <a:buFont typeface="Wingdings" panose="05000000000000000000" pitchFamily="2" charset="2"/>
              <a:buChar char="§"/>
            </a:pPr>
            <a:r>
              <a:rPr lang="en-US" b="0" dirty="0" err="1">
                <a:solidFill>
                  <a:srgbClr val="CE9178"/>
                </a:solidFill>
                <a:effectLst/>
                <a:latin typeface="Consolas" panose="020B0609020204030204" pitchFamily="49" charset="0"/>
              </a:rPr>
              <a:t>save_raw_data</a:t>
            </a:r>
            <a:r>
              <a:rPr lang="en-US" b="0" dirty="0">
                <a:solidFill>
                  <a:srgbClr val="CE9178"/>
                </a:solidFill>
                <a:effectLst/>
                <a:latin typeface="Consolas" panose="020B0609020204030204" pitchFamily="49" charset="0"/>
              </a:rPr>
              <a:t> (str, optional): </a:t>
            </a:r>
            <a:r>
              <a:rPr lang="en-US" b="0" dirty="0">
                <a:solidFill>
                  <a:schemeClr val="bg1"/>
                </a:solidFill>
                <a:effectLst/>
                <a:latin typeface="Consolas" panose="020B0609020204030204" pitchFamily="49" charset="0"/>
              </a:rPr>
              <a:t>Whether to save raw input – output data. </a:t>
            </a:r>
          </a:p>
          <a:p>
            <a:pPr algn="just"/>
            <a:r>
              <a:rPr lang="en-US" dirty="0">
                <a:solidFill>
                  <a:schemeClr val="bg1"/>
                </a:solidFill>
                <a:latin typeface="Consolas" panose="020B0609020204030204" pitchFamily="49" charset="0"/>
              </a:rPr>
              <a:t>                                 </a:t>
            </a:r>
            <a:r>
              <a:rPr lang="en-US" b="0" dirty="0">
                <a:solidFill>
                  <a:schemeClr val="bg1"/>
                </a:solidFill>
                <a:effectLst/>
                <a:latin typeface="Consolas" panose="020B0609020204030204" pitchFamily="49" charset="0"/>
              </a:rPr>
              <a:t>Defaults to ‘no’. If `save_raw_data` is set to 'yes’, </a:t>
            </a:r>
          </a:p>
          <a:p>
            <a:pPr algn="just"/>
            <a:r>
              <a:rPr lang="en-US" dirty="0">
                <a:solidFill>
                  <a:schemeClr val="bg1"/>
                </a:solidFill>
                <a:latin typeface="Consolas" panose="020B0609020204030204" pitchFamily="49" charset="0"/>
              </a:rPr>
              <a:t>                                 </a:t>
            </a:r>
            <a:r>
              <a:rPr lang="en-US" b="0" dirty="0">
                <a:solidFill>
                  <a:schemeClr val="bg1"/>
                </a:solidFill>
                <a:effectLst/>
                <a:latin typeface="Consolas" panose="020B0609020204030204" pitchFamily="49" charset="0"/>
              </a:rPr>
              <a:t>it saves the raw propagation data (input samples and 					    corresponding output values) to a file, as a pandas 					    </a:t>
            </a:r>
            <a:r>
              <a:rPr lang="en-US" b="0" dirty="0" err="1">
                <a:solidFill>
                  <a:schemeClr val="bg1"/>
                </a:solidFill>
                <a:effectLst/>
                <a:latin typeface="Consolas" panose="020B0609020204030204" pitchFamily="49" charset="0"/>
              </a:rPr>
              <a:t>data.frame</a:t>
            </a:r>
            <a:r>
              <a:rPr lang="en-US" b="0" dirty="0">
                <a:solidFill>
                  <a:schemeClr val="bg1"/>
                </a:solidFill>
                <a:effectLst/>
                <a:latin typeface="Consolas" panose="020B0609020204030204" pitchFamily="49" charset="0"/>
              </a:rPr>
              <a:t> in a file named after the adopted method</a:t>
            </a:r>
            <a:r>
              <a:rPr lang="en-US" b="0" dirty="0">
                <a:solidFill>
                  <a:srgbClr val="CE9178"/>
                </a:solidFill>
                <a:effectLst/>
                <a:latin typeface="Consolas" panose="020B0609020204030204" pitchFamily="49" charset="0"/>
              </a:rPr>
              <a:t>.</a:t>
            </a:r>
          </a:p>
          <a:p>
            <a:pPr marL="285750" indent="-285750" algn="just">
              <a:buFont typeface="Wingdings" panose="05000000000000000000" pitchFamily="2" charset="2"/>
              <a:buChar char="§"/>
            </a:pPr>
            <a:endParaRPr lang="en-US" b="0" dirty="0">
              <a:solidFill>
                <a:srgbClr val="CE9178"/>
              </a:solidFill>
              <a:effectLst/>
              <a:latin typeface="Consolas" panose="020B0609020204030204" pitchFamily="49" charset="0"/>
            </a:endParaRPr>
          </a:p>
          <a:p>
            <a:pPr marL="285750" indent="-285750">
              <a:buFont typeface="Wingdings" panose="05000000000000000000" pitchFamily="2" charset="2"/>
              <a:buChar char="§"/>
            </a:pPr>
            <a:r>
              <a:rPr lang="en-US" b="0" dirty="0" err="1">
                <a:solidFill>
                  <a:srgbClr val="CE9178"/>
                </a:solidFill>
                <a:effectLst/>
                <a:latin typeface="Consolas" panose="020B0609020204030204" pitchFamily="49" charset="0"/>
              </a:rPr>
              <a:t>base_path</a:t>
            </a:r>
            <a:r>
              <a:rPr lang="en-US" b="0" dirty="0">
                <a:solidFill>
                  <a:srgbClr val="CE9178"/>
                </a:solidFill>
                <a:effectLst/>
                <a:latin typeface="Consolas" panose="020B0609020204030204" pitchFamily="49" charset="0"/>
              </a:rPr>
              <a:t> (str, optional): </a:t>
            </a:r>
            <a:r>
              <a:rPr lang="en-US" b="0" dirty="0">
                <a:solidFill>
                  <a:schemeClr val="bg1"/>
                </a:solidFill>
                <a:effectLst/>
                <a:latin typeface="Consolas" panose="020B0609020204030204" pitchFamily="49" charset="0"/>
              </a:rPr>
              <a:t>Path for saving results (if save_raw_data is 'yes'). </a:t>
            </a:r>
          </a:p>
          <a:p>
            <a:r>
              <a:rPr lang="en-US" dirty="0">
                <a:solidFill>
                  <a:schemeClr val="bg1"/>
                </a:solidFill>
                <a:latin typeface="Consolas" panose="020B0609020204030204" pitchFamily="49" charset="0"/>
              </a:rPr>
              <a:t>                              </a:t>
            </a:r>
            <a:r>
              <a:rPr lang="en-US" b="0" dirty="0">
                <a:solidFill>
                  <a:schemeClr val="bg1"/>
                </a:solidFill>
                <a:effectLst/>
                <a:latin typeface="Consolas" panose="020B0609020204030204" pitchFamily="49" charset="0"/>
              </a:rPr>
              <a:t>Defaults to </a:t>
            </a:r>
            <a:r>
              <a:rPr lang="en-US" b="0" dirty="0" err="1">
                <a:solidFill>
                  <a:schemeClr val="bg1"/>
                </a:solidFill>
                <a:effectLst/>
                <a:latin typeface="Consolas" panose="020B0609020204030204" pitchFamily="49" charset="0"/>
              </a:rPr>
              <a:t>np.nan</a:t>
            </a:r>
            <a:r>
              <a:rPr lang="en-US" b="0" dirty="0">
                <a:solidFill>
                  <a:schemeClr val="bg1"/>
                </a:solidFill>
                <a:effectLst/>
                <a:latin typeface="Consolas" panose="020B0609020204030204" pitchFamily="49" charset="0"/>
              </a:rPr>
              <a:t>.</a:t>
            </a:r>
          </a:p>
          <a:p>
            <a:endParaRPr lang="en-US" b="0" dirty="0">
              <a:solidFill>
                <a:srgbClr val="FFFFFF"/>
              </a:solidFill>
              <a:effectLst/>
              <a:latin typeface="Consolas" panose="020B0609020204030204" pitchFamily="49" charset="0"/>
            </a:endParaRPr>
          </a:p>
          <a:p>
            <a:r>
              <a:rPr lang="en-US" b="0" dirty="0">
                <a:solidFill>
                  <a:srgbClr val="CE9178"/>
                </a:solidFill>
                <a:effectLst/>
                <a:latin typeface="Consolas" panose="020B0609020204030204" pitchFamily="49" charset="0"/>
              </a:rPr>
              <a:t>                                       </a:t>
            </a:r>
            <a:endParaRPr lang="en-US" b="0" dirty="0">
              <a:solidFill>
                <a:schemeClr val="bg1"/>
              </a:solidFill>
              <a:effectLst/>
              <a:latin typeface="Consolas" panose="020B0609020204030204" pitchFamily="49" charset="0"/>
            </a:endParaRPr>
          </a:p>
          <a:p>
            <a:pPr marL="0" indent="0">
              <a:buNone/>
            </a:pPr>
            <a:endParaRPr lang="en-US" dirty="0">
              <a:solidFill>
                <a:srgbClr val="9CDCFE"/>
              </a:solidFill>
              <a:latin typeface="Consolas" panose="020B0609020204030204" pitchFamily="49" charset="0"/>
            </a:endParaRPr>
          </a:p>
          <a:p>
            <a:pPr marL="0" indent="0">
              <a:buNone/>
            </a:pPr>
            <a:endParaRPr lang="en-US" sz="18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216003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838200" y="228600"/>
            <a:ext cx="5638800" cy="5948363"/>
          </a:xfrm>
        </p:spPr>
        <p:txBody>
          <a:bodyPr/>
          <a:lstStyle/>
          <a:p>
            <a:pPr marL="0" indent="0">
              <a:buNone/>
            </a:pPr>
            <a:endParaRPr lang="en-US" b="1" dirty="0">
              <a:solidFill>
                <a:srgbClr val="6796E6"/>
              </a:solidFill>
              <a:latin typeface="Consolas" panose="020B0609020204030204" pitchFamily="49" charset="0"/>
            </a:endParaRPr>
          </a:p>
          <a:p>
            <a:pPr marL="0" indent="0">
              <a:buNone/>
            </a:pPr>
            <a:endParaRPr lang="en-US" b="1" dirty="0">
              <a:solidFill>
                <a:srgbClr val="6796E6"/>
              </a:solidFill>
              <a:effectLst/>
              <a:latin typeface="Consolas" panose="020B0609020204030204" pitchFamily="49" charset="0"/>
            </a:endParaRPr>
          </a:p>
          <a:p>
            <a:pPr marL="0" indent="0">
              <a:buNone/>
            </a:pPr>
            <a:endParaRPr lang="en-US" b="1" dirty="0">
              <a:solidFill>
                <a:srgbClr val="6796E6"/>
              </a:solidFill>
              <a:latin typeface="Consolas" panose="020B0609020204030204" pitchFamily="49" charset="0"/>
            </a:endParaRPr>
          </a:p>
          <a:p>
            <a:pPr marL="0" indent="0">
              <a:buNone/>
            </a:pPr>
            <a:endParaRPr lang="en-US" sz="5500" b="1" dirty="0">
              <a:solidFill>
                <a:srgbClr val="6796E6"/>
              </a:solidFill>
              <a:latin typeface="Consolas" panose="020B0609020204030204" pitchFamily="49" charset="0"/>
            </a:endParaRPr>
          </a:p>
          <a:p>
            <a:pPr marL="0" indent="0">
              <a:buNone/>
            </a:pPr>
            <a:r>
              <a:rPr lang="en-US" sz="5500" b="1" dirty="0">
                <a:solidFill>
                  <a:srgbClr val="6796E6"/>
                </a:solidFill>
                <a:latin typeface="Consolas" panose="020B0609020204030204" pitchFamily="49" charset="0"/>
              </a:rPr>
              <a:t>End</a:t>
            </a:r>
            <a:endParaRPr lang="en-US" sz="5500"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endParaRPr lang="en-US" b="0" dirty="0">
              <a:solidFill>
                <a:srgbClr val="FFFFFF"/>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040631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solidFill>
                  <a:schemeClr val="bg2">
                    <a:lumMod val="60000"/>
                    <a:lumOff val="40000"/>
                  </a:schemeClr>
                </a:solidFill>
              </a:rPr>
              <a:t>T</a:t>
            </a:r>
            <a:r>
              <a:rPr lang="en-GB" dirty="0">
                <a:solidFill>
                  <a:schemeClr val="bg2">
                    <a:lumMod val="60000"/>
                    <a:lumOff val="40000"/>
                  </a:schemeClr>
                </a:solidFill>
              </a:rPr>
              <a:t>he Challenge</a:t>
            </a:r>
            <a:endParaRPr dirty="0">
              <a:solidFill>
                <a:schemeClr val="bg2">
                  <a:lumMod val="60000"/>
                  <a:lumOff val="40000"/>
                </a:schemeClr>
              </a:solidFill>
            </a:endParaRPr>
          </a:p>
        </p:txBody>
      </p:sp>
      <p:sp>
        <p:nvSpPr>
          <p:cNvPr id="72" name="Google Shape;72;p16"/>
          <p:cNvSpPr txBox="1">
            <a:spLocks noGrp="1"/>
          </p:cNvSpPr>
          <p:nvPr>
            <p:ph type="body" idx="1"/>
          </p:nvPr>
        </p:nvSpPr>
        <p:spPr>
          <a:xfrm>
            <a:off x="415599" y="1471319"/>
            <a:ext cx="11919275" cy="5079320"/>
          </a:xfrm>
          <a:prstGeom prst="rect">
            <a:avLst/>
          </a:prstGeom>
        </p:spPr>
        <p:txBody>
          <a:bodyPr spcFirstLastPara="1" vert="horz" wrap="square" lIns="121900" tIns="121900" rIns="121900" bIns="121900" rtlCol="0" anchor="t" anchorCtr="0">
            <a:normAutofit/>
          </a:bodyPr>
          <a:lstStyle/>
          <a:p>
            <a:pPr marL="457200" indent="-457200"/>
            <a:r>
              <a:rPr lang="en-GB" dirty="0">
                <a:solidFill>
                  <a:schemeClr val="bg2">
                    <a:lumMod val="60000"/>
                    <a:lumOff val="40000"/>
                  </a:schemeClr>
                </a:solidFill>
              </a:rPr>
              <a:t>For a low-speed NACA 2412 </a:t>
            </a:r>
            <a:r>
              <a:rPr lang="en-GB" dirty="0" err="1">
                <a:solidFill>
                  <a:schemeClr val="bg2">
                    <a:lumMod val="60000"/>
                    <a:lumOff val="40000"/>
                  </a:schemeClr>
                </a:solidFill>
              </a:rPr>
              <a:t>airfoil</a:t>
            </a:r>
            <a:r>
              <a:rPr lang="en-GB" dirty="0">
                <a:solidFill>
                  <a:schemeClr val="bg2">
                    <a:lumMod val="60000"/>
                    <a:lumOff val="40000"/>
                  </a:schemeClr>
                </a:solidFill>
              </a:rPr>
              <a:t> with</a:t>
            </a:r>
          </a:p>
          <a:p>
            <a:pPr marL="1066785" lvl="1" indent="-457200"/>
            <a:r>
              <a:rPr lang="en-GB" dirty="0">
                <a:solidFill>
                  <a:schemeClr val="bg2">
                    <a:lumMod val="60000"/>
                    <a:lumOff val="40000"/>
                  </a:schemeClr>
                </a:solidFill>
              </a:rPr>
              <a:t>Simple flap starting at 70% chord and hinged at the midpoint</a:t>
            </a:r>
          </a:p>
          <a:p>
            <a:pPr marL="1066785" lvl="1" indent="-457200"/>
            <a:r>
              <a:rPr lang="en-GB" dirty="0">
                <a:solidFill>
                  <a:schemeClr val="bg2">
                    <a:lumMod val="60000"/>
                    <a:lumOff val="40000"/>
                  </a:schemeClr>
                </a:solidFill>
              </a:rPr>
              <a:t>At nominally zero degree of angle of attack</a:t>
            </a:r>
          </a:p>
          <a:p>
            <a:pPr marL="1066785" lvl="1" indent="-457200"/>
            <a:endParaRPr lang="en-GB" dirty="0">
              <a:solidFill>
                <a:schemeClr val="bg2">
                  <a:lumMod val="60000"/>
                  <a:lumOff val="40000"/>
                </a:schemeClr>
              </a:solidFill>
            </a:endParaRPr>
          </a:p>
          <a:p>
            <a:pPr marL="1066785" lvl="1" indent="-457200"/>
            <a:endParaRPr lang="en-GB" dirty="0">
              <a:solidFill>
                <a:schemeClr val="bg2">
                  <a:lumMod val="60000"/>
                  <a:lumOff val="40000"/>
                </a:schemeClr>
              </a:solidFill>
            </a:endParaRPr>
          </a:p>
          <a:p>
            <a:pPr marL="1066785" lvl="1" indent="-457200"/>
            <a:r>
              <a:rPr lang="en-GB" b="1" u="sng" dirty="0">
                <a:solidFill>
                  <a:schemeClr val="bg2">
                    <a:lumMod val="60000"/>
                    <a:lumOff val="40000"/>
                  </a:schemeClr>
                </a:solidFill>
              </a:rPr>
              <a:t>Is the lift coefficient in the range 0.155 to 0.265.</a:t>
            </a:r>
          </a:p>
          <a:p>
            <a:pPr marL="1066785" lvl="1" indent="-457200"/>
            <a:r>
              <a:rPr lang="en-GB" b="1" u="sng" dirty="0">
                <a:solidFill>
                  <a:schemeClr val="bg2">
                    <a:lumMod val="60000"/>
                    <a:lumOff val="40000"/>
                  </a:schemeClr>
                </a:solidFill>
              </a:rPr>
              <a:t>Is the moment coefficient (about the quarter chord)) in the range -0.050 to -0.044.</a:t>
            </a:r>
          </a:p>
          <a:p>
            <a:pPr marL="1066785" lvl="1" indent="-457200"/>
            <a:endParaRPr lang="en-GB" b="1" u="sng" dirty="0">
              <a:solidFill>
                <a:schemeClr val="bg2">
                  <a:lumMod val="60000"/>
                  <a:lumOff val="40000"/>
                </a:schemeClr>
              </a:solidFill>
            </a:endParaRPr>
          </a:p>
          <a:p>
            <a:pPr marL="1066785" lvl="1" indent="-457200"/>
            <a:endParaRPr lang="en-GB" dirty="0">
              <a:solidFill>
                <a:schemeClr val="bg2">
                  <a:lumMod val="60000"/>
                  <a:lumOff val="40000"/>
                </a:schemeClr>
              </a:solidFill>
            </a:endParaRPr>
          </a:p>
          <a:p>
            <a:pPr marL="1066785" lvl="1" indent="-457200"/>
            <a:r>
              <a:rPr lang="en-GB" dirty="0">
                <a:solidFill>
                  <a:schemeClr val="bg2">
                    <a:lumMod val="60000"/>
                    <a:lumOff val="40000"/>
                  </a:schemeClr>
                </a:solidFill>
              </a:rPr>
              <a:t>To standardise </a:t>
            </a:r>
            <a:r>
              <a:rPr lang="en-US" dirty="0">
                <a:solidFill>
                  <a:schemeClr val="bg2">
                    <a:lumMod val="60000"/>
                    <a:lumOff val="40000"/>
                  </a:schemeClr>
                </a:solidFill>
              </a:rPr>
              <a:t>the challenge, a particular version of XFOIL is used.</a:t>
            </a:r>
          </a:p>
          <a:p>
            <a:pPr marL="1066785" lvl="1" indent="-457200"/>
            <a:r>
              <a:rPr lang="en-US" dirty="0">
                <a:solidFill>
                  <a:schemeClr val="bg2">
                    <a:lumMod val="60000"/>
                    <a:lumOff val="40000"/>
                  </a:schemeClr>
                </a:solidFill>
              </a:rPr>
              <a:t>The discretization error is ignores here but you can read the 2024 AIAA invited papers.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solidFill>
                  <a:schemeClr val="bg2">
                    <a:lumMod val="60000"/>
                    <a:lumOff val="40000"/>
                  </a:schemeClr>
                </a:solidFill>
              </a:rPr>
              <a:t>T</a:t>
            </a:r>
            <a:r>
              <a:rPr lang="en-GB" dirty="0">
                <a:solidFill>
                  <a:schemeClr val="bg2">
                    <a:lumMod val="60000"/>
                    <a:lumOff val="40000"/>
                  </a:schemeClr>
                </a:solidFill>
              </a:rPr>
              <a:t>he Challenge</a:t>
            </a:r>
            <a:endParaRPr dirty="0">
              <a:solidFill>
                <a:schemeClr val="bg2">
                  <a:lumMod val="60000"/>
                  <a:lumOff val="40000"/>
                </a:schemeClr>
              </a:solidFill>
            </a:endParaRPr>
          </a:p>
        </p:txBody>
      </p:sp>
      <p:sp>
        <p:nvSpPr>
          <p:cNvPr id="72" name="Google Shape;72;p16"/>
          <p:cNvSpPr txBox="1">
            <a:spLocks noGrp="1"/>
          </p:cNvSpPr>
          <p:nvPr>
            <p:ph type="body" idx="1"/>
          </p:nvPr>
        </p:nvSpPr>
        <p:spPr>
          <a:xfrm>
            <a:off x="415599" y="1471319"/>
            <a:ext cx="11919275" cy="5079320"/>
          </a:xfrm>
          <a:prstGeom prst="rect">
            <a:avLst/>
          </a:prstGeom>
        </p:spPr>
        <p:txBody>
          <a:bodyPr spcFirstLastPara="1" vert="horz" wrap="square" lIns="121900" tIns="121900" rIns="121900" bIns="121900" rtlCol="0" anchor="t" anchorCtr="0">
            <a:normAutofit fontScale="92500" lnSpcReduction="20000"/>
          </a:bodyPr>
          <a:lstStyle/>
          <a:p>
            <a:pPr marL="457200" indent="-457200"/>
            <a:r>
              <a:rPr lang="en-US" dirty="0">
                <a:solidFill>
                  <a:schemeClr val="bg2">
                    <a:lumMod val="60000"/>
                    <a:lumOff val="40000"/>
                  </a:schemeClr>
                </a:solidFill>
              </a:rPr>
              <a:t>AIAA 2024 relevant papers</a:t>
            </a:r>
          </a:p>
          <a:p>
            <a:pPr marL="1066785" lvl="1" indent="-457200"/>
            <a:r>
              <a:rPr lang="en-US" dirty="0">
                <a:solidFill>
                  <a:schemeClr val="bg2">
                    <a:lumMod val="60000"/>
                    <a:lumOff val="40000"/>
                  </a:schemeClr>
                </a:solidFill>
              </a:rPr>
              <a:t>Cary, A.W., Schaefer, J.A., DeCarlo, E.C., Duque, E.P. and Khurana, M., 2024. Overview of Fluid Dynamics Uncertainty Quantification Challenge Problem and Results. In AIAA SCITECH 2024 Forum (p. 0705).</a:t>
            </a:r>
          </a:p>
          <a:p>
            <a:pPr marL="1066785" lvl="1" indent="-457200"/>
            <a:r>
              <a:rPr lang="en-US" dirty="0">
                <a:solidFill>
                  <a:schemeClr val="bg2">
                    <a:lumMod val="60000"/>
                    <a:lumOff val="40000"/>
                  </a:schemeClr>
                </a:solidFill>
              </a:rPr>
              <a:t>Hristov, P.O., Ioannou, I. and Ferson, S., 2024. How to Exploit What We Know About Input and Model: A Trans-probabilistic Approach to the 2022 AIAA UQ Challenge. In AIAA SCITECH 2024 Forum (p. 0944).</a:t>
            </a:r>
          </a:p>
          <a:p>
            <a:pPr marL="1066785" lvl="1" indent="-457200"/>
            <a:r>
              <a:rPr lang="en-US" dirty="0" err="1">
                <a:solidFill>
                  <a:schemeClr val="bg2">
                    <a:lumMod val="60000"/>
                    <a:lumOff val="40000"/>
                  </a:schemeClr>
                </a:solidFill>
              </a:rPr>
              <a:t>Bhaduri</a:t>
            </a:r>
            <a:r>
              <a:rPr lang="en-US" dirty="0">
                <a:solidFill>
                  <a:schemeClr val="bg2">
                    <a:lumMod val="60000"/>
                    <a:lumOff val="40000"/>
                  </a:schemeClr>
                </a:solidFill>
              </a:rPr>
              <a:t>, A., Ravi, S.K., </a:t>
            </a:r>
            <a:r>
              <a:rPr lang="en-US" dirty="0" err="1">
                <a:solidFill>
                  <a:schemeClr val="bg2">
                    <a:lumMod val="60000"/>
                    <a:lumOff val="40000"/>
                  </a:schemeClr>
                </a:solidFill>
              </a:rPr>
              <a:t>Pidaparthi</a:t>
            </a:r>
            <a:r>
              <a:rPr lang="en-US" dirty="0">
                <a:solidFill>
                  <a:schemeClr val="bg2">
                    <a:lumMod val="60000"/>
                    <a:lumOff val="40000"/>
                  </a:schemeClr>
                </a:solidFill>
              </a:rPr>
              <a:t>, B.K., Jacobs, R., Pandita, P., Zhang, F., Ghosh, S., </a:t>
            </a:r>
            <a:r>
              <a:rPr lang="en-US" dirty="0" err="1">
                <a:solidFill>
                  <a:schemeClr val="bg2">
                    <a:lumMod val="60000"/>
                    <a:lumOff val="40000"/>
                  </a:schemeClr>
                </a:solidFill>
              </a:rPr>
              <a:t>Tsilifis</a:t>
            </a:r>
            <a:r>
              <a:rPr lang="en-US" dirty="0">
                <a:solidFill>
                  <a:schemeClr val="bg2">
                    <a:lumMod val="60000"/>
                    <a:lumOff val="40000"/>
                  </a:schemeClr>
                </a:solidFill>
              </a:rPr>
              <a:t>, P., Luan, L., </a:t>
            </a:r>
            <a:r>
              <a:rPr lang="en-US" dirty="0" err="1">
                <a:solidFill>
                  <a:schemeClr val="bg2">
                    <a:lumMod val="60000"/>
                    <a:lumOff val="40000"/>
                  </a:schemeClr>
                </a:solidFill>
              </a:rPr>
              <a:t>Pilania</a:t>
            </a:r>
            <a:r>
              <a:rPr lang="en-US" dirty="0">
                <a:solidFill>
                  <a:schemeClr val="bg2">
                    <a:lumMod val="60000"/>
                    <a:lumOff val="40000"/>
                  </a:schemeClr>
                </a:solidFill>
              </a:rPr>
              <a:t>, G. and Amer, A.W., 2024. A probabilistic framework for uncertainty quantification in the presence of aleatory and epistemic inputs: Application to sailplane payload delivery. In AIAA SCITECH 2024 Forum (p. 0943).</a:t>
            </a:r>
          </a:p>
          <a:p>
            <a:pPr marL="1066785" lvl="1" indent="-457200"/>
            <a:r>
              <a:rPr lang="en-US" dirty="0">
                <a:solidFill>
                  <a:schemeClr val="bg2">
                    <a:lumMod val="60000"/>
                    <a:lumOff val="40000"/>
                  </a:schemeClr>
                </a:solidFill>
              </a:rPr>
              <a:t>Parekh, J. and </a:t>
            </a:r>
            <a:r>
              <a:rPr lang="en-US" dirty="0" err="1">
                <a:solidFill>
                  <a:schemeClr val="bg2">
                    <a:lumMod val="60000"/>
                    <a:lumOff val="40000"/>
                  </a:schemeClr>
                </a:solidFill>
              </a:rPr>
              <a:t>Bekemeyer</a:t>
            </a:r>
            <a:r>
              <a:rPr lang="en-US" dirty="0">
                <a:solidFill>
                  <a:schemeClr val="bg2">
                    <a:lumMod val="60000"/>
                    <a:lumOff val="40000"/>
                  </a:schemeClr>
                </a:solidFill>
              </a:rPr>
              <a:t>, P., 2024. A Surrogate-based Approach for a Comprehensive UQ Analysis in CFD. In AIAA SCITECH 2024 Forum (p. 0707).</a:t>
            </a:r>
          </a:p>
          <a:p>
            <a:pPr marL="1066785" lvl="1" indent="-457200"/>
            <a:r>
              <a:rPr lang="en-US" dirty="0" err="1">
                <a:solidFill>
                  <a:schemeClr val="bg2">
                    <a:lumMod val="60000"/>
                    <a:lumOff val="40000"/>
                  </a:schemeClr>
                </a:solidFill>
              </a:rPr>
              <a:t>Rumpfkeil</a:t>
            </a:r>
            <a:r>
              <a:rPr lang="en-US" dirty="0">
                <a:solidFill>
                  <a:schemeClr val="bg2">
                    <a:lumMod val="60000"/>
                    <a:lumOff val="40000"/>
                  </a:schemeClr>
                </a:solidFill>
              </a:rPr>
              <a:t>, M.P. and Sundararajan, A., 2024. Multi-Fidelity Sparse Polynomial Chaos Surrogate Models Applied to the UQ Challenge Problem. In AIAA SCITECH 2024 Forum (p. 0708).</a:t>
            </a:r>
          </a:p>
          <a:p>
            <a:pPr marL="1066785" lvl="1" indent="-457200"/>
            <a:r>
              <a:rPr lang="en-US" dirty="0">
                <a:solidFill>
                  <a:schemeClr val="bg2">
                    <a:lumMod val="60000"/>
                    <a:lumOff val="40000"/>
                  </a:schemeClr>
                </a:solidFill>
              </a:rPr>
              <a:t>Schaefer, J.A., Cary, A.W. and Khurana, M., 2024. Surrogate Model and Discretization Error Impacts on the Fluid Dynamics Uncertainty Quantification Challenge Problem. In AIAA SCITECH 2024 Forum (p. 0706).</a:t>
            </a:r>
          </a:p>
          <a:p>
            <a:pPr marL="1066785" lvl="1" indent="-457200"/>
            <a:r>
              <a:rPr lang="en-US" dirty="0">
                <a:solidFill>
                  <a:schemeClr val="bg2">
                    <a:lumMod val="60000"/>
                    <a:lumOff val="40000"/>
                  </a:schemeClr>
                </a:solidFill>
              </a:rPr>
              <a:t>Shaw, S., 2024. MBDA Approach to the AIAA Uncertainty Quantification Challenge Problem. In AIAA SCITECH 2024 Forum (p. 0709).</a:t>
            </a:r>
          </a:p>
        </p:txBody>
      </p:sp>
    </p:spTree>
    <p:extLst>
      <p:ext uri="{BB962C8B-B14F-4D97-AF65-F5344CB8AC3E}">
        <p14:creationId xmlns:p14="http://schemas.microsoft.com/office/powerpoint/2010/main" val="354410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dirty="0">
                <a:solidFill>
                  <a:schemeClr val="bg2">
                    <a:lumMod val="60000"/>
                    <a:lumOff val="40000"/>
                  </a:schemeClr>
                </a:solidFill>
              </a:rPr>
              <a:t>Uncertainties </a:t>
            </a:r>
            <a:endParaRPr dirty="0">
              <a:solidFill>
                <a:schemeClr val="bg2">
                  <a:lumMod val="60000"/>
                  <a:lumOff val="40000"/>
                </a:schemeClr>
              </a:solidFill>
            </a:endParaRPr>
          </a:p>
        </p:txBody>
      </p:sp>
      <p:sp>
        <p:nvSpPr>
          <p:cNvPr id="72" name="Google Shape;72;p16"/>
          <p:cNvSpPr txBox="1">
            <a:spLocks noGrp="1"/>
          </p:cNvSpPr>
          <p:nvPr>
            <p:ph type="body" idx="1"/>
          </p:nvPr>
        </p:nvSpPr>
        <p:spPr>
          <a:xfrm>
            <a:off x="415599" y="1471319"/>
            <a:ext cx="11919275" cy="5079320"/>
          </a:xfrm>
          <a:prstGeom prst="rect">
            <a:avLst/>
          </a:prstGeom>
        </p:spPr>
        <p:txBody>
          <a:bodyPr spcFirstLastPara="1" vert="horz" wrap="square" lIns="121900" tIns="121900" rIns="121900" bIns="121900" rtlCol="0" anchor="t" anchorCtr="0">
            <a:normAutofit fontScale="92500" lnSpcReduction="10000"/>
          </a:bodyPr>
          <a:lstStyle/>
          <a:p>
            <a:pPr marL="457200" indent="-457200"/>
            <a:r>
              <a:rPr lang="en-US" dirty="0">
                <a:solidFill>
                  <a:schemeClr val="bg2">
                    <a:lumMod val="60000"/>
                    <a:lumOff val="40000"/>
                  </a:schemeClr>
                </a:solidFill>
              </a:rPr>
              <a:t>Speed and Reynolds Number: </a:t>
            </a:r>
          </a:p>
          <a:p>
            <a:pPr marL="1066785" lvl="1" indent="-457200"/>
            <a:r>
              <a:rPr lang="en-US" dirty="0">
                <a:solidFill>
                  <a:schemeClr val="bg2">
                    <a:lumMod val="60000"/>
                    <a:lumOff val="40000"/>
                  </a:schemeClr>
                </a:solidFill>
              </a:rPr>
              <a:t>Mach number is considered low enough that compressibility will not contribute to the analysis.</a:t>
            </a:r>
          </a:p>
          <a:p>
            <a:pPr marL="1066785" lvl="1" indent="-457200"/>
            <a:r>
              <a:rPr lang="en-US" dirty="0">
                <a:solidFill>
                  <a:schemeClr val="bg2">
                    <a:lumMod val="60000"/>
                    <a:lumOff val="40000"/>
                  </a:schemeClr>
                </a:solidFill>
              </a:rPr>
              <a:t>The exact speed is unknown, which leads to uncertainty in the Reynolds number. </a:t>
            </a:r>
          </a:p>
          <a:p>
            <a:pPr marL="457200" indent="-457200"/>
            <a:r>
              <a:rPr lang="en-US" dirty="0">
                <a:solidFill>
                  <a:schemeClr val="bg2">
                    <a:lumMod val="60000"/>
                    <a:lumOff val="40000"/>
                  </a:schemeClr>
                </a:solidFill>
              </a:rPr>
              <a:t>Airfoil Condition:</a:t>
            </a:r>
          </a:p>
          <a:p>
            <a:pPr marL="1066785" lvl="1" indent="-457200"/>
            <a:r>
              <a:rPr lang="en-US" dirty="0">
                <a:solidFill>
                  <a:schemeClr val="bg2">
                    <a:lumMod val="60000"/>
                    <a:lumOff val="40000"/>
                  </a:schemeClr>
                </a:solidFill>
              </a:rPr>
              <a:t> The exact condition of the airfoil's surface is unknown due to</a:t>
            </a:r>
          </a:p>
          <a:p>
            <a:pPr marL="1676369" lvl="2" indent="-457200"/>
            <a:r>
              <a:rPr lang="en-US" dirty="0">
                <a:solidFill>
                  <a:schemeClr val="bg2">
                    <a:lumMod val="60000"/>
                    <a:lumOff val="40000"/>
                  </a:schemeClr>
                </a:solidFill>
              </a:rPr>
              <a:t>Aeroelastic deformation (how the wing bends under aerodynamic load)</a:t>
            </a:r>
          </a:p>
          <a:p>
            <a:pPr marL="1676369" lvl="2" indent="-457200"/>
            <a:r>
              <a:rPr lang="en-US" dirty="0">
                <a:solidFill>
                  <a:schemeClr val="bg2">
                    <a:lumMod val="60000"/>
                    <a:lumOff val="40000"/>
                  </a:schemeClr>
                </a:solidFill>
              </a:rPr>
              <a:t>Surface ripples</a:t>
            </a:r>
          </a:p>
          <a:p>
            <a:pPr marL="1676369" lvl="2" indent="-457200"/>
            <a:r>
              <a:rPr lang="en-US" dirty="0">
                <a:solidFill>
                  <a:schemeClr val="bg2">
                    <a:lumMod val="60000"/>
                    <a:lumOff val="40000"/>
                  </a:schemeClr>
                </a:solidFill>
              </a:rPr>
              <a:t>Surface contamination (dirt, bugs, etc.) </a:t>
            </a:r>
          </a:p>
          <a:p>
            <a:pPr marL="457200" indent="-457200"/>
            <a:r>
              <a:rPr lang="en-US" dirty="0">
                <a:solidFill>
                  <a:schemeClr val="bg2">
                    <a:lumMod val="60000"/>
                    <a:lumOff val="40000"/>
                  </a:schemeClr>
                </a:solidFill>
              </a:rPr>
              <a:t>Angle of Attack: </a:t>
            </a:r>
          </a:p>
          <a:p>
            <a:pPr marL="1066785" lvl="1" indent="-457200"/>
            <a:r>
              <a:rPr lang="en-US" dirty="0">
                <a:solidFill>
                  <a:schemeClr val="bg2">
                    <a:lumMod val="60000"/>
                    <a:lumOff val="40000"/>
                  </a:schemeClr>
                </a:solidFill>
              </a:rPr>
              <a:t>The angle between the airfoil and the oncoming airflow is uncertain due to: </a:t>
            </a:r>
          </a:p>
          <a:p>
            <a:pPr marL="1676369" lvl="2" indent="-457200"/>
            <a:r>
              <a:rPr lang="en-US" dirty="0">
                <a:solidFill>
                  <a:schemeClr val="bg2">
                    <a:lumMod val="60000"/>
                    <a:lumOff val="40000"/>
                  </a:schemeClr>
                </a:solidFill>
              </a:rPr>
              <a:t>wind gusts</a:t>
            </a:r>
          </a:p>
          <a:p>
            <a:pPr marL="1676369" lvl="2" indent="-457200"/>
            <a:r>
              <a:rPr lang="en-US" dirty="0">
                <a:solidFill>
                  <a:schemeClr val="bg2">
                    <a:lumMod val="60000"/>
                    <a:lumOff val="40000"/>
                  </a:schemeClr>
                </a:solidFill>
              </a:rPr>
              <a:t>Aeroelastic twist (how the wing twists under load)</a:t>
            </a:r>
          </a:p>
          <a:p>
            <a:pPr marL="1676369" lvl="2" indent="-457200"/>
            <a:r>
              <a:rPr lang="en-US" dirty="0">
                <a:solidFill>
                  <a:schemeClr val="bg2">
                    <a:lumMod val="60000"/>
                    <a:lumOff val="40000"/>
                  </a:schemeClr>
                </a:solidFill>
              </a:rPr>
              <a:t>Uncertainty in how the aircraft's pitch changes with velocity</a:t>
            </a:r>
          </a:p>
          <a:p>
            <a:pPr marL="457200" indent="-457200"/>
            <a:r>
              <a:rPr lang="en-US" dirty="0">
                <a:solidFill>
                  <a:schemeClr val="bg2">
                    <a:lumMod val="60000"/>
                    <a:lumOff val="40000"/>
                  </a:schemeClr>
                </a:solidFill>
              </a:rPr>
              <a:t>Flap Deflection: </a:t>
            </a:r>
          </a:p>
          <a:p>
            <a:pPr marL="1066785" lvl="1" indent="-457200"/>
            <a:r>
              <a:rPr lang="en-US" dirty="0">
                <a:solidFill>
                  <a:schemeClr val="bg2">
                    <a:lumMod val="60000"/>
                    <a:lumOff val="40000"/>
                  </a:schemeClr>
                </a:solidFill>
              </a:rPr>
              <a:t>The position of the flaps on the wing can vary due to aerodynamic loads or other settings, further influencing the airfoil's performance.</a:t>
            </a:r>
          </a:p>
        </p:txBody>
      </p:sp>
    </p:spTree>
    <p:extLst>
      <p:ext uri="{BB962C8B-B14F-4D97-AF65-F5344CB8AC3E}">
        <p14:creationId xmlns:p14="http://schemas.microsoft.com/office/powerpoint/2010/main" val="2955011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dirty="0">
                <a:solidFill>
                  <a:schemeClr val="bg2">
                    <a:lumMod val="60000"/>
                    <a:lumOff val="40000"/>
                  </a:schemeClr>
                </a:solidFill>
              </a:rPr>
              <a:t>Problem parameterisation</a:t>
            </a:r>
            <a:endParaRPr dirty="0">
              <a:solidFill>
                <a:schemeClr val="bg2">
                  <a:lumMod val="60000"/>
                  <a:lumOff val="40000"/>
                </a:schemeClr>
              </a:solidFill>
            </a:endParaRPr>
          </a:p>
        </p:txBody>
      </p:sp>
      <p:sp>
        <p:nvSpPr>
          <p:cNvPr id="72" name="Google Shape;72;p16"/>
          <p:cNvSpPr txBox="1">
            <a:spLocks noGrp="1"/>
          </p:cNvSpPr>
          <p:nvPr>
            <p:ph type="body" idx="1"/>
          </p:nvPr>
        </p:nvSpPr>
        <p:spPr>
          <a:xfrm>
            <a:off x="415600" y="1536633"/>
            <a:ext cx="11776400" cy="5079320"/>
          </a:xfrm>
          <a:prstGeom prst="rect">
            <a:avLst/>
          </a:prstGeom>
        </p:spPr>
        <p:txBody>
          <a:bodyPr spcFirstLastPara="1" vert="horz" wrap="square" lIns="121900" tIns="121900" rIns="121900" bIns="121900" rtlCol="0" anchor="t" anchorCtr="0">
            <a:normAutofit lnSpcReduction="10000"/>
          </a:bodyPr>
          <a:lstStyle/>
          <a:p>
            <a:pPr marL="0" indent="0">
              <a:buNone/>
            </a:pPr>
            <a:r>
              <a:rPr lang="en-GB" dirty="0">
                <a:solidFill>
                  <a:schemeClr val="bg2">
                    <a:lumMod val="60000"/>
                    <a:lumOff val="40000"/>
                  </a:schemeClr>
                </a:solidFill>
              </a:rPr>
              <a:t>The problem is parameterised by 5 inputs (chord is taken to be a unit length):</a:t>
            </a:r>
            <a:endParaRPr dirty="0">
              <a:solidFill>
                <a:schemeClr val="bg2">
                  <a:lumMod val="60000"/>
                  <a:lumOff val="40000"/>
                </a:schemeClr>
              </a:solidFill>
            </a:endParaRPr>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spcAft>
                <a:spcPts val="1600"/>
              </a:spcAft>
              <a:buClr>
                <a:schemeClr val="dk1"/>
              </a:buClr>
              <a:buSzPts val="1100"/>
              <a:buNone/>
            </a:pPr>
            <a:r>
              <a:rPr lang="en-GB" sz="1432" dirty="0"/>
              <a:t>*</a:t>
            </a:r>
          </a:p>
          <a:p>
            <a:pPr marL="0" indent="0">
              <a:spcBef>
                <a:spcPts val="1600"/>
              </a:spcBef>
              <a:spcAft>
                <a:spcPts val="1600"/>
              </a:spcAft>
              <a:buClr>
                <a:schemeClr val="dk1"/>
              </a:buClr>
              <a:buSzPts val="1100"/>
              <a:buNone/>
            </a:pPr>
            <a:r>
              <a:rPr lang="el-GR" sz="1432" dirty="0">
                <a:solidFill>
                  <a:schemeClr val="bg2">
                    <a:lumMod val="90000"/>
                  </a:schemeClr>
                </a:solidFill>
              </a:rPr>
              <a:t>*</a:t>
            </a:r>
            <a:r>
              <a:rPr lang="en-GB" sz="1432" dirty="0">
                <a:solidFill>
                  <a:schemeClr val="bg2">
                    <a:lumMod val="90000"/>
                  </a:schemeClr>
                </a:solidFill>
              </a:rPr>
              <a:t>Epistemic intervals correspond to ±3 standard deviations (99.7% probability mass) of the corresponding distributions.</a:t>
            </a:r>
            <a:endParaRPr sz="1432" dirty="0">
              <a:solidFill>
                <a:schemeClr val="bg2">
                  <a:lumMod val="90000"/>
                </a:schemeClr>
              </a:solidFill>
            </a:endParaRPr>
          </a:p>
        </p:txBody>
      </p:sp>
      <p:graphicFrame>
        <p:nvGraphicFramePr>
          <p:cNvPr id="73" name="Google Shape;73;p16"/>
          <p:cNvGraphicFramePr/>
          <p:nvPr/>
        </p:nvGraphicFramePr>
        <p:xfrm>
          <a:off x="695549" y="2430493"/>
          <a:ext cx="10800901" cy="3291600"/>
        </p:xfrm>
        <a:graphic>
          <a:graphicData uri="http://schemas.openxmlformats.org/drawingml/2006/table">
            <a:tbl>
              <a:tblPr>
                <a:noFill/>
              </a:tblPr>
              <a:tblGrid>
                <a:gridCol w="3123900">
                  <a:extLst>
                    <a:ext uri="{9D8B030D-6E8A-4147-A177-3AD203B41FA5}">
                      <a16:colId xmlns:a16="http://schemas.microsoft.com/office/drawing/2014/main" val="20000"/>
                    </a:ext>
                  </a:extLst>
                </a:gridCol>
                <a:gridCol w="1292467">
                  <a:extLst>
                    <a:ext uri="{9D8B030D-6E8A-4147-A177-3AD203B41FA5}">
                      <a16:colId xmlns:a16="http://schemas.microsoft.com/office/drawing/2014/main" val="20001"/>
                    </a:ext>
                  </a:extLst>
                </a:gridCol>
                <a:gridCol w="1292467">
                  <a:extLst>
                    <a:ext uri="{9D8B030D-6E8A-4147-A177-3AD203B41FA5}">
                      <a16:colId xmlns:a16="http://schemas.microsoft.com/office/drawing/2014/main" val="20002"/>
                    </a:ext>
                  </a:extLst>
                </a:gridCol>
                <a:gridCol w="2714967">
                  <a:extLst>
                    <a:ext uri="{9D8B030D-6E8A-4147-A177-3AD203B41FA5}">
                      <a16:colId xmlns:a16="http://schemas.microsoft.com/office/drawing/2014/main" val="20003"/>
                    </a:ext>
                  </a:extLst>
                </a:gridCol>
                <a:gridCol w="2377100">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r>
                        <a:rPr lang="en-GB" sz="2000" b="1" dirty="0">
                          <a:solidFill>
                            <a:schemeClr val="bg1"/>
                          </a:solidFill>
                        </a:rPr>
                        <a:t>Parameter</a:t>
                      </a:r>
                      <a:endParaRPr sz="2000" b="1"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b="1">
                          <a:solidFill>
                            <a:schemeClr val="bg1"/>
                          </a:solidFill>
                        </a:rPr>
                        <a:t>Symbol</a:t>
                      </a:r>
                      <a:endParaRPr sz="2000" b="1">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b="1">
                          <a:solidFill>
                            <a:schemeClr val="bg1"/>
                          </a:solidFill>
                        </a:rPr>
                        <a:t>Unit</a:t>
                      </a:r>
                      <a:endParaRPr sz="2000" b="1">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b="1" dirty="0">
                          <a:solidFill>
                            <a:schemeClr val="bg1"/>
                          </a:solidFill>
                        </a:rPr>
                        <a:t>Aleatory distribution</a:t>
                      </a:r>
                      <a:endParaRPr sz="2000" b="1"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b="1">
                          <a:solidFill>
                            <a:schemeClr val="bg1"/>
                          </a:solidFill>
                        </a:rPr>
                        <a:t>Epistemic interval*</a:t>
                      </a:r>
                      <a:endParaRPr sz="2000" b="1">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2000" dirty="0">
                          <a:solidFill>
                            <a:schemeClr val="bg1"/>
                          </a:solidFill>
                        </a:rPr>
                        <a:t>Angle of attack</a:t>
                      </a:r>
                      <a:endParaRPr sz="2000"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Clr>
                          <a:schemeClr val="dk1"/>
                        </a:buClr>
                        <a:buSzPts val="1100"/>
                        <a:buFont typeface="Arial"/>
                        <a:buNone/>
                      </a:pPr>
                      <a:r>
                        <a:rPr lang="en-GB" sz="2000" dirty="0">
                          <a:solidFill>
                            <a:schemeClr val="bg1"/>
                          </a:solidFill>
                        </a:rPr>
                        <a:t>⍺</a:t>
                      </a:r>
                      <a:endParaRPr sz="2000"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Degree</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N(0, 0.1)</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[−0.3, 0.3]</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sz="2000">
                          <a:solidFill>
                            <a:schemeClr val="bg1"/>
                          </a:solidFill>
                        </a:rPr>
                        <a:t>Reynolds number</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Re</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ND</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dirty="0">
                          <a:solidFill>
                            <a:schemeClr val="bg1"/>
                          </a:solidFill>
                        </a:rPr>
                        <a:t>N(500 000, 2500) </a:t>
                      </a:r>
                      <a:endParaRPr sz="2000"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Clr>
                          <a:schemeClr val="dk1"/>
                        </a:buClr>
                        <a:buSzPts val="1100"/>
                        <a:buFont typeface="Arial"/>
                        <a:buNone/>
                      </a:pPr>
                      <a:r>
                        <a:rPr lang="en-GB" sz="2000">
                          <a:solidFill>
                            <a:schemeClr val="bg1"/>
                          </a:solidFill>
                        </a:rPr>
                        <a:t>[492500, 507500] </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sz="2000" dirty="0">
                          <a:solidFill>
                            <a:schemeClr val="bg1"/>
                          </a:solidFill>
                        </a:rPr>
                        <a:t>Upper surface trip location</a:t>
                      </a:r>
                      <a:endParaRPr sz="2000"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x</a:t>
                      </a:r>
                      <a:r>
                        <a:rPr lang="en-GB" sz="2000" baseline="-25000">
                          <a:solidFill>
                            <a:schemeClr val="bg1"/>
                          </a:solidFill>
                        </a:rPr>
                        <a:t>tt</a:t>
                      </a:r>
                      <a:endParaRPr sz="2000" baseline="-25000">
                        <a:solidFill>
                          <a:schemeClr val="bg1"/>
                        </a:solidFill>
                      </a:endParaRPr>
                    </a:p>
                  </a:txBody>
                  <a:tcPr marL="121900" marR="121900" marT="121900" marB="121900">
                    <a:lnL w="12700" cmpd="sng">
                      <a:noFill/>
                      <a:prstDash val="solid"/>
                    </a:lnL>
                    <a:lnR w="12700" cmpd="sng">
                      <a:noFill/>
                      <a:prstDash val="solid"/>
                    </a:lnR>
                    <a:lnT w="12700" cmpd="sng">
                      <a:noFill/>
                      <a:prstDash val="soli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ND</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Clr>
                          <a:schemeClr val="dk1"/>
                        </a:buClr>
                        <a:buSzPts val="1100"/>
                        <a:buFont typeface="Arial"/>
                        <a:buNone/>
                      </a:pPr>
                      <a:r>
                        <a:rPr lang="en-GB" sz="2000" dirty="0">
                          <a:solidFill>
                            <a:schemeClr val="bg1"/>
                          </a:solidFill>
                        </a:rPr>
                        <a:t>N(0.3, 0.015)</a:t>
                      </a:r>
                      <a:endParaRPr sz="2000"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[0.255, 0.345] </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GB" sz="2000">
                          <a:solidFill>
                            <a:schemeClr val="bg1"/>
                          </a:solidFill>
                        </a:rPr>
                        <a:t>Lower surface trip location</a:t>
                      </a:r>
                      <a:endParaRPr sz="2000">
                        <a:solidFill>
                          <a:schemeClr val="bg1"/>
                        </a:solidFill>
                      </a:endParaRPr>
                    </a:p>
                  </a:txBody>
                  <a:tcPr marL="121900" marR="121900" marT="121900" marB="12190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Clr>
                          <a:schemeClr val="dk1"/>
                        </a:buClr>
                        <a:buSzPts val="1100"/>
                        <a:buFont typeface="Arial"/>
                        <a:buNone/>
                      </a:pPr>
                      <a:r>
                        <a:rPr lang="en-GB" sz="2000">
                          <a:solidFill>
                            <a:schemeClr val="bg1"/>
                          </a:solidFill>
                        </a:rPr>
                        <a:t>x</a:t>
                      </a:r>
                      <a:r>
                        <a:rPr lang="en-GB" sz="2000" baseline="-25000">
                          <a:solidFill>
                            <a:schemeClr val="bg1"/>
                          </a:solidFill>
                        </a:rPr>
                        <a:t>tb</a:t>
                      </a:r>
                      <a:endParaRPr sz="2000">
                        <a:solidFill>
                          <a:schemeClr val="bg1"/>
                        </a:solidFill>
                      </a:endParaRPr>
                    </a:p>
                  </a:txBody>
                  <a:tcPr marL="121900" marR="121900" marT="121900" marB="12190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ND</a:t>
                      </a:r>
                      <a:endParaRPr sz="2000">
                        <a:solidFill>
                          <a:schemeClr val="bg1"/>
                        </a:solidFill>
                      </a:endParaRPr>
                    </a:p>
                  </a:txBody>
                  <a:tcPr marL="121900" marR="121900" marT="121900" marB="12190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Clr>
                          <a:schemeClr val="dk1"/>
                        </a:buClr>
                        <a:buSzPts val="1100"/>
                        <a:buFont typeface="Arial"/>
                        <a:buNone/>
                      </a:pPr>
                      <a:r>
                        <a:rPr lang="en-GB" sz="2000" dirty="0">
                          <a:solidFill>
                            <a:schemeClr val="bg1"/>
                          </a:solidFill>
                        </a:rPr>
                        <a:t>N(0.7, 0.021)</a:t>
                      </a:r>
                      <a:endParaRPr sz="2000" dirty="0">
                        <a:solidFill>
                          <a:schemeClr val="bg1"/>
                        </a:solidFill>
                      </a:endParaRPr>
                    </a:p>
                  </a:txBody>
                  <a:tcPr marL="121900" marR="121900" marT="121900" marB="121900">
                    <a:lnL w="9525" cap="flat" cmpd="sng">
                      <a:noFill/>
                      <a:prstDash val="solid"/>
                      <a:round/>
                      <a:headEnd type="none" w="sm" len="sm"/>
                      <a:tailEnd type="none" w="sm" len="sm"/>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dirty="0">
                          <a:solidFill>
                            <a:schemeClr val="bg1"/>
                          </a:solidFill>
                        </a:rPr>
                        <a:t>[0.637, 0.763] </a:t>
                      </a:r>
                      <a:endParaRPr sz="2000"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GB" sz="2000" dirty="0">
                          <a:solidFill>
                            <a:schemeClr val="bg1"/>
                          </a:solidFill>
                        </a:rPr>
                        <a:t>Flap deflection</a:t>
                      </a:r>
                      <a:endParaRPr sz="2000" dirty="0">
                        <a:solidFill>
                          <a:schemeClr val="bg1"/>
                        </a:solidFill>
                      </a:endParaRPr>
                    </a:p>
                  </a:txBody>
                  <a:tcPr marL="121900" marR="121900" marT="121900" marB="121900">
                    <a:lnL w="12700" cmpd="sng">
                      <a:noFill/>
                      <a:prstDash val="solid"/>
                    </a:lnL>
                    <a:lnR w="12700" cmpd="sng">
                      <a:noFill/>
                      <a:prstDash val="solid"/>
                    </a:lnR>
                    <a:lnT w="9525"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𝛿</a:t>
                      </a:r>
                      <a:endParaRPr sz="2000">
                        <a:solidFill>
                          <a:schemeClr val="bg1"/>
                        </a:solidFill>
                      </a:endParaRPr>
                    </a:p>
                  </a:txBody>
                  <a:tcPr marL="121900" marR="121900" marT="121900" marB="121900">
                    <a:lnL w="12700" cmpd="sng">
                      <a:noFill/>
                      <a:prstDash val="solid"/>
                    </a:lnL>
                    <a:lnR w="12700" cmpd="sng">
                      <a:noFill/>
                      <a:prstDash val="solid"/>
                    </a:lnR>
                    <a:lnT w="9525"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Degree</a:t>
                      </a:r>
                      <a:endParaRPr sz="2000">
                        <a:solidFill>
                          <a:schemeClr val="bg1"/>
                        </a:solidFill>
                      </a:endParaRPr>
                    </a:p>
                  </a:txBody>
                  <a:tcPr marL="121900" marR="121900" marT="121900" marB="121900">
                    <a:lnL w="12700" cmpd="sng">
                      <a:noFill/>
                      <a:prstDash val="solid"/>
                    </a:lnL>
                    <a:lnR w="12700" cmpd="sng">
                      <a:noFill/>
                      <a:prstDash val="solid"/>
                    </a:lnR>
                    <a:lnT w="9525" cap="flat" cmpd="sng">
                      <a:noFill/>
                      <a:prstDash val="solid"/>
                      <a:round/>
                      <a:headEnd type="none" w="sm" len="sm"/>
                      <a:tailEnd type="none" w="sm" len="sm"/>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a:solidFill>
                            <a:schemeClr val="bg1"/>
                          </a:solidFill>
                        </a:rPr>
                        <a:t>N(0, 0.08)</a:t>
                      </a:r>
                      <a:endParaRPr sz="200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tc>
                  <a:txBody>
                    <a:bodyPr/>
                    <a:lstStyle/>
                    <a:p>
                      <a:pPr marL="0" lvl="0" indent="0" algn="l" rtl="0">
                        <a:spcBef>
                          <a:spcPts val="0"/>
                        </a:spcBef>
                        <a:spcAft>
                          <a:spcPts val="0"/>
                        </a:spcAft>
                        <a:buNone/>
                      </a:pPr>
                      <a:r>
                        <a:rPr lang="en-GB" sz="2000" dirty="0">
                          <a:solidFill>
                            <a:schemeClr val="bg1"/>
                          </a:solidFill>
                        </a:rPr>
                        <a:t>[−0.24, 0.24]</a:t>
                      </a:r>
                      <a:endParaRPr sz="2000" dirty="0">
                        <a:solidFill>
                          <a:schemeClr val="bg1"/>
                        </a:solidFill>
                      </a:endParaRPr>
                    </a:p>
                  </a:txBody>
                  <a:tcPr marL="121900" marR="121900" marT="121900" marB="12190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84892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B02F4-8C77-4C3A-9391-9F243825BCFC}"/>
              </a:ext>
            </a:extLst>
          </p:cNvPr>
          <p:cNvSpPr>
            <a:spLocks noGrp="1"/>
          </p:cNvSpPr>
          <p:nvPr>
            <p:ph idx="1"/>
          </p:nvPr>
        </p:nvSpPr>
        <p:spPr>
          <a:xfrm>
            <a:off x="207551" y="303785"/>
            <a:ext cx="8079274" cy="6381921"/>
          </a:xfrm>
        </p:spPr>
        <p:txBody>
          <a:bodyPr>
            <a:normAutofit lnSpcReduction="10000"/>
          </a:bodyPr>
          <a:lstStyle/>
          <a:p>
            <a:pPr marL="0" indent="0">
              <a:buNone/>
            </a:pPr>
            <a:r>
              <a:rPr lang="en-US" b="1" dirty="0">
                <a:solidFill>
                  <a:srgbClr val="6796E6"/>
                </a:solidFill>
                <a:effectLst/>
                <a:latin typeface="Consolas" panose="020B0609020204030204" pitchFamily="49" charset="0"/>
              </a:rPr>
              <a:t># 3</a:t>
            </a:r>
            <a:r>
              <a:rPr lang="en-US" b="1" baseline="30000" dirty="0">
                <a:solidFill>
                  <a:srgbClr val="6796E6"/>
                </a:solidFill>
                <a:effectLst/>
                <a:latin typeface="Consolas" panose="020B0609020204030204" pitchFamily="49" charset="0"/>
              </a:rPr>
              <a:t>rd</a:t>
            </a:r>
            <a:r>
              <a:rPr lang="en-US" b="1" dirty="0">
                <a:solidFill>
                  <a:srgbClr val="6796E6"/>
                </a:solidFill>
                <a:effectLst/>
                <a:latin typeface="Consolas" panose="020B0609020204030204" pitchFamily="49" charset="0"/>
              </a:rPr>
              <a:t> Problem: Michell Truss</a:t>
            </a:r>
            <a:endParaRPr lang="en-US" b="0" dirty="0">
              <a:solidFill>
                <a:srgbClr val="FFFFFF"/>
              </a:solidFill>
              <a:effectLst/>
              <a:latin typeface="Consolas" panose="020B0609020204030204" pitchFamily="49" charset="0"/>
            </a:endParaRPr>
          </a:p>
          <a:p>
            <a:endParaRPr lang="el-GR" dirty="0"/>
          </a:p>
          <a:p>
            <a:pPr marL="0" indent="0">
              <a:buNone/>
            </a:pPr>
            <a:r>
              <a:rPr lang="en-US" sz="2400" b="1" dirty="0">
                <a:solidFill>
                  <a:srgbClr val="6796E6"/>
                </a:solidFill>
                <a:effectLst/>
                <a:latin typeface="Consolas" panose="020B0609020204030204" pitchFamily="49" charset="0"/>
              </a:rPr>
              <a:t>## Preliminary aircraft propulsion system.</a:t>
            </a:r>
          </a:p>
          <a:p>
            <a:pPr>
              <a:buFont typeface="Wingdings" panose="05000000000000000000" pitchFamily="2" charset="2"/>
              <a:buChar char="§"/>
            </a:pPr>
            <a:r>
              <a:rPr lang="en-US" sz="2000" b="0" dirty="0">
                <a:solidFill>
                  <a:srgbClr val="FFFFFF"/>
                </a:solidFill>
                <a:effectLst/>
                <a:latin typeface="Consolas" panose="020B0609020204030204" pitchFamily="49" charset="0"/>
              </a:rPr>
              <a:t>A motor mount is constructed through procedural geometry modelling.</a:t>
            </a:r>
          </a:p>
          <a:p>
            <a:pPr lvl="1">
              <a:buFont typeface="Wingdings" panose="05000000000000000000" pitchFamily="2" charset="2"/>
              <a:buChar char="§"/>
            </a:pPr>
            <a:r>
              <a:rPr lang="en-US" sz="1800" dirty="0">
                <a:solidFill>
                  <a:srgbClr val="FFFFFF"/>
                </a:solidFill>
                <a:latin typeface="Consolas" panose="020B0609020204030204" pitchFamily="49" charset="0"/>
              </a:rPr>
              <a:t>The aim is to </a:t>
            </a:r>
            <a:r>
              <a:rPr lang="en-US" sz="1800" dirty="0" err="1">
                <a:solidFill>
                  <a:srgbClr val="FFFFFF"/>
                </a:solidFill>
                <a:latin typeface="Consolas" panose="020B0609020204030204" pitchFamily="49" charset="0"/>
              </a:rPr>
              <a:t>minimise</a:t>
            </a:r>
            <a:r>
              <a:rPr lang="en-US" sz="1800" dirty="0">
                <a:solidFill>
                  <a:srgbClr val="FFFFFF"/>
                </a:solidFill>
                <a:latin typeface="Consolas" panose="020B0609020204030204" pitchFamily="49" charset="0"/>
              </a:rPr>
              <a:t> its weight. </a:t>
            </a:r>
            <a:endParaRPr lang="en-US" sz="1800" b="0" dirty="0">
              <a:solidFill>
                <a:srgbClr val="FFFFFF"/>
              </a:solidFill>
              <a:effectLst/>
              <a:latin typeface="Consolas" panose="020B0609020204030204" pitchFamily="49" charset="0"/>
            </a:endParaRPr>
          </a:p>
          <a:p>
            <a:pPr lvl="1">
              <a:buFont typeface="Wingdings" panose="05000000000000000000" pitchFamily="2" charset="2"/>
              <a:buChar char="§"/>
            </a:pPr>
            <a:r>
              <a:rPr lang="en-US" sz="1800" b="0" dirty="0">
                <a:solidFill>
                  <a:srgbClr val="FFFFFF"/>
                </a:solidFill>
                <a:effectLst/>
                <a:latin typeface="Consolas" panose="020B0609020204030204" pitchFamily="49" charset="0"/>
              </a:rPr>
              <a:t>Each side is a stainless steel Michell truss</a:t>
            </a:r>
          </a:p>
          <a:p>
            <a:pPr lvl="1">
              <a:buFont typeface="Wingdings" panose="05000000000000000000" pitchFamily="2" charset="2"/>
              <a:buChar char="§"/>
            </a:pPr>
            <a:r>
              <a:rPr lang="en-US" sz="1800" dirty="0">
                <a:solidFill>
                  <a:srgbClr val="FFFFFF"/>
                </a:solidFill>
                <a:latin typeface="Consolas" panose="020B0609020204030204" pitchFamily="49" charset="0"/>
              </a:rPr>
              <a:t>The topology of each lattice is described by geometric parameters. </a:t>
            </a:r>
          </a:p>
          <a:p>
            <a:pPr lvl="1">
              <a:buFont typeface="Wingdings" panose="05000000000000000000" pitchFamily="2" charset="2"/>
              <a:buChar char="§"/>
            </a:pPr>
            <a:r>
              <a:rPr lang="en-US" sz="1800" b="0" dirty="0">
                <a:solidFill>
                  <a:srgbClr val="FFFFFF"/>
                </a:solidFill>
                <a:effectLst/>
                <a:latin typeface="Consolas" panose="020B0609020204030204" pitchFamily="49" charset="0"/>
              </a:rPr>
              <a:t>Length o</a:t>
            </a:r>
            <a:r>
              <a:rPr lang="en-US" sz="1800" dirty="0">
                <a:solidFill>
                  <a:srgbClr val="FFFFFF"/>
                </a:solidFill>
                <a:latin typeface="Consolas" panose="020B0609020204030204" pitchFamily="49" charset="0"/>
              </a:rPr>
              <a:t>f motor mount, </a:t>
            </a:r>
            <a:r>
              <a:rPr lang="en-US" sz="1800" i="1" dirty="0">
                <a:solidFill>
                  <a:srgbClr val="FFFFFF"/>
                </a:solidFill>
                <a:latin typeface="Consolas" panose="020B0609020204030204" pitchFamily="49" charset="0"/>
              </a:rPr>
              <a:t>L </a:t>
            </a:r>
            <a:r>
              <a:rPr lang="en-US" sz="1800" dirty="0">
                <a:solidFill>
                  <a:srgbClr val="FFFFFF"/>
                </a:solidFill>
                <a:latin typeface="Consolas" panose="020B0609020204030204" pitchFamily="49" charset="0"/>
              </a:rPr>
              <a:t>= 1.9m</a:t>
            </a:r>
          </a:p>
          <a:p>
            <a:pPr lvl="1">
              <a:buFont typeface="Wingdings" panose="05000000000000000000" pitchFamily="2" charset="2"/>
              <a:buChar char="§"/>
            </a:pPr>
            <a:r>
              <a:rPr lang="en-US" sz="1800" dirty="0">
                <a:solidFill>
                  <a:srgbClr val="FFFFFF"/>
                </a:solidFill>
                <a:latin typeface="Consolas" panose="020B0609020204030204" pitchFamily="49" charset="0"/>
              </a:rPr>
              <a:t>A downward load, </a:t>
            </a:r>
            <a:r>
              <a:rPr lang="en-US" sz="1800" i="1" dirty="0">
                <a:solidFill>
                  <a:srgbClr val="FFFFFF"/>
                </a:solidFill>
                <a:latin typeface="Consolas" panose="020B0609020204030204" pitchFamily="49" charset="0"/>
              </a:rPr>
              <a:t>F</a:t>
            </a:r>
            <a:r>
              <a:rPr lang="en-US" sz="1800" dirty="0">
                <a:solidFill>
                  <a:srgbClr val="FFFFFF"/>
                </a:solidFill>
                <a:latin typeface="Consolas" panose="020B0609020204030204" pitchFamily="49" charset="0"/>
              </a:rPr>
              <a:t>, is applied.</a:t>
            </a:r>
          </a:p>
          <a:p>
            <a:pPr lvl="1">
              <a:buFont typeface="Wingdings" panose="05000000000000000000" pitchFamily="2" charset="2"/>
              <a:buChar char="§"/>
            </a:pPr>
            <a:r>
              <a:rPr lang="en-US" sz="1800" dirty="0">
                <a:solidFill>
                  <a:srgbClr val="FFFFFF"/>
                </a:solidFill>
                <a:latin typeface="Consolas" panose="020B0609020204030204" pitchFamily="49" charset="0"/>
              </a:rPr>
              <a:t>Maximum deflection constraint =50mm. </a:t>
            </a:r>
          </a:p>
          <a:p>
            <a:pPr>
              <a:buFont typeface="Wingdings" panose="05000000000000000000" pitchFamily="2" charset="2"/>
              <a:buChar char="§"/>
            </a:pPr>
            <a:r>
              <a:rPr lang="nn-NO" sz="2000" dirty="0">
                <a:solidFill>
                  <a:srgbClr val="FFFFFF"/>
                </a:solidFill>
                <a:latin typeface="Consolas" panose="020B0609020204030204" pitchFamily="49" charset="0"/>
              </a:rPr>
              <a:t>Computational infrastructure is Rhino® 7 via its Grasshopper® visual programming interface. </a:t>
            </a:r>
          </a:p>
          <a:p>
            <a:pPr lvl="1">
              <a:buFont typeface="Wingdings" panose="05000000000000000000" pitchFamily="2" charset="2"/>
              <a:buChar char="§"/>
            </a:pPr>
            <a:r>
              <a:rPr lang="nn-NO" sz="2000" b="0" dirty="0">
                <a:solidFill>
                  <a:schemeClr val="accent2">
                    <a:lumMod val="75000"/>
                  </a:schemeClr>
                </a:solidFill>
                <a:effectLst/>
                <a:latin typeface="Consolas" panose="020B0609020204030204" pitchFamily="49" charset="0"/>
              </a:rPr>
              <a:t>The problem is that the uncertainty can only be propagated through the software Rhino.</a:t>
            </a:r>
          </a:p>
          <a:p>
            <a:pPr lvl="1">
              <a:buFont typeface="Wingdings" panose="05000000000000000000" pitchFamily="2" charset="2"/>
              <a:buChar char="§"/>
            </a:pPr>
            <a:r>
              <a:rPr lang="nn-NO" sz="2000" dirty="0">
                <a:solidFill>
                  <a:schemeClr val="accent2">
                    <a:lumMod val="75000"/>
                  </a:schemeClr>
                </a:solidFill>
                <a:latin typeface="Consolas" panose="020B0609020204030204" pitchFamily="49" charset="0"/>
              </a:rPr>
              <a:t>We could still use the python UP module to obtain the input combinations of endpoint/subinterval reconstitution/sampling/endpoints Cauchy methods.</a:t>
            </a:r>
            <a:endParaRPr lang="en-US" sz="2000" b="0" dirty="0">
              <a:solidFill>
                <a:schemeClr val="accent2">
                  <a:lumMod val="75000"/>
                </a:schemeClr>
              </a:solidFill>
              <a:effectLst/>
              <a:latin typeface="Consolas" panose="020B0609020204030204" pitchFamily="49" charset="0"/>
            </a:endParaRPr>
          </a:p>
          <a:p>
            <a:pPr marL="0" indent="0">
              <a:buNone/>
            </a:pPr>
            <a:endParaRPr lang="en-US" dirty="0"/>
          </a:p>
        </p:txBody>
      </p:sp>
      <p:pic>
        <p:nvPicPr>
          <p:cNvPr id="4" name="Picture 3">
            <a:extLst>
              <a:ext uri="{FF2B5EF4-FFF2-40B4-BE49-F238E27FC236}">
                <a16:creationId xmlns:a16="http://schemas.microsoft.com/office/drawing/2014/main" id="{8BBA6EDE-A7BC-4890-94AE-7F22F797BBB5}"/>
              </a:ext>
            </a:extLst>
          </p:cNvPr>
          <p:cNvPicPr>
            <a:picLocks noChangeAspect="1"/>
          </p:cNvPicPr>
          <p:nvPr/>
        </p:nvPicPr>
        <p:blipFill rotWithShape="1">
          <a:blip r:embed="rId2">
            <a:extLst>
              <a:ext uri="{28A0092B-C50C-407E-A947-70E740481C1C}">
                <a14:useLocalDpi xmlns:a14="http://schemas.microsoft.com/office/drawing/2010/main" val="0"/>
              </a:ext>
            </a:extLst>
          </a:blip>
          <a:srcRect l="52078"/>
          <a:stretch/>
        </p:blipFill>
        <p:spPr>
          <a:xfrm>
            <a:off x="8286825" y="87385"/>
            <a:ext cx="3697624" cy="3256708"/>
          </a:xfrm>
          <a:prstGeom prst="rect">
            <a:avLst/>
          </a:prstGeom>
        </p:spPr>
      </p:pic>
      <p:pic>
        <p:nvPicPr>
          <p:cNvPr id="5" name="Picture 4">
            <a:extLst>
              <a:ext uri="{FF2B5EF4-FFF2-40B4-BE49-F238E27FC236}">
                <a16:creationId xmlns:a16="http://schemas.microsoft.com/office/drawing/2014/main" id="{5CE7F34E-E1CD-4347-8327-0C6BF75C4C08}"/>
              </a:ext>
            </a:extLst>
          </p:cNvPr>
          <p:cNvPicPr>
            <a:picLocks noChangeAspect="1"/>
          </p:cNvPicPr>
          <p:nvPr/>
        </p:nvPicPr>
        <p:blipFill rotWithShape="1">
          <a:blip r:embed="rId2">
            <a:extLst>
              <a:ext uri="{28A0092B-C50C-407E-A947-70E740481C1C}">
                <a14:useLocalDpi xmlns:a14="http://schemas.microsoft.com/office/drawing/2010/main" val="0"/>
              </a:ext>
            </a:extLst>
          </a:blip>
          <a:srcRect r="48714"/>
          <a:stretch/>
        </p:blipFill>
        <p:spPr>
          <a:xfrm>
            <a:off x="8297983" y="3429000"/>
            <a:ext cx="3686466" cy="3256707"/>
          </a:xfrm>
          <a:prstGeom prst="rect">
            <a:avLst/>
          </a:prstGeom>
        </p:spPr>
      </p:pic>
    </p:spTree>
    <p:extLst>
      <p:ext uri="{BB962C8B-B14F-4D97-AF65-F5344CB8AC3E}">
        <p14:creationId xmlns:p14="http://schemas.microsoft.com/office/powerpoint/2010/main" val="2477860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B02F4-8C77-4C3A-9391-9F243825BCFC}"/>
              </a:ext>
            </a:extLst>
          </p:cNvPr>
          <p:cNvSpPr>
            <a:spLocks noGrp="1"/>
          </p:cNvSpPr>
          <p:nvPr>
            <p:ph idx="1"/>
          </p:nvPr>
        </p:nvSpPr>
        <p:spPr>
          <a:xfrm>
            <a:off x="457200" y="352425"/>
            <a:ext cx="5892800" cy="5824538"/>
          </a:xfrm>
        </p:spPr>
        <p:txBody>
          <a:bodyPr>
            <a:normAutofit fontScale="92500" lnSpcReduction="20000"/>
          </a:bodyPr>
          <a:lstStyle/>
          <a:p>
            <a:pPr marL="0" indent="0">
              <a:buNone/>
            </a:pPr>
            <a:r>
              <a:rPr lang="en-US" b="1" dirty="0">
                <a:solidFill>
                  <a:srgbClr val="6796E6"/>
                </a:solidFill>
                <a:effectLst/>
                <a:latin typeface="Consolas" panose="020B0609020204030204" pitchFamily="49" charset="0"/>
              </a:rPr>
              <a:t># Michell Truss</a:t>
            </a:r>
            <a:endParaRPr lang="en-US" b="0" dirty="0">
              <a:solidFill>
                <a:srgbClr val="FFFFFF"/>
              </a:solidFill>
              <a:effectLst/>
              <a:latin typeface="Consolas" panose="020B0609020204030204" pitchFamily="49" charset="0"/>
            </a:endParaRPr>
          </a:p>
          <a:p>
            <a:endParaRPr lang="el-GR" dirty="0"/>
          </a:p>
          <a:p>
            <a:pPr marL="0" indent="0">
              <a:buNone/>
            </a:pPr>
            <a:r>
              <a:rPr lang="en-US" sz="2400" b="1" dirty="0">
                <a:solidFill>
                  <a:srgbClr val="6796E6"/>
                </a:solidFill>
                <a:effectLst/>
                <a:latin typeface="Consolas" panose="020B0609020204030204" pitchFamily="49" charset="0"/>
              </a:rPr>
              <a:t>## Uncertainty </a:t>
            </a:r>
            <a:r>
              <a:rPr lang="en-GB" sz="2400" b="1" dirty="0">
                <a:solidFill>
                  <a:srgbClr val="6796E6"/>
                </a:solidFill>
                <a:effectLst/>
                <a:latin typeface="Consolas" panose="020B0609020204030204" pitchFamily="49" charset="0"/>
              </a:rPr>
              <a:t>Characterisation</a:t>
            </a:r>
          </a:p>
          <a:p>
            <a:pPr marL="0" indent="0">
              <a:buNone/>
            </a:pPr>
            <a:endParaRPr lang="el-GR" sz="2400" b="1" dirty="0">
              <a:solidFill>
                <a:srgbClr val="6796E6"/>
              </a:solidFill>
              <a:latin typeface="Consolas" panose="020B0609020204030204" pitchFamily="49" charset="0"/>
            </a:endParaRPr>
          </a:p>
          <a:p>
            <a:pPr marL="0" indent="0">
              <a:buNone/>
            </a:pPr>
            <a:r>
              <a:rPr lang="en-US" sz="2000" b="0" dirty="0">
                <a:solidFill>
                  <a:srgbClr val="FFFFFF"/>
                </a:solidFill>
                <a:effectLst/>
                <a:latin typeface="Consolas" panose="020B0609020204030204" pitchFamily="49" charset="0"/>
              </a:rPr>
              <a:t>Create 5 uncertain numbers assuming they are intervals with the lower and upper values are seen below</a:t>
            </a:r>
          </a:p>
          <a:p>
            <a:pPr marL="0" indent="0">
              <a:buNone/>
            </a:pPr>
            <a:br>
              <a:rPr lang="en-US" sz="2000" b="0" dirty="0">
                <a:solidFill>
                  <a:srgbClr val="FFFFFF"/>
                </a:solidFill>
                <a:effectLst/>
                <a:latin typeface="Consolas" panose="020B0609020204030204" pitchFamily="49" charset="0"/>
              </a:rPr>
            </a:br>
            <a:r>
              <a:rPr lang="en-US" sz="2000" b="0" dirty="0">
                <a:solidFill>
                  <a:srgbClr val="FFFFFF"/>
                </a:solidFill>
                <a:effectLst/>
                <a:latin typeface="Consolas" panose="020B0609020204030204" pitchFamily="49" charset="0"/>
              </a:rPr>
              <a:t>D = [4, 24]</a:t>
            </a:r>
          </a:p>
          <a:p>
            <a:pPr marL="0" indent="0">
              <a:buNone/>
            </a:pPr>
            <a:endParaRPr lang="en-US" sz="2000" b="0" dirty="0">
              <a:solidFill>
                <a:srgbClr val="FFFFFF"/>
              </a:solidFill>
              <a:effectLst/>
              <a:latin typeface="Consolas" panose="020B0609020204030204" pitchFamily="49" charset="0"/>
            </a:endParaRPr>
          </a:p>
          <a:p>
            <a:pPr marL="0" indent="0">
              <a:buNone/>
            </a:pPr>
            <a:r>
              <a:rPr lang="en-US" sz="2000" b="0" i="1" dirty="0">
                <a:solidFill>
                  <a:srgbClr val="FFFFFF"/>
                </a:solidFill>
                <a:effectLst/>
                <a:latin typeface="Consolas" panose="020B0609020204030204" pitchFamily="49" charset="0"/>
              </a:rPr>
              <a:t>R</a:t>
            </a:r>
            <a:r>
              <a:rPr lang="en-US" sz="1300" b="0" i="1" dirty="0">
                <a:solidFill>
                  <a:srgbClr val="FFFFFF"/>
                </a:solidFill>
                <a:effectLst/>
                <a:latin typeface="Consolas" panose="020B0609020204030204" pitchFamily="49" charset="0"/>
              </a:rPr>
              <a:t>out</a:t>
            </a:r>
            <a:r>
              <a:rPr lang="en-US" sz="2000" b="0" dirty="0">
                <a:solidFill>
                  <a:srgbClr val="FFFFFF"/>
                </a:solidFill>
                <a:effectLst/>
                <a:latin typeface="Consolas" panose="020B0609020204030204" pitchFamily="49" charset="0"/>
              </a:rPr>
              <a:t> = [0.002, 0.008]</a:t>
            </a:r>
          </a:p>
          <a:p>
            <a:pPr marL="0" indent="0">
              <a:buNone/>
            </a:pPr>
            <a:br>
              <a:rPr lang="en-US" sz="2000" b="0" dirty="0">
                <a:solidFill>
                  <a:srgbClr val="FFFFFF"/>
                </a:solidFill>
                <a:effectLst/>
                <a:latin typeface="Consolas" panose="020B0609020204030204" pitchFamily="49" charset="0"/>
              </a:rPr>
            </a:br>
            <a:r>
              <a:rPr lang="en-US" sz="2000" b="0" i="1" dirty="0">
                <a:solidFill>
                  <a:srgbClr val="FFFFFF"/>
                </a:solidFill>
                <a:effectLst/>
                <a:latin typeface="Consolas" panose="020B0609020204030204" pitchFamily="49" charset="0"/>
              </a:rPr>
              <a:t>R</a:t>
            </a:r>
            <a:r>
              <a:rPr lang="en-US" sz="1300" b="0" i="1" dirty="0">
                <a:solidFill>
                  <a:srgbClr val="FFFFFF"/>
                </a:solidFill>
                <a:effectLst/>
                <a:latin typeface="Consolas" panose="020B0609020204030204" pitchFamily="49" charset="0"/>
              </a:rPr>
              <a:t>in</a:t>
            </a:r>
            <a:r>
              <a:rPr lang="en-US" sz="2000" b="0" dirty="0">
                <a:solidFill>
                  <a:srgbClr val="FFFFFF"/>
                </a:solidFill>
                <a:effectLst/>
                <a:latin typeface="Consolas" panose="020B0609020204030204" pitchFamily="49" charset="0"/>
              </a:rPr>
              <a:t> = [0.25, 1.00]</a:t>
            </a:r>
          </a:p>
          <a:p>
            <a:pPr marL="0" indent="0">
              <a:buNone/>
            </a:pPr>
            <a:br>
              <a:rPr lang="en-US" sz="2000" b="0" dirty="0">
                <a:solidFill>
                  <a:srgbClr val="FFFFFF"/>
                </a:solidFill>
                <a:effectLst/>
                <a:latin typeface="Consolas" panose="020B0609020204030204" pitchFamily="49" charset="0"/>
              </a:rPr>
            </a:br>
            <a:r>
              <a:rPr lang="en-US" sz="2000" b="0" i="1" dirty="0">
                <a:solidFill>
                  <a:srgbClr val="FFFFFF"/>
                </a:solidFill>
                <a:effectLst/>
                <a:latin typeface="Consolas" panose="020B0609020204030204" pitchFamily="49" charset="0"/>
              </a:rPr>
              <a:t>R</a:t>
            </a:r>
            <a:r>
              <a:rPr lang="en-US" sz="1300" b="0" i="1" dirty="0">
                <a:solidFill>
                  <a:srgbClr val="FFFFFF"/>
                </a:solidFill>
                <a:effectLst/>
                <a:latin typeface="Consolas" panose="020B0609020204030204" pitchFamily="49" charset="0"/>
              </a:rPr>
              <a:t>in2</a:t>
            </a:r>
            <a:r>
              <a:rPr lang="en-US" sz="2000" b="0" dirty="0">
                <a:solidFill>
                  <a:srgbClr val="FFFFFF"/>
                </a:solidFill>
                <a:effectLst/>
                <a:latin typeface="Consolas" panose="020B0609020204030204" pitchFamily="49" charset="0"/>
              </a:rPr>
              <a:t> = [0.25, 1.00]</a:t>
            </a:r>
          </a:p>
          <a:p>
            <a:pPr marL="0" indent="0">
              <a:buNone/>
            </a:pPr>
            <a:br>
              <a:rPr lang="en-US" sz="2000" b="0" dirty="0">
                <a:solidFill>
                  <a:srgbClr val="FFFFFF"/>
                </a:solidFill>
                <a:effectLst/>
                <a:latin typeface="Consolas" panose="020B0609020204030204" pitchFamily="49" charset="0"/>
              </a:rPr>
            </a:br>
            <a:r>
              <a:rPr lang="en-US" sz="2000" b="0" i="1" dirty="0">
                <a:solidFill>
                  <a:srgbClr val="FFFFFF"/>
                </a:solidFill>
                <a:effectLst/>
                <a:latin typeface="Consolas" panose="020B0609020204030204" pitchFamily="49" charset="0"/>
              </a:rPr>
              <a:t>F</a:t>
            </a:r>
            <a:r>
              <a:rPr lang="en-US" sz="2000" b="0" dirty="0">
                <a:solidFill>
                  <a:srgbClr val="FFFFFF"/>
                </a:solidFill>
                <a:effectLst/>
                <a:latin typeface="Consolas" panose="020B0609020204030204" pitchFamily="49" charset="0"/>
              </a:rPr>
              <a:t> = [15, 25] </a:t>
            </a:r>
            <a:r>
              <a:rPr lang="en-US" sz="2000" b="0" dirty="0" err="1">
                <a:solidFill>
                  <a:srgbClr val="FFFFFF"/>
                </a:solidFill>
                <a:effectLst/>
                <a:latin typeface="Consolas" panose="020B0609020204030204" pitchFamily="49" charset="0"/>
              </a:rPr>
              <a:t>kN</a:t>
            </a:r>
            <a:endParaRPr lang="en-US" sz="2000" b="0" dirty="0">
              <a:solidFill>
                <a:srgbClr val="FFFFFF"/>
              </a:solidFill>
              <a:effectLst/>
              <a:latin typeface="Consolas" panose="020B0609020204030204" pitchFamily="49" charset="0"/>
            </a:endParaRPr>
          </a:p>
          <a:p>
            <a:pPr marL="0" indent="0">
              <a:buNone/>
            </a:pPr>
            <a:br>
              <a:rPr lang="en-US" sz="2000" b="0" dirty="0">
                <a:solidFill>
                  <a:srgbClr val="FFFFFF"/>
                </a:solidFill>
                <a:effectLst/>
                <a:latin typeface="Consolas" panose="020B0609020204030204" pitchFamily="49" charset="0"/>
              </a:rPr>
            </a:br>
            <a:r>
              <a:rPr lang="en-US" sz="1600" b="0" dirty="0">
                <a:solidFill>
                  <a:srgbClr val="FFFFFF"/>
                </a:solidFill>
                <a:effectLst/>
                <a:latin typeface="Consolas" panose="020B0609020204030204" pitchFamily="49" charset="0"/>
              </a:rPr>
              <a:t> </a:t>
            </a:r>
          </a:p>
          <a:p>
            <a:pPr marL="0" indent="0">
              <a:buNone/>
            </a:pPr>
            <a:endParaRPr lang="en-US" sz="2400" b="0" dirty="0">
              <a:solidFill>
                <a:srgbClr val="FFFFFF"/>
              </a:solidFill>
              <a:effectLst/>
              <a:latin typeface="Consolas" panose="020B0609020204030204" pitchFamily="49" charset="0"/>
            </a:endParaRPr>
          </a:p>
          <a:p>
            <a:pPr marL="0" indent="0">
              <a:buNone/>
            </a:pPr>
            <a:endParaRPr lang="en-US" dirty="0"/>
          </a:p>
        </p:txBody>
      </p:sp>
      <p:pic>
        <p:nvPicPr>
          <p:cNvPr id="4" name="Picture 3">
            <a:extLst>
              <a:ext uri="{FF2B5EF4-FFF2-40B4-BE49-F238E27FC236}">
                <a16:creationId xmlns:a16="http://schemas.microsoft.com/office/drawing/2014/main" id="{FF9E24FE-374B-46FD-9FAF-A2B022323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0" y="2548784"/>
            <a:ext cx="5746242" cy="2848716"/>
          </a:xfrm>
          <a:prstGeom prst="rect">
            <a:avLst/>
          </a:prstGeom>
        </p:spPr>
      </p:pic>
    </p:spTree>
    <p:extLst>
      <p:ext uri="{BB962C8B-B14F-4D97-AF65-F5344CB8AC3E}">
        <p14:creationId xmlns:p14="http://schemas.microsoft.com/office/powerpoint/2010/main" val="2722452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B02F4-8C77-4C3A-9391-9F243825BCFC}"/>
              </a:ext>
            </a:extLst>
          </p:cNvPr>
          <p:cNvSpPr>
            <a:spLocks noGrp="1"/>
          </p:cNvSpPr>
          <p:nvPr>
            <p:ph idx="1"/>
          </p:nvPr>
        </p:nvSpPr>
        <p:spPr>
          <a:xfrm>
            <a:off x="457199" y="352425"/>
            <a:ext cx="11575144" cy="5824538"/>
          </a:xfrm>
        </p:spPr>
        <p:txBody>
          <a:bodyPr>
            <a:normAutofit/>
          </a:bodyPr>
          <a:lstStyle/>
          <a:p>
            <a:pPr marL="0" indent="0">
              <a:buNone/>
            </a:pPr>
            <a:r>
              <a:rPr lang="en-US" b="1" dirty="0">
                <a:solidFill>
                  <a:srgbClr val="6796E6"/>
                </a:solidFill>
                <a:effectLst/>
                <a:latin typeface="Consolas" panose="020B0609020204030204" pitchFamily="49" charset="0"/>
              </a:rPr>
              <a:t># Michell Truss</a:t>
            </a:r>
            <a:endParaRPr lang="en-US" b="0" dirty="0">
              <a:solidFill>
                <a:srgbClr val="FFFFFF"/>
              </a:solidFill>
              <a:effectLst/>
              <a:latin typeface="Consolas" panose="020B0609020204030204" pitchFamily="49" charset="0"/>
            </a:endParaRPr>
          </a:p>
          <a:p>
            <a:endParaRPr lang="el-GR" dirty="0"/>
          </a:p>
          <a:p>
            <a:pPr marL="0" indent="0">
              <a:buNone/>
            </a:pPr>
            <a:r>
              <a:rPr lang="en-US" sz="2400" b="1" dirty="0">
                <a:solidFill>
                  <a:srgbClr val="6796E6"/>
                </a:solidFill>
                <a:effectLst/>
                <a:latin typeface="Consolas" panose="020B0609020204030204" pitchFamily="49" charset="0"/>
              </a:rPr>
              <a:t>## </a:t>
            </a:r>
            <a:r>
              <a:rPr lang="en-US" sz="2400" b="1" dirty="0">
                <a:solidFill>
                  <a:srgbClr val="6796E6"/>
                </a:solidFill>
                <a:latin typeface="Consolas" panose="020B0609020204030204" pitchFamily="49" charset="0"/>
              </a:rPr>
              <a:t>Epistemic </a:t>
            </a:r>
            <a:r>
              <a:rPr lang="en-US" sz="2400" b="1" dirty="0">
                <a:solidFill>
                  <a:srgbClr val="6796E6"/>
                </a:solidFill>
                <a:effectLst/>
                <a:latin typeface="Consolas" panose="020B0609020204030204" pitchFamily="49" charset="0"/>
              </a:rPr>
              <a:t>Uncertainty </a:t>
            </a:r>
            <a:r>
              <a:rPr lang="en-GB" sz="2400" b="1" dirty="0">
                <a:solidFill>
                  <a:srgbClr val="6796E6"/>
                </a:solidFill>
                <a:effectLst/>
                <a:latin typeface="Consolas" panose="020B0609020204030204" pitchFamily="49" charset="0"/>
              </a:rPr>
              <a:t>Characterisation</a:t>
            </a:r>
          </a:p>
          <a:p>
            <a:pPr marL="0" indent="0">
              <a:buNone/>
            </a:pPr>
            <a:endParaRPr lang="el-GR" sz="2400" b="1" dirty="0">
              <a:solidFill>
                <a:srgbClr val="6796E6"/>
              </a:solidFill>
              <a:latin typeface="Consolas" panose="020B0609020204030204" pitchFamily="49" charset="0"/>
            </a:endParaRPr>
          </a:p>
          <a:p>
            <a:pPr marL="0" indent="0">
              <a:buNone/>
            </a:pPr>
            <a:r>
              <a:rPr lang="en-US" sz="1700" b="0" dirty="0">
                <a:solidFill>
                  <a:srgbClr val="C586C0"/>
                </a:solidFill>
                <a:effectLst/>
                <a:latin typeface="Consolas" panose="020B0609020204030204" pitchFamily="49" charset="0"/>
              </a:rPr>
              <a:t>from</a:t>
            </a:r>
            <a:r>
              <a:rPr lang="en-US" sz="1700" b="0" dirty="0">
                <a:solidFill>
                  <a:srgbClr val="FFFFFF"/>
                </a:solidFill>
                <a:effectLst/>
                <a:latin typeface="Consolas" panose="020B0609020204030204" pitchFamily="49" charset="0"/>
              </a:rPr>
              <a:t> </a:t>
            </a:r>
            <a:r>
              <a:rPr lang="en-US" sz="1700" b="0" dirty="0" err="1">
                <a:solidFill>
                  <a:srgbClr val="4EC9B0"/>
                </a:solidFill>
                <a:effectLst/>
                <a:latin typeface="Consolas" panose="020B0609020204030204" pitchFamily="49" charset="0"/>
              </a:rPr>
              <a:t>PyUncertainNumber</a:t>
            </a:r>
            <a:r>
              <a:rPr lang="en-US" sz="1700" b="0" dirty="0" err="1">
                <a:solidFill>
                  <a:srgbClr val="FFFFFF"/>
                </a:solidFill>
                <a:effectLst/>
                <a:latin typeface="Consolas" panose="020B0609020204030204" pitchFamily="49" charset="0"/>
              </a:rPr>
              <a:t>.</a:t>
            </a:r>
            <a:r>
              <a:rPr lang="en-US" sz="1700" b="0" dirty="0" err="1">
                <a:solidFill>
                  <a:srgbClr val="4EC9B0"/>
                </a:solidFill>
                <a:effectLst/>
                <a:latin typeface="Consolas" panose="020B0609020204030204" pitchFamily="49" charset="0"/>
              </a:rPr>
              <a:t>characterisation</a:t>
            </a:r>
            <a:r>
              <a:rPr lang="en-US" sz="1700" b="0" dirty="0" err="1">
                <a:solidFill>
                  <a:srgbClr val="FFFFFF"/>
                </a:solidFill>
                <a:effectLst/>
                <a:latin typeface="Consolas" panose="020B0609020204030204" pitchFamily="49" charset="0"/>
              </a:rPr>
              <a:t>.</a:t>
            </a:r>
            <a:r>
              <a:rPr lang="en-US" sz="1700" b="0" dirty="0" err="1">
                <a:solidFill>
                  <a:srgbClr val="4EC9B0"/>
                </a:solidFill>
                <a:effectLst/>
                <a:latin typeface="Consolas" panose="020B0609020204030204" pitchFamily="49" charset="0"/>
              </a:rPr>
              <a:t>uncertainNumber</a:t>
            </a:r>
            <a:r>
              <a:rPr lang="en-US" sz="1700" b="0" dirty="0">
                <a:solidFill>
                  <a:srgbClr val="FFFFFF"/>
                </a:solidFill>
                <a:effectLst/>
                <a:latin typeface="Consolas" panose="020B0609020204030204" pitchFamily="49" charset="0"/>
              </a:rPr>
              <a:t> </a:t>
            </a:r>
            <a:r>
              <a:rPr lang="en-US" sz="1700" b="0" dirty="0">
                <a:solidFill>
                  <a:srgbClr val="C586C0"/>
                </a:solidFill>
                <a:effectLst/>
                <a:latin typeface="Consolas" panose="020B0609020204030204" pitchFamily="49" charset="0"/>
              </a:rPr>
              <a:t>import</a:t>
            </a:r>
            <a:r>
              <a:rPr lang="en-US" sz="1700" b="0" dirty="0">
                <a:solidFill>
                  <a:srgbClr val="FFFFFF"/>
                </a:solidFill>
                <a:effectLst/>
                <a:latin typeface="Consolas" panose="020B0609020204030204" pitchFamily="49" charset="0"/>
              </a:rPr>
              <a:t> </a:t>
            </a:r>
            <a:r>
              <a:rPr lang="en-US" sz="1700" b="0" dirty="0" err="1">
                <a:solidFill>
                  <a:srgbClr val="4EC9B0"/>
                </a:solidFill>
                <a:effectLst/>
                <a:latin typeface="Consolas" panose="020B0609020204030204" pitchFamily="49" charset="0"/>
              </a:rPr>
              <a:t>UncertainNumber</a:t>
            </a:r>
            <a:r>
              <a:rPr lang="en-US" sz="1700" b="0" dirty="0">
                <a:solidFill>
                  <a:srgbClr val="FFFFFF"/>
                </a:solidFill>
                <a:effectLst/>
                <a:latin typeface="Consolas" panose="020B0609020204030204" pitchFamily="49" charset="0"/>
              </a:rPr>
              <a:t> </a:t>
            </a:r>
            <a:r>
              <a:rPr lang="en-US" sz="1700" b="0" dirty="0">
                <a:solidFill>
                  <a:srgbClr val="C586C0"/>
                </a:solidFill>
                <a:effectLst/>
                <a:latin typeface="Consolas" panose="020B0609020204030204" pitchFamily="49" charset="0"/>
              </a:rPr>
              <a:t>as</a:t>
            </a:r>
            <a:r>
              <a:rPr lang="en-US" sz="1700" b="0" dirty="0">
                <a:solidFill>
                  <a:srgbClr val="FFFFFF"/>
                </a:solidFill>
                <a:effectLst/>
                <a:latin typeface="Consolas" panose="020B0609020204030204" pitchFamily="49" charset="0"/>
              </a:rPr>
              <a:t> </a:t>
            </a:r>
            <a:r>
              <a:rPr lang="en-US" sz="1700" b="0" dirty="0">
                <a:solidFill>
                  <a:srgbClr val="4EC9B0"/>
                </a:solidFill>
                <a:effectLst/>
                <a:latin typeface="Consolas" panose="020B0609020204030204" pitchFamily="49" charset="0"/>
              </a:rPr>
              <a:t>UN</a:t>
            </a:r>
            <a:endParaRPr lang="en-US" sz="1700" b="0" dirty="0">
              <a:solidFill>
                <a:srgbClr val="FFFFFF"/>
              </a:solidFill>
              <a:effectLst/>
              <a:latin typeface="Consolas" panose="020B0609020204030204" pitchFamily="49" charset="0"/>
            </a:endParaRPr>
          </a:p>
          <a:p>
            <a:pPr marL="0" indent="0">
              <a:buNone/>
            </a:pPr>
            <a:endParaRPr lang="en-GB" sz="1600" b="0" dirty="0">
              <a:solidFill>
                <a:srgbClr val="9CDCFE"/>
              </a:solidFill>
              <a:effectLst/>
              <a:latin typeface="Consolas" panose="020B0609020204030204" pitchFamily="49" charset="0"/>
            </a:endParaRPr>
          </a:p>
          <a:p>
            <a:pPr marL="0" indent="0">
              <a:buNone/>
            </a:pPr>
            <a:r>
              <a:rPr lang="en-GB" sz="1600" b="0" dirty="0">
                <a:solidFill>
                  <a:srgbClr val="9CDCFE"/>
                </a:solidFill>
                <a:effectLst/>
                <a:latin typeface="Consolas" panose="020B0609020204030204" pitchFamily="49" charset="0"/>
              </a:rPr>
              <a:t>D</a:t>
            </a:r>
            <a:r>
              <a:rPr lang="en-GB" sz="1600" b="0" dirty="0">
                <a:solidFill>
                  <a:srgbClr val="FFFFFF"/>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4EC9B0"/>
                </a:solidFill>
                <a:effectLst/>
                <a:latin typeface="Consolas" panose="020B0609020204030204" pitchFamily="49" charset="0"/>
              </a:rPr>
              <a:t>UN</a:t>
            </a:r>
            <a:r>
              <a:rPr lang="en-GB" sz="1600" b="0" dirty="0">
                <a:solidFill>
                  <a:srgbClr val="FFFFFF"/>
                </a:solidFill>
                <a:effectLst/>
                <a:latin typeface="Consolas" panose="020B0609020204030204" pitchFamily="49" charset="0"/>
              </a:rPr>
              <a:t>(</a:t>
            </a:r>
            <a:r>
              <a:rPr lang="en-GB" sz="1600" b="0" dirty="0">
                <a:solidFill>
                  <a:srgbClr val="9CDCFE"/>
                </a:solidFill>
                <a:effectLst/>
                <a:latin typeface="Consolas" panose="020B0609020204030204" pitchFamily="49" charset="0"/>
              </a:rPr>
              <a:t>name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'divisions'</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symbol</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'D'</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essence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'interval'</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bounds</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a:t>
            </a:r>
            <a:r>
              <a:rPr lang="en-GB" sz="1600" b="0" dirty="0">
                <a:solidFill>
                  <a:srgbClr val="B5CEA8"/>
                </a:solidFill>
                <a:effectLst/>
                <a:latin typeface="Consolas" panose="020B0609020204030204" pitchFamily="49" charset="0"/>
              </a:rPr>
              <a:t>4</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24</a:t>
            </a:r>
            <a:r>
              <a:rPr lang="en-GB" sz="1600" b="0" dirty="0">
                <a:solidFill>
                  <a:srgbClr val="FFFFFF"/>
                </a:solidFill>
                <a:effectLst/>
                <a:latin typeface="Consolas" panose="020B0609020204030204" pitchFamily="49" charset="0"/>
              </a:rPr>
              <a:t>]) </a:t>
            </a:r>
          </a:p>
          <a:p>
            <a:pPr marL="0" indent="0">
              <a:buNone/>
            </a:pPr>
            <a:r>
              <a:rPr lang="en-GB" sz="1600" b="0" dirty="0" err="1">
                <a:solidFill>
                  <a:srgbClr val="9CDCFE"/>
                </a:solidFill>
                <a:effectLst/>
                <a:latin typeface="Consolas" panose="020B0609020204030204" pitchFamily="49" charset="0"/>
              </a:rPr>
              <a:t>R_out</a:t>
            </a:r>
            <a:r>
              <a:rPr lang="en-GB" sz="1600" b="0" dirty="0">
                <a:solidFill>
                  <a:srgbClr val="FFFFFF"/>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4EC9B0"/>
                </a:solidFill>
                <a:effectLst/>
                <a:latin typeface="Consolas" panose="020B0609020204030204" pitchFamily="49" charset="0"/>
              </a:rPr>
              <a:t>UN</a:t>
            </a:r>
            <a:r>
              <a:rPr lang="en-GB" sz="1600" b="0" dirty="0">
                <a:solidFill>
                  <a:srgbClr val="FFFFFF"/>
                </a:solidFill>
                <a:effectLst/>
                <a:latin typeface="Consolas" panose="020B0609020204030204" pitchFamily="49" charset="0"/>
              </a:rPr>
              <a:t>(</a:t>
            </a:r>
            <a:r>
              <a:rPr lang="en-GB" sz="1600" b="0" dirty="0">
                <a:solidFill>
                  <a:srgbClr val="9CDCFE"/>
                </a:solidFill>
                <a:effectLst/>
                <a:latin typeface="Consolas" panose="020B0609020204030204" pitchFamily="49" charset="0"/>
              </a:rPr>
              <a:t>name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outer_length_ratio</a:t>
            </a:r>
            <a:r>
              <a:rPr lang="en-GB" sz="1600" b="0" dirty="0">
                <a:solidFill>
                  <a:srgbClr val="CE9178"/>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symbol</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R_out</a:t>
            </a:r>
            <a:r>
              <a:rPr lang="en-GB" sz="1600" b="0" dirty="0">
                <a:solidFill>
                  <a:srgbClr val="CE9178"/>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essence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'interval'</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bounds</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0.002</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0.008</a:t>
            </a:r>
            <a:r>
              <a:rPr lang="en-GB" sz="1600" b="0" dirty="0">
                <a:solidFill>
                  <a:srgbClr val="FFFFFF"/>
                </a:solidFill>
                <a:effectLst/>
                <a:latin typeface="Consolas" panose="020B0609020204030204" pitchFamily="49" charset="0"/>
              </a:rPr>
              <a:t>])</a:t>
            </a:r>
          </a:p>
          <a:p>
            <a:pPr marL="0" indent="0">
              <a:buNone/>
            </a:pPr>
            <a:r>
              <a:rPr lang="en-GB" sz="1600" b="0" dirty="0" err="1">
                <a:solidFill>
                  <a:srgbClr val="9CDCFE"/>
                </a:solidFill>
                <a:effectLst/>
                <a:latin typeface="Consolas" panose="020B0609020204030204" pitchFamily="49" charset="0"/>
              </a:rPr>
              <a:t>R_in</a:t>
            </a:r>
            <a:r>
              <a:rPr lang="en-GB" sz="1600" b="0" dirty="0">
                <a:solidFill>
                  <a:srgbClr val="FFFFFF"/>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4EC9B0"/>
                </a:solidFill>
                <a:effectLst/>
                <a:latin typeface="Consolas" panose="020B0609020204030204" pitchFamily="49" charset="0"/>
              </a:rPr>
              <a:t>UN</a:t>
            </a:r>
            <a:r>
              <a:rPr lang="en-GB" sz="1600" b="0" dirty="0">
                <a:solidFill>
                  <a:srgbClr val="FFFFFF"/>
                </a:solidFill>
                <a:effectLst/>
                <a:latin typeface="Consolas" panose="020B0609020204030204" pitchFamily="49" charset="0"/>
              </a:rPr>
              <a:t>(</a:t>
            </a:r>
            <a:r>
              <a:rPr lang="en-GB" sz="1600" b="0" dirty="0">
                <a:solidFill>
                  <a:srgbClr val="9CDCFE"/>
                </a:solidFill>
                <a:effectLst/>
                <a:latin typeface="Consolas" panose="020B0609020204030204" pitchFamily="49" charset="0"/>
              </a:rPr>
              <a:t>name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inner_outer_ratio</a:t>
            </a:r>
            <a:r>
              <a:rPr lang="en-GB" sz="1600" b="0" dirty="0">
                <a:solidFill>
                  <a:srgbClr val="CE9178"/>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symbol</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R_in</a:t>
            </a:r>
            <a:r>
              <a:rPr lang="en-GB" sz="1600" b="0" dirty="0">
                <a:solidFill>
                  <a:srgbClr val="CE9178"/>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essence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'interval'</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bounds</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0.25</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1.00</a:t>
            </a:r>
            <a:r>
              <a:rPr lang="en-GB" sz="1600" b="0" dirty="0">
                <a:solidFill>
                  <a:srgbClr val="FFFFFF"/>
                </a:solidFill>
                <a:effectLst/>
                <a:latin typeface="Consolas" panose="020B0609020204030204" pitchFamily="49" charset="0"/>
              </a:rPr>
              <a:t>])</a:t>
            </a:r>
          </a:p>
          <a:p>
            <a:pPr marL="0" indent="0">
              <a:buNone/>
            </a:pPr>
            <a:r>
              <a:rPr lang="en-GB" sz="1600" b="0" dirty="0">
                <a:solidFill>
                  <a:srgbClr val="9CDCFE"/>
                </a:solidFill>
                <a:effectLst/>
                <a:latin typeface="Consolas" panose="020B0609020204030204" pitchFamily="49" charset="0"/>
              </a:rPr>
              <a:t>R_in2</a:t>
            </a:r>
            <a:r>
              <a:rPr lang="en-GB" sz="1600" b="0" dirty="0">
                <a:solidFill>
                  <a:srgbClr val="FFFFFF"/>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4EC9B0"/>
                </a:solidFill>
                <a:effectLst/>
                <a:latin typeface="Consolas" panose="020B0609020204030204" pitchFamily="49" charset="0"/>
              </a:rPr>
              <a:t>UN</a:t>
            </a:r>
            <a:r>
              <a:rPr lang="en-GB" sz="1600" b="0" dirty="0">
                <a:solidFill>
                  <a:srgbClr val="FFFFFF"/>
                </a:solidFill>
                <a:effectLst/>
                <a:latin typeface="Consolas" panose="020B0609020204030204" pitchFamily="49" charset="0"/>
              </a:rPr>
              <a:t>(</a:t>
            </a:r>
            <a:r>
              <a:rPr lang="en-GB" sz="1600" b="0" dirty="0">
                <a:solidFill>
                  <a:srgbClr val="9CDCFE"/>
                </a:solidFill>
                <a:effectLst/>
                <a:latin typeface="Consolas" panose="020B0609020204030204" pitchFamily="49" charset="0"/>
              </a:rPr>
              <a:t>name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'inner2_outer_ratio'</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symbol</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'R_in2'</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essence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'interval'</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bounds</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a:t>
            </a:r>
            <a:r>
              <a:rPr lang="en-GB" sz="1600" b="0" dirty="0">
                <a:solidFill>
                  <a:srgbClr val="B5CEA8"/>
                </a:solidFill>
                <a:effectLst/>
                <a:latin typeface="Consolas" panose="020B0609020204030204" pitchFamily="49" charset="0"/>
              </a:rPr>
              <a:t>0.25</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1.00</a:t>
            </a:r>
            <a:r>
              <a:rPr lang="en-GB" sz="1600" b="0" dirty="0">
                <a:solidFill>
                  <a:srgbClr val="FFFFFF"/>
                </a:solidFill>
                <a:effectLst/>
                <a:latin typeface="Consolas" panose="020B0609020204030204" pitchFamily="49" charset="0"/>
              </a:rPr>
              <a:t>])</a:t>
            </a:r>
          </a:p>
          <a:p>
            <a:pPr marL="0" indent="0">
              <a:buNone/>
            </a:pPr>
            <a:r>
              <a:rPr lang="en-GB" sz="1600" b="0" dirty="0">
                <a:solidFill>
                  <a:srgbClr val="9CDCFE"/>
                </a:solidFill>
                <a:effectLst/>
                <a:latin typeface="Consolas" panose="020B0609020204030204" pitchFamily="49" charset="0"/>
              </a:rPr>
              <a:t>F</a:t>
            </a:r>
            <a:r>
              <a:rPr lang="en-GB" sz="1600" b="0" dirty="0">
                <a:solidFill>
                  <a:srgbClr val="FFFFFF"/>
                </a:solidFill>
                <a:effectLst/>
                <a:latin typeface="Consolas" panose="020B0609020204030204" pitchFamily="49" charset="0"/>
              </a:rPr>
              <a:t> </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4EC9B0"/>
                </a:solidFill>
                <a:effectLst/>
                <a:latin typeface="Consolas" panose="020B0609020204030204" pitchFamily="49" charset="0"/>
              </a:rPr>
              <a:t>UN</a:t>
            </a:r>
            <a:r>
              <a:rPr lang="en-GB" sz="1600" b="0" dirty="0">
                <a:solidFill>
                  <a:srgbClr val="FFFFFF"/>
                </a:solidFill>
                <a:effectLst/>
                <a:latin typeface="Consolas" panose="020B0609020204030204" pitchFamily="49" charset="0"/>
              </a:rPr>
              <a:t>(</a:t>
            </a:r>
            <a:r>
              <a:rPr lang="en-GB" sz="1600" b="0" dirty="0">
                <a:solidFill>
                  <a:srgbClr val="9CDCFE"/>
                </a:solidFill>
                <a:effectLst/>
                <a:latin typeface="Consolas" panose="020B0609020204030204" pitchFamily="49" charset="0"/>
              </a:rPr>
              <a:t>name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'vertical force'</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symbol</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'F'</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units</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kN</a:t>
            </a:r>
            <a:r>
              <a:rPr lang="en-GB" sz="1600" b="0" dirty="0">
                <a:solidFill>
                  <a:srgbClr val="CE9178"/>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essence</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'interval'</a:t>
            </a:r>
            <a:r>
              <a:rPr lang="en-GB" sz="1600" b="0" dirty="0">
                <a:solidFill>
                  <a:srgbClr val="FFFFFF"/>
                </a:solidFill>
                <a:effectLst/>
                <a:latin typeface="Consolas" panose="020B0609020204030204" pitchFamily="49" charset="0"/>
              </a:rPr>
              <a:t>, </a:t>
            </a:r>
            <a:r>
              <a:rPr lang="en-GB" sz="1600" b="0" dirty="0">
                <a:solidFill>
                  <a:srgbClr val="9CDCFE"/>
                </a:solidFill>
                <a:effectLst/>
                <a:latin typeface="Consolas" panose="020B0609020204030204" pitchFamily="49" charset="0"/>
              </a:rPr>
              <a:t>bounds</a:t>
            </a:r>
            <a:r>
              <a:rPr lang="en-GB" sz="1600" b="0" dirty="0">
                <a:solidFill>
                  <a:srgbClr val="D4D4D4"/>
                </a:solidFill>
                <a:effectLst/>
                <a:latin typeface="Consolas" panose="020B0609020204030204" pitchFamily="49" charset="0"/>
              </a:rPr>
              <a:t>=</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15</a:t>
            </a:r>
            <a:r>
              <a:rPr lang="en-GB" sz="1600" b="0" dirty="0">
                <a:solidFill>
                  <a:srgbClr val="FFFFFF"/>
                </a:solidFill>
                <a:effectLst/>
                <a:latin typeface="Consolas" panose="020B0609020204030204" pitchFamily="49" charset="0"/>
              </a:rPr>
              <a:t>, </a:t>
            </a:r>
            <a:r>
              <a:rPr lang="en-GB" sz="1600" b="0" dirty="0">
                <a:solidFill>
                  <a:srgbClr val="B5CEA8"/>
                </a:solidFill>
                <a:effectLst/>
                <a:latin typeface="Consolas" panose="020B0609020204030204" pitchFamily="49" charset="0"/>
              </a:rPr>
              <a:t>25</a:t>
            </a:r>
            <a:r>
              <a:rPr lang="en-GB" sz="1600" b="0" dirty="0">
                <a:solidFill>
                  <a:srgbClr val="FFFFFF"/>
                </a:solidFill>
                <a:effectLst/>
                <a:latin typeface="Consolas" panose="020B0609020204030204" pitchFamily="49" charset="0"/>
              </a:rPr>
              <a:t>])</a:t>
            </a:r>
          </a:p>
          <a:p>
            <a:pPr marL="0" indent="0">
              <a:buNone/>
            </a:pPr>
            <a:endParaRPr lang="en-GB" sz="1400" dirty="0">
              <a:solidFill>
                <a:srgbClr val="FFFFFF"/>
              </a:solidFill>
              <a:latin typeface="Consolas" panose="020B0609020204030204" pitchFamily="49" charset="0"/>
            </a:endParaRPr>
          </a:p>
          <a:p>
            <a:pPr marL="0" indent="0">
              <a:buNone/>
            </a:pPr>
            <a:r>
              <a:rPr lang="en-US" sz="2000" b="0" dirty="0" err="1">
                <a:solidFill>
                  <a:srgbClr val="FFFFFF"/>
                </a:solidFill>
                <a:effectLst/>
                <a:latin typeface="Consolas" panose="020B0609020204030204" pitchFamily="49" charset="0"/>
              </a:rPr>
              <a:t>D.display</a:t>
            </a:r>
            <a:r>
              <a:rPr lang="en-US" sz="2000" b="0" dirty="0">
                <a:solidFill>
                  <a:srgbClr val="FFFFFF"/>
                </a:solidFill>
                <a:effectLst/>
                <a:latin typeface="Consolas" panose="020B0609020204030204" pitchFamily="49" charset="0"/>
              </a:rPr>
              <a:t>()</a:t>
            </a:r>
            <a:br>
              <a:rPr lang="en-US" sz="2000" b="0" dirty="0">
                <a:solidFill>
                  <a:srgbClr val="FFFFFF"/>
                </a:solidFill>
                <a:effectLst/>
                <a:latin typeface="Consolas" panose="020B0609020204030204" pitchFamily="49" charset="0"/>
              </a:rPr>
            </a:br>
            <a:r>
              <a:rPr lang="en-US" sz="1600" b="0" dirty="0">
                <a:solidFill>
                  <a:srgbClr val="FFFFFF"/>
                </a:solidFill>
                <a:effectLst/>
                <a:latin typeface="Consolas" panose="020B0609020204030204" pitchFamily="49" charset="0"/>
              </a:rPr>
              <a:t> </a:t>
            </a:r>
          </a:p>
          <a:p>
            <a:pPr marL="0" indent="0">
              <a:buNone/>
            </a:pPr>
            <a:endParaRPr lang="en-US" sz="2400" b="0" dirty="0">
              <a:solidFill>
                <a:srgbClr val="FFFFFF"/>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34149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28599" y="222250"/>
            <a:ext cx="10771910" cy="6184900"/>
          </a:xfrm>
        </p:spPr>
        <p:txBody>
          <a:bodyPr>
            <a:normAutofit/>
          </a:bodyPr>
          <a:lstStyle/>
          <a:p>
            <a:pPr marL="0" indent="0">
              <a:buNone/>
            </a:pPr>
            <a:r>
              <a:rPr lang="en-US" b="1" dirty="0">
                <a:solidFill>
                  <a:srgbClr val="6796E6"/>
                </a:solidFill>
                <a:effectLst/>
                <a:latin typeface="Consolas" panose="020B0609020204030204" pitchFamily="49" charset="0"/>
              </a:rPr>
              <a:t># Aleatory Uncertaint</a:t>
            </a:r>
            <a:r>
              <a:rPr lang="en-US" b="1" dirty="0">
                <a:solidFill>
                  <a:srgbClr val="6796E6"/>
                </a:solidFill>
                <a:latin typeface="Consolas" panose="020B0609020204030204" pitchFamily="49" charset="0"/>
              </a:rPr>
              <a:t>y Propagation – the function </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from</a:t>
            </a:r>
            <a:r>
              <a:rPr lang="en-US" sz="1800" b="0" dirty="0">
                <a:solidFill>
                  <a:srgbClr val="FFFFFF"/>
                </a:solidFill>
                <a:effectLst/>
                <a:latin typeface="Consolas" panose="020B0609020204030204" pitchFamily="49" charset="0"/>
              </a:rPr>
              <a:t> </a:t>
            </a:r>
            <a:r>
              <a:rPr lang="en-US" sz="1800" dirty="0" err="1">
                <a:solidFill>
                  <a:srgbClr val="4EC9B0"/>
                </a:solidFill>
                <a:latin typeface="Consolas" panose="020B0609020204030204" pitchFamily="49" charset="0"/>
              </a:rPr>
              <a:t>p</a:t>
            </a:r>
            <a:r>
              <a:rPr lang="en-US" sz="1800" b="0" dirty="0" err="1">
                <a:solidFill>
                  <a:srgbClr val="4EC9B0"/>
                </a:solidFill>
                <a:effectLst/>
                <a:latin typeface="Consolas" panose="020B0609020204030204" pitchFamily="49" charset="0"/>
              </a:rPr>
              <a:t>yuncertainnumber</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propagation</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uncertaintyPropagation</a:t>
            </a:r>
            <a:r>
              <a:rPr lang="en-US" sz="1800" b="0" dirty="0">
                <a:solidFill>
                  <a:srgbClr val="4EC9B0"/>
                </a:solidFill>
                <a:effectLst/>
                <a:latin typeface="Consolas" panose="020B0609020204030204" pitchFamily="49" charset="0"/>
              </a:rPr>
              <a:t> </a:t>
            </a:r>
            <a:r>
              <a:rPr lang="en-US" sz="1800" b="0" dirty="0">
                <a:solidFill>
                  <a:srgbClr val="C586C0"/>
                </a:solidFill>
                <a:effectLst/>
                <a:latin typeface="Consolas" panose="020B0609020204030204" pitchFamily="49" charset="0"/>
              </a:rPr>
              <a:t>import</a:t>
            </a:r>
            <a:r>
              <a:rPr lang="en-US" sz="1800" b="0" dirty="0">
                <a:solidFill>
                  <a:srgbClr val="FFFFFF"/>
                </a:solidFill>
                <a:effectLst/>
                <a:latin typeface="Consolas" panose="020B0609020204030204" pitchFamily="49" charset="0"/>
              </a:rPr>
              <a:t> </a:t>
            </a:r>
            <a:r>
              <a:rPr lang="en-US" sz="1800" b="0" dirty="0">
                <a:solidFill>
                  <a:srgbClr val="DCDCAA"/>
                </a:solidFill>
                <a:effectLst/>
                <a:latin typeface="Consolas" panose="020B0609020204030204" pitchFamily="49" charset="0"/>
              </a:rPr>
              <a:t>P</a:t>
            </a:r>
            <a:r>
              <a:rPr lang="en-US" sz="1800" dirty="0">
                <a:solidFill>
                  <a:srgbClr val="DCDCAA"/>
                </a:solidFill>
                <a:latin typeface="Consolas" panose="020B0609020204030204" pitchFamily="49" charset="0"/>
              </a:rPr>
              <a:t>ropagation</a:t>
            </a:r>
          </a:p>
          <a:p>
            <a:pPr marL="0" indent="0">
              <a:buNone/>
            </a:pPr>
            <a:endParaRPr lang="en-US" sz="1800" b="0" dirty="0">
              <a:solidFill>
                <a:srgbClr val="DCDCAA"/>
              </a:solidFill>
              <a:effectLst/>
              <a:latin typeface="Consolas" panose="020B0609020204030204" pitchFamily="49" charset="0"/>
            </a:endParaRPr>
          </a:p>
          <a:p>
            <a:pPr marL="0" indent="0">
              <a:buNone/>
            </a:pPr>
            <a:endParaRPr lang="en-US" sz="1200" b="0" dirty="0">
              <a:solidFill>
                <a:srgbClr val="FFFFFF"/>
              </a:solidFill>
              <a:effectLst/>
              <a:latin typeface="Consolas" panose="020B0609020204030204" pitchFamily="49" charset="0"/>
            </a:endParaRPr>
          </a:p>
        </p:txBody>
      </p:sp>
      <p:sp>
        <p:nvSpPr>
          <p:cNvPr id="4" name="TextBox 3">
            <a:extLst>
              <a:ext uri="{FF2B5EF4-FFF2-40B4-BE49-F238E27FC236}">
                <a16:creationId xmlns:a16="http://schemas.microsoft.com/office/drawing/2014/main" id="{E5F3690D-B594-4BD2-8A14-457F58473BF1}"/>
              </a:ext>
            </a:extLst>
          </p:cNvPr>
          <p:cNvSpPr txBox="1"/>
          <p:nvPr/>
        </p:nvSpPr>
        <p:spPr>
          <a:xfrm>
            <a:off x="1191491" y="1739857"/>
            <a:ext cx="9809018" cy="3200876"/>
          </a:xfrm>
          <a:prstGeom prst="rect">
            <a:avLst/>
          </a:prstGeom>
          <a:noFill/>
        </p:spPr>
        <p:txBody>
          <a:bodyPr wrap="square">
            <a:spAutoFit/>
          </a:body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method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marL="285750" indent="-285750">
              <a:buFont typeface="Wingdings" panose="05000000000000000000" pitchFamily="2" charset="2"/>
              <a:buChar char="§"/>
            </a:pPr>
            <a:r>
              <a:rPr lang="en-US" sz="1800" dirty="0">
                <a:solidFill>
                  <a:srgbClr val="D4D4D4"/>
                </a:solidFill>
                <a:latin typeface="Consolas" panose="020B0609020204030204" pitchFamily="49" charset="0"/>
              </a:rPr>
              <a:t>If all uncertain numbers in </a:t>
            </a:r>
            <a:r>
              <a:rPr lang="en-US" sz="1800" dirty="0">
                <a:solidFill>
                  <a:srgbClr val="9CDCFE"/>
                </a:solidFill>
                <a:latin typeface="Consolas" panose="020B0609020204030204" pitchFamily="49" charset="0"/>
              </a:rPr>
              <a:t>vars</a:t>
            </a:r>
            <a:r>
              <a:rPr lang="en-US" sz="1800" dirty="0">
                <a:solidFill>
                  <a:srgbClr val="D4D4D4"/>
                </a:solidFill>
                <a:latin typeface="Consolas" panose="020B0609020204030204" pitchFamily="49" charset="0"/>
              </a:rPr>
              <a:t> are precise probability distributions, the user can select from</a:t>
            </a:r>
          </a:p>
          <a:p>
            <a:pPr marL="742950" lvl="1" indent="-285750">
              <a:buFont typeface="Wingdings" panose="05000000000000000000" pitchFamily="2" charset="2"/>
              <a:buChar char="§"/>
            </a:pPr>
            <a:r>
              <a:rPr lang="en-US" sz="1600" dirty="0">
                <a:solidFill>
                  <a:srgbClr val="9CDCFE"/>
                </a:solidFill>
                <a:latin typeface="Consolas" panose="020B0609020204030204" pitchFamily="49" charset="0"/>
              </a:rPr>
              <a:t>method</a:t>
            </a:r>
            <a:r>
              <a:rPr lang="en-US" sz="1600" dirty="0">
                <a:solidFill>
                  <a:srgbClr val="D4D4D4"/>
                </a:solidFill>
                <a:latin typeface="Consolas" panose="020B0609020204030204" pitchFamily="49" charset="0"/>
              </a:rPr>
              <a:t>: {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m</a:t>
            </a:r>
            <a:r>
              <a:rPr lang="en-US" sz="1600" dirty="0" err="1">
                <a:solidFill>
                  <a:srgbClr val="CE9178"/>
                </a:solidFill>
                <a:latin typeface="Consolas" panose="020B0609020204030204" pitchFamily="49" charset="0"/>
              </a:rPr>
              <a:t>onte_carlo</a:t>
            </a:r>
            <a:r>
              <a:rPr lang="en-US" sz="1600" b="0" dirty="0">
                <a:solidFill>
                  <a:srgbClr val="CE9178"/>
                </a:solidFill>
                <a:effectLst/>
                <a:latin typeface="Consolas" panose="020B0609020204030204" pitchFamily="49" charset="0"/>
              </a:rPr>
              <a:t>", </a:t>
            </a:r>
            <a:endParaRPr lang="en-US" sz="1200" b="0" dirty="0">
              <a:solidFill>
                <a:srgbClr val="FFFFFF"/>
              </a:solidFill>
              <a:effectLst/>
              <a:latin typeface="Consolas" panose="020B0609020204030204" pitchFamily="49" charset="0"/>
            </a:endParaRPr>
          </a:p>
          <a:p>
            <a:pPr lvl="1"/>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l</a:t>
            </a:r>
            <a:r>
              <a:rPr lang="en-US" sz="1600" dirty="0" err="1">
                <a:solidFill>
                  <a:srgbClr val="CE9178"/>
                </a:solidFill>
                <a:latin typeface="Consolas" panose="020B0609020204030204" pitchFamily="49" charset="0"/>
              </a:rPr>
              <a:t>atin_hypercube</a:t>
            </a:r>
            <a:r>
              <a:rPr lang="en-US" sz="1600" b="0" dirty="0">
                <a:solidFill>
                  <a:srgbClr val="CE9178"/>
                </a:solidFill>
                <a:effectLst/>
                <a:latin typeface="Consolas" panose="020B0609020204030204" pitchFamily="49" charset="0"/>
              </a:rPr>
              <a:t>",</a:t>
            </a:r>
          </a:p>
          <a:p>
            <a:pPr lvl="1"/>
            <a:r>
              <a:rPr lang="en-US" sz="1600" b="0" dirty="0">
                <a:solidFill>
                  <a:srgbClr val="CE9178"/>
                </a:solidFill>
                <a:effectLst/>
                <a:latin typeface="Consolas" panose="020B0609020204030204" pitchFamily="49" charset="0"/>
              </a:rPr>
              <a:t>		"</a:t>
            </a:r>
            <a:r>
              <a:rPr lang="en-US" sz="1600" dirty="0" err="1">
                <a:solidFill>
                  <a:srgbClr val="CE9178"/>
                </a:solidFill>
                <a:latin typeface="Consolas" panose="020B0609020204030204" pitchFamily="49" charset="0"/>
              </a:rPr>
              <a:t>t</a:t>
            </a:r>
            <a:r>
              <a:rPr lang="en-US" sz="1600" b="0" dirty="0" err="1">
                <a:solidFill>
                  <a:srgbClr val="CE9178"/>
                </a:solidFill>
                <a:effectLst/>
                <a:latin typeface="Consolas" panose="020B0609020204030204" pitchFamily="49" charset="0"/>
              </a:rPr>
              <a:t>aylor_expansion</a:t>
            </a:r>
            <a:r>
              <a:rPr lang="en-US" sz="1600" b="0" dirty="0">
                <a:solidFill>
                  <a:srgbClr val="CE9178"/>
                </a:solidFill>
                <a:effectLst/>
                <a:latin typeface="Consolas" panose="020B0609020204030204" pitchFamily="49" charset="0"/>
              </a:rPr>
              <a:t>" </a:t>
            </a:r>
            <a:r>
              <a:rPr lang="en-US" sz="1600" b="0" dirty="0">
                <a:solidFill>
                  <a:srgbClr val="7CA668"/>
                </a:solidFill>
                <a:effectLst/>
                <a:latin typeface="Consolas" panose="020B0609020204030204" pitchFamily="49" charset="0"/>
              </a:rPr>
              <a:t># Not implemented yet. </a:t>
            </a:r>
            <a:endParaRPr lang="en-US" sz="1600" b="0" dirty="0">
              <a:solidFill>
                <a:srgbClr val="CE9178"/>
              </a:solidFill>
              <a:effectLst/>
              <a:latin typeface="Consolas" panose="020B0609020204030204" pitchFamily="49" charset="0"/>
            </a:endParaRPr>
          </a:p>
          <a:p>
            <a:pPr lvl="1"/>
            <a:r>
              <a:rPr lang="en-US" sz="1600" dirty="0">
                <a:solidFill>
                  <a:srgbClr val="CE9178"/>
                </a:solidFill>
                <a:latin typeface="Consolas" panose="020B0609020204030204" pitchFamily="49" charset="0"/>
              </a:rPr>
              <a:t>		</a:t>
            </a:r>
            <a:r>
              <a:rPr lang="en-US" sz="1600" dirty="0">
                <a:solidFill>
                  <a:srgbClr val="D4D4D4"/>
                </a:solidFill>
                <a:latin typeface="Consolas" panose="020B0609020204030204" pitchFamily="49" charset="0"/>
              </a:rPr>
              <a:t>}</a:t>
            </a:r>
          </a:p>
          <a:p>
            <a:pPr marL="742950" lvl="1" indent="-285750">
              <a:buFont typeface="Wingdings" panose="05000000000000000000" pitchFamily="2" charset="2"/>
              <a:buChar char="§"/>
            </a:pPr>
            <a:r>
              <a:rPr lang="en-US" sz="1600" dirty="0">
                <a:solidFill>
                  <a:srgbClr val="D4D4D4"/>
                </a:solidFill>
                <a:latin typeface="Consolas" panose="020B0609020204030204" pitchFamily="49" charset="0"/>
              </a:rPr>
              <a:t>Underlying assumption for this version: input variable independence.</a:t>
            </a:r>
          </a:p>
          <a:p>
            <a:pPr marL="742950" lvl="1" indent="-285750">
              <a:buFont typeface="Wingdings" panose="05000000000000000000" pitchFamily="2" charset="2"/>
              <a:buChar char="§"/>
            </a:pPr>
            <a:r>
              <a:rPr lang="en-US" sz="1600" dirty="0">
                <a:solidFill>
                  <a:srgbClr val="D4D4D4"/>
                </a:solidFill>
                <a:latin typeface="Consolas" panose="020B0609020204030204" pitchFamily="49" charset="0"/>
              </a:rPr>
              <a:t>We could </a:t>
            </a:r>
            <a:r>
              <a:rPr lang="en-US" sz="1600" dirty="0" err="1">
                <a:solidFill>
                  <a:srgbClr val="D4D4D4"/>
                </a:solidFill>
                <a:latin typeface="Consolas" panose="020B0609020204030204" pitchFamily="49" charset="0"/>
              </a:rPr>
              <a:t>generalise</a:t>
            </a:r>
            <a:r>
              <a:rPr lang="en-US" sz="1600" dirty="0">
                <a:solidFill>
                  <a:srgbClr val="D4D4D4"/>
                </a:solidFill>
                <a:latin typeface="Consolas" panose="020B0609020204030204" pitchFamily="49" charset="0"/>
              </a:rPr>
              <a:t> to accept a matrix of corrections or dependence functions (copulas)</a:t>
            </a:r>
            <a:r>
              <a:rPr lang="en-US" sz="1200" dirty="0">
                <a:solidFill>
                  <a:srgbClr val="D4D4D4"/>
                </a:solidFill>
                <a:latin typeface="Consolas" panose="020B0609020204030204" pitchFamily="49" charset="0"/>
              </a:rPr>
              <a:t>.</a:t>
            </a:r>
            <a:endParaRPr lang="en-US" sz="1600" b="0" dirty="0">
              <a:solidFill>
                <a:srgbClr val="FFFFFF"/>
              </a:solidFill>
              <a:effectLst/>
              <a:latin typeface="Consolas" panose="020B0609020204030204" pitchFamily="49" charset="0"/>
            </a:endParaRPr>
          </a:p>
          <a:p>
            <a:pPr marL="628650" lvl="1" indent="-171450">
              <a:buFont typeface="Wingdings" panose="05000000000000000000" pitchFamily="2" charset="2"/>
              <a:buChar char="§"/>
            </a:pPr>
            <a:endParaRPr lang="en-GB" dirty="0"/>
          </a:p>
        </p:txBody>
      </p:sp>
    </p:spTree>
    <p:extLst>
      <p:ext uri="{BB962C8B-B14F-4D97-AF65-F5344CB8AC3E}">
        <p14:creationId xmlns:p14="http://schemas.microsoft.com/office/powerpoint/2010/main" val="18703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B02F4-8C77-4C3A-9391-9F243825BCFC}"/>
              </a:ext>
            </a:extLst>
          </p:cNvPr>
          <p:cNvSpPr>
            <a:spLocks noGrp="1"/>
          </p:cNvSpPr>
          <p:nvPr>
            <p:ph idx="1"/>
          </p:nvPr>
        </p:nvSpPr>
        <p:spPr>
          <a:xfrm>
            <a:off x="457199" y="352424"/>
            <a:ext cx="11546115" cy="6418489"/>
          </a:xfrm>
        </p:spPr>
        <p:txBody>
          <a:bodyPr>
            <a:normAutofit/>
          </a:bodyPr>
          <a:lstStyle/>
          <a:p>
            <a:pPr marL="0" indent="0">
              <a:buNone/>
            </a:pPr>
            <a:r>
              <a:rPr lang="en-US" b="1" dirty="0">
                <a:solidFill>
                  <a:srgbClr val="6796E6"/>
                </a:solidFill>
                <a:effectLst/>
                <a:latin typeface="Consolas" panose="020B0609020204030204" pitchFamily="49" charset="0"/>
              </a:rPr>
              <a:t># Michell Truss</a:t>
            </a:r>
            <a:endParaRPr lang="en-US" b="0" dirty="0">
              <a:solidFill>
                <a:srgbClr val="FFFFFF"/>
              </a:solidFill>
              <a:effectLst/>
              <a:latin typeface="Consolas" panose="020B0609020204030204" pitchFamily="49" charset="0"/>
            </a:endParaRPr>
          </a:p>
          <a:p>
            <a:endParaRPr lang="el-GR" dirty="0"/>
          </a:p>
          <a:p>
            <a:pPr marL="0" indent="0">
              <a:buNone/>
            </a:pPr>
            <a:r>
              <a:rPr lang="en-US" sz="2400" b="1" dirty="0">
                <a:solidFill>
                  <a:srgbClr val="6796E6"/>
                </a:solidFill>
                <a:effectLst/>
                <a:latin typeface="Consolas" panose="020B0609020204030204" pitchFamily="49" charset="0"/>
              </a:rPr>
              <a:t>## UC Modelling with fun undefined. </a:t>
            </a:r>
            <a:endParaRPr lang="el-GR" sz="2400" b="1" dirty="0">
              <a:solidFill>
                <a:srgbClr val="6796E6"/>
              </a:solidFill>
              <a:effectLst/>
              <a:latin typeface="Consolas" panose="020B0609020204030204" pitchFamily="49" charset="0"/>
            </a:endParaRPr>
          </a:p>
          <a:p>
            <a:pPr marL="0" indent="0">
              <a:buNone/>
            </a:pPr>
            <a:r>
              <a:rPr lang="en-US" sz="2000" dirty="0">
                <a:solidFill>
                  <a:srgbClr val="FFFFFF"/>
                </a:solidFill>
                <a:latin typeface="Consolas" panose="020B0609020204030204" pitchFamily="49" charset="0"/>
              </a:rPr>
              <a:t>If fun =None, the aim is to save the input combinations, where possible, and run them in grasshoppers through a loop functions to propagate the uncertainty. </a:t>
            </a:r>
          </a:p>
          <a:p>
            <a:pPr marL="0" indent="0">
              <a:buNone/>
            </a:pPr>
            <a:endParaRPr lang="en-US" sz="2000" dirty="0">
              <a:solidFill>
                <a:srgbClr val="FFFFFF"/>
              </a:solidFill>
              <a:latin typeface="Consolas" panose="020B0609020204030204" pitchFamily="49" charset="0"/>
            </a:endParaRPr>
          </a:p>
          <a:p>
            <a:pPr marL="0" indent="0">
              <a:buNone/>
            </a:pPr>
            <a:r>
              <a:rPr lang="en-US" sz="2000" dirty="0">
                <a:solidFill>
                  <a:srgbClr val="FFFFFF"/>
                </a:solidFill>
                <a:latin typeface="Consolas" panose="020B0609020204030204" pitchFamily="49" charset="0"/>
              </a:rPr>
              <a:t>&lt;&lt;add figure from grasshoppers&gt;&gt;</a:t>
            </a:r>
          </a:p>
          <a:p>
            <a:pPr marL="0" indent="0">
              <a:buNone/>
            </a:pPr>
            <a:r>
              <a:rPr lang="en-US" sz="2000" dirty="0">
                <a:solidFill>
                  <a:srgbClr val="FFFFFF"/>
                </a:solidFill>
                <a:latin typeface="Consolas" panose="020B0609020204030204" pitchFamily="49" charset="0"/>
              </a:rPr>
              <a:t>&lt;&lt; perhaps add more info on the Cauchy deviates&gt;&gt;</a:t>
            </a:r>
            <a:r>
              <a:rPr lang="en-US" dirty="0"/>
              <a:t>&gt;&gt;</a:t>
            </a:r>
          </a:p>
        </p:txBody>
      </p:sp>
    </p:spTree>
    <p:extLst>
      <p:ext uri="{BB962C8B-B14F-4D97-AF65-F5344CB8AC3E}">
        <p14:creationId xmlns:p14="http://schemas.microsoft.com/office/powerpoint/2010/main" val="289708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Aleatory Uncertaint</a:t>
            </a:r>
            <a:r>
              <a:rPr lang="en-US" b="1" dirty="0">
                <a:solidFill>
                  <a:srgbClr val="6796E6"/>
                </a:solidFill>
                <a:latin typeface="Consolas" panose="020B0609020204030204" pitchFamily="49" charset="0"/>
              </a:rPr>
              <a:t>y Propagation – Sampling methods</a:t>
            </a:r>
          </a:p>
          <a:p>
            <a:pPr marL="0" indent="0">
              <a:buNone/>
            </a:pPr>
            <a:r>
              <a:rPr lang="en-US" sz="1800" b="0" dirty="0">
                <a:solidFill>
                  <a:srgbClr val="DCDCAA"/>
                </a:solidFill>
                <a:effectLst/>
                <a:latin typeface="Consolas" panose="020B0609020204030204" pitchFamily="49" charset="0"/>
              </a:rPr>
              <a:t>	</a:t>
            </a: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074974" cy="531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endParaRPr lang="en-US" sz="1800" b="1" dirty="0">
              <a:solidFill>
                <a:srgbClr val="D4D4D4"/>
              </a:solidFill>
              <a:latin typeface="Consolas" panose="020B0609020204030204" pitchFamily="49" charset="0"/>
            </a:endParaRPr>
          </a:p>
          <a:p>
            <a:pPr>
              <a:buFont typeface="Wingdings" panose="05000000000000000000" pitchFamily="2" charset="2"/>
              <a:buChar char="§"/>
            </a:pPr>
            <a:r>
              <a:rPr lang="en-US" sz="1800" b="1" dirty="0">
                <a:solidFill>
                  <a:srgbClr val="D4D4D4"/>
                </a:solidFill>
                <a:latin typeface="Consolas" panose="020B0609020204030204" pitchFamily="49" charset="0"/>
              </a:rPr>
              <a:t>Sampling</a:t>
            </a:r>
            <a:r>
              <a:rPr lang="en-US" sz="1800" dirty="0">
                <a:solidFill>
                  <a:srgbClr val="D4D4D4"/>
                </a:solidFill>
                <a:latin typeface="Consolas" panose="020B0609020204030204" pitchFamily="49" charset="0"/>
              </a:rPr>
              <a:t>: Use Monte Carlo or Latin Hypercube sampling (default iterations = 500) from the input variables. In this version, input variable independence is considered only.</a:t>
            </a:r>
          </a:p>
          <a:p>
            <a:pPr>
              <a:buFont typeface="Wingdings" panose="05000000000000000000" pitchFamily="2" charset="2"/>
              <a:buChar char="§"/>
            </a:pPr>
            <a:r>
              <a:rPr lang="en-US" sz="1800" b="1" dirty="0">
                <a:solidFill>
                  <a:srgbClr val="D4D4D4"/>
                </a:solidFill>
                <a:latin typeface="Consolas" panose="020B0609020204030204" pitchFamily="49" charset="0"/>
              </a:rPr>
              <a:t>Estimate outputs</a:t>
            </a:r>
            <a:r>
              <a:rPr lang="en-US" sz="1800" dirty="0">
                <a:solidFill>
                  <a:srgbClr val="D4D4D4"/>
                </a:solidFill>
                <a:latin typeface="Consolas" panose="020B0609020204030204" pitchFamily="49" charset="0"/>
              </a:rPr>
              <a:t>: Calculate function output(s) for each sampled input combination.</a:t>
            </a:r>
          </a:p>
          <a:p>
            <a:pPr>
              <a:buFont typeface="Wingdings" panose="05000000000000000000" pitchFamily="2" charset="2"/>
              <a:buChar char="§"/>
            </a:pPr>
            <a:r>
              <a:rPr lang="en-US" sz="1800" b="1" dirty="0">
                <a:solidFill>
                  <a:srgbClr val="D4D4D4"/>
                </a:solidFill>
                <a:latin typeface="Consolas" panose="020B0609020204030204" pitchFamily="49" charset="0"/>
              </a:rPr>
              <a:t>Determine</a:t>
            </a:r>
            <a:r>
              <a:rPr lang="en-US" sz="1800" dirty="0">
                <a:solidFill>
                  <a:srgbClr val="D4D4D4"/>
                </a:solidFill>
                <a:latin typeface="Consolas" panose="020B0609020204030204" pitchFamily="49" charset="0"/>
              </a:rPr>
              <a:t>: The empirical distribution(s) of the function output(s).</a:t>
            </a: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20" name="Content Placeholder 2">
            <a:extLst>
              <a:ext uri="{FF2B5EF4-FFF2-40B4-BE49-F238E27FC236}">
                <a16:creationId xmlns:a16="http://schemas.microsoft.com/office/drawing/2014/main" id="{05F16F01-73F8-4B90-92B6-56C8DB0E414D}"/>
              </a:ext>
            </a:extLst>
          </p:cNvPr>
          <p:cNvSpPr txBox="1">
            <a:spLocks/>
          </p:cNvSpPr>
          <p:nvPr/>
        </p:nvSpPr>
        <p:spPr>
          <a:xfrm>
            <a:off x="2693647" y="837809"/>
            <a:ext cx="9383563" cy="2369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dirty="0">
                <a:solidFill>
                  <a:srgbClr val="9CDCFE"/>
                </a:solidFill>
                <a:latin typeface="Consolas" panose="020B0609020204030204" pitchFamily="49" charset="0"/>
              </a:rPr>
              <a:t>fun</a:t>
            </a:r>
            <a:r>
              <a:rPr lang="en-US" sz="1800" dirty="0">
                <a:solidFill>
                  <a:srgbClr val="FFFFFF"/>
                </a:solidFill>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monte_carlo</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latin_hypercube</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48535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Aleatory Uncertaint</a:t>
            </a:r>
            <a:r>
              <a:rPr lang="en-US" b="1" dirty="0">
                <a:solidFill>
                  <a:srgbClr val="6796E6"/>
                </a:solidFill>
                <a:latin typeface="Consolas" panose="020B0609020204030204" pitchFamily="49" charset="0"/>
              </a:rPr>
              <a:t>y Propagation – Sampling methods</a:t>
            </a: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3207656"/>
            <a:ext cx="9074974" cy="3231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b="1" dirty="0">
                <a:solidFill>
                  <a:srgbClr val="00B050"/>
                </a:solidFill>
                <a:latin typeface="Consolas" panose="020B0609020204030204" pitchFamily="49" charset="0"/>
              </a:rPr>
              <a:t>Error depends only on replications (1/√N)</a:t>
            </a:r>
          </a:p>
          <a:p>
            <a:pPr lvl="1">
              <a:buFont typeface="Wingdings" panose="05000000000000000000" pitchFamily="2" charset="2"/>
              <a:buChar char="§"/>
            </a:pPr>
            <a:r>
              <a:rPr lang="en-US" sz="1600" b="1" dirty="0">
                <a:solidFill>
                  <a:srgbClr val="00B050"/>
                </a:solidFill>
                <a:latin typeface="Consolas" panose="020B0609020204030204" pitchFamily="49" charset="0"/>
              </a:rPr>
              <a:t>20% accuracy for 95% of cases (2 sigma) needs N = 50.</a:t>
            </a:r>
          </a:p>
          <a:p>
            <a:pPr lvl="1">
              <a:buFont typeface="Wingdings" panose="05000000000000000000" pitchFamily="2" charset="2"/>
              <a:buChar char="§"/>
            </a:pPr>
            <a:r>
              <a:rPr lang="en-US" sz="1600" b="1" dirty="0">
                <a:solidFill>
                  <a:srgbClr val="00B050"/>
                </a:solidFill>
                <a:latin typeface="Consolas" panose="020B0609020204030204" pitchFamily="49" charset="0"/>
              </a:rPr>
              <a:t>20% accuracy in 99.9% of cases needs N = 113.</a:t>
            </a:r>
          </a:p>
          <a:p>
            <a:pPr>
              <a:buFont typeface="Wingdings" panose="05000000000000000000" pitchFamily="2" charset="2"/>
              <a:buChar char="§"/>
            </a:pPr>
            <a:r>
              <a:rPr lang="en-US" sz="1800" b="1" dirty="0">
                <a:solidFill>
                  <a:srgbClr val="00B050"/>
                </a:solidFill>
                <a:latin typeface="Consolas" panose="020B0609020204030204" pitchFamily="49" charset="0"/>
              </a:rPr>
              <a:t>Does not depend on dimensionality of inputs.</a:t>
            </a:r>
          </a:p>
          <a:p>
            <a:pPr>
              <a:buFont typeface="Wingdings" panose="05000000000000000000" pitchFamily="2" charset="2"/>
              <a:buChar char="§"/>
            </a:pPr>
            <a:r>
              <a:rPr lang="en-US" sz="1800" b="1" dirty="0">
                <a:solidFill>
                  <a:srgbClr val="00B050"/>
                </a:solidFill>
                <a:latin typeface="Consolas" panose="020B0609020204030204" pitchFamily="49" charset="0"/>
              </a:rPr>
              <a:t>Works with arbitrary input distribution shapes.</a:t>
            </a:r>
          </a:p>
          <a:p>
            <a:pPr>
              <a:buFont typeface="Wingdings" panose="05000000000000000000" pitchFamily="2" charset="2"/>
              <a:buChar char="§"/>
            </a:pPr>
            <a:r>
              <a:rPr lang="en-US" sz="1800" b="1" dirty="0">
                <a:solidFill>
                  <a:srgbClr val="00B050"/>
                </a:solidFill>
                <a:latin typeface="Consolas" panose="020B0609020204030204" pitchFamily="49" charset="0"/>
              </a:rPr>
              <a:t>Can accommodate correlation among inputs.</a:t>
            </a:r>
          </a:p>
          <a:p>
            <a:pPr>
              <a:buFont typeface="Wingdings" panose="05000000000000000000" pitchFamily="2" charset="2"/>
              <a:buChar char="§"/>
            </a:pPr>
            <a:r>
              <a:rPr lang="en-US" sz="1800" b="1" dirty="0">
                <a:solidFill>
                  <a:srgbClr val="00B050"/>
                </a:solidFill>
                <a:latin typeface="Consolas" panose="020B0609020204030204" pitchFamily="49" charset="0"/>
              </a:rPr>
              <a:t>Works well if uncertainty is only distributional and if you’re just interested in the point value.</a:t>
            </a:r>
          </a:p>
          <a:p>
            <a:pPr>
              <a:buFont typeface="Wingdings" panose="05000000000000000000" pitchFamily="2" charset="2"/>
              <a:buChar char="§"/>
            </a:pPr>
            <a:endParaRPr lang="en-US" sz="1800" b="1" dirty="0">
              <a:solidFill>
                <a:srgbClr val="00B050"/>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8" name="Content Placeholder 2">
            <a:extLst>
              <a:ext uri="{FF2B5EF4-FFF2-40B4-BE49-F238E27FC236}">
                <a16:creationId xmlns:a16="http://schemas.microsoft.com/office/drawing/2014/main" id="{6B998CF9-7E6E-41F9-A6C8-BA9495F75C87}"/>
              </a:ext>
            </a:extLst>
          </p:cNvPr>
          <p:cNvSpPr txBox="1">
            <a:spLocks/>
          </p:cNvSpPr>
          <p:nvPr/>
        </p:nvSpPr>
        <p:spPr>
          <a:xfrm>
            <a:off x="2693647" y="837809"/>
            <a:ext cx="9383563" cy="2369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dirty="0">
                <a:solidFill>
                  <a:srgbClr val="9CDCFE"/>
                </a:solidFill>
                <a:latin typeface="Consolas" panose="020B0609020204030204" pitchFamily="49" charset="0"/>
              </a:rPr>
              <a:t>fun</a:t>
            </a:r>
            <a:r>
              <a:rPr lang="en-US" sz="1800" dirty="0">
                <a:solidFill>
                  <a:srgbClr val="FFFFFF"/>
                </a:solidFill>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monte_carlo</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latin_hypercube</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13660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661900" cy="6184900"/>
          </a:xfrm>
        </p:spPr>
        <p:txBody>
          <a:bodyPr>
            <a:normAutofit/>
          </a:bodyPr>
          <a:lstStyle/>
          <a:p>
            <a:pPr marL="0" indent="0">
              <a:buNone/>
            </a:pPr>
            <a:r>
              <a:rPr lang="en-US" b="1" dirty="0">
                <a:solidFill>
                  <a:srgbClr val="6796E6"/>
                </a:solidFill>
                <a:effectLst/>
                <a:latin typeface="Consolas" panose="020B0609020204030204" pitchFamily="49" charset="0"/>
              </a:rPr>
              <a:t># Aleatory Uncertaint</a:t>
            </a:r>
            <a:r>
              <a:rPr lang="en-US" b="1" dirty="0">
                <a:solidFill>
                  <a:srgbClr val="6796E6"/>
                </a:solidFill>
                <a:latin typeface="Consolas" panose="020B0609020204030204" pitchFamily="49" charset="0"/>
              </a:rPr>
              <a:t>y Propagation – Sampling methods</a:t>
            </a: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835524"/>
            <a:ext cx="9074974" cy="4603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a:buFont typeface="Wingdings" panose="05000000000000000000" pitchFamily="2" charset="2"/>
              <a:buChar char="§"/>
            </a:pPr>
            <a:r>
              <a:rPr lang="en-US" sz="1800" b="1" dirty="0">
                <a:solidFill>
                  <a:srgbClr val="A81F18"/>
                </a:solidFill>
                <a:latin typeface="Consolas" panose="020B0609020204030204" pitchFamily="49" charset="0"/>
              </a:rPr>
              <a:t>These approaches are not suitable when:</a:t>
            </a:r>
          </a:p>
          <a:p>
            <a:pPr lvl="1">
              <a:buFont typeface="Wingdings" panose="05000000000000000000" pitchFamily="2" charset="2"/>
              <a:buChar char="§"/>
            </a:pPr>
            <a:r>
              <a:rPr lang="en-US" sz="1600" b="1" dirty="0">
                <a:solidFill>
                  <a:srgbClr val="A81F18"/>
                </a:solidFill>
                <a:latin typeface="Consolas" panose="020B0609020204030204" pitchFamily="49" charset="0"/>
              </a:rPr>
              <a:t>We care about uncertainty of the tail risks.</a:t>
            </a:r>
          </a:p>
          <a:p>
            <a:pPr lvl="1">
              <a:buFont typeface="Wingdings" panose="05000000000000000000" pitchFamily="2" charset="2"/>
              <a:buChar char="§"/>
            </a:pPr>
            <a:r>
              <a:rPr lang="en-US" sz="1600" b="1" dirty="0">
                <a:solidFill>
                  <a:srgbClr val="A81F18"/>
                </a:solidFill>
                <a:latin typeface="Consolas" panose="020B0609020204030204" pitchFamily="49" charset="0"/>
              </a:rPr>
              <a:t>We do not know dependencies perfectly.</a:t>
            </a:r>
          </a:p>
          <a:p>
            <a:pPr lvl="1">
              <a:buFont typeface="Wingdings" panose="05000000000000000000" pitchFamily="2" charset="2"/>
              <a:buChar char="§"/>
            </a:pPr>
            <a:r>
              <a:rPr lang="en-US" sz="1600" b="1" dirty="0">
                <a:solidFill>
                  <a:srgbClr val="A81F18"/>
                </a:solidFill>
                <a:latin typeface="Consolas" panose="020B0609020204030204" pitchFamily="49" charset="0"/>
              </a:rPr>
              <a:t>There is doubt about the form of the model.</a:t>
            </a:r>
          </a:p>
          <a:p>
            <a:pPr lvl="1">
              <a:buFont typeface="Wingdings" panose="05000000000000000000" pitchFamily="2" charset="2"/>
              <a:buChar char="§"/>
            </a:pPr>
            <a:r>
              <a:rPr lang="en-US" sz="1600" b="1" dirty="0">
                <a:solidFill>
                  <a:srgbClr val="A81F18"/>
                </a:solidFill>
                <a:latin typeface="Consolas" panose="020B0609020204030204" pitchFamily="49" charset="0"/>
              </a:rPr>
              <a:t>There is any epistemic uncertainty anywhere.</a:t>
            </a:r>
          </a:p>
          <a:p>
            <a:pPr>
              <a:buFont typeface="Wingdings" panose="05000000000000000000" pitchFamily="2" charset="2"/>
              <a:buChar char="§"/>
            </a:pPr>
            <a:endParaRPr lang="en-US" sz="1800" b="1" dirty="0">
              <a:solidFill>
                <a:srgbClr val="00B050"/>
              </a:solidFill>
              <a:latin typeface="Consolas" panose="020B0609020204030204" pitchFamily="49" charset="0"/>
            </a:endParaRPr>
          </a:p>
          <a:p>
            <a:pPr>
              <a:buFont typeface="Wingdings" panose="05000000000000000000" pitchFamily="2" charset="2"/>
              <a:buChar char="§"/>
            </a:pPr>
            <a:endParaRPr lang="en-US" sz="1800" b="1" dirty="0">
              <a:solidFill>
                <a:srgbClr val="00B050"/>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sp>
        <p:nvSpPr>
          <p:cNvPr id="8" name="Content Placeholder 2">
            <a:extLst>
              <a:ext uri="{FF2B5EF4-FFF2-40B4-BE49-F238E27FC236}">
                <a16:creationId xmlns:a16="http://schemas.microsoft.com/office/drawing/2014/main" id="{9DD4B3B7-E41A-491D-BFA9-EB8518D0201A}"/>
              </a:ext>
            </a:extLst>
          </p:cNvPr>
          <p:cNvSpPr txBox="1">
            <a:spLocks/>
          </p:cNvSpPr>
          <p:nvPr/>
        </p:nvSpPr>
        <p:spPr>
          <a:xfrm>
            <a:off x="2693647" y="837809"/>
            <a:ext cx="9383563" cy="2369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dirty="0">
                <a:solidFill>
                  <a:srgbClr val="9CDCFE"/>
                </a:solidFill>
                <a:latin typeface="Consolas" panose="020B0609020204030204" pitchFamily="49" charset="0"/>
              </a:rPr>
              <a:t>fun</a:t>
            </a:r>
            <a:r>
              <a:rPr lang="en-US" sz="1800" dirty="0">
                <a:solidFill>
                  <a:srgbClr val="FFFFFF"/>
                </a:solidFill>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monte_carlo</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p>
          <a:p>
            <a:pPr marL="0" indent="0">
              <a:buNone/>
            </a:pPr>
            <a:r>
              <a:rPr lang="en-US" sz="1800" dirty="0">
                <a:solidFill>
                  <a:srgbClr val="FFFFFF"/>
                </a:solidFill>
                <a:latin typeface="Consolas" panose="020B0609020204030204" pitchFamily="49" charset="0"/>
              </a:rPr>
              <a:t>	</a:t>
            </a:r>
            <a:r>
              <a:rPr lang="en-US" sz="1800" dirty="0">
                <a:solidFill>
                  <a:srgbClr val="7CA668"/>
                </a:solidFill>
                <a:latin typeface="Consolas" panose="020B0609020204030204" pitchFamily="49" charset="0"/>
              </a:rPr>
              <a:t>	# </a:t>
            </a:r>
            <a:r>
              <a:rPr lang="en-US" sz="1800" dirty="0" err="1">
                <a:solidFill>
                  <a:srgbClr val="7CA668"/>
                </a:solidFill>
                <a:latin typeface="Consolas" panose="020B0609020204030204" pitchFamily="49" charset="0"/>
              </a:rPr>
              <a:t>n_sam</a:t>
            </a:r>
            <a:r>
              <a:rPr lang="en-US" sz="1800" dirty="0">
                <a:solidFill>
                  <a:srgbClr val="7CA668"/>
                </a:solidFill>
                <a:latin typeface="Consolas" panose="020B0609020204030204" pitchFamily="49" charset="0"/>
              </a:rPr>
              <a:t> = 500, </a:t>
            </a:r>
          </a:p>
          <a:p>
            <a:pPr marL="0" indent="0">
              <a:buNone/>
            </a:pPr>
            <a:r>
              <a:rPr lang="en-US" sz="1800" b="0" dirty="0">
                <a:solidFill>
                  <a:srgbClr val="9CDCFE"/>
                </a:solidFill>
                <a:effectLst/>
                <a:latin typeface="Consolas" panose="020B0609020204030204" pitchFamily="49" charset="0"/>
              </a:rPr>
              <a:t>		method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latin_hypercube</a:t>
            </a:r>
            <a:r>
              <a:rPr lang="en-US" sz="1800" b="0" dirty="0">
                <a:solidFill>
                  <a:srgbClr val="CE9178"/>
                </a:solidFill>
                <a:effectLst/>
                <a:latin typeface="Consolas" panose="020B0609020204030204" pitchFamily="49" charset="0"/>
              </a:rPr>
              <a:t>"</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57688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241299" y="215900"/>
            <a:ext cx="10771910" cy="5948363"/>
          </a:xfrm>
        </p:spPr>
        <p:txBody>
          <a:bodyPr>
            <a:normAutofit fontScale="92500" lnSpcReduction="10000"/>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function </a:t>
            </a:r>
            <a:endParaRPr lang="en-US" b="1" dirty="0">
              <a:solidFill>
                <a:srgbClr val="6796E6"/>
              </a:solidFill>
              <a:effectLst/>
              <a:latin typeface="Consolas" panose="020B0609020204030204" pitchFamily="49" charset="0"/>
            </a:endParaRPr>
          </a:p>
          <a:p>
            <a:pPr marL="0" indent="0">
              <a:buNone/>
            </a:pPr>
            <a:endParaRPr lang="en-US" sz="2000" b="1" dirty="0">
              <a:solidFill>
                <a:srgbClr val="6796E6"/>
              </a:solidFill>
              <a:latin typeface="Consolas" panose="020B0609020204030204" pitchFamily="49" charset="0"/>
            </a:endParaRPr>
          </a:p>
          <a:p>
            <a:pPr marL="0" indent="0">
              <a:buNone/>
            </a:pPr>
            <a:r>
              <a:rPr lang="en-US" sz="1800" b="0" dirty="0">
                <a:solidFill>
                  <a:srgbClr val="C586C0"/>
                </a:solidFill>
                <a:effectLst/>
                <a:latin typeface="Consolas" panose="020B0609020204030204" pitchFamily="49" charset="0"/>
              </a:rPr>
              <a:t>from</a:t>
            </a:r>
            <a:r>
              <a:rPr lang="en-US" sz="1800" b="0" dirty="0">
                <a:solidFill>
                  <a:srgbClr val="FFFFFF"/>
                </a:solidFill>
                <a:effectLst/>
                <a:latin typeface="Consolas" panose="020B0609020204030204" pitchFamily="49" charset="0"/>
              </a:rPr>
              <a:t> </a:t>
            </a:r>
            <a:r>
              <a:rPr lang="en-US" sz="1800" dirty="0" err="1">
                <a:solidFill>
                  <a:srgbClr val="4EC9B0"/>
                </a:solidFill>
                <a:latin typeface="Consolas" panose="020B0609020204030204" pitchFamily="49" charset="0"/>
              </a:rPr>
              <a:t>p</a:t>
            </a:r>
            <a:r>
              <a:rPr lang="en-US" sz="1800" b="0" dirty="0" err="1">
                <a:solidFill>
                  <a:srgbClr val="4EC9B0"/>
                </a:solidFill>
                <a:effectLst/>
                <a:latin typeface="Consolas" panose="020B0609020204030204" pitchFamily="49" charset="0"/>
              </a:rPr>
              <a:t>yuncertainnumber</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propagation</a:t>
            </a:r>
            <a:r>
              <a:rPr lang="en-US" sz="1800" b="0" dirty="0" err="1">
                <a:solidFill>
                  <a:srgbClr val="FFFFFF"/>
                </a:solidFill>
                <a:effectLst/>
                <a:latin typeface="Consolas" panose="020B0609020204030204" pitchFamily="49" charset="0"/>
              </a:rPr>
              <a:t>.</a:t>
            </a:r>
            <a:r>
              <a:rPr lang="en-US" sz="1800" b="0" dirty="0" err="1">
                <a:solidFill>
                  <a:srgbClr val="4EC9B0"/>
                </a:solidFill>
                <a:effectLst/>
                <a:latin typeface="Consolas" panose="020B0609020204030204" pitchFamily="49" charset="0"/>
              </a:rPr>
              <a:t>uncertaintyPropagation</a:t>
            </a:r>
            <a:r>
              <a:rPr lang="en-US" sz="1800" b="0" dirty="0">
                <a:solidFill>
                  <a:srgbClr val="4EC9B0"/>
                </a:solidFill>
                <a:effectLst/>
                <a:latin typeface="Consolas" panose="020B0609020204030204" pitchFamily="49" charset="0"/>
              </a:rPr>
              <a:t> </a:t>
            </a:r>
            <a:r>
              <a:rPr lang="en-US" sz="1800" b="0" dirty="0">
                <a:solidFill>
                  <a:srgbClr val="C586C0"/>
                </a:solidFill>
                <a:effectLst/>
                <a:latin typeface="Consolas" panose="020B0609020204030204" pitchFamily="49" charset="0"/>
              </a:rPr>
              <a:t>import</a:t>
            </a:r>
            <a:r>
              <a:rPr lang="en-US" sz="1800" b="0" dirty="0">
                <a:solidFill>
                  <a:srgbClr val="FFFFFF"/>
                </a:solidFill>
                <a:effectLst/>
                <a:latin typeface="Consolas" panose="020B0609020204030204" pitchFamily="49" charset="0"/>
              </a:rPr>
              <a:t> </a:t>
            </a:r>
            <a:r>
              <a:rPr lang="en-US" sz="1800" b="0" dirty="0">
                <a:solidFill>
                  <a:srgbClr val="DCDCAA"/>
                </a:solidFill>
                <a:effectLst/>
                <a:latin typeface="Consolas" panose="020B0609020204030204" pitchFamily="49" charset="0"/>
              </a:rPr>
              <a:t>P</a:t>
            </a:r>
            <a:r>
              <a:rPr lang="en-US" sz="1800" dirty="0">
                <a:solidFill>
                  <a:srgbClr val="DCDCAA"/>
                </a:solidFill>
                <a:latin typeface="Consolas" panose="020B0609020204030204" pitchFamily="49" charset="0"/>
              </a:rPr>
              <a:t>ropagation</a:t>
            </a:r>
          </a:p>
          <a:p>
            <a:pPr marL="0" indent="0">
              <a:buNone/>
            </a:pPr>
            <a:endParaRPr lang="en-US" sz="1800" b="0" dirty="0">
              <a:solidFill>
                <a:srgbClr val="DCDCAA"/>
              </a:solidFill>
              <a:effectLst/>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a:p>
            <a:pPr>
              <a:buFont typeface="Wingdings" panose="05000000000000000000" pitchFamily="2" charset="2"/>
              <a:buChar char="§"/>
            </a:pPr>
            <a:r>
              <a:rPr lang="en-US" sz="1800" dirty="0">
                <a:solidFill>
                  <a:srgbClr val="D4D4D4"/>
                </a:solidFill>
                <a:latin typeface="Consolas" panose="020B0609020204030204" pitchFamily="49" charset="0"/>
              </a:rPr>
              <a:t>If all uncertain numbers in </a:t>
            </a:r>
            <a:r>
              <a:rPr lang="en-US" sz="1800" dirty="0">
                <a:solidFill>
                  <a:srgbClr val="9CDCFE"/>
                </a:solidFill>
                <a:latin typeface="Consolas" panose="020B0609020204030204" pitchFamily="49" charset="0"/>
              </a:rPr>
              <a:t>vars</a:t>
            </a:r>
            <a:r>
              <a:rPr lang="en-US" sz="1800" dirty="0">
                <a:solidFill>
                  <a:srgbClr val="D4D4D4"/>
                </a:solidFill>
                <a:latin typeface="Consolas" panose="020B0609020204030204" pitchFamily="49" charset="0"/>
              </a:rPr>
              <a:t> are intervals, the user can select from the following list of methods</a:t>
            </a:r>
          </a:p>
          <a:p>
            <a:pPr lvl="1">
              <a:buFont typeface="Wingdings" panose="05000000000000000000" pitchFamily="2" charset="2"/>
              <a:buChar char="§"/>
            </a:pPr>
            <a:r>
              <a:rPr lang="en-US" sz="1600" dirty="0">
                <a:solidFill>
                  <a:srgbClr val="9CDCFE"/>
                </a:solidFill>
                <a:latin typeface="Consolas" panose="020B0609020204030204" pitchFamily="49" charset="0"/>
              </a:rPr>
              <a:t>method</a:t>
            </a:r>
            <a:r>
              <a:rPr lang="en-US" sz="1600" dirty="0">
                <a:solidFill>
                  <a:srgbClr val="D4D4D4"/>
                </a:solidFill>
                <a:latin typeface="Consolas" panose="020B0609020204030204" pitchFamily="49" charset="0"/>
              </a:rPr>
              <a:t>: { </a:t>
            </a:r>
            <a:r>
              <a:rPr lang="en-US" sz="1600" b="0" dirty="0">
                <a:solidFill>
                  <a:srgbClr val="CE9178"/>
                </a:solidFill>
                <a:effectLst/>
                <a:latin typeface="Consolas" panose="020B0609020204030204" pitchFamily="49" charset="0"/>
              </a:rPr>
              <a:t>"endpoints",</a:t>
            </a: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extremepoints</a:t>
            </a:r>
            <a:r>
              <a:rPr lang="en-US" sz="1600" b="0" dirty="0">
                <a:solidFill>
                  <a:srgbClr val="CE9178"/>
                </a:solidFill>
                <a:effectLst/>
                <a:latin typeface="Consolas" panose="020B0609020204030204" pitchFamily="49" charset="0"/>
              </a:rPr>
              <a:t>",</a:t>
            </a:r>
          </a:p>
          <a:p>
            <a:pPr marL="457200" lvl="1" indent="0">
              <a:buNone/>
            </a:pPr>
            <a:r>
              <a:rPr lang="en-US" sz="1600" dirty="0">
                <a:solidFill>
                  <a:srgbClr val="CE9178"/>
                </a:solidFill>
                <a:latin typeface="Consolas" panose="020B0609020204030204" pitchFamily="49" charset="0"/>
              </a:rPr>
              <a:t>		</a:t>
            </a:r>
            <a:r>
              <a:rPr lang="en-US" sz="1600" b="0" dirty="0">
                <a:solidFill>
                  <a:srgbClr val="CE9178"/>
                </a:solidFill>
                <a:effectLst/>
                <a:latin typeface="Consolas" panose="020B0609020204030204" pitchFamily="49" charset="0"/>
              </a:rPr>
              <a:t>"subinterval reconstitution",</a:t>
            </a:r>
          </a:p>
          <a:p>
            <a:pPr marL="457200" lvl="1" indent="0">
              <a:buNone/>
            </a:pPr>
            <a:r>
              <a:rPr lang="en-US" sz="1600" b="0" dirty="0">
                <a:solidFill>
                  <a:srgbClr val="CE9178"/>
                </a:solidFill>
                <a:effectLst/>
                <a:latin typeface="Consolas" panose="020B0609020204030204" pitchFamily="49" charset="0"/>
              </a:rPr>
              <a:t>		</a:t>
            </a:r>
          </a:p>
          <a:p>
            <a:pPr marL="457200" lvl="1" indent="0">
              <a:buNone/>
            </a:pPr>
            <a:r>
              <a:rPr lang="en-US" sz="1600" dirty="0">
                <a:solidFill>
                  <a:srgbClr val="CE9178"/>
                </a:solidFill>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m</a:t>
            </a:r>
            <a:r>
              <a:rPr lang="en-US" sz="1600" dirty="0" err="1">
                <a:solidFill>
                  <a:srgbClr val="CE9178"/>
                </a:solidFill>
                <a:latin typeface="Consolas" panose="020B0609020204030204" pitchFamily="49" charset="0"/>
              </a:rPr>
              <a:t>onte_carlo</a:t>
            </a:r>
            <a:r>
              <a:rPr lang="en-US" sz="1600" b="0" dirty="0">
                <a:solidFill>
                  <a:srgbClr val="CE9178"/>
                </a:solidFill>
                <a:effectLst/>
                <a:latin typeface="Consolas" panose="020B0609020204030204" pitchFamily="49" charset="0"/>
              </a:rPr>
              <a:t>", </a:t>
            </a:r>
            <a:r>
              <a:rPr lang="en-US" sz="1600" b="0" dirty="0">
                <a:solidFill>
                  <a:srgbClr val="7CA668"/>
                </a:solidFill>
                <a:effectLst/>
                <a:latin typeface="Consolas" panose="020B0609020204030204" pitchFamily="49" charset="0"/>
              </a:rPr>
              <a:t># sampling method </a:t>
            </a:r>
            <a:endParaRPr lang="en-US" sz="1200" b="0" dirty="0">
              <a:solidFill>
                <a:srgbClr val="FFFFFF"/>
              </a:solidFill>
              <a:effectLst/>
              <a:latin typeface="Consolas" panose="020B0609020204030204" pitchFamily="49" charset="0"/>
            </a:endParaRP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l</a:t>
            </a:r>
            <a:r>
              <a:rPr lang="en-US" sz="1600" dirty="0" err="1">
                <a:solidFill>
                  <a:srgbClr val="CE9178"/>
                </a:solidFill>
                <a:latin typeface="Consolas" panose="020B0609020204030204" pitchFamily="49" charset="0"/>
              </a:rPr>
              <a:t>atin_hypercube</a:t>
            </a:r>
            <a:r>
              <a:rPr lang="en-US" sz="1600" b="0" dirty="0">
                <a:solidFill>
                  <a:srgbClr val="CE9178"/>
                </a:solidFill>
                <a:effectLst/>
                <a:latin typeface="Consolas" panose="020B0609020204030204" pitchFamily="49" charset="0"/>
              </a:rPr>
              <a:t>", </a:t>
            </a:r>
            <a:r>
              <a:rPr lang="en-US" sz="1600" b="0" dirty="0">
                <a:solidFill>
                  <a:srgbClr val="7CA668"/>
                </a:solidFill>
                <a:effectLst/>
                <a:latin typeface="Consolas" panose="020B0609020204030204" pitchFamily="49" charset="0"/>
              </a:rPr>
              <a:t># sampling method </a:t>
            </a:r>
            <a:endParaRPr lang="en-US" sz="1600" b="0" dirty="0">
              <a:solidFill>
                <a:srgbClr val="CE9178"/>
              </a:solidFill>
              <a:effectLst/>
              <a:latin typeface="Consolas" panose="020B0609020204030204" pitchFamily="49" charset="0"/>
            </a:endParaRP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c</a:t>
            </a:r>
            <a:r>
              <a:rPr lang="en-US" sz="1600" dirty="0" err="1">
                <a:solidFill>
                  <a:srgbClr val="CE9178"/>
                </a:solidFill>
                <a:latin typeface="Consolas" panose="020B0609020204030204" pitchFamily="49" charset="0"/>
              </a:rPr>
              <a:t>auchy_deviates</a:t>
            </a:r>
            <a:r>
              <a:rPr lang="en-US" sz="1600" b="0" dirty="0">
                <a:solidFill>
                  <a:srgbClr val="CE9178"/>
                </a:solidFill>
                <a:effectLst/>
                <a:latin typeface="Consolas" panose="020B0609020204030204" pitchFamily="49" charset="0"/>
              </a:rPr>
              <a:t>", </a:t>
            </a:r>
            <a:r>
              <a:rPr lang="en-US" sz="1600" b="0" dirty="0">
                <a:solidFill>
                  <a:srgbClr val="7CA668"/>
                </a:solidFill>
                <a:effectLst/>
                <a:latin typeface="Consolas" panose="020B0609020204030204" pitchFamily="49" charset="0"/>
              </a:rPr>
              <a:t># sampling method </a:t>
            </a:r>
            <a:endParaRPr lang="en-US" sz="1600" b="0" dirty="0">
              <a:solidFill>
                <a:srgbClr val="CE9178"/>
              </a:solidFill>
              <a:effectLst/>
              <a:latin typeface="Consolas" panose="020B0609020204030204" pitchFamily="49" charset="0"/>
            </a:endParaRPr>
          </a:p>
          <a:p>
            <a:pPr marL="457200" lvl="1" indent="0">
              <a:buNone/>
            </a:pPr>
            <a:r>
              <a:rPr lang="en-US" sz="1600" b="0" dirty="0">
                <a:solidFill>
                  <a:srgbClr val="CE9178"/>
                </a:solidFill>
                <a:effectLst/>
                <a:latin typeface="Consolas" panose="020B0609020204030204" pitchFamily="49" charset="0"/>
              </a:rPr>
              <a:t> 		</a:t>
            </a: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local_optimization</a:t>
            </a:r>
            <a:r>
              <a:rPr lang="en-US" sz="1600" b="0" dirty="0">
                <a:solidFill>
                  <a:srgbClr val="CE9178"/>
                </a:solidFill>
                <a:effectLst/>
                <a:latin typeface="Consolas" panose="020B0609020204030204" pitchFamily="49" charset="0"/>
              </a:rPr>
              <a:t>", </a:t>
            </a:r>
            <a:r>
              <a:rPr lang="en-US" sz="1600" b="0" dirty="0">
                <a:solidFill>
                  <a:srgbClr val="7CA668"/>
                </a:solidFill>
                <a:effectLst/>
                <a:latin typeface="Consolas" panose="020B0609020204030204" pitchFamily="49" charset="0"/>
              </a:rPr>
              <a:t># </a:t>
            </a:r>
            <a:r>
              <a:rPr lang="en-US" sz="1600" b="0" dirty="0" err="1">
                <a:solidFill>
                  <a:srgbClr val="7CA668"/>
                </a:solidFill>
                <a:effectLst/>
                <a:latin typeface="Consolas" panose="020B0609020204030204" pitchFamily="49" charset="0"/>
              </a:rPr>
              <a:t>optimisation</a:t>
            </a:r>
            <a:r>
              <a:rPr lang="en-US" sz="1600" b="0" dirty="0">
                <a:solidFill>
                  <a:srgbClr val="7CA668"/>
                </a:solidFill>
                <a:effectLst/>
                <a:latin typeface="Consolas" panose="020B0609020204030204" pitchFamily="49" charset="0"/>
              </a:rPr>
              <a:t> </a:t>
            </a:r>
            <a:endParaRPr lang="en-US" sz="1600" b="0" dirty="0">
              <a:solidFill>
                <a:srgbClr val="CE9178"/>
              </a:solidFill>
              <a:effectLst/>
              <a:latin typeface="Consolas" panose="020B0609020204030204" pitchFamily="49" charset="0"/>
            </a:endParaRPr>
          </a:p>
          <a:p>
            <a:pPr marL="457200" lvl="1" indent="0">
              <a:buNone/>
            </a:pPr>
            <a:r>
              <a:rPr lang="en-US" sz="1600" b="0" dirty="0">
                <a:solidFill>
                  <a:srgbClr val="CE9178"/>
                </a:solidFill>
                <a:effectLst/>
                <a:latin typeface="Consolas" panose="020B0609020204030204" pitchFamily="49" charset="0"/>
              </a:rPr>
              <a:t>		"</a:t>
            </a:r>
            <a:r>
              <a:rPr lang="en-US" sz="1600" b="0" dirty="0" err="1">
                <a:solidFill>
                  <a:srgbClr val="CE9178"/>
                </a:solidFill>
                <a:effectLst/>
                <a:latin typeface="Consolas" panose="020B0609020204030204" pitchFamily="49" charset="0"/>
              </a:rPr>
              <a:t>genetic_optimization</a:t>
            </a:r>
            <a:r>
              <a:rPr lang="en-US" sz="1600" b="0" dirty="0">
                <a:solidFill>
                  <a:srgbClr val="CE9178"/>
                </a:solidFill>
                <a:effectLst/>
                <a:latin typeface="Consolas" panose="020B0609020204030204" pitchFamily="49" charset="0"/>
              </a:rPr>
              <a:t>",</a:t>
            </a:r>
            <a:r>
              <a:rPr lang="en-US" sz="1600" b="0" dirty="0">
                <a:solidFill>
                  <a:srgbClr val="7CA668"/>
                </a:solidFill>
                <a:effectLst/>
                <a:latin typeface="Consolas" panose="020B0609020204030204" pitchFamily="49" charset="0"/>
              </a:rPr>
              <a:t> # </a:t>
            </a:r>
            <a:r>
              <a:rPr lang="en-US" sz="1600" b="0" dirty="0" err="1">
                <a:solidFill>
                  <a:srgbClr val="7CA668"/>
                </a:solidFill>
                <a:effectLst/>
                <a:latin typeface="Consolas" panose="020B0609020204030204" pitchFamily="49" charset="0"/>
              </a:rPr>
              <a:t>optimisation</a:t>
            </a:r>
            <a:r>
              <a:rPr lang="en-US" sz="1600" b="0" dirty="0">
                <a:solidFill>
                  <a:srgbClr val="7CA668"/>
                </a:solidFill>
                <a:effectLst/>
                <a:latin typeface="Consolas" panose="020B0609020204030204" pitchFamily="49" charset="0"/>
              </a:rPr>
              <a:t> </a:t>
            </a:r>
            <a:endParaRPr lang="en-US" sz="1600" b="0" dirty="0">
              <a:solidFill>
                <a:srgbClr val="CE9178"/>
              </a:solidFill>
              <a:effectLst/>
              <a:latin typeface="Consolas" panose="020B0609020204030204" pitchFamily="49" charset="0"/>
            </a:endParaRPr>
          </a:p>
          <a:p>
            <a:pPr marL="457200" lvl="1" indent="0">
              <a:buNone/>
            </a:pPr>
            <a:r>
              <a:rPr lang="en-US" sz="1600" b="0" dirty="0">
                <a:solidFill>
                  <a:srgbClr val="FFFFFF"/>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dirty="0" err="1">
                <a:solidFill>
                  <a:srgbClr val="CE9178"/>
                </a:solidFill>
                <a:latin typeface="Consolas" panose="020B0609020204030204" pitchFamily="49" charset="0"/>
              </a:rPr>
              <a:t>Bernstein_expansion</a:t>
            </a:r>
            <a:r>
              <a:rPr lang="en-US" sz="1600" b="0" dirty="0">
                <a:solidFill>
                  <a:srgbClr val="CE9178"/>
                </a:solidFill>
                <a:effectLst/>
                <a:latin typeface="Consolas" panose="020B0609020204030204" pitchFamily="49" charset="0"/>
              </a:rPr>
              <a:t>"</a:t>
            </a:r>
            <a:r>
              <a:rPr lang="en-US" sz="1600" dirty="0">
                <a:solidFill>
                  <a:srgbClr val="CE9178"/>
                </a:solidFill>
                <a:latin typeface="Consolas" panose="020B0609020204030204" pitchFamily="49" charset="0"/>
              </a:rPr>
              <a:t> </a:t>
            </a:r>
            <a:r>
              <a:rPr lang="en-US" sz="1600" b="0" dirty="0">
                <a:solidFill>
                  <a:srgbClr val="7CA668"/>
                </a:solidFill>
                <a:effectLst/>
                <a:latin typeface="Consolas" panose="020B0609020204030204" pitchFamily="49" charset="0"/>
              </a:rPr>
              <a:t># is not implemented in the current version</a:t>
            </a:r>
            <a:endParaRPr lang="en-US" sz="1200" b="0" dirty="0">
              <a:solidFill>
                <a:srgbClr val="FFFFFF"/>
              </a:solidFill>
              <a:effectLst/>
              <a:latin typeface="Consolas" panose="020B0609020204030204" pitchFamily="49" charset="0"/>
            </a:endParaRPr>
          </a:p>
          <a:p>
            <a:pPr marL="457200" lvl="1" indent="0">
              <a:buNone/>
            </a:pPr>
            <a:endParaRPr lang="en-US" sz="1600" b="0" dirty="0">
              <a:solidFill>
                <a:srgbClr val="CE9178"/>
              </a:solidFill>
              <a:effectLst/>
              <a:latin typeface="Consolas" panose="020B0609020204030204" pitchFamily="49" charset="0"/>
            </a:endParaRPr>
          </a:p>
          <a:p>
            <a:pPr marL="457200" lvl="1" indent="0">
              <a:buNone/>
            </a:pPr>
            <a:r>
              <a:rPr lang="en-US" sz="1600" dirty="0">
                <a:solidFill>
                  <a:srgbClr val="CE9178"/>
                </a:solidFill>
                <a:latin typeface="Consolas" panose="020B0609020204030204" pitchFamily="49" charset="0"/>
              </a:rPr>
              <a:t>		</a:t>
            </a:r>
            <a:r>
              <a:rPr lang="en-US" sz="1600" dirty="0">
                <a:solidFill>
                  <a:srgbClr val="D4D4D4"/>
                </a:solidFill>
                <a:latin typeface="Consolas" panose="020B0609020204030204" pitchFamily="49" charset="0"/>
              </a:rPr>
              <a:t>}</a:t>
            </a:r>
            <a:r>
              <a:rPr lang="en-US" sz="1200" dirty="0">
                <a:solidFill>
                  <a:srgbClr val="D4D4D4"/>
                </a:solidFill>
                <a:latin typeface="Consolas" panose="020B0609020204030204" pitchFamily="49" charset="0"/>
              </a:rPr>
              <a:t>	</a:t>
            </a:r>
            <a:endParaRPr lang="en-US" sz="1600" b="0" dirty="0">
              <a:solidFill>
                <a:srgbClr val="FFFFFF"/>
              </a:solidFill>
              <a:effectLst/>
              <a:latin typeface="Consolas" panose="020B0609020204030204" pitchFamily="49" charset="0"/>
            </a:endParaRPr>
          </a:p>
          <a:p>
            <a:pPr marL="457200" lvl="1" indent="0">
              <a:buNone/>
            </a:pPr>
            <a:r>
              <a:rPr lang="en-US" sz="1200" dirty="0">
                <a:solidFill>
                  <a:srgbClr val="D4D4D4"/>
                </a:solidFill>
                <a:latin typeface="Consolas" panose="020B0609020204030204" pitchFamily="49" charset="0"/>
              </a:rPr>
              <a:t>	</a:t>
            </a:r>
            <a:endParaRPr lang="en-US" sz="12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6179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F1262-DB2B-4008-AEF5-A127D4745B28}"/>
              </a:ext>
            </a:extLst>
          </p:cNvPr>
          <p:cNvSpPr>
            <a:spLocks noGrp="1"/>
          </p:cNvSpPr>
          <p:nvPr>
            <p:ph idx="1"/>
          </p:nvPr>
        </p:nvSpPr>
        <p:spPr>
          <a:xfrm>
            <a:off x="0" y="254000"/>
            <a:ext cx="12326942" cy="6184900"/>
          </a:xfrm>
        </p:spPr>
        <p:txBody>
          <a:bodyPr>
            <a:normAutofit/>
          </a:bodyPr>
          <a:lstStyle/>
          <a:p>
            <a:pPr marL="0" indent="0">
              <a:buNone/>
            </a:pPr>
            <a:r>
              <a:rPr lang="en-US" b="1" dirty="0">
                <a:solidFill>
                  <a:srgbClr val="6796E6"/>
                </a:solidFill>
                <a:effectLst/>
                <a:latin typeface="Consolas" panose="020B0609020204030204" pitchFamily="49" charset="0"/>
              </a:rPr>
              <a:t># Interval </a:t>
            </a:r>
            <a:r>
              <a:rPr lang="en-US" b="1" dirty="0">
                <a:solidFill>
                  <a:srgbClr val="6796E6"/>
                </a:solidFill>
                <a:latin typeface="Consolas" panose="020B0609020204030204" pitchFamily="49" charset="0"/>
              </a:rPr>
              <a:t>Propagation – </a:t>
            </a:r>
            <a:r>
              <a:rPr lang="en-US" sz="2800" b="0" dirty="0">
                <a:solidFill>
                  <a:srgbClr val="CE9178"/>
                </a:solidFill>
                <a:effectLst/>
                <a:latin typeface="Consolas" panose="020B0609020204030204" pitchFamily="49" charset="0"/>
              </a:rPr>
              <a:t>"endpoints" or "</a:t>
            </a:r>
            <a:r>
              <a:rPr lang="en-US" b="0" dirty="0">
                <a:solidFill>
                  <a:srgbClr val="CE9178"/>
                </a:solidFill>
                <a:effectLst/>
                <a:latin typeface="Consolas" panose="020B0609020204030204" pitchFamily="49" charset="0"/>
              </a:rPr>
              <a:t>vertex" </a:t>
            </a:r>
            <a:endParaRPr lang="en-US" b="1" dirty="0">
              <a:solidFill>
                <a:srgbClr val="6796E6"/>
              </a:solidFill>
              <a:latin typeface="Consolas" panose="020B0609020204030204" pitchFamily="49" charset="0"/>
            </a:endParaRPr>
          </a:p>
          <a:p>
            <a:pPr marL="0" indent="0">
              <a:buNone/>
            </a:pPr>
            <a:endParaRPr lang="en-US" sz="1800" b="0" dirty="0">
              <a:solidFill>
                <a:srgbClr val="DCDCAA"/>
              </a:solidFill>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57D94F45-6693-4571-844E-180C51A2B5C2}"/>
              </a:ext>
            </a:extLst>
          </p:cNvPr>
          <p:cNvSpPr txBox="1">
            <a:spLocks/>
          </p:cNvSpPr>
          <p:nvPr/>
        </p:nvSpPr>
        <p:spPr>
          <a:xfrm>
            <a:off x="2704276" y="1124073"/>
            <a:ext cx="9074974" cy="53148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endParaRPr lang="en-US" sz="1800" dirty="0">
              <a:solidFill>
                <a:srgbClr val="D4D4D4"/>
              </a:solidFill>
              <a:latin typeface="Consolas" panose="020B0609020204030204" pitchFamily="49" charset="0"/>
            </a:endParaRPr>
          </a:p>
          <a:p>
            <a:pPr>
              <a:buFont typeface="Wingdings" panose="05000000000000000000" pitchFamily="2" charset="2"/>
              <a:buChar char="§"/>
            </a:pPr>
            <a:r>
              <a:rPr lang="en-US" sz="1800" b="1" dirty="0">
                <a:solidFill>
                  <a:srgbClr val="D4D4D4"/>
                </a:solidFill>
                <a:latin typeface="Consolas" panose="020B0609020204030204" pitchFamily="49" charset="0"/>
              </a:rPr>
              <a:t>This method can yield rigorous and best possible results if the function is monotonic.</a:t>
            </a:r>
          </a:p>
          <a:p>
            <a:pPr>
              <a:buFont typeface="Wingdings" panose="05000000000000000000" pitchFamily="2" charset="2"/>
              <a:buChar char="§"/>
            </a:pPr>
            <a:r>
              <a:rPr lang="en-US" sz="1800" b="1" dirty="0">
                <a:solidFill>
                  <a:srgbClr val="D4D4D4"/>
                </a:solidFill>
                <a:latin typeface="Consolas" panose="020B0609020204030204" pitchFamily="49" charset="0"/>
              </a:rPr>
              <a:t>Generates combinations</a:t>
            </a:r>
            <a:r>
              <a:rPr lang="en-US" sz="1800" dirty="0">
                <a:solidFill>
                  <a:srgbClr val="D4D4D4"/>
                </a:solidFill>
                <a:latin typeface="Consolas" panose="020B0609020204030204" pitchFamily="49" charset="0"/>
              </a:rPr>
              <a:t>: Creates all possible combinations of the lower and upper bounds of the input intervals.</a:t>
            </a:r>
          </a:p>
          <a:p>
            <a:pPr>
              <a:buFont typeface="Wingdings" panose="05000000000000000000" pitchFamily="2" charset="2"/>
              <a:buChar char="§"/>
            </a:pPr>
            <a:r>
              <a:rPr lang="en-US" sz="1800" b="1" dirty="0">
                <a:solidFill>
                  <a:srgbClr val="D4D4D4"/>
                </a:solidFill>
                <a:latin typeface="Consolas" panose="020B0609020204030204" pitchFamily="49" charset="0"/>
              </a:rPr>
              <a:t>Estimates output(s):</a:t>
            </a:r>
            <a:endParaRPr lang="en-US" sz="1800" dirty="0">
              <a:solidFill>
                <a:srgbClr val="D4D4D4"/>
              </a:solidFill>
              <a:latin typeface="Consolas" panose="020B0609020204030204" pitchFamily="49" charset="0"/>
            </a:endParaRPr>
          </a:p>
          <a:p>
            <a:pPr marL="457200" lvl="1" indent="0">
              <a:lnSpc>
                <a:spcPct val="100000"/>
              </a:lnSpc>
              <a:buNone/>
            </a:pPr>
            <a:r>
              <a:rPr lang="en-US" sz="1800" dirty="0">
                <a:solidFill>
                  <a:srgbClr val="D4D4D4"/>
                </a:solidFill>
                <a:latin typeface="Consolas" panose="020B0609020204030204" pitchFamily="49" charset="0"/>
              </a:rPr>
              <a:t>(x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 f(x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a:t>
            </a:r>
          </a:p>
          <a:p>
            <a:pPr marL="457200" lvl="1" indent="0">
              <a:lnSpc>
                <a:spcPct val="100000"/>
              </a:lnSpc>
              <a:buNone/>
            </a:pPr>
            <a:r>
              <a:rPr lang="en-US" sz="1800" dirty="0">
                <a:solidFill>
                  <a:srgbClr val="D4D4D4"/>
                </a:solidFill>
                <a:latin typeface="Consolas" panose="020B0609020204030204" pitchFamily="49" charset="0"/>
              </a:rPr>
              <a:t>(x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 f(x</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0</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a:t>
            </a:r>
          </a:p>
          <a:p>
            <a:pPr marL="457200" lvl="1" indent="0">
              <a:lnSpc>
                <a:spcPct val="100000"/>
              </a:lnSpc>
              <a:buNone/>
            </a:pPr>
            <a:r>
              <a:rPr lang="en-US" sz="1800" dirty="0">
                <a:solidFill>
                  <a:srgbClr val="D4D4D4"/>
                </a:solidFill>
                <a:latin typeface="Consolas" panose="020B0609020204030204" pitchFamily="49" charset="0"/>
              </a:rPr>
              <a:t>.</a:t>
            </a:r>
          </a:p>
          <a:p>
            <a:pPr marL="457200" lvl="1" indent="0">
              <a:lnSpc>
                <a:spcPct val="100000"/>
              </a:lnSpc>
              <a:buNone/>
            </a:pPr>
            <a:r>
              <a:rPr lang="en-US" sz="1800" dirty="0">
                <a:solidFill>
                  <a:srgbClr val="D4D4D4"/>
                </a:solidFill>
                <a:latin typeface="Consolas" panose="020B0609020204030204" pitchFamily="49" charset="0"/>
              </a:rPr>
              <a:t>.</a:t>
            </a:r>
          </a:p>
          <a:p>
            <a:pPr marL="457200" lvl="1" indent="0">
              <a:lnSpc>
                <a:spcPct val="100000"/>
              </a:lnSpc>
              <a:buNone/>
            </a:pPr>
            <a:r>
              <a:rPr lang="en-US" sz="1800" dirty="0">
                <a:solidFill>
                  <a:srgbClr val="D4D4D4"/>
                </a:solidFill>
                <a:latin typeface="Consolas" panose="020B0609020204030204" pitchFamily="49" charset="0"/>
              </a:rPr>
              <a:t>. </a:t>
            </a:r>
          </a:p>
          <a:p>
            <a:pPr marL="457200" lvl="1" indent="0">
              <a:lnSpc>
                <a:spcPct val="100000"/>
              </a:lnSpc>
              <a:buNone/>
            </a:pPr>
            <a:r>
              <a:rPr lang="en-US" sz="1800" dirty="0">
                <a:solidFill>
                  <a:srgbClr val="D4D4D4"/>
                </a:solidFill>
                <a:latin typeface="Consolas" panose="020B0609020204030204" pitchFamily="49" charset="0"/>
              </a:rPr>
              <a:t>(x</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 f(x</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u</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 v</a:t>
            </a:r>
            <a:r>
              <a:rPr lang="en-US" sz="800" dirty="0">
                <a:solidFill>
                  <a:srgbClr val="D4D4D4"/>
                </a:solidFill>
                <a:latin typeface="Consolas" panose="020B0609020204030204" pitchFamily="49" charset="0"/>
              </a:rPr>
              <a:t>1</a:t>
            </a:r>
            <a:r>
              <a:rPr lang="en-US" sz="1800" dirty="0">
                <a:solidFill>
                  <a:srgbClr val="D4D4D4"/>
                </a:solidFill>
                <a:latin typeface="Consolas" panose="020B0609020204030204" pitchFamily="49" charset="0"/>
              </a:rPr>
              <a:t>)</a:t>
            </a:r>
          </a:p>
          <a:p>
            <a:pPr>
              <a:buFont typeface="Wingdings" panose="05000000000000000000" pitchFamily="2" charset="2"/>
              <a:buChar char="§"/>
            </a:pPr>
            <a:r>
              <a:rPr lang="en-US" sz="1800" b="1" dirty="0">
                <a:solidFill>
                  <a:srgbClr val="D4D4D4"/>
                </a:solidFill>
                <a:latin typeface="Consolas" panose="020B0609020204030204" pitchFamily="49" charset="0"/>
              </a:rPr>
              <a:t>Determines output range</a:t>
            </a:r>
            <a:r>
              <a:rPr lang="en-US" sz="1800" dirty="0">
                <a:solidFill>
                  <a:srgbClr val="D4D4D4"/>
                </a:solidFill>
                <a:latin typeface="Consolas" panose="020B0609020204030204" pitchFamily="49" charset="0"/>
              </a:rPr>
              <a:t>: Determines the min and max for each output from the generated combinations.</a:t>
            </a:r>
          </a:p>
          <a:p>
            <a:pPr>
              <a:buFont typeface="Wingdings" panose="05000000000000000000" pitchFamily="2" charset="2"/>
              <a:buChar char="§"/>
            </a:pPr>
            <a:r>
              <a:rPr lang="en-US" sz="1800" b="1" dirty="0">
                <a:solidFill>
                  <a:srgbClr val="FF0000"/>
                </a:solidFill>
                <a:latin typeface="Consolas" panose="020B0609020204030204" pitchFamily="49" charset="0"/>
              </a:rPr>
              <a:t>Number of combinations</a:t>
            </a:r>
            <a:r>
              <a:rPr lang="en-US" sz="1800" dirty="0">
                <a:solidFill>
                  <a:srgbClr val="FF0000"/>
                </a:solidFill>
                <a:latin typeface="Consolas" panose="020B0609020204030204" pitchFamily="49" charset="0"/>
              </a:rPr>
              <a:t>: 2**d</a:t>
            </a:r>
          </a:p>
          <a:p>
            <a:pPr lvl="1">
              <a:buFont typeface="Wingdings" panose="05000000000000000000" pitchFamily="2" charset="2"/>
              <a:buChar char="§"/>
            </a:pPr>
            <a:r>
              <a:rPr lang="en-US" sz="1400" dirty="0">
                <a:solidFill>
                  <a:srgbClr val="FF0000"/>
                </a:solidFill>
                <a:latin typeface="Consolas" panose="020B0609020204030204" pitchFamily="49" charset="0"/>
              </a:rPr>
              <a:t>Where d is the number of input uncertain numbers. </a:t>
            </a:r>
          </a:p>
          <a:p>
            <a:pPr lvl="1">
              <a:buFont typeface="Wingdings" panose="05000000000000000000" pitchFamily="2" charset="2"/>
              <a:buChar char="§"/>
            </a:pPr>
            <a:r>
              <a:rPr lang="en-US" sz="1400" dirty="0">
                <a:solidFill>
                  <a:srgbClr val="FF0000"/>
                </a:solidFill>
                <a:latin typeface="Consolas" panose="020B0609020204030204" pitchFamily="49" charset="0"/>
              </a:rPr>
              <a:t>Add an example. </a:t>
            </a:r>
          </a:p>
          <a:p>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457200" lvl="1" indent="0">
              <a:lnSpc>
                <a:spcPct val="100000"/>
              </a:lnSpc>
              <a:buNone/>
            </a:pPr>
            <a:endParaRPr lang="en-US" sz="14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lnSpc>
                <a:spcPct val="100000"/>
              </a:lnSpc>
              <a:buNone/>
            </a:pPr>
            <a:endParaRPr lang="en-US" sz="1800" dirty="0">
              <a:solidFill>
                <a:srgbClr val="D4D4D4"/>
              </a:solidFill>
              <a:latin typeface="Consolas" panose="020B0609020204030204" pitchFamily="49" charset="0"/>
            </a:endParaRPr>
          </a:p>
          <a:p>
            <a:pPr marL="0" indent="0">
              <a:buFont typeface="Arial" panose="020B0604020202020204" pitchFamily="34" charset="0"/>
              <a:buNone/>
            </a:pPr>
            <a:endParaRPr lang="en-US" sz="1800" dirty="0">
              <a:solidFill>
                <a:srgbClr val="D4D4D4"/>
              </a:solidFill>
              <a:latin typeface="Consolas" panose="020B0609020204030204" pitchFamily="49" charset="0"/>
            </a:endParaRPr>
          </a:p>
          <a:p>
            <a:pPr lvl="1"/>
            <a:endParaRPr lang="en-US" sz="1600" dirty="0">
              <a:solidFill>
                <a:srgbClr val="FFFFFF"/>
              </a:solidFill>
              <a:latin typeface="Consolas" panose="020B0609020204030204" pitchFamily="49" charset="0"/>
            </a:endParaRPr>
          </a:p>
        </p:txBody>
      </p:sp>
      <p:grpSp>
        <p:nvGrpSpPr>
          <p:cNvPr id="22" name="Group 21">
            <a:extLst>
              <a:ext uri="{FF2B5EF4-FFF2-40B4-BE49-F238E27FC236}">
                <a16:creationId xmlns:a16="http://schemas.microsoft.com/office/drawing/2014/main" id="{5179507D-CD8F-4791-B1CC-93E89A9200C3}"/>
              </a:ext>
            </a:extLst>
          </p:cNvPr>
          <p:cNvGrpSpPr/>
          <p:nvPr/>
        </p:nvGrpSpPr>
        <p:grpSpPr>
          <a:xfrm>
            <a:off x="265109" y="1127390"/>
            <a:ext cx="1900236" cy="1631665"/>
            <a:chOff x="561977" y="1312641"/>
            <a:chExt cx="1900236" cy="1631665"/>
          </a:xfrm>
        </p:grpSpPr>
        <p:pic>
          <p:nvPicPr>
            <p:cNvPr id="11" name="Picture 10">
              <a:extLst>
                <a:ext uri="{FF2B5EF4-FFF2-40B4-BE49-F238E27FC236}">
                  <a16:creationId xmlns:a16="http://schemas.microsoft.com/office/drawing/2014/main" id="{409BCE9C-6CD7-4A88-AD47-0C67DC5CCDA6}"/>
                </a:ext>
              </a:extLst>
            </p:cNvPr>
            <p:cNvPicPr>
              <a:picLocks noChangeAspect="1"/>
            </p:cNvPicPr>
            <p:nvPr/>
          </p:nvPicPr>
          <p:blipFill>
            <a:blip r:embed="rId3"/>
            <a:stretch>
              <a:fillRect/>
            </a:stretch>
          </p:blipFill>
          <p:spPr>
            <a:xfrm>
              <a:off x="561977" y="1312641"/>
              <a:ext cx="1830704" cy="1631320"/>
            </a:xfrm>
            <a:prstGeom prst="rect">
              <a:avLst/>
            </a:prstGeom>
          </p:spPr>
        </p:pic>
        <p:sp>
          <p:nvSpPr>
            <p:cNvPr id="13" name="TextBox 12">
              <a:extLst>
                <a:ext uri="{FF2B5EF4-FFF2-40B4-BE49-F238E27FC236}">
                  <a16:creationId xmlns:a16="http://schemas.microsoft.com/office/drawing/2014/main" id="{69AFCB2E-E70F-4A9C-B0B4-FFF019574040}"/>
                </a:ext>
              </a:extLst>
            </p:cNvPr>
            <p:cNvSpPr txBox="1"/>
            <p:nvPr/>
          </p:nvSpPr>
          <p:spPr>
            <a:xfrm>
              <a:off x="876143" y="2713474"/>
              <a:ext cx="485987"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0</a:t>
              </a:r>
              <a:endParaRPr lang="en-GB" sz="900" dirty="0"/>
            </a:p>
          </p:txBody>
        </p:sp>
        <p:sp>
          <p:nvSpPr>
            <p:cNvPr id="14" name="TextBox 13">
              <a:extLst>
                <a:ext uri="{FF2B5EF4-FFF2-40B4-BE49-F238E27FC236}">
                  <a16:creationId xmlns:a16="http://schemas.microsoft.com/office/drawing/2014/main" id="{71FBFE19-4AE9-4468-A495-6A15B3AB0BB9}"/>
                </a:ext>
              </a:extLst>
            </p:cNvPr>
            <p:cNvSpPr txBox="1"/>
            <p:nvPr/>
          </p:nvSpPr>
          <p:spPr>
            <a:xfrm>
              <a:off x="2119633" y="2713474"/>
              <a:ext cx="342580" cy="230832"/>
            </a:xfrm>
            <a:prstGeom prst="rect">
              <a:avLst/>
            </a:prstGeom>
            <a:noFill/>
          </p:spPr>
          <p:txBody>
            <a:bodyPr wrap="square">
              <a:spAutoFit/>
            </a:bodyPr>
            <a:lstStyle/>
            <a:p>
              <a:r>
                <a:rPr lang="en-US" sz="900" dirty="0">
                  <a:latin typeface="Consolas" panose="020B0609020204030204" pitchFamily="49" charset="0"/>
                </a:rPr>
                <a:t>x</a:t>
              </a:r>
              <a:r>
                <a:rPr lang="en-US" sz="500" dirty="0">
                  <a:latin typeface="Consolas" panose="020B0609020204030204" pitchFamily="49" charset="0"/>
                </a:rPr>
                <a:t>1</a:t>
              </a:r>
              <a:endParaRPr lang="en-GB" sz="900" dirty="0"/>
            </a:p>
          </p:txBody>
        </p:sp>
      </p:grpSp>
      <p:grpSp>
        <p:nvGrpSpPr>
          <p:cNvPr id="23" name="Group 22">
            <a:extLst>
              <a:ext uri="{FF2B5EF4-FFF2-40B4-BE49-F238E27FC236}">
                <a16:creationId xmlns:a16="http://schemas.microsoft.com/office/drawing/2014/main" id="{ADB46F32-8AC3-4EF9-8BDA-B7B14947FB8C}"/>
              </a:ext>
            </a:extLst>
          </p:cNvPr>
          <p:cNvGrpSpPr/>
          <p:nvPr/>
        </p:nvGrpSpPr>
        <p:grpSpPr>
          <a:xfrm>
            <a:off x="265109" y="2831385"/>
            <a:ext cx="1905638" cy="1674900"/>
            <a:chOff x="134303" y="3049500"/>
            <a:chExt cx="2328425" cy="2012416"/>
          </a:xfrm>
        </p:grpSpPr>
        <p:pic>
          <p:nvPicPr>
            <p:cNvPr id="17" name="Picture 16">
              <a:extLst>
                <a:ext uri="{FF2B5EF4-FFF2-40B4-BE49-F238E27FC236}">
                  <a16:creationId xmlns:a16="http://schemas.microsoft.com/office/drawing/2014/main" id="{CD8B065B-3AC6-4C15-BD6F-320289C48079}"/>
                </a:ext>
              </a:extLst>
            </p:cNvPr>
            <p:cNvPicPr>
              <a:picLocks noChangeAspect="1"/>
            </p:cNvPicPr>
            <p:nvPr/>
          </p:nvPicPr>
          <p:blipFill>
            <a:blip r:embed="rId4"/>
            <a:stretch>
              <a:fillRect/>
            </a:stretch>
          </p:blipFill>
          <p:spPr>
            <a:xfrm>
              <a:off x="134303" y="3049500"/>
              <a:ext cx="2258378" cy="2012416"/>
            </a:xfrm>
            <a:prstGeom prst="rect">
              <a:avLst/>
            </a:prstGeom>
          </p:spPr>
        </p:pic>
        <p:sp>
          <p:nvSpPr>
            <p:cNvPr id="18" name="TextBox 17">
              <a:extLst>
                <a:ext uri="{FF2B5EF4-FFF2-40B4-BE49-F238E27FC236}">
                  <a16:creationId xmlns:a16="http://schemas.microsoft.com/office/drawing/2014/main" id="{2F060209-33BD-4F9C-B5DA-987D7AC4FD8D}"/>
                </a:ext>
              </a:extLst>
            </p:cNvPr>
            <p:cNvSpPr txBox="1"/>
            <p:nvPr/>
          </p:nvSpPr>
          <p:spPr>
            <a:xfrm>
              <a:off x="518170" y="4771953"/>
              <a:ext cx="579185"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0</a:t>
              </a:r>
              <a:endParaRPr lang="en-GB" sz="900" dirty="0"/>
            </a:p>
          </p:txBody>
        </p:sp>
        <p:sp>
          <p:nvSpPr>
            <p:cNvPr id="19" name="TextBox 18">
              <a:extLst>
                <a:ext uri="{FF2B5EF4-FFF2-40B4-BE49-F238E27FC236}">
                  <a16:creationId xmlns:a16="http://schemas.microsoft.com/office/drawing/2014/main" id="{2F3251A9-55D6-4A20-BE26-22F74EC5F81A}"/>
                </a:ext>
              </a:extLst>
            </p:cNvPr>
            <p:cNvSpPr txBox="1"/>
            <p:nvPr/>
          </p:nvSpPr>
          <p:spPr>
            <a:xfrm>
              <a:off x="2054450" y="4776685"/>
              <a:ext cx="408278" cy="230832"/>
            </a:xfrm>
            <a:prstGeom prst="rect">
              <a:avLst/>
            </a:prstGeom>
            <a:noFill/>
          </p:spPr>
          <p:txBody>
            <a:bodyPr wrap="square">
              <a:spAutoFit/>
            </a:bodyPr>
            <a:lstStyle/>
            <a:p>
              <a:r>
                <a:rPr lang="en-US" sz="900" dirty="0">
                  <a:latin typeface="Consolas" panose="020B0609020204030204" pitchFamily="49" charset="0"/>
                </a:rPr>
                <a:t>u</a:t>
              </a:r>
              <a:r>
                <a:rPr lang="en-US" sz="500" dirty="0">
                  <a:latin typeface="Consolas" panose="020B0609020204030204" pitchFamily="49" charset="0"/>
                </a:rPr>
                <a:t>1</a:t>
              </a:r>
              <a:endParaRPr lang="en-GB" sz="900" dirty="0"/>
            </a:p>
          </p:txBody>
        </p:sp>
      </p:grpSp>
      <p:grpSp>
        <p:nvGrpSpPr>
          <p:cNvPr id="26" name="Group 25">
            <a:extLst>
              <a:ext uri="{FF2B5EF4-FFF2-40B4-BE49-F238E27FC236}">
                <a16:creationId xmlns:a16="http://schemas.microsoft.com/office/drawing/2014/main" id="{1C2322F1-33AF-487C-BF9F-BA69C5DF6EDB}"/>
              </a:ext>
            </a:extLst>
          </p:cNvPr>
          <p:cNvGrpSpPr/>
          <p:nvPr/>
        </p:nvGrpSpPr>
        <p:grpSpPr>
          <a:xfrm>
            <a:off x="265110" y="4604766"/>
            <a:ext cx="1900235" cy="1674900"/>
            <a:chOff x="134304" y="4313294"/>
            <a:chExt cx="1944593" cy="1693280"/>
          </a:xfrm>
        </p:grpSpPr>
        <p:pic>
          <p:nvPicPr>
            <p:cNvPr id="21" name="Picture 20">
              <a:extLst>
                <a:ext uri="{FF2B5EF4-FFF2-40B4-BE49-F238E27FC236}">
                  <a16:creationId xmlns:a16="http://schemas.microsoft.com/office/drawing/2014/main" id="{7151AC47-6B6E-4BB0-B6B4-F667939F5064}"/>
                </a:ext>
              </a:extLst>
            </p:cNvPr>
            <p:cNvPicPr>
              <a:picLocks noChangeAspect="1"/>
            </p:cNvPicPr>
            <p:nvPr/>
          </p:nvPicPr>
          <p:blipFill>
            <a:blip r:embed="rId5"/>
            <a:stretch>
              <a:fillRect/>
            </a:stretch>
          </p:blipFill>
          <p:spPr>
            <a:xfrm>
              <a:off x="134304" y="4313294"/>
              <a:ext cx="1900236" cy="1693280"/>
            </a:xfrm>
            <a:prstGeom prst="rect">
              <a:avLst/>
            </a:prstGeom>
          </p:spPr>
        </p:pic>
        <p:sp>
          <p:nvSpPr>
            <p:cNvPr id="24" name="TextBox 23">
              <a:extLst>
                <a:ext uri="{FF2B5EF4-FFF2-40B4-BE49-F238E27FC236}">
                  <a16:creationId xmlns:a16="http://schemas.microsoft.com/office/drawing/2014/main" id="{4C5AEFBD-0DC1-4FD6-BB76-51DFF7EC1CD1}"/>
                </a:ext>
              </a:extLst>
            </p:cNvPr>
            <p:cNvSpPr txBox="1"/>
            <p:nvPr/>
          </p:nvSpPr>
          <p:spPr>
            <a:xfrm>
              <a:off x="466787" y="5759352"/>
              <a:ext cx="474019"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0</a:t>
              </a:r>
              <a:endParaRPr lang="en-GB" sz="900" dirty="0"/>
            </a:p>
          </p:txBody>
        </p:sp>
        <p:sp>
          <p:nvSpPr>
            <p:cNvPr id="25" name="TextBox 24">
              <a:extLst>
                <a:ext uri="{FF2B5EF4-FFF2-40B4-BE49-F238E27FC236}">
                  <a16:creationId xmlns:a16="http://schemas.microsoft.com/office/drawing/2014/main" id="{01048AEC-2C64-41EA-B7D2-EA1BF1030E96}"/>
                </a:ext>
              </a:extLst>
            </p:cNvPr>
            <p:cNvSpPr txBox="1"/>
            <p:nvPr/>
          </p:nvSpPr>
          <p:spPr>
            <a:xfrm>
              <a:off x="1744753" y="5759352"/>
              <a:ext cx="334144" cy="230832"/>
            </a:xfrm>
            <a:prstGeom prst="rect">
              <a:avLst/>
            </a:prstGeom>
            <a:noFill/>
          </p:spPr>
          <p:txBody>
            <a:bodyPr wrap="square">
              <a:spAutoFit/>
            </a:bodyPr>
            <a:lstStyle/>
            <a:p>
              <a:r>
                <a:rPr lang="en-US" sz="900" dirty="0">
                  <a:latin typeface="Consolas" panose="020B0609020204030204" pitchFamily="49" charset="0"/>
                </a:rPr>
                <a:t>v</a:t>
              </a:r>
              <a:r>
                <a:rPr lang="en-US" sz="500" dirty="0">
                  <a:latin typeface="Consolas" panose="020B0609020204030204" pitchFamily="49" charset="0"/>
                </a:rPr>
                <a:t>1</a:t>
              </a:r>
              <a:endParaRPr lang="en-GB" sz="900" dirty="0"/>
            </a:p>
          </p:txBody>
        </p:sp>
      </p:grpSp>
      <p:sp>
        <p:nvSpPr>
          <p:cNvPr id="27" name="Content Placeholder 2">
            <a:extLst>
              <a:ext uri="{FF2B5EF4-FFF2-40B4-BE49-F238E27FC236}">
                <a16:creationId xmlns:a16="http://schemas.microsoft.com/office/drawing/2014/main" id="{138D2F7E-969F-427F-AA08-6DC7E81C97EE}"/>
              </a:ext>
            </a:extLst>
          </p:cNvPr>
          <p:cNvSpPr txBox="1">
            <a:spLocks/>
          </p:cNvSpPr>
          <p:nvPr/>
        </p:nvSpPr>
        <p:spPr>
          <a:xfrm>
            <a:off x="2704277" y="1124073"/>
            <a:ext cx="8543140" cy="1131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DCDCAA"/>
                </a:solidFill>
                <a:latin typeface="Consolas" panose="020B0609020204030204" pitchFamily="49" charset="0"/>
              </a:rPr>
              <a:t>y = P</a:t>
            </a:r>
            <a:r>
              <a:rPr lang="en-US" sz="1800" b="0" dirty="0">
                <a:solidFill>
                  <a:srgbClr val="DCDCAA"/>
                </a:solidFill>
                <a:effectLst/>
                <a:latin typeface="Consolas" panose="020B0609020204030204" pitchFamily="49" charset="0"/>
              </a:rPr>
              <a:t>ropagation</a:t>
            </a:r>
            <a:r>
              <a:rPr lang="en-US" sz="1800" b="0" dirty="0">
                <a:solidFill>
                  <a:srgbClr val="FFFFFF"/>
                </a:solidFill>
                <a:effectLst/>
                <a:latin typeface="Consolas" panose="020B0609020204030204" pitchFamily="49" charset="0"/>
              </a:rPr>
              <a:t>(</a:t>
            </a:r>
            <a:r>
              <a:rPr lang="en-US" sz="1800" b="0" dirty="0">
                <a:solidFill>
                  <a:srgbClr val="9CDCFE"/>
                </a:solidFill>
                <a:effectLst/>
                <a:latin typeface="Consolas" panose="020B0609020204030204" pitchFamily="49" charset="0"/>
              </a:rPr>
              <a:t>vars</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fun</a:t>
            </a:r>
            <a:r>
              <a:rPr lang="en-US" sz="1800" b="0" dirty="0">
                <a:solidFill>
                  <a:srgbClr val="FFFFFF"/>
                </a:solidFill>
                <a:effectLst/>
                <a:latin typeface="Consolas" panose="020B0609020204030204" pitchFamily="49" charset="0"/>
              </a:rPr>
              <a:t>, </a:t>
            </a:r>
            <a:r>
              <a:rPr lang="en-US" sz="1800" b="0" dirty="0">
                <a:solidFill>
                  <a:srgbClr val="9CDCFE"/>
                </a:solidFill>
                <a:effectLst/>
                <a:latin typeface="Consolas" panose="020B0609020204030204" pitchFamily="49" charset="0"/>
              </a:rPr>
              <a:t>method = </a:t>
            </a:r>
            <a:r>
              <a:rPr lang="en-US" sz="1800" b="0" dirty="0">
                <a:solidFill>
                  <a:srgbClr val="CE9178"/>
                </a:solidFill>
                <a:effectLst/>
                <a:latin typeface="Consolas" panose="020B0609020204030204" pitchFamily="49" charset="0"/>
              </a:rPr>
              <a:t>"endpoints"</a:t>
            </a:r>
            <a:r>
              <a:rPr lang="en-US" sz="1800" dirty="0">
                <a:solidFill>
                  <a:srgbClr val="D4D4D4"/>
                </a:solidFill>
                <a:latin typeface="Consolas" panose="020B0609020204030204" pitchFamily="49" charset="0"/>
              </a:rPr>
              <a:t>)</a:t>
            </a:r>
          </a:p>
          <a:p>
            <a:pPr marL="457200" lvl="1" indent="0">
              <a:buNone/>
            </a:pPr>
            <a:endParaRPr lang="en-US" sz="1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375370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19669</TotalTime>
  <Words>6417</Words>
  <Application>Microsoft Office PowerPoint</Application>
  <PresentationFormat>Widescreen</PresentationFormat>
  <Paragraphs>860</Paragraphs>
  <Slides>40</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Consolas</vt:lpstr>
      <vt:lpstr>Times New Roman</vt:lpstr>
      <vt:lpstr>Wingdings</vt:lpstr>
      <vt:lpstr>Office Theme</vt:lpstr>
      <vt:lpstr>Black-box  uncertainty propagation  with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Challenge</vt:lpstr>
      <vt:lpstr>The Challenge</vt:lpstr>
      <vt:lpstr>Uncertainties </vt:lpstr>
      <vt:lpstr>Problem parameterisation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Ioannou, Ioanna</dc:creator>
  <cp:lastModifiedBy>Ioannou, Ioanna</cp:lastModifiedBy>
  <cp:revision>87</cp:revision>
  <dcterms:created xsi:type="dcterms:W3CDTF">2024-11-11T10:08:19Z</dcterms:created>
  <dcterms:modified xsi:type="dcterms:W3CDTF">2025-01-27T11:02:22Z</dcterms:modified>
</cp:coreProperties>
</file>