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3" r:id="rId1"/>
  </p:sldMasterIdLst>
  <p:sldIdLst>
    <p:sldId id="256" r:id="rId2"/>
    <p:sldId id="257" r:id="rId3"/>
    <p:sldId id="262" r:id="rId4"/>
    <p:sldId id="263" r:id="rId5"/>
    <p:sldId id="264" r:id="rId6"/>
    <p:sldId id="258" r:id="rId7"/>
    <p:sldId id="265" r:id="rId8"/>
    <p:sldId id="266" r:id="rId9"/>
    <p:sldId id="267" r:id="rId10"/>
    <p:sldId id="268" r:id="rId11"/>
    <p:sldId id="269" r:id="rId12"/>
    <p:sldId id="270" r:id="rId13"/>
    <p:sldId id="259" r:id="rId14"/>
    <p:sldId id="271" r:id="rId15"/>
    <p:sldId id="272" r:id="rId16"/>
    <p:sldId id="273" r:id="rId17"/>
    <p:sldId id="274" r:id="rId18"/>
    <p:sldId id="275" r:id="rId19"/>
    <p:sldId id="276" r:id="rId20"/>
    <p:sldId id="277" r:id="rId21"/>
    <p:sldId id="260" r:id="rId22"/>
    <p:sldId id="278" r:id="rId23"/>
    <p:sldId id="279" r:id="rId24"/>
    <p:sldId id="261"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42990-1EDF-294C-A1F1-9492F6E1347D}">
          <p14:sldIdLst>
            <p14:sldId id="256"/>
          </p14:sldIdLst>
        </p14:section>
        <p14:section name="Introduction" id="{659F2387-ABE0-1C45-A227-2E968DEAF1D9}">
          <p14:sldIdLst>
            <p14:sldId id="257"/>
            <p14:sldId id="262"/>
            <p14:sldId id="263"/>
            <p14:sldId id="264"/>
          </p14:sldIdLst>
        </p14:section>
        <p14:section name="Background" id="{7CC278DF-4790-F742-916F-D85CD4021DA0}">
          <p14:sldIdLst>
            <p14:sldId id="258"/>
            <p14:sldId id="265"/>
            <p14:sldId id="266"/>
            <p14:sldId id="267"/>
            <p14:sldId id="268"/>
            <p14:sldId id="269"/>
            <p14:sldId id="270"/>
          </p14:sldIdLst>
        </p14:section>
        <p14:section name="Related Work" id="{F22B924D-A276-CD4A-9D9C-8310EB23710B}">
          <p14:sldIdLst>
            <p14:sldId id="259"/>
            <p14:sldId id="271"/>
            <p14:sldId id="272"/>
            <p14:sldId id="273"/>
            <p14:sldId id="274"/>
            <p14:sldId id="275"/>
            <p14:sldId id="276"/>
            <p14:sldId id="277"/>
          </p14:sldIdLst>
        </p14:section>
        <p14:section name="Problem Formulation" id="{58A4176D-C3F1-5448-A93C-8B2601DE78F7}">
          <p14:sldIdLst>
            <p14:sldId id="260"/>
            <p14:sldId id="278"/>
            <p14:sldId id="279"/>
          </p14:sldIdLst>
        </p14:section>
        <p14:section name="Time Plan" id="{23B4BCA3-8404-114A-8E5F-04EF9F918347}">
          <p14:sldIdLst>
            <p14:sldId id="261"/>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6"/>
  </p:normalViewPr>
  <p:slideViewPr>
    <p:cSldViewPr snapToGrid="0" snapToObjects="1">
      <p:cViewPr varScale="1">
        <p:scale>
          <a:sx n="102" d="100"/>
          <a:sy n="102" d="100"/>
        </p:scale>
        <p:origin x="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BDF68E2-58F2-4D09-BE8B-E3BD06533059}" type="datetimeFigureOut">
              <a:rPr lang="en-US" smtClean="0"/>
              <a:t>4/7/17</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4FAB73BC-B049-4115-A692-8D63A059BFB8}"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42448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829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E26F7E3A-B166-407D-9866-32884E7D5B37}" type="datetimeFigureOut">
              <a:rPr lang="en-US" smtClean="0"/>
              <a:t>4/7/17</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4FAB73BC-B049-4115-A692-8D63A059BFB8}"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28147"/>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5168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20EBB0C4-6273-4C6E-B9BD-2EDC30F1CD52}" type="datetimeFigureOut">
              <a:rPr lang="en-US" smtClean="0"/>
              <a:t>4/7/17</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4FAB73BC-B049-4115-A692-8D63A059BFB8}"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5302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5708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720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22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16657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40687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779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98624D31-43A5-475A-80CF-332C9F6DCF35}" type="datetimeFigureOut">
              <a:rPr lang="en-US" smtClean="0"/>
              <a:t>4/7/17</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4FAB73BC-B049-4115-A692-8D63A059BFB8}"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86779"/>
      </p:ext>
    </p:extLst>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hf sldNum="0"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3"/>
            <a:ext cx="10572819" cy="4268965"/>
          </a:xfrm>
        </p:spPr>
        <p:txBody>
          <a:bodyPr>
            <a:noAutofit/>
          </a:bodyPr>
          <a:lstStyle/>
          <a:p>
            <a:r>
              <a:rPr lang="en-US" sz="5400" dirty="0" smtClean="0"/>
              <a:t>EVOLUTIONARY COMPUTATION IN CONTINUOUS OPTIMIZATION AND MACHINE LEARNING </a:t>
            </a:r>
            <a:endParaRPr lang="en-US" sz="5400" dirty="0"/>
          </a:p>
        </p:txBody>
      </p:sp>
      <p:sp>
        <p:nvSpPr>
          <p:cNvPr id="3" name="Subtitle 2"/>
          <p:cNvSpPr>
            <a:spLocks noGrp="1"/>
          </p:cNvSpPr>
          <p:nvPr>
            <p:ph type="subTitle" idx="1"/>
          </p:nvPr>
        </p:nvSpPr>
        <p:spPr/>
        <p:txBody>
          <a:bodyPr>
            <a:normAutofit/>
          </a:bodyPr>
          <a:lstStyle/>
          <a:p>
            <a:r>
              <a:rPr lang="en-US" dirty="0" smtClean="0"/>
              <a:t>Status and planning seminar</a:t>
            </a:r>
            <a:endParaRPr lang="en-US" dirty="0"/>
          </a:p>
        </p:txBody>
      </p:sp>
    </p:spTree>
    <p:extLst>
      <p:ext uri="{BB962C8B-B14F-4D97-AF65-F5344CB8AC3E}">
        <p14:creationId xmlns:p14="http://schemas.microsoft.com/office/powerpoint/2010/main" val="901785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Traditional </a:t>
            </a:r>
            <a:r>
              <a:rPr lang="en-US" sz="4400" dirty="0" smtClean="0"/>
              <a:t>Evolutionary Algorithms</a:t>
            </a:r>
            <a:endParaRPr lang="en-US" sz="4400" dirty="0"/>
          </a:p>
        </p:txBody>
      </p:sp>
      <p:sp>
        <p:nvSpPr>
          <p:cNvPr id="3" name="Content Placeholder 2"/>
          <p:cNvSpPr>
            <a:spLocks noGrp="1"/>
          </p:cNvSpPr>
          <p:nvPr>
            <p:ph idx="1"/>
          </p:nvPr>
        </p:nvSpPr>
        <p:spPr/>
        <p:txBody>
          <a:bodyPr/>
          <a:lstStyle/>
          <a:p>
            <a:r>
              <a:rPr lang="en-US" dirty="0" smtClean="0"/>
              <a:t>Genetic Algorithms</a:t>
            </a:r>
          </a:p>
          <a:p>
            <a:r>
              <a:rPr lang="en-US" dirty="0" smtClean="0"/>
              <a:t>Evolution Strategy</a:t>
            </a:r>
          </a:p>
          <a:p>
            <a:r>
              <a:rPr lang="en-US" dirty="0" smtClean="0"/>
              <a:t>Evolutionary Programming</a:t>
            </a:r>
          </a:p>
          <a:p>
            <a:r>
              <a:rPr lang="en-US" dirty="0" smtClean="0"/>
              <a:t>Genetic Programming</a:t>
            </a:r>
          </a:p>
        </p:txBody>
      </p:sp>
    </p:spTree>
    <p:extLst>
      <p:ext uri="{BB962C8B-B14F-4D97-AF65-F5344CB8AC3E}">
        <p14:creationId xmlns:p14="http://schemas.microsoft.com/office/powerpoint/2010/main" val="433269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Emerging </a:t>
            </a:r>
            <a:r>
              <a:rPr lang="en-US" sz="4400" dirty="0" smtClean="0"/>
              <a:t>Evolutionary Algorithms</a:t>
            </a:r>
            <a:endParaRPr lang="en-US" sz="4400" dirty="0"/>
          </a:p>
        </p:txBody>
      </p:sp>
      <p:sp>
        <p:nvSpPr>
          <p:cNvPr id="3" name="Content Placeholder 2"/>
          <p:cNvSpPr>
            <a:spLocks noGrp="1"/>
          </p:cNvSpPr>
          <p:nvPr>
            <p:ph idx="1"/>
          </p:nvPr>
        </p:nvSpPr>
        <p:spPr/>
        <p:txBody>
          <a:bodyPr/>
          <a:lstStyle/>
          <a:p>
            <a:r>
              <a:rPr lang="en-US" dirty="0" smtClean="0"/>
              <a:t>Differential Evolution</a:t>
            </a:r>
          </a:p>
          <a:p>
            <a:r>
              <a:rPr lang="en-US" dirty="0"/>
              <a:t>Particle Swarm Optimization </a:t>
            </a:r>
            <a:endParaRPr lang="en-US" dirty="0" smtClean="0"/>
          </a:p>
          <a:p>
            <a:r>
              <a:rPr lang="en-US" dirty="0"/>
              <a:t>Estimation of Distribution Algorithm </a:t>
            </a:r>
            <a:endParaRPr lang="en-US" dirty="0"/>
          </a:p>
          <a:p>
            <a:endParaRPr lang="en-US" dirty="0"/>
          </a:p>
          <a:p>
            <a:endParaRPr lang="en-US" dirty="0" smtClean="0"/>
          </a:p>
        </p:txBody>
      </p:sp>
    </p:spTree>
    <p:extLst>
      <p:ext uri="{BB962C8B-B14F-4D97-AF65-F5344CB8AC3E}">
        <p14:creationId xmlns:p14="http://schemas.microsoft.com/office/powerpoint/2010/main" val="2028293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Machine Learning</a:t>
            </a:r>
            <a:br>
              <a:rPr lang="en-US" sz="4400" b="1" dirty="0" smtClean="0"/>
            </a:br>
            <a:r>
              <a:rPr lang="en-US" sz="4400" dirty="0" smtClean="0"/>
              <a:t>Concepts</a:t>
            </a:r>
            <a:endParaRPr lang="en-US" sz="4400" dirty="0"/>
          </a:p>
        </p:txBody>
      </p:sp>
      <p:sp>
        <p:nvSpPr>
          <p:cNvPr id="3" name="Content Placeholder 2"/>
          <p:cNvSpPr>
            <a:spLocks noGrp="1"/>
          </p:cNvSpPr>
          <p:nvPr>
            <p:ph idx="1"/>
          </p:nvPr>
        </p:nvSpPr>
        <p:spPr/>
        <p:txBody>
          <a:bodyPr/>
          <a:lstStyle/>
          <a:p>
            <a:r>
              <a:rPr lang="en-US" dirty="0" smtClean="0"/>
              <a:t>Artificial Neural Networks</a:t>
            </a:r>
          </a:p>
          <a:p>
            <a:pPr lvl="1"/>
            <a:r>
              <a:rPr lang="en-US" dirty="0" smtClean="0"/>
              <a:t>Feed-Forward Neural Networks</a:t>
            </a:r>
          </a:p>
          <a:p>
            <a:pPr lvl="1"/>
            <a:r>
              <a:rPr lang="en-US" dirty="0" smtClean="0"/>
              <a:t>Back-propagation</a:t>
            </a:r>
            <a:endParaRPr lang="en-US" dirty="0"/>
          </a:p>
          <a:p>
            <a:pPr lvl="1"/>
            <a:endParaRPr lang="en-US" dirty="0"/>
          </a:p>
          <a:p>
            <a:endParaRPr lang="en-US" dirty="0"/>
          </a:p>
          <a:p>
            <a:endParaRPr lang="en-US" dirty="0" smtClean="0"/>
          </a:p>
        </p:txBody>
      </p:sp>
    </p:spTree>
    <p:extLst>
      <p:ext uri="{BB962C8B-B14F-4D97-AF65-F5344CB8AC3E}">
        <p14:creationId xmlns:p14="http://schemas.microsoft.com/office/powerpoint/2010/main" val="788730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Work</a:t>
            </a:r>
            <a:endParaRPr lang="en-US" dirty="0"/>
          </a:p>
        </p:txBody>
      </p:sp>
      <p:sp>
        <p:nvSpPr>
          <p:cNvPr id="3" name="Text Placeholder 2"/>
          <p:cNvSpPr>
            <a:spLocks noGrp="1"/>
          </p:cNvSpPr>
          <p:nvPr>
            <p:ph type="body" idx="1"/>
          </p:nvPr>
        </p:nvSpPr>
        <p:spPr/>
        <p:txBody>
          <a:bodyPr/>
          <a:lstStyle/>
          <a:p>
            <a:r>
              <a:rPr lang="en-US" dirty="0" smtClean="0"/>
              <a:t>Recent Research, Emerging Evolutionary Algorithms and Contributions</a:t>
            </a:r>
            <a:endParaRPr lang="en-US" dirty="0"/>
          </a:p>
        </p:txBody>
      </p:sp>
    </p:spTree>
    <p:extLst>
      <p:ext uri="{BB962C8B-B14F-4D97-AF65-F5344CB8AC3E}">
        <p14:creationId xmlns:p14="http://schemas.microsoft.com/office/powerpoint/2010/main" val="598015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lstStyle/>
          <a:p>
            <a:r>
              <a:rPr lang="en-US" dirty="0"/>
              <a:t>Ideas around evolutionary computation began emerging in </a:t>
            </a:r>
            <a:r>
              <a:rPr lang="en-US" b="1" dirty="0"/>
              <a:t>1950s </a:t>
            </a:r>
            <a:endParaRPr lang="en-US" b="1" dirty="0"/>
          </a:p>
          <a:p>
            <a:r>
              <a:rPr lang="en-US" dirty="0"/>
              <a:t>Several researchers, </a:t>
            </a:r>
            <a:r>
              <a:rPr lang="en-US" dirty="0" smtClean="0"/>
              <a:t>independently </a:t>
            </a:r>
            <a:r>
              <a:rPr lang="en-US" dirty="0"/>
              <a:t>from each-other, created algorithms which were inspired by natural Darwinian principles, these include </a:t>
            </a:r>
            <a:r>
              <a:rPr lang="en-US" b="1" dirty="0"/>
              <a:t>Holland’s Genetic Algorithms</a:t>
            </a:r>
            <a:r>
              <a:rPr lang="en-US" dirty="0"/>
              <a:t>, </a:t>
            </a:r>
            <a:r>
              <a:rPr lang="en-US" b="1" dirty="0" err="1"/>
              <a:t>Schwefel’s</a:t>
            </a:r>
            <a:r>
              <a:rPr lang="en-US" b="1" dirty="0"/>
              <a:t> and </a:t>
            </a:r>
            <a:r>
              <a:rPr lang="en-US" b="1" dirty="0" err="1"/>
              <a:t>Rechenberg’s</a:t>
            </a:r>
            <a:r>
              <a:rPr lang="en-US" b="1" dirty="0"/>
              <a:t> Evolution Strategies </a:t>
            </a:r>
            <a:r>
              <a:rPr lang="en-US" dirty="0"/>
              <a:t>and </a:t>
            </a:r>
            <a:r>
              <a:rPr lang="en-US" b="1" dirty="0" err="1"/>
              <a:t>Fogel’s</a:t>
            </a:r>
            <a:r>
              <a:rPr lang="en-US" b="1" dirty="0"/>
              <a:t> Evolutionary Programming</a:t>
            </a:r>
            <a:r>
              <a:rPr lang="en-US" dirty="0"/>
              <a:t>. </a:t>
            </a:r>
            <a:endParaRPr lang="en-US" dirty="0"/>
          </a:p>
          <a:p>
            <a:r>
              <a:rPr lang="en-US" dirty="0"/>
              <a:t>Research has shown that </a:t>
            </a:r>
            <a:r>
              <a:rPr lang="en-US" b="1" dirty="0"/>
              <a:t>no single algorithm can perform better than all other algorithms </a:t>
            </a:r>
            <a:r>
              <a:rPr lang="en-US" dirty="0"/>
              <a:t>on average. This has been referred to as the ‘no-free-lunch’ and current solutions instead aim at finding better solutions to specific problems by exploiting inherent biases in the problem. </a:t>
            </a:r>
            <a:endParaRPr lang="en-US" dirty="0"/>
          </a:p>
          <a:p>
            <a:endParaRPr lang="en-US" dirty="0"/>
          </a:p>
        </p:txBody>
      </p:sp>
    </p:spTree>
    <p:extLst>
      <p:ext uri="{BB962C8B-B14F-4D97-AF65-F5344CB8AC3E}">
        <p14:creationId xmlns:p14="http://schemas.microsoft.com/office/powerpoint/2010/main" val="761136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Research</a:t>
            </a:r>
            <a:endParaRPr lang="en-US" dirty="0"/>
          </a:p>
        </p:txBody>
      </p:sp>
      <p:sp>
        <p:nvSpPr>
          <p:cNvPr id="3" name="Content Placeholder 2"/>
          <p:cNvSpPr>
            <a:spLocks noGrp="1"/>
          </p:cNvSpPr>
          <p:nvPr>
            <p:ph idx="1"/>
          </p:nvPr>
        </p:nvSpPr>
        <p:spPr/>
        <p:txBody>
          <a:bodyPr/>
          <a:lstStyle/>
          <a:p>
            <a:r>
              <a:rPr lang="en-US" dirty="0" smtClean="0"/>
              <a:t>Parallelism</a:t>
            </a:r>
          </a:p>
          <a:p>
            <a:r>
              <a:rPr lang="en-US" dirty="0"/>
              <a:t>M</a:t>
            </a:r>
            <a:r>
              <a:rPr lang="en-US" dirty="0" smtClean="0"/>
              <a:t>ulti-population models</a:t>
            </a:r>
          </a:p>
          <a:p>
            <a:r>
              <a:rPr lang="en-US" dirty="0"/>
              <a:t>M</a:t>
            </a:r>
            <a:r>
              <a:rPr lang="en-US" dirty="0" smtClean="0"/>
              <a:t>ulti-objective optimization</a:t>
            </a:r>
          </a:p>
          <a:p>
            <a:r>
              <a:rPr lang="en-US" dirty="0"/>
              <a:t>D</a:t>
            </a:r>
            <a:r>
              <a:rPr lang="en-US" dirty="0" smtClean="0"/>
              <a:t>ynamic environments</a:t>
            </a:r>
          </a:p>
          <a:p>
            <a:r>
              <a:rPr lang="en-US" dirty="0" smtClean="0"/>
              <a:t>Evolving </a:t>
            </a:r>
            <a:r>
              <a:rPr lang="en-US" dirty="0"/>
              <a:t>executable code </a:t>
            </a:r>
            <a:endParaRPr lang="en-US" dirty="0"/>
          </a:p>
          <a:p>
            <a:endParaRPr lang="en-US" dirty="0"/>
          </a:p>
        </p:txBody>
      </p:sp>
    </p:spTree>
    <p:extLst>
      <p:ext uri="{BB962C8B-B14F-4D97-AF65-F5344CB8AC3E}">
        <p14:creationId xmlns:p14="http://schemas.microsoft.com/office/powerpoint/2010/main" val="136990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Research: </a:t>
            </a:r>
            <a:r>
              <a:rPr lang="en-US" sz="4400" b="1" dirty="0" smtClean="0"/>
              <a:t>Differential Evolution</a:t>
            </a:r>
            <a:endParaRPr lang="en-US" sz="4400" b="1" dirty="0"/>
          </a:p>
        </p:txBody>
      </p:sp>
      <p:sp>
        <p:nvSpPr>
          <p:cNvPr id="3" name="Content Placeholder 2"/>
          <p:cNvSpPr>
            <a:spLocks noGrp="1"/>
          </p:cNvSpPr>
          <p:nvPr>
            <p:ph idx="1"/>
          </p:nvPr>
        </p:nvSpPr>
        <p:spPr/>
        <p:txBody>
          <a:bodyPr/>
          <a:lstStyle/>
          <a:p>
            <a:r>
              <a:rPr lang="en-US" dirty="0"/>
              <a:t>C</a:t>
            </a:r>
            <a:r>
              <a:rPr lang="en-US" dirty="0" smtClean="0"/>
              <a:t>onceived </a:t>
            </a:r>
            <a:r>
              <a:rPr lang="en-US" dirty="0"/>
              <a:t>in 1995 by </a:t>
            </a:r>
            <a:r>
              <a:rPr lang="en-US" dirty="0" err="1"/>
              <a:t>Storn</a:t>
            </a:r>
            <a:r>
              <a:rPr lang="en-US" dirty="0"/>
              <a:t> and </a:t>
            </a:r>
            <a:r>
              <a:rPr lang="en-US" dirty="0" smtClean="0"/>
              <a:t>Price</a:t>
            </a:r>
          </a:p>
          <a:p>
            <a:r>
              <a:rPr lang="en-US" dirty="0"/>
              <a:t>O</a:t>
            </a:r>
            <a:r>
              <a:rPr lang="en-US" dirty="0" smtClean="0"/>
              <a:t>ne </a:t>
            </a:r>
            <a:r>
              <a:rPr lang="en-US" dirty="0"/>
              <a:t>of the best algorithms in continuous optimization </a:t>
            </a:r>
            <a:endParaRPr lang="en-US" dirty="0"/>
          </a:p>
          <a:p>
            <a:r>
              <a:rPr lang="en-US" dirty="0" smtClean="0"/>
              <a:t> Hybrids </a:t>
            </a:r>
            <a:r>
              <a:rPr lang="en-US" dirty="0"/>
              <a:t>of the algorithm </a:t>
            </a:r>
            <a:endParaRPr lang="en-US" dirty="0"/>
          </a:p>
          <a:p>
            <a:pPr lvl="1"/>
            <a:r>
              <a:rPr lang="en-US" dirty="0"/>
              <a:t>self-adaptive DE </a:t>
            </a:r>
            <a:endParaRPr lang="en-US" dirty="0"/>
          </a:p>
          <a:p>
            <a:pPr lvl="1"/>
            <a:r>
              <a:rPr lang="en-US" dirty="0"/>
              <a:t>opposition-based DE </a:t>
            </a:r>
            <a:endParaRPr lang="en-US" dirty="0"/>
          </a:p>
          <a:p>
            <a:pPr lvl="1"/>
            <a:r>
              <a:rPr lang="en-US" dirty="0"/>
              <a:t>DE with global and local neighborhoods </a:t>
            </a:r>
            <a:endParaRPr lang="en-US" dirty="0"/>
          </a:p>
          <a:p>
            <a:r>
              <a:rPr lang="en-US" dirty="0"/>
              <a:t>DE uses very few parameters and the effects of altering these parameters have been well studied </a:t>
            </a:r>
            <a:endParaRPr lang="en-US" dirty="0"/>
          </a:p>
          <a:p>
            <a:r>
              <a:rPr lang="en-US" dirty="0"/>
              <a:t>DE comes in a total of 10 different varieties </a:t>
            </a:r>
            <a:endParaRPr lang="en-US" dirty="0"/>
          </a:p>
          <a:p>
            <a:pPr lvl="1"/>
            <a:r>
              <a:rPr lang="en-US" dirty="0"/>
              <a:t>DE/best/1/bin generally yields the best results </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328911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a:t>
            </a:r>
            <a:r>
              <a:rPr lang="en-US" sz="4000" b="1" dirty="0" smtClean="0"/>
              <a:t>Particle Swarm Optimization</a:t>
            </a:r>
            <a:endParaRPr lang="en-US" sz="4000" b="1" dirty="0"/>
          </a:p>
        </p:txBody>
      </p:sp>
      <p:sp>
        <p:nvSpPr>
          <p:cNvPr id="3" name="Content Placeholder 2"/>
          <p:cNvSpPr>
            <a:spLocks noGrp="1"/>
          </p:cNvSpPr>
          <p:nvPr>
            <p:ph idx="1"/>
          </p:nvPr>
        </p:nvSpPr>
        <p:spPr/>
        <p:txBody>
          <a:bodyPr/>
          <a:lstStyle/>
          <a:p>
            <a:r>
              <a:rPr lang="en-US" dirty="0" smtClean="0"/>
              <a:t>Most </a:t>
            </a:r>
            <a:r>
              <a:rPr lang="en-US" dirty="0"/>
              <a:t>widely used swarm </a:t>
            </a:r>
            <a:r>
              <a:rPr lang="en-US" dirty="0" smtClean="0"/>
              <a:t>intelligence </a:t>
            </a:r>
            <a:r>
              <a:rPr lang="en-US" dirty="0"/>
              <a:t>algorithm to date </a:t>
            </a:r>
            <a:endParaRPr lang="en-US" dirty="0" smtClean="0"/>
          </a:p>
          <a:p>
            <a:r>
              <a:rPr lang="en-US" dirty="0"/>
              <a:t>M</a:t>
            </a:r>
            <a:r>
              <a:rPr lang="en-US" dirty="0" smtClean="0"/>
              <a:t>odified </a:t>
            </a:r>
            <a:r>
              <a:rPr lang="en-US" dirty="0"/>
              <a:t>versions </a:t>
            </a:r>
            <a:endParaRPr lang="en-US" dirty="0" smtClean="0"/>
          </a:p>
          <a:p>
            <a:pPr lvl="1"/>
            <a:r>
              <a:rPr lang="en-US" dirty="0"/>
              <a:t>quantum-behaved PSO </a:t>
            </a:r>
            <a:endParaRPr lang="en-US" dirty="0"/>
          </a:p>
          <a:p>
            <a:pPr lvl="1"/>
            <a:r>
              <a:rPr lang="en-US" dirty="0"/>
              <a:t>bare-bones PSO </a:t>
            </a:r>
            <a:endParaRPr lang="en-US" dirty="0"/>
          </a:p>
          <a:p>
            <a:pPr lvl="1"/>
            <a:r>
              <a:rPr lang="en-US" dirty="0"/>
              <a:t>chaotic PSO </a:t>
            </a:r>
            <a:endParaRPr lang="en-US" dirty="0"/>
          </a:p>
          <a:p>
            <a:pPr lvl="1"/>
            <a:r>
              <a:rPr lang="en-US" dirty="0"/>
              <a:t>fuzzy PSO </a:t>
            </a:r>
            <a:endParaRPr lang="en-US" dirty="0"/>
          </a:p>
          <a:p>
            <a:pPr lvl="1"/>
            <a:r>
              <a:rPr lang="en-US" dirty="0"/>
              <a:t>PSOT-VAC </a:t>
            </a:r>
            <a:endParaRPr lang="en-US" dirty="0"/>
          </a:p>
          <a:p>
            <a:pPr lvl="1"/>
            <a:r>
              <a:rPr lang="en-US" dirty="0"/>
              <a:t>opposition-based PSO </a:t>
            </a:r>
            <a:endParaRPr lang="en-US" dirty="0"/>
          </a:p>
          <a:p>
            <a:r>
              <a:rPr lang="en-US" dirty="0"/>
              <a:t>H</a:t>
            </a:r>
            <a:r>
              <a:rPr lang="en-US" dirty="0" smtClean="0"/>
              <a:t>ybridized </a:t>
            </a:r>
            <a:r>
              <a:rPr lang="en-US" dirty="0"/>
              <a:t>with other </a:t>
            </a:r>
            <a:r>
              <a:rPr lang="en-US" dirty="0" smtClean="0"/>
              <a:t>evolutionary algorithms</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085687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a:t>
            </a:r>
            <a:r>
              <a:rPr lang="en-US" sz="4000" b="1" dirty="0"/>
              <a:t>Estimation of Distribution Algorithms </a:t>
            </a:r>
            <a:endParaRPr lang="en-US" sz="4000" b="1" dirty="0"/>
          </a:p>
        </p:txBody>
      </p:sp>
      <p:sp>
        <p:nvSpPr>
          <p:cNvPr id="3" name="Content Placeholder 2"/>
          <p:cNvSpPr>
            <a:spLocks noGrp="1"/>
          </p:cNvSpPr>
          <p:nvPr>
            <p:ph idx="1"/>
          </p:nvPr>
        </p:nvSpPr>
        <p:spPr/>
        <p:txBody>
          <a:bodyPr/>
          <a:lstStyle/>
          <a:p>
            <a:r>
              <a:rPr lang="en-US" dirty="0"/>
              <a:t>U</a:t>
            </a:r>
            <a:r>
              <a:rPr lang="en-US" dirty="0" smtClean="0"/>
              <a:t>se </a:t>
            </a:r>
            <a:r>
              <a:rPr lang="en-US" dirty="0"/>
              <a:t>probabilistic models to solve complex optimization problems </a:t>
            </a:r>
            <a:endParaRPr lang="en-US" dirty="0"/>
          </a:p>
          <a:p>
            <a:r>
              <a:rPr lang="en-US" dirty="0"/>
              <a:t>S</a:t>
            </a:r>
            <a:r>
              <a:rPr lang="en-US" dirty="0" smtClean="0"/>
              <a:t>uccessful </a:t>
            </a:r>
            <a:r>
              <a:rPr lang="en-US" dirty="0"/>
              <a:t>at many engineering problems which at which other algorithms have failed </a:t>
            </a:r>
            <a:endParaRPr lang="en-US" dirty="0" smtClean="0"/>
          </a:p>
          <a:p>
            <a:pPr lvl="1"/>
            <a:r>
              <a:rPr lang="en-US" dirty="0"/>
              <a:t>military antenna design, protein structure prediction, clustering of genes, chemotherapy optimization, portfolio </a:t>
            </a:r>
            <a:r>
              <a:rPr lang="en-US" dirty="0" smtClean="0"/>
              <a:t>management</a:t>
            </a:r>
          </a:p>
          <a:p>
            <a:r>
              <a:rPr lang="en-US" dirty="0" smtClean="0"/>
              <a:t>Improvements	</a:t>
            </a:r>
            <a:endParaRPr lang="en-US" dirty="0"/>
          </a:p>
          <a:p>
            <a:pPr lvl="1"/>
            <a:r>
              <a:rPr lang="en-US" dirty="0"/>
              <a:t>Parallelization of fitness evaluation </a:t>
            </a:r>
            <a:r>
              <a:rPr lang="en-US" dirty="0" smtClean="0"/>
              <a:t>and model building</a:t>
            </a:r>
          </a:p>
          <a:p>
            <a:pPr lvl="1"/>
            <a:r>
              <a:rPr lang="en-US" dirty="0"/>
              <a:t>Local optimization techniques </a:t>
            </a:r>
            <a:r>
              <a:rPr lang="en-US" dirty="0" smtClean="0"/>
              <a:t>(</a:t>
            </a:r>
            <a:r>
              <a:rPr lang="en-US" dirty="0"/>
              <a:t>deterministic hill </a:t>
            </a:r>
            <a:r>
              <a:rPr lang="en-US" dirty="0" smtClean="0"/>
              <a:t>climbing)</a:t>
            </a:r>
          </a:p>
          <a:p>
            <a:pPr lvl="1"/>
            <a:endParaRPr lang="en-US" dirty="0"/>
          </a:p>
          <a:p>
            <a:pPr lvl="1"/>
            <a:endParaRPr lang="en-US" dirty="0"/>
          </a:p>
          <a:p>
            <a:endParaRPr lang="en-US" dirty="0"/>
          </a:p>
        </p:txBody>
      </p:sp>
    </p:spTree>
    <p:extLst>
      <p:ext uri="{BB962C8B-B14F-4D97-AF65-F5344CB8AC3E}">
        <p14:creationId xmlns:p14="http://schemas.microsoft.com/office/powerpoint/2010/main" val="73333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Research: </a:t>
            </a:r>
            <a:r>
              <a:rPr lang="en-US" sz="4000" b="1" dirty="0" smtClean="0"/>
              <a:t>Machine Learning and Evolutionary Computation</a:t>
            </a:r>
            <a:endParaRPr lang="en-US" sz="4000" b="1" dirty="0"/>
          </a:p>
        </p:txBody>
      </p:sp>
      <p:sp>
        <p:nvSpPr>
          <p:cNvPr id="3" name="Content Placeholder 2"/>
          <p:cNvSpPr>
            <a:spLocks noGrp="1"/>
          </p:cNvSpPr>
          <p:nvPr>
            <p:ph idx="1"/>
          </p:nvPr>
        </p:nvSpPr>
        <p:spPr/>
        <p:txBody>
          <a:bodyPr/>
          <a:lstStyle/>
          <a:p>
            <a:r>
              <a:rPr lang="en-US" dirty="0"/>
              <a:t>M</a:t>
            </a:r>
            <a:r>
              <a:rPr lang="en-US" dirty="0" smtClean="0"/>
              <a:t>any </a:t>
            </a:r>
            <a:r>
              <a:rPr lang="en-US" dirty="0"/>
              <a:t>attempts have therefore been made to combine the two </a:t>
            </a:r>
            <a:endParaRPr lang="en-US" dirty="0"/>
          </a:p>
          <a:p>
            <a:r>
              <a:rPr lang="en-US" dirty="0"/>
              <a:t>ML has been used to improve EC optimization algorithms </a:t>
            </a:r>
            <a:endParaRPr lang="en-US" dirty="0"/>
          </a:p>
          <a:p>
            <a:r>
              <a:rPr lang="en-US" dirty="0"/>
              <a:t>EC </a:t>
            </a:r>
            <a:r>
              <a:rPr lang="en-US" dirty="0" smtClean="0"/>
              <a:t>has been used to </a:t>
            </a:r>
            <a:r>
              <a:rPr lang="en-US" dirty="0"/>
              <a:t>improve ML </a:t>
            </a:r>
            <a:r>
              <a:rPr lang="en-US" dirty="0" smtClean="0"/>
              <a:t>techniques</a:t>
            </a:r>
          </a:p>
          <a:p>
            <a:pPr lvl="1"/>
            <a:r>
              <a:rPr lang="en-US" dirty="0"/>
              <a:t>U</a:t>
            </a:r>
            <a:r>
              <a:rPr lang="en-US" dirty="0" smtClean="0"/>
              <a:t>sing </a:t>
            </a:r>
            <a:r>
              <a:rPr lang="en-US" dirty="0"/>
              <a:t>DE to optimize feed-forward neural networks </a:t>
            </a:r>
            <a:endParaRPr lang="en-US" dirty="0" smtClean="0"/>
          </a:p>
          <a:p>
            <a:pPr lvl="1"/>
            <a:r>
              <a:rPr lang="en-US" dirty="0"/>
              <a:t>U</a:t>
            </a:r>
            <a:r>
              <a:rPr lang="en-US" dirty="0" smtClean="0"/>
              <a:t>sing </a:t>
            </a:r>
            <a:r>
              <a:rPr lang="en-US" dirty="0"/>
              <a:t>PSO to initialize weights and biases in a neural network before training </a:t>
            </a:r>
            <a:endParaRPr lang="en-US" dirty="0"/>
          </a:p>
          <a:p>
            <a:pPr lvl="1"/>
            <a:endParaRPr lang="en-US" dirty="0"/>
          </a:p>
          <a:p>
            <a:pPr lvl="1"/>
            <a:endParaRPr lang="en-US" dirty="0"/>
          </a:p>
          <a:p>
            <a:endParaRPr lang="en-US" dirty="0" smtClean="0"/>
          </a:p>
          <a:p>
            <a:pPr lvl="1"/>
            <a:endParaRPr lang="en-US" dirty="0"/>
          </a:p>
          <a:p>
            <a:pPr lvl="1"/>
            <a:endParaRPr lang="en-US" dirty="0"/>
          </a:p>
          <a:p>
            <a:endParaRPr lang="en-US" dirty="0"/>
          </a:p>
        </p:txBody>
      </p:sp>
    </p:spTree>
    <p:extLst>
      <p:ext uri="{BB962C8B-B14F-4D97-AF65-F5344CB8AC3E}">
        <p14:creationId xmlns:p14="http://schemas.microsoft.com/office/powerpoint/2010/main" val="8399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Introduction</a:t>
            </a:r>
            <a:endParaRPr lang="en-US" sz="7200" dirty="0"/>
          </a:p>
        </p:txBody>
      </p:sp>
      <p:sp>
        <p:nvSpPr>
          <p:cNvPr id="3" name="Text Placeholder 2"/>
          <p:cNvSpPr>
            <a:spLocks noGrp="1"/>
          </p:cNvSpPr>
          <p:nvPr>
            <p:ph type="body" idx="1"/>
          </p:nvPr>
        </p:nvSpPr>
        <p:spPr/>
        <p:txBody>
          <a:bodyPr/>
          <a:lstStyle/>
          <a:p>
            <a:r>
              <a:rPr lang="en-US" dirty="0" smtClean="0"/>
              <a:t>Optimization &amp; Evolutionary Computation</a:t>
            </a:r>
            <a:endParaRPr lang="en-US" dirty="0"/>
          </a:p>
        </p:txBody>
      </p:sp>
    </p:spTree>
    <p:extLst>
      <p:ext uri="{BB962C8B-B14F-4D97-AF65-F5344CB8AC3E}">
        <p14:creationId xmlns:p14="http://schemas.microsoft.com/office/powerpoint/2010/main" val="1795599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Contributions</a:t>
            </a:r>
            <a:endParaRPr lang="en-US" sz="4000" b="1" dirty="0"/>
          </a:p>
        </p:txBody>
      </p:sp>
      <p:sp>
        <p:nvSpPr>
          <p:cNvPr id="3" name="Content Placeholder 2"/>
          <p:cNvSpPr>
            <a:spLocks noGrp="1"/>
          </p:cNvSpPr>
          <p:nvPr>
            <p:ph idx="1"/>
          </p:nvPr>
        </p:nvSpPr>
        <p:spPr/>
        <p:txBody>
          <a:bodyPr/>
          <a:lstStyle/>
          <a:p>
            <a:r>
              <a:rPr lang="en-US" dirty="0"/>
              <a:t>EC is a an interesting alternative to traditional approaches in machine learning and continuous optimization and while algorithms such as DE, PSO, etc. have been compared on mathematical benchmarks </a:t>
            </a:r>
            <a:r>
              <a:rPr lang="en-US" dirty="0" smtClean="0"/>
              <a:t>before, </a:t>
            </a:r>
            <a:r>
              <a:rPr lang="en-US" dirty="0"/>
              <a:t>the application of EC to machine learning has not been studied with as much detail. </a:t>
            </a:r>
            <a:endParaRPr lang="en-US" dirty="0" smtClean="0"/>
          </a:p>
          <a:p>
            <a:r>
              <a:rPr lang="en-US" dirty="0" smtClean="0"/>
              <a:t>My </a:t>
            </a:r>
            <a:r>
              <a:rPr lang="en-US" dirty="0"/>
              <a:t>primary contribution to the field will be to find what algorithms work best for different ML problems and based on this propose ML-specific improvements. </a:t>
            </a:r>
            <a:endParaRPr lang="en-US" dirty="0"/>
          </a:p>
        </p:txBody>
      </p:sp>
    </p:spTree>
    <p:extLst>
      <p:ext uri="{BB962C8B-B14F-4D97-AF65-F5344CB8AC3E}">
        <p14:creationId xmlns:p14="http://schemas.microsoft.com/office/powerpoint/2010/main" val="4341092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formulation</a:t>
            </a:r>
            <a:endParaRPr lang="en-US" dirty="0"/>
          </a:p>
        </p:txBody>
      </p:sp>
      <p:sp>
        <p:nvSpPr>
          <p:cNvPr id="3" name="Text Placeholder 2"/>
          <p:cNvSpPr>
            <a:spLocks noGrp="1"/>
          </p:cNvSpPr>
          <p:nvPr>
            <p:ph type="body" idx="1"/>
          </p:nvPr>
        </p:nvSpPr>
        <p:spPr/>
        <p:txBody>
          <a:bodyPr/>
          <a:lstStyle/>
          <a:p>
            <a:r>
              <a:rPr lang="en-US" dirty="0" smtClean="0"/>
              <a:t>Benchmarks, Measurements and New Algorithms</a:t>
            </a:r>
            <a:endParaRPr lang="en-US" dirty="0"/>
          </a:p>
        </p:txBody>
      </p:sp>
    </p:spTree>
    <p:extLst>
      <p:ext uri="{BB962C8B-B14F-4D97-AF65-F5344CB8AC3E}">
        <p14:creationId xmlns:p14="http://schemas.microsoft.com/office/powerpoint/2010/main" val="440424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How do DE, PSO and EDA perform comparatively when applied to mathematical </a:t>
            </a:r>
            <a:r>
              <a:rPr lang="en-US" dirty="0" smtClean="0"/>
              <a:t>optimization </a:t>
            </a:r>
            <a:r>
              <a:rPr lang="en-US" dirty="0"/>
              <a:t>problems? </a:t>
            </a:r>
          </a:p>
          <a:p>
            <a:r>
              <a:rPr lang="en-US" dirty="0"/>
              <a:t>How do DE, PSO and EDA perform comparatively when applied to machine learning </a:t>
            </a:r>
            <a:r>
              <a:rPr lang="en-US" dirty="0" smtClean="0"/>
              <a:t>problems </a:t>
            </a:r>
            <a:r>
              <a:rPr lang="en-US" dirty="0"/>
              <a:t>such as neural network optimization and artificial intelligence in games </a:t>
            </a:r>
          </a:p>
          <a:p>
            <a:r>
              <a:rPr lang="en-US" dirty="0"/>
              <a:t>How are DE, PSO and EDA suited to these different problems? </a:t>
            </a:r>
          </a:p>
          <a:p>
            <a:r>
              <a:rPr lang="en-US" dirty="0"/>
              <a:t>Can an improved algorithm which draws inspiration from the design of DE, PSO and/or EDA outperform any of them in some/all of the aforementioned benchmarks and problem sets? </a:t>
            </a:r>
          </a:p>
          <a:p>
            <a:endParaRPr lang="en-US" dirty="0"/>
          </a:p>
        </p:txBody>
      </p:sp>
    </p:spTree>
    <p:extLst>
      <p:ext uri="{BB962C8B-B14F-4D97-AF65-F5344CB8AC3E}">
        <p14:creationId xmlns:p14="http://schemas.microsoft.com/office/powerpoint/2010/main" val="1062081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lstStyle/>
          <a:p>
            <a:r>
              <a:rPr lang="en-US" dirty="0"/>
              <a:t>Benchmark DE, PSO, EDA on mathematical optimization </a:t>
            </a:r>
            <a:r>
              <a:rPr lang="en-US" dirty="0" smtClean="0"/>
              <a:t>problems</a:t>
            </a:r>
          </a:p>
          <a:p>
            <a:r>
              <a:rPr lang="en-US" dirty="0" smtClean="0"/>
              <a:t>Benchmark </a:t>
            </a:r>
            <a:r>
              <a:rPr lang="en-US" dirty="0"/>
              <a:t>DE, PSO, EDA on machine learning </a:t>
            </a:r>
            <a:r>
              <a:rPr lang="en-US" dirty="0" smtClean="0"/>
              <a:t>problems</a:t>
            </a:r>
          </a:p>
          <a:p>
            <a:r>
              <a:rPr lang="en-US" dirty="0" smtClean="0"/>
              <a:t>Develop </a:t>
            </a:r>
            <a:r>
              <a:rPr lang="en-US" dirty="0"/>
              <a:t>a new algorithm inspired by DE, PSO and/or </a:t>
            </a:r>
            <a:r>
              <a:rPr lang="en-US" dirty="0" smtClean="0"/>
              <a:t>EDA</a:t>
            </a:r>
          </a:p>
          <a:p>
            <a:r>
              <a:rPr lang="en-US" dirty="0" smtClean="0"/>
              <a:t>Benchmark </a:t>
            </a:r>
            <a:r>
              <a:rPr lang="en-US" dirty="0"/>
              <a:t>the new </a:t>
            </a:r>
            <a:r>
              <a:rPr lang="en-US" dirty="0" smtClean="0"/>
              <a:t>algorithm</a:t>
            </a:r>
          </a:p>
          <a:p>
            <a:r>
              <a:rPr lang="en-US" dirty="0" smtClean="0"/>
              <a:t>Compare </a:t>
            </a:r>
            <a:r>
              <a:rPr lang="en-US" dirty="0"/>
              <a:t>the new algorithm with DE, PSO and EDA and draw conclusions from the results </a:t>
            </a:r>
            <a:endParaRPr lang="en-US" dirty="0"/>
          </a:p>
          <a:p>
            <a:endParaRPr lang="en-US" dirty="0"/>
          </a:p>
        </p:txBody>
      </p:sp>
    </p:spTree>
    <p:extLst>
      <p:ext uri="{BB962C8B-B14F-4D97-AF65-F5344CB8AC3E}">
        <p14:creationId xmlns:p14="http://schemas.microsoft.com/office/powerpoint/2010/main" val="655696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plan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584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Plan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a:t>
            </a:r>
            <a:r>
              <a:rPr lang="en-US" b="1" dirty="0"/>
              <a:t>first two weeks </a:t>
            </a:r>
            <a:r>
              <a:rPr lang="en-US" dirty="0"/>
              <a:t>will serve as an introduction to the topic and the </a:t>
            </a:r>
            <a:r>
              <a:rPr lang="en-US" b="1" dirty="0"/>
              <a:t>introduction</a:t>
            </a:r>
            <a:r>
              <a:rPr lang="en-US" dirty="0"/>
              <a:t> and </a:t>
            </a:r>
            <a:r>
              <a:rPr lang="en-US" b="1" dirty="0"/>
              <a:t>background</a:t>
            </a:r>
            <a:r>
              <a:rPr lang="en-US" dirty="0"/>
              <a:t> section of the report will be completed during this period. This will guarantee that they will be available in time for the status and planning </a:t>
            </a:r>
            <a:r>
              <a:rPr lang="en-US" dirty="0" smtClean="0"/>
              <a:t>seminary.</a:t>
            </a:r>
          </a:p>
          <a:p>
            <a:r>
              <a:rPr lang="en-US" dirty="0" smtClean="0"/>
              <a:t>After </a:t>
            </a:r>
            <a:r>
              <a:rPr lang="en-US" dirty="0"/>
              <a:t>this, deeper inquiry into the </a:t>
            </a:r>
            <a:r>
              <a:rPr lang="en-US" b="1" dirty="0"/>
              <a:t>main algorithms </a:t>
            </a:r>
            <a:r>
              <a:rPr lang="en-US" dirty="0"/>
              <a:t>of the thesis will be conducted and the first </a:t>
            </a:r>
            <a:r>
              <a:rPr lang="en-US" b="1" dirty="0"/>
              <a:t>implementation prototypes </a:t>
            </a:r>
            <a:r>
              <a:rPr lang="en-US" dirty="0"/>
              <a:t>will be constructed. During this time </a:t>
            </a:r>
            <a:r>
              <a:rPr lang="en-US" b="1" dirty="0"/>
              <a:t>a benchmark methodology </a:t>
            </a:r>
            <a:r>
              <a:rPr lang="en-US" dirty="0"/>
              <a:t>will also be decided. This phase might occupy </a:t>
            </a:r>
            <a:r>
              <a:rPr lang="en-US" b="1" dirty="0"/>
              <a:t>1 - 3 </a:t>
            </a:r>
            <a:r>
              <a:rPr lang="en-US" b="1" dirty="0" smtClean="0"/>
              <a:t>weeks.</a:t>
            </a:r>
          </a:p>
          <a:p>
            <a:r>
              <a:rPr lang="en-US" dirty="0" smtClean="0"/>
              <a:t>It will </a:t>
            </a:r>
            <a:r>
              <a:rPr lang="en-US" dirty="0"/>
              <a:t>be followed by </a:t>
            </a:r>
            <a:r>
              <a:rPr lang="en-US" b="1" dirty="0"/>
              <a:t>a benchmark </a:t>
            </a:r>
            <a:r>
              <a:rPr lang="en-US" dirty="0"/>
              <a:t>and an investigation of how to apply the algorithms to </a:t>
            </a:r>
            <a:r>
              <a:rPr lang="en-US" b="1" dirty="0"/>
              <a:t>machine learning problems</a:t>
            </a:r>
            <a:r>
              <a:rPr lang="en-US" dirty="0"/>
              <a:t>. This will probably occupy </a:t>
            </a:r>
            <a:r>
              <a:rPr lang="en-US" b="1" dirty="0"/>
              <a:t>one </a:t>
            </a:r>
            <a:r>
              <a:rPr lang="en-US" b="1" dirty="0" smtClean="0"/>
              <a:t>week</a:t>
            </a:r>
            <a:r>
              <a:rPr lang="en-US" dirty="0" smtClean="0"/>
              <a:t>.</a:t>
            </a:r>
          </a:p>
          <a:p>
            <a:r>
              <a:rPr lang="en-US" dirty="0" smtClean="0"/>
              <a:t>It will </a:t>
            </a:r>
            <a:r>
              <a:rPr lang="en-US" dirty="0"/>
              <a:t>be followed by the development of an </a:t>
            </a:r>
            <a:r>
              <a:rPr lang="en-US" b="1" dirty="0"/>
              <a:t>improved algorithm </a:t>
            </a:r>
            <a:r>
              <a:rPr lang="en-US" dirty="0"/>
              <a:t>and the implementation of </a:t>
            </a:r>
            <a:r>
              <a:rPr lang="en-US" b="1" dirty="0"/>
              <a:t>the machine learning benchmarks. </a:t>
            </a:r>
            <a:endParaRPr lang="en-US" b="1" dirty="0" smtClean="0"/>
          </a:p>
          <a:p>
            <a:r>
              <a:rPr lang="en-US" dirty="0" smtClean="0"/>
              <a:t>After </a:t>
            </a:r>
            <a:r>
              <a:rPr lang="en-US" dirty="0"/>
              <a:t>this a </a:t>
            </a:r>
            <a:r>
              <a:rPr lang="en-US" b="1" dirty="0"/>
              <a:t>complete benchmark </a:t>
            </a:r>
            <a:r>
              <a:rPr lang="en-US" dirty="0"/>
              <a:t>of all four algorithms on both standard functions and machine learning problems will be </a:t>
            </a:r>
            <a:r>
              <a:rPr lang="en-US" dirty="0" err="1" smtClean="0"/>
              <a:t>conducted.his</a:t>
            </a:r>
            <a:r>
              <a:rPr lang="en-US" dirty="0" smtClean="0"/>
              <a:t> </a:t>
            </a:r>
            <a:r>
              <a:rPr lang="en-US" dirty="0"/>
              <a:t>should leave enough time over to fine tune the new algorithm and finalize the report before the end of the course/project period.</a:t>
            </a:r>
          </a:p>
        </p:txBody>
      </p:sp>
    </p:spTree>
    <p:extLst>
      <p:ext uri="{BB962C8B-B14F-4D97-AF65-F5344CB8AC3E}">
        <p14:creationId xmlns:p14="http://schemas.microsoft.com/office/powerpoint/2010/main" val="77286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Optimization</a:t>
            </a:r>
            <a:endParaRPr lang="en-US" sz="44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81600" y="825024"/>
            <a:ext cx="6248400" cy="1920240"/>
          </a:xfrm>
        </p:spPr>
      </p:pic>
      <p:pic>
        <p:nvPicPr>
          <p:cNvPr id="18" name="Content Placeholder 1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3878" y="3713163"/>
            <a:ext cx="3283843" cy="2481262"/>
          </a:xfrm>
        </p:spPr>
      </p:pic>
    </p:spTree>
    <p:extLst>
      <p:ext uri="{BB962C8B-B14F-4D97-AF65-F5344CB8AC3E}">
        <p14:creationId xmlns:p14="http://schemas.microsoft.com/office/powerpoint/2010/main" val="773575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Evolutionary Computation</a:t>
            </a:r>
            <a:endParaRPr lang="en-US" sz="4400" dirty="0"/>
          </a:p>
        </p:txBody>
      </p:sp>
      <p:sp>
        <p:nvSpPr>
          <p:cNvPr id="5" name="Content Placeholder 4"/>
          <p:cNvSpPr>
            <a:spLocks noGrp="1"/>
          </p:cNvSpPr>
          <p:nvPr>
            <p:ph idx="1"/>
          </p:nvPr>
        </p:nvSpPr>
        <p:spPr/>
        <p:txBody>
          <a:bodyPr/>
          <a:lstStyle/>
          <a:p>
            <a:r>
              <a:rPr lang="en-US" dirty="0"/>
              <a:t>Evolutionary computation focuses on problem solving algorithms which draw inspiration from natural processes. </a:t>
            </a:r>
            <a:endParaRPr lang="en-US" dirty="0"/>
          </a:p>
          <a:p>
            <a:r>
              <a:rPr lang="en-US" dirty="0"/>
              <a:t>The basic rationale of the field is to adapt the mathematical models of biological Darwinian evolution to optimization problems. </a:t>
            </a:r>
            <a:endParaRPr lang="en-US" dirty="0"/>
          </a:p>
          <a:p>
            <a:r>
              <a:rPr lang="en-US" dirty="0"/>
              <a:t>The usefulness of this can be illustrated by imagining that an organism acts as an “input” to the “model” of it’s natural environment and produces an “output” in the form of offspring. Through multiple iterations biological evolution culls the population of organisms, only keeping the fit </a:t>
            </a:r>
            <a:r>
              <a:rPr lang="en-US" dirty="0" smtClean="0"/>
              <a:t>specimen</a:t>
            </a:r>
            <a:r>
              <a:rPr lang="en-US" dirty="0"/>
              <a:t>, to produce organisms which become continuously better adapted to their environments. </a:t>
            </a:r>
            <a:endParaRPr lang="en-US" dirty="0"/>
          </a:p>
          <a:p>
            <a:endParaRPr lang="en-US" dirty="0"/>
          </a:p>
        </p:txBody>
      </p:sp>
    </p:spTree>
    <p:extLst>
      <p:ext uri="{BB962C8B-B14F-4D97-AF65-F5344CB8AC3E}">
        <p14:creationId xmlns:p14="http://schemas.microsoft.com/office/powerpoint/2010/main" val="879041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Purpose</a:t>
            </a:r>
            <a:endParaRPr lang="en-US" dirty="0"/>
          </a:p>
        </p:txBody>
      </p:sp>
      <p:sp>
        <p:nvSpPr>
          <p:cNvPr id="3" name="Content Placeholder 2"/>
          <p:cNvSpPr>
            <a:spLocks noGrp="1"/>
          </p:cNvSpPr>
          <p:nvPr>
            <p:ph idx="1"/>
          </p:nvPr>
        </p:nvSpPr>
        <p:spPr/>
        <p:txBody>
          <a:bodyPr/>
          <a:lstStyle/>
          <a:p>
            <a:r>
              <a:rPr lang="en-US" dirty="0"/>
              <a:t>E</a:t>
            </a:r>
            <a:r>
              <a:rPr lang="en-US" dirty="0" smtClean="0"/>
              <a:t>xplore </a:t>
            </a:r>
            <a:r>
              <a:rPr lang="en-US" dirty="0"/>
              <a:t>the performance and usefulness of three emerging evolutionary algorithms: </a:t>
            </a:r>
            <a:endParaRPr lang="en-US" dirty="0" smtClean="0"/>
          </a:p>
          <a:p>
            <a:pPr lvl="1"/>
            <a:r>
              <a:rPr lang="en-US" b="1" dirty="0"/>
              <a:t>D</a:t>
            </a:r>
            <a:r>
              <a:rPr lang="en-US" b="1" dirty="0" smtClean="0"/>
              <a:t>ifferential evolution</a:t>
            </a:r>
            <a:endParaRPr lang="en-US" dirty="0"/>
          </a:p>
          <a:p>
            <a:pPr lvl="1"/>
            <a:r>
              <a:rPr lang="en-US" b="1" dirty="0"/>
              <a:t>P</a:t>
            </a:r>
            <a:r>
              <a:rPr lang="en-US" b="1" dirty="0" smtClean="0"/>
              <a:t>article </a:t>
            </a:r>
            <a:r>
              <a:rPr lang="en-US" b="1" dirty="0"/>
              <a:t>swarm </a:t>
            </a:r>
            <a:r>
              <a:rPr lang="en-US" b="1" dirty="0" smtClean="0"/>
              <a:t>optimization</a:t>
            </a:r>
            <a:endParaRPr lang="en-US" dirty="0"/>
          </a:p>
          <a:p>
            <a:pPr lvl="1"/>
            <a:r>
              <a:rPr lang="en-US" b="1" dirty="0"/>
              <a:t>E</a:t>
            </a:r>
            <a:r>
              <a:rPr lang="en-US" b="1" dirty="0" smtClean="0"/>
              <a:t>stimation </a:t>
            </a:r>
            <a:r>
              <a:rPr lang="en-US" b="1" dirty="0"/>
              <a:t>of </a:t>
            </a:r>
            <a:r>
              <a:rPr lang="en-US" b="1" dirty="0" smtClean="0"/>
              <a:t>distribution </a:t>
            </a:r>
            <a:r>
              <a:rPr lang="en-US" b="1" dirty="0"/>
              <a:t>algorithms</a:t>
            </a:r>
            <a:r>
              <a:rPr lang="en-US" dirty="0"/>
              <a:t>. </a:t>
            </a:r>
            <a:endParaRPr lang="en-US" dirty="0"/>
          </a:p>
          <a:p>
            <a:r>
              <a:rPr lang="en-US" dirty="0" smtClean="0"/>
              <a:t>Test them on benchmarks</a:t>
            </a:r>
          </a:p>
          <a:p>
            <a:pPr lvl="1"/>
            <a:r>
              <a:rPr lang="en-US" b="1" dirty="0" smtClean="0"/>
              <a:t>Mathematical</a:t>
            </a:r>
            <a:r>
              <a:rPr lang="en-US" dirty="0" smtClean="0"/>
              <a:t> function optimization</a:t>
            </a:r>
          </a:p>
          <a:p>
            <a:pPr lvl="1"/>
            <a:r>
              <a:rPr lang="en-US" b="1" dirty="0" smtClean="0"/>
              <a:t>Machine learning</a:t>
            </a:r>
            <a:r>
              <a:rPr lang="en-US" dirty="0" smtClean="0"/>
              <a:t> tasks</a:t>
            </a:r>
          </a:p>
          <a:p>
            <a:r>
              <a:rPr lang="en-US" dirty="0"/>
              <a:t>D</a:t>
            </a:r>
            <a:r>
              <a:rPr lang="en-US" dirty="0" smtClean="0"/>
              <a:t>evelop </a:t>
            </a:r>
            <a:r>
              <a:rPr lang="en-US" dirty="0"/>
              <a:t>a </a:t>
            </a:r>
            <a:r>
              <a:rPr lang="en-US" b="1" dirty="0"/>
              <a:t>new or modified algorithm </a:t>
            </a:r>
            <a:r>
              <a:rPr lang="en-US" dirty="0"/>
              <a:t>which improves upon the aforementioned ones in some aspect </a:t>
            </a:r>
            <a:endParaRPr lang="en-US" dirty="0"/>
          </a:p>
          <a:p>
            <a:endParaRPr lang="en-US" dirty="0"/>
          </a:p>
        </p:txBody>
      </p:sp>
    </p:spTree>
    <p:extLst>
      <p:ext uri="{BB962C8B-B14F-4D97-AF65-F5344CB8AC3E}">
        <p14:creationId xmlns:p14="http://schemas.microsoft.com/office/powerpoint/2010/main" val="462440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dirty="0"/>
          </a:p>
        </p:txBody>
      </p:sp>
      <p:sp>
        <p:nvSpPr>
          <p:cNvPr id="3" name="Text Placeholder 2"/>
          <p:cNvSpPr>
            <a:spLocks noGrp="1"/>
          </p:cNvSpPr>
          <p:nvPr>
            <p:ph type="body" idx="1"/>
          </p:nvPr>
        </p:nvSpPr>
        <p:spPr/>
        <p:txBody>
          <a:bodyPr/>
          <a:lstStyle/>
          <a:p>
            <a:r>
              <a:rPr lang="en-US" smtClean="0"/>
              <a:t>Evolutionary Algorithms &amp; Machine Learning</a:t>
            </a:r>
            <a:endParaRPr lang="en-US" dirty="0"/>
          </a:p>
        </p:txBody>
      </p:sp>
    </p:spTree>
    <p:extLst>
      <p:ext uri="{BB962C8B-B14F-4D97-AF65-F5344CB8AC3E}">
        <p14:creationId xmlns:p14="http://schemas.microsoft.com/office/powerpoint/2010/main" val="209708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Evolutionary Algorithms</a:t>
            </a:r>
            <a:endParaRPr lang="en-US" sz="4400" dirty="0"/>
          </a:p>
        </p:txBody>
      </p:sp>
      <p:sp>
        <p:nvSpPr>
          <p:cNvPr id="3" name="Content Placeholder 2"/>
          <p:cNvSpPr>
            <a:spLocks noGrp="1"/>
          </p:cNvSpPr>
          <p:nvPr>
            <p:ph sz="half" idx="1"/>
          </p:nvPr>
        </p:nvSpPr>
        <p:spPr/>
        <p:txBody>
          <a:bodyPr/>
          <a:lstStyle/>
          <a:p>
            <a:r>
              <a:rPr lang="en-US" dirty="0" smtClean="0"/>
              <a:t>Works </a:t>
            </a:r>
            <a:r>
              <a:rPr lang="en-US" dirty="0"/>
              <a:t>on the concept of </a:t>
            </a:r>
            <a:r>
              <a:rPr lang="en-US" b="1" dirty="0"/>
              <a:t>populations </a:t>
            </a:r>
            <a:endParaRPr lang="en-US" dirty="0" smtClean="0"/>
          </a:p>
          <a:p>
            <a:r>
              <a:rPr lang="en-US" dirty="0"/>
              <a:t>A population is a set of </a:t>
            </a:r>
            <a:r>
              <a:rPr lang="en-US" b="1" dirty="0"/>
              <a:t>individuals </a:t>
            </a:r>
            <a:endParaRPr lang="en-US" b="1" dirty="0"/>
          </a:p>
          <a:p>
            <a:r>
              <a:rPr lang="en-US" dirty="0" smtClean="0"/>
              <a:t>Individuals</a:t>
            </a:r>
            <a:r>
              <a:rPr lang="en-US" b="1" dirty="0" smtClean="0"/>
              <a:t> </a:t>
            </a:r>
            <a:r>
              <a:rPr lang="en-US" dirty="0"/>
              <a:t>contain a vector of </a:t>
            </a:r>
            <a:r>
              <a:rPr lang="en-US" b="1" dirty="0"/>
              <a:t>parameters </a:t>
            </a: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8362" y="3713163"/>
            <a:ext cx="4294875" cy="2481262"/>
          </a:xfrm>
        </p:spPr>
      </p:pic>
    </p:spTree>
    <p:extLst>
      <p:ext uri="{BB962C8B-B14F-4D97-AF65-F5344CB8AC3E}">
        <p14:creationId xmlns:p14="http://schemas.microsoft.com/office/powerpoint/2010/main" val="1268376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Evolutionary Algorithms: </a:t>
            </a:r>
            <a:r>
              <a:rPr lang="en-US" sz="4400" b="1" dirty="0" smtClean="0"/>
              <a:t>Concepts 1</a:t>
            </a:r>
            <a:endParaRPr lang="en-US" sz="4400" b="1" dirty="0"/>
          </a:p>
        </p:txBody>
      </p:sp>
      <p:sp>
        <p:nvSpPr>
          <p:cNvPr id="4" name="Content Placeholder 3"/>
          <p:cNvSpPr>
            <a:spLocks noGrp="1"/>
          </p:cNvSpPr>
          <p:nvPr>
            <p:ph idx="1"/>
          </p:nvPr>
        </p:nvSpPr>
        <p:spPr/>
        <p:txBody>
          <a:bodyPr/>
          <a:lstStyle/>
          <a:p>
            <a:r>
              <a:rPr lang="en-US" dirty="0" smtClean="0"/>
              <a:t>Representation</a:t>
            </a:r>
          </a:p>
          <a:p>
            <a:pPr lvl="1"/>
            <a:r>
              <a:rPr lang="en-US" dirty="0" smtClean="0"/>
              <a:t>Binary</a:t>
            </a:r>
          </a:p>
          <a:p>
            <a:pPr lvl="1"/>
            <a:r>
              <a:rPr lang="en-US" dirty="0" smtClean="0"/>
              <a:t>Integer</a:t>
            </a:r>
          </a:p>
          <a:p>
            <a:pPr lvl="1"/>
            <a:r>
              <a:rPr lang="en-US" dirty="0" smtClean="0"/>
              <a:t>Floating point</a:t>
            </a:r>
          </a:p>
          <a:p>
            <a:pPr lvl="1"/>
            <a:r>
              <a:rPr lang="en-US" dirty="0" smtClean="0"/>
              <a:t>Tree</a:t>
            </a:r>
          </a:p>
          <a:p>
            <a:r>
              <a:rPr lang="en-US" dirty="0" smtClean="0"/>
              <a:t>Evaluation function</a:t>
            </a:r>
          </a:p>
          <a:p>
            <a:r>
              <a:rPr lang="en-US" dirty="0" smtClean="0"/>
              <a:t>Population</a:t>
            </a:r>
          </a:p>
          <a:p>
            <a:pPr lvl="1"/>
            <a:r>
              <a:rPr lang="en-US" dirty="0" smtClean="0"/>
              <a:t>Steady state</a:t>
            </a:r>
          </a:p>
          <a:p>
            <a:pPr lvl="1"/>
            <a:r>
              <a:rPr lang="en-US" dirty="0" smtClean="0"/>
              <a:t>Generational</a:t>
            </a:r>
          </a:p>
          <a:p>
            <a:r>
              <a:rPr lang="en-US" dirty="0" smtClean="0"/>
              <a:t>Parent selection</a:t>
            </a:r>
          </a:p>
          <a:p>
            <a:pPr lvl="1"/>
            <a:r>
              <a:rPr lang="en-US" dirty="0" smtClean="0"/>
              <a:t>Fitness proportional</a:t>
            </a:r>
          </a:p>
          <a:p>
            <a:pPr lvl="1"/>
            <a:r>
              <a:rPr lang="en-US" dirty="0" smtClean="0"/>
              <a:t>Ranking</a:t>
            </a:r>
          </a:p>
          <a:p>
            <a:pPr lvl="1"/>
            <a:r>
              <a:rPr lang="en-US" dirty="0" smtClean="0"/>
              <a:t>Tournament</a:t>
            </a:r>
          </a:p>
        </p:txBody>
      </p:sp>
    </p:spTree>
    <p:extLst>
      <p:ext uri="{BB962C8B-B14F-4D97-AF65-F5344CB8AC3E}">
        <p14:creationId xmlns:p14="http://schemas.microsoft.com/office/powerpoint/2010/main" val="1113225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Evolutionary Algorithms: </a:t>
            </a:r>
            <a:r>
              <a:rPr lang="en-US" sz="4400" b="1" dirty="0" smtClean="0"/>
              <a:t>Concepts 2</a:t>
            </a:r>
            <a:endParaRPr lang="en-US" sz="4400" b="1" dirty="0"/>
          </a:p>
        </p:txBody>
      </p:sp>
      <p:sp>
        <p:nvSpPr>
          <p:cNvPr id="4" name="Content Placeholder 3"/>
          <p:cNvSpPr>
            <a:spLocks noGrp="1"/>
          </p:cNvSpPr>
          <p:nvPr>
            <p:ph idx="1"/>
          </p:nvPr>
        </p:nvSpPr>
        <p:spPr/>
        <p:txBody>
          <a:bodyPr/>
          <a:lstStyle/>
          <a:p>
            <a:r>
              <a:rPr lang="en-US" dirty="0" smtClean="0"/>
              <a:t>Variation</a:t>
            </a:r>
          </a:p>
          <a:p>
            <a:pPr lvl="1"/>
            <a:r>
              <a:rPr lang="en-US" dirty="0" smtClean="0"/>
              <a:t>Mutation</a:t>
            </a:r>
          </a:p>
          <a:p>
            <a:pPr lvl="1"/>
            <a:r>
              <a:rPr lang="en-US" dirty="0" smtClean="0"/>
              <a:t>Recombination</a:t>
            </a:r>
          </a:p>
          <a:p>
            <a:r>
              <a:rPr lang="en-US" dirty="0" smtClean="0"/>
              <a:t>Survivor selection</a:t>
            </a:r>
          </a:p>
          <a:p>
            <a:r>
              <a:rPr lang="en-US" dirty="0" smtClean="0"/>
              <a:t>Initialization</a:t>
            </a:r>
          </a:p>
          <a:p>
            <a:r>
              <a:rPr lang="en-US" dirty="0" smtClean="0"/>
              <a:t>Termination condition</a:t>
            </a:r>
          </a:p>
        </p:txBody>
      </p:sp>
    </p:spTree>
    <p:extLst>
      <p:ext uri="{BB962C8B-B14F-4D97-AF65-F5344CB8AC3E}">
        <p14:creationId xmlns:p14="http://schemas.microsoft.com/office/powerpoint/2010/main" val="988504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B2135"/>
      </a:dk2>
      <a:lt2>
        <a:srgbClr val="F4EFDF"/>
      </a:lt2>
      <a:accent1>
        <a:srgbClr val="33A485"/>
      </a:accent1>
      <a:accent2>
        <a:srgbClr val="EC6E39"/>
      </a:accent2>
      <a:accent3>
        <a:srgbClr val="D5A52C"/>
      </a:accent3>
      <a:accent4>
        <a:srgbClr val="909081"/>
      </a:accent4>
      <a:accent5>
        <a:srgbClr val="3BA1C1"/>
      </a:accent5>
      <a:accent6>
        <a:srgbClr val="916A8C"/>
      </a:accent6>
      <a:hlink>
        <a:srgbClr val="3BA1C1"/>
      </a:hlink>
      <a:folHlink>
        <a:srgbClr val="916A8C"/>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0A845BBA-79DB-48B1-B20E-7DB1D9224837}"/>
    </a:ext>
  </a:extLst>
</a:theme>
</file>

<file path=docProps/app.xml><?xml version="1.0" encoding="utf-8"?>
<Properties xmlns="http://schemas.openxmlformats.org/officeDocument/2006/extended-properties" xmlns:vt="http://schemas.openxmlformats.org/officeDocument/2006/docPropsVTypes">
  <Template>Headlines</Template>
  <TotalTime>46</TotalTime>
  <Words>977</Words>
  <Application>Microsoft Macintosh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Schoolbook</vt:lpstr>
      <vt:lpstr>Corbel</vt:lpstr>
      <vt:lpstr>Arial</vt:lpstr>
      <vt:lpstr>Headlines</vt:lpstr>
      <vt:lpstr>EVOLUTIONARY COMPUTATION IN CONTINUOUS OPTIMIZATION AND MACHINE LEARNING </vt:lpstr>
      <vt:lpstr>Introduction</vt:lpstr>
      <vt:lpstr>Optimization</vt:lpstr>
      <vt:lpstr>Evolutionary Computation</vt:lpstr>
      <vt:lpstr>Thesis Purpose</vt:lpstr>
      <vt:lpstr>Background</vt:lpstr>
      <vt:lpstr>Evolutionary Algorithms</vt:lpstr>
      <vt:lpstr>Evolutionary Algorithms: Concepts 1</vt:lpstr>
      <vt:lpstr>Evolutionary Algorithms: Concepts 2</vt:lpstr>
      <vt:lpstr>Traditional Evolutionary Algorithms</vt:lpstr>
      <vt:lpstr>Emerging Evolutionary Algorithms</vt:lpstr>
      <vt:lpstr>Machine Learning Concepts</vt:lpstr>
      <vt:lpstr>Related Work</vt:lpstr>
      <vt:lpstr>Roots</vt:lpstr>
      <vt:lpstr>Recent Research</vt:lpstr>
      <vt:lpstr>Research: Differential Evolution</vt:lpstr>
      <vt:lpstr>Research: Particle Swarm Optimization</vt:lpstr>
      <vt:lpstr>Research: Estimation of Distribution Algorithms </vt:lpstr>
      <vt:lpstr>Research: Machine Learning and Evolutionary Computation</vt:lpstr>
      <vt:lpstr>Contributions</vt:lpstr>
      <vt:lpstr>Problem formulation</vt:lpstr>
      <vt:lpstr>Research Questions  </vt:lpstr>
      <vt:lpstr>Outcomes</vt:lpstr>
      <vt:lpstr>Time plan</vt:lpstr>
      <vt:lpstr>Time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COMPUTATION IN CONTINUOUS OPTIMIZATION AND MACHINE LEARNING </dc:title>
  <dc:creator>Leslie Dahlberg</dc:creator>
  <cp:lastModifiedBy>Leslie Dahlberg</cp:lastModifiedBy>
  <cp:revision>6</cp:revision>
  <dcterms:created xsi:type="dcterms:W3CDTF">2017-04-07T09:49:53Z</dcterms:created>
  <dcterms:modified xsi:type="dcterms:W3CDTF">2017-04-07T10:36:01Z</dcterms:modified>
</cp:coreProperties>
</file>