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3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69" r:id="rId12"/>
    <p:sldId id="281" r:id="rId13"/>
    <p:sldId id="282" r:id="rId14"/>
    <p:sldId id="283" r:id="rId15"/>
    <p:sldId id="270" r:id="rId16"/>
    <p:sldId id="25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0" r:id="rId25"/>
    <p:sldId id="278" r:id="rId26"/>
    <p:sldId id="279" r:id="rId27"/>
    <p:sldId id="261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642990-1EDF-294C-A1F1-9492F6E1347D}">
          <p14:sldIdLst>
            <p14:sldId id="256"/>
          </p14:sldIdLst>
        </p14:section>
        <p14:section name="Introduction" id="{659F2387-ABE0-1C45-A227-2E968DEAF1D9}">
          <p14:sldIdLst>
            <p14:sldId id="257"/>
            <p14:sldId id="262"/>
            <p14:sldId id="263"/>
            <p14:sldId id="264"/>
          </p14:sldIdLst>
        </p14:section>
        <p14:section name="Background" id="{7CC278DF-4790-F742-916F-D85CD4021DA0}">
          <p14:sldIdLst>
            <p14:sldId id="258"/>
            <p14:sldId id="265"/>
            <p14:sldId id="266"/>
            <p14:sldId id="267"/>
            <p14:sldId id="268"/>
            <p14:sldId id="269"/>
            <p14:sldId id="281"/>
            <p14:sldId id="282"/>
            <p14:sldId id="283"/>
            <p14:sldId id="270"/>
          </p14:sldIdLst>
        </p14:section>
        <p14:section name="Related Work" id="{F22B924D-A276-CD4A-9D9C-8310EB23710B}">
          <p14:sldIdLst>
            <p14:sldId id="259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Problem Formulation" id="{58A4176D-C3F1-5448-A93C-8B2601DE78F7}">
          <p14:sldIdLst>
            <p14:sldId id="260"/>
            <p14:sldId id="278"/>
            <p14:sldId id="279"/>
          </p14:sldIdLst>
        </p14:section>
        <p14:section name="Time Plan" id="{23B4BCA3-8404-114A-8E5F-04EF9F918347}">
          <p14:sldIdLst>
            <p14:sldId id="26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2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26F7E3A-B166-407D-9866-32884E7D5B37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8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3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0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0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65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68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98624D31-43A5-475A-80CF-332C9F6DCF35}" type="datetimeFigureOut">
              <a:rPr lang="en-US" smtClean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572819" cy="4268965"/>
          </a:xfrm>
        </p:spPr>
        <p:txBody>
          <a:bodyPr>
            <a:noAutofit/>
          </a:bodyPr>
          <a:lstStyle/>
          <a:p>
            <a:r>
              <a:rPr lang="en-US" sz="5400" dirty="0" smtClean="0"/>
              <a:t>EVOLUTIONARY COMPUTATION IN CONTINUOUS OPTIMIZATION AND MACHINE LEARNING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and planning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Traditional </a:t>
            </a:r>
            <a:r>
              <a:rPr lang="en-US" sz="4400" dirty="0" smtClean="0"/>
              <a:t>Evolutionary Algorithms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Genetic Algorithms</a:t>
            </a:r>
          </a:p>
          <a:p>
            <a:r>
              <a:rPr lang="en-US" b="1" dirty="0" smtClean="0"/>
              <a:t>Evolution Strategy</a:t>
            </a:r>
          </a:p>
          <a:p>
            <a:r>
              <a:rPr lang="en-US" b="1" dirty="0" smtClean="0"/>
              <a:t>Evolutionary Programming</a:t>
            </a:r>
          </a:p>
          <a:p>
            <a:r>
              <a:rPr lang="en-US" b="1" dirty="0" smtClean="0"/>
              <a:t>Genetic Programming</a:t>
            </a:r>
          </a:p>
        </p:txBody>
      </p:sp>
    </p:spTree>
    <p:extLst>
      <p:ext uri="{BB962C8B-B14F-4D97-AF65-F5344CB8AC3E}">
        <p14:creationId xmlns:p14="http://schemas.microsoft.com/office/powerpoint/2010/main" val="4332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Emerging </a:t>
            </a:r>
            <a:r>
              <a:rPr lang="en-US" sz="4400" dirty="0" smtClean="0"/>
              <a:t>Evolutionary Algorithms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Differential Evolution</a:t>
            </a:r>
          </a:p>
          <a:p>
            <a:r>
              <a:rPr lang="en-US" b="1" dirty="0"/>
              <a:t>Particle Swarm Optimization </a:t>
            </a:r>
            <a:endParaRPr lang="en-US" b="1" dirty="0" smtClean="0"/>
          </a:p>
          <a:p>
            <a:r>
              <a:rPr lang="en-US" b="1" dirty="0"/>
              <a:t>Estimation of Distribution Algorithm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3900"/>
            <a:ext cx="6248400" cy="23224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Individuals are mutated using the differences between individual vectors</a:t>
            </a:r>
          </a:p>
          <a:p>
            <a:r>
              <a:rPr lang="en-US" dirty="0" smtClean="0"/>
              <a:t>New individuals replace old individuals only if they perform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Particle Swarm Optimization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3470"/>
            <a:ext cx="6248400" cy="23233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Works with swarms of individuals which follow both their own “intuition” and the swarm as a whole</a:t>
            </a:r>
          </a:p>
          <a:p>
            <a:r>
              <a:rPr lang="en-US" dirty="0" smtClean="0"/>
              <a:t>Uses an update formula to accomplish variation: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23" y="5004403"/>
            <a:ext cx="7183677" cy="9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Estimation of Distribution Algorithm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23" y="541338"/>
            <a:ext cx="5121554" cy="248761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Uses probability distributions to record and sample good solutions</a:t>
            </a:r>
          </a:p>
          <a:p>
            <a:r>
              <a:rPr lang="en-US" dirty="0" smtClean="0"/>
              <a:t>Different types of distributions provide different results</a:t>
            </a:r>
          </a:p>
          <a:p>
            <a:r>
              <a:rPr lang="en-US" dirty="0" smtClean="0"/>
              <a:t>The choice of distribution depends on the complexity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5143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Machine Learning</a:t>
            </a:r>
            <a:br>
              <a:rPr lang="en-US" sz="4400" b="1" dirty="0" smtClean="0"/>
            </a:br>
            <a:r>
              <a:rPr lang="en-US" sz="4400" dirty="0" smtClean="0"/>
              <a:t>Concepts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</a:p>
          <a:p>
            <a:pPr lvl="1"/>
            <a:r>
              <a:rPr lang="en-US" dirty="0" smtClean="0"/>
              <a:t>Feed-Forward Neural Networks</a:t>
            </a:r>
          </a:p>
          <a:p>
            <a:pPr lvl="1"/>
            <a:r>
              <a:rPr lang="en-US" dirty="0" smtClean="0"/>
              <a:t>Back-propagation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86854"/>
            <a:ext cx="4937622" cy="40948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06" y="4712070"/>
            <a:ext cx="25146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06" y="2659954"/>
            <a:ext cx="2514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Research, Emerging Evolutionary Algorithms and 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Ideas around evolutionary computation began emerging in </a:t>
            </a:r>
            <a:r>
              <a:rPr lang="en-US" b="1" dirty="0"/>
              <a:t>1950s </a:t>
            </a:r>
          </a:p>
          <a:p>
            <a:r>
              <a:rPr lang="en-US" dirty="0"/>
              <a:t>Several researchers, </a:t>
            </a:r>
            <a:r>
              <a:rPr lang="en-US" dirty="0" smtClean="0"/>
              <a:t>independently </a:t>
            </a:r>
            <a:r>
              <a:rPr lang="en-US" dirty="0"/>
              <a:t>from each-other, created algorithms which were inspired by natural Darwinian principles, these include </a:t>
            </a:r>
            <a:r>
              <a:rPr lang="en-US" b="1" dirty="0"/>
              <a:t>Holland’s Genetic Algorithms</a:t>
            </a:r>
            <a:r>
              <a:rPr lang="en-US" dirty="0"/>
              <a:t>, </a:t>
            </a:r>
            <a:r>
              <a:rPr lang="en-US" b="1" dirty="0" err="1"/>
              <a:t>Schwefel’s</a:t>
            </a:r>
            <a:r>
              <a:rPr lang="en-US" b="1" dirty="0"/>
              <a:t> and </a:t>
            </a:r>
            <a:r>
              <a:rPr lang="en-US" b="1" dirty="0" err="1"/>
              <a:t>Rechenberg’s</a:t>
            </a:r>
            <a:r>
              <a:rPr lang="en-US" b="1" dirty="0"/>
              <a:t> Evolution Strategies </a:t>
            </a:r>
            <a:r>
              <a:rPr lang="en-US" dirty="0"/>
              <a:t>and </a:t>
            </a:r>
            <a:r>
              <a:rPr lang="en-US" b="1" dirty="0" err="1"/>
              <a:t>Fogel’s</a:t>
            </a:r>
            <a:r>
              <a:rPr lang="en-US" b="1" dirty="0"/>
              <a:t> Evolutionary Programming</a:t>
            </a:r>
            <a:r>
              <a:rPr lang="en-US" dirty="0"/>
              <a:t>. </a:t>
            </a:r>
          </a:p>
          <a:p>
            <a:r>
              <a:rPr lang="en-US" dirty="0"/>
              <a:t>Research has shown that </a:t>
            </a:r>
            <a:r>
              <a:rPr lang="en-US" b="1" dirty="0"/>
              <a:t>no single algorithm can perform better than all other algorithms </a:t>
            </a:r>
            <a:r>
              <a:rPr lang="en-US" dirty="0"/>
              <a:t>on average. This has been referred to as the ‘no-free-lunch’ and current solutions instead aim at finding better solutions to specific problems by exploiting inherent biases in the problem.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</a:p>
          <a:p>
            <a:r>
              <a:rPr lang="en-US" dirty="0"/>
              <a:t>M</a:t>
            </a:r>
            <a:r>
              <a:rPr lang="en-US" dirty="0" smtClean="0"/>
              <a:t>ulti-population models</a:t>
            </a:r>
          </a:p>
          <a:p>
            <a:r>
              <a:rPr lang="en-US" dirty="0"/>
              <a:t>M</a:t>
            </a:r>
            <a:r>
              <a:rPr lang="en-US" dirty="0" smtClean="0"/>
              <a:t>ulti-objective optimization</a:t>
            </a:r>
          </a:p>
          <a:p>
            <a:r>
              <a:rPr lang="en-US" dirty="0"/>
              <a:t>D</a:t>
            </a:r>
            <a:r>
              <a:rPr lang="en-US" dirty="0" smtClean="0"/>
              <a:t>ynamic environments</a:t>
            </a:r>
          </a:p>
          <a:p>
            <a:r>
              <a:rPr lang="en-US" dirty="0" smtClean="0"/>
              <a:t>Evolving </a:t>
            </a:r>
            <a:r>
              <a:rPr lang="en-US" dirty="0"/>
              <a:t>executable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Research: </a:t>
            </a:r>
            <a:r>
              <a:rPr lang="en-US" sz="4400" b="1" dirty="0" smtClean="0"/>
              <a:t>Differential Evolution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onceived </a:t>
            </a:r>
            <a:r>
              <a:rPr lang="en-US" dirty="0"/>
              <a:t>in 1995 by </a:t>
            </a:r>
            <a:r>
              <a:rPr lang="en-US" b="1" dirty="0" err="1"/>
              <a:t>Storn</a:t>
            </a:r>
            <a:r>
              <a:rPr lang="en-US" b="1" dirty="0"/>
              <a:t> and </a:t>
            </a:r>
            <a:r>
              <a:rPr lang="en-US" b="1" dirty="0" smtClean="0"/>
              <a:t>Price</a:t>
            </a: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</a:t>
            </a:r>
            <a:r>
              <a:rPr lang="en-US" b="1" dirty="0"/>
              <a:t>the best algorithms</a:t>
            </a:r>
            <a:r>
              <a:rPr lang="en-US" dirty="0"/>
              <a:t> in continuous optimization </a:t>
            </a:r>
          </a:p>
          <a:p>
            <a:r>
              <a:rPr lang="en-US" dirty="0" smtClean="0"/>
              <a:t> Hybrids </a:t>
            </a:r>
            <a:r>
              <a:rPr lang="en-US" dirty="0"/>
              <a:t>of the algorithm </a:t>
            </a:r>
          </a:p>
          <a:p>
            <a:pPr lvl="1"/>
            <a:r>
              <a:rPr lang="en-US" dirty="0"/>
              <a:t>self-adaptive DE </a:t>
            </a:r>
          </a:p>
          <a:p>
            <a:pPr lvl="1"/>
            <a:r>
              <a:rPr lang="en-US" dirty="0"/>
              <a:t>opposition-based DE </a:t>
            </a:r>
          </a:p>
          <a:p>
            <a:pPr lvl="1"/>
            <a:r>
              <a:rPr lang="en-US" dirty="0"/>
              <a:t>DE with global and local neighborhoods </a:t>
            </a:r>
          </a:p>
          <a:p>
            <a:r>
              <a:rPr lang="en-US" dirty="0"/>
              <a:t>DE uses </a:t>
            </a:r>
            <a:r>
              <a:rPr lang="en-US" b="1" dirty="0"/>
              <a:t>very few parameters </a:t>
            </a:r>
            <a:r>
              <a:rPr lang="en-US" dirty="0"/>
              <a:t>and the effects of altering these parameters have been well studied </a:t>
            </a:r>
          </a:p>
          <a:p>
            <a:r>
              <a:rPr lang="en-US" dirty="0"/>
              <a:t>DE comes in a total of </a:t>
            </a:r>
            <a:r>
              <a:rPr lang="en-US" b="1" dirty="0"/>
              <a:t>10 different varieties </a:t>
            </a:r>
          </a:p>
          <a:p>
            <a:pPr lvl="1"/>
            <a:r>
              <a:rPr lang="en-US" dirty="0"/>
              <a:t>DE/best/1/bin generally yields the best results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Introduction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Optimization &amp; Evolutionary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Research: </a:t>
            </a:r>
            <a:r>
              <a:rPr lang="en-US" sz="4000" b="1" dirty="0" smtClean="0"/>
              <a:t>Particle Swarm Optimization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Most </a:t>
            </a:r>
            <a:r>
              <a:rPr lang="en-US" b="1" dirty="0"/>
              <a:t>widely used swarm </a:t>
            </a:r>
            <a:r>
              <a:rPr lang="en-US" b="1" dirty="0" smtClean="0"/>
              <a:t>intelligence </a:t>
            </a:r>
            <a:r>
              <a:rPr lang="en-US" b="1" dirty="0"/>
              <a:t>algorithm</a:t>
            </a:r>
            <a:r>
              <a:rPr lang="en-US" dirty="0"/>
              <a:t> to date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odified </a:t>
            </a:r>
            <a:r>
              <a:rPr lang="en-US" dirty="0"/>
              <a:t>versions </a:t>
            </a:r>
            <a:endParaRPr lang="en-US" dirty="0" smtClean="0"/>
          </a:p>
          <a:p>
            <a:pPr lvl="1"/>
            <a:r>
              <a:rPr lang="en-US" dirty="0"/>
              <a:t>quantum-behaved PSO </a:t>
            </a:r>
          </a:p>
          <a:p>
            <a:pPr lvl="1"/>
            <a:r>
              <a:rPr lang="en-US" dirty="0"/>
              <a:t>bare-bones PSO </a:t>
            </a:r>
          </a:p>
          <a:p>
            <a:pPr lvl="1"/>
            <a:r>
              <a:rPr lang="en-US" dirty="0"/>
              <a:t>chaotic PSO </a:t>
            </a:r>
          </a:p>
          <a:p>
            <a:pPr lvl="1"/>
            <a:r>
              <a:rPr lang="en-US" dirty="0"/>
              <a:t>fuzzy PSO </a:t>
            </a:r>
          </a:p>
          <a:p>
            <a:pPr lvl="1"/>
            <a:r>
              <a:rPr lang="en-US" dirty="0"/>
              <a:t>PSOT-VAC </a:t>
            </a:r>
          </a:p>
          <a:p>
            <a:pPr lvl="1"/>
            <a:r>
              <a:rPr lang="en-US" dirty="0"/>
              <a:t>opposition-based PSO </a:t>
            </a:r>
          </a:p>
          <a:p>
            <a:r>
              <a:rPr lang="en-US" dirty="0"/>
              <a:t>H</a:t>
            </a:r>
            <a:r>
              <a:rPr lang="en-US" dirty="0" smtClean="0"/>
              <a:t>ybridized </a:t>
            </a:r>
            <a:r>
              <a:rPr lang="en-US" dirty="0"/>
              <a:t>with other </a:t>
            </a:r>
            <a:r>
              <a:rPr lang="en-US" dirty="0" smtClean="0"/>
              <a:t>evolutionary algorithms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Research: </a:t>
            </a:r>
            <a:r>
              <a:rPr lang="en-US" sz="4000" b="1" dirty="0"/>
              <a:t>Estimation of Distribution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probabilistic models to solve complex optimization problems </a:t>
            </a:r>
          </a:p>
          <a:p>
            <a:r>
              <a:rPr lang="en-US" b="1" dirty="0"/>
              <a:t>S</a:t>
            </a:r>
            <a:r>
              <a:rPr lang="en-US" b="1" dirty="0" smtClean="0"/>
              <a:t>uccessful </a:t>
            </a:r>
            <a:r>
              <a:rPr lang="en-US" b="1" dirty="0"/>
              <a:t>at many engineering problems which at which other algorithms have failed </a:t>
            </a:r>
            <a:endParaRPr lang="en-US" b="1" dirty="0" smtClean="0"/>
          </a:p>
          <a:p>
            <a:pPr lvl="1"/>
            <a:r>
              <a:rPr lang="en-US" dirty="0"/>
              <a:t>military antenna design, protein structure prediction, clustering of genes, chemotherapy optimization, portfolio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Improvements	</a:t>
            </a:r>
            <a:endParaRPr lang="en-US" dirty="0"/>
          </a:p>
          <a:p>
            <a:pPr lvl="1"/>
            <a:r>
              <a:rPr lang="en-US" dirty="0"/>
              <a:t>Parallelization of fitness evaluation </a:t>
            </a:r>
            <a:r>
              <a:rPr lang="en-US" dirty="0" smtClean="0"/>
              <a:t>and model building</a:t>
            </a:r>
          </a:p>
          <a:p>
            <a:pPr lvl="1"/>
            <a:r>
              <a:rPr lang="en-US" dirty="0"/>
              <a:t>Local optimization techniques </a:t>
            </a:r>
            <a:r>
              <a:rPr lang="en-US" dirty="0" smtClean="0"/>
              <a:t>(</a:t>
            </a:r>
            <a:r>
              <a:rPr lang="en-US" dirty="0"/>
              <a:t>deterministic hill </a:t>
            </a:r>
            <a:r>
              <a:rPr lang="en-US" dirty="0" smtClean="0"/>
              <a:t>climbing)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Research: </a:t>
            </a:r>
            <a:r>
              <a:rPr lang="en-US" sz="4000" b="1" dirty="0" smtClean="0"/>
              <a:t>Machine Learning and Evolutionary Computation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attempts have therefore been made to combine the two </a:t>
            </a:r>
          </a:p>
          <a:p>
            <a:r>
              <a:rPr lang="en-US" dirty="0"/>
              <a:t>ML has been used to improve EC optimization algorithms </a:t>
            </a:r>
          </a:p>
          <a:p>
            <a:r>
              <a:rPr lang="en-US" dirty="0"/>
              <a:t>EC </a:t>
            </a:r>
            <a:r>
              <a:rPr lang="en-US" dirty="0" smtClean="0"/>
              <a:t>has been used to </a:t>
            </a:r>
            <a:r>
              <a:rPr lang="en-US" dirty="0"/>
              <a:t>improve ML </a:t>
            </a:r>
            <a:r>
              <a:rPr lang="en-US" dirty="0" smtClean="0"/>
              <a:t>techniques</a:t>
            </a:r>
          </a:p>
          <a:p>
            <a:pPr lvl="1"/>
            <a:r>
              <a:rPr lang="en-US" b="1" dirty="0"/>
              <a:t>U</a:t>
            </a:r>
            <a:r>
              <a:rPr lang="en-US" b="1" dirty="0" smtClean="0"/>
              <a:t>sing </a:t>
            </a:r>
            <a:r>
              <a:rPr lang="en-US" b="1" dirty="0"/>
              <a:t>DE to optimize feed-forward neural networks </a:t>
            </a:r>
            <a:endParaRPr lang="en-US" b="1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PSO to initialize weights and biases in a neural network before training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Contributions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 is a an interesting alternative to traditional approaches in machine learning and continuous optimization and while algorithms such as DE, PSO, etc. have been compared on mathematical benchmarks </a:t>
            </a:r>
            <a:r>
              <a:rPr lang="en-US" dirty="0" smtClean="0"/>
              <a:t>before, </a:t>
            </a:r>
            <a:r>
              <a:rPr lang="en-US" b="1" dirty="0"/>
              <a:t>the application of EC to machine learning has not been studied with as much detail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/>
              <a:t>primary contribution to the field will be to </a:t>
            </a:r>
            <a:r>
              <a:rPr lang="en-US" b="1" dirty="0"/>
              <a:t>find what algorithms work best for different ML problems</a:t>
            </a:r>
            <a:r>
              <a:rPr lang="en-US" dirty="0"/>
              <a:t> and based on this propose ML-specific improvements. </a:t>
            </a:r>
          </a:p>
        </p:txBody>
      </p:sp>
    </p:spTree>
    <p:extLst>
      <p:ext uri="{BB962C8B-B14F-4D97-AF65-F5344CB8AC3E}">
        <p14:creationId xmlns:p14="http://schemas.microsoft.com/office/powerpoint/2010/main" val="4341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Benchmarks, Measurements and New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DE, PSO and EDA perform comparatively when applied to mathematical </a:t>
            </a:r>
            <a:r>
              <a:rPr lang="en-US" dirty="0" smtClean="0"/>
              <a:t>optimization </a:t>
            </a:r>
            <a:r>
              <a:rPr lang="en-US" dirty="0"/>
              <a:t>problems? </a:t>
            </a:r>
          </a:p>
          <a:p>
            <a:r>
              <a:rPr lang="en-US" dirty="0"/>
              <a:t>How do DE, PSO and EDA perform comparatively when applied to machine learning </a:t>
            </a:r>
            <a:r>
              <a:rPr lang="en-US" dirty="0" smtClean="0"/>
              <a:t>problems </a:t>
            </a:r>
            <a:r>
              <a:rPr lang="en-US" dirty="0"/>
              <a:t>such as neural network optimization and artificial intelligence in games </a:t>
            </a:r>
          </a:p>
          <a:p>
            <a:r>
              <a:rPr lang="en-US" dirty="0"/>
              <a:t>How are DE, PSO and EDA suited to these different problems? </a:t>
            </a:r>
          </a:p>
          <a:p>
            <a:r>
              <a:rPr lang="en-US" dirty="0"/>
              <a:t>Can an improved algorithm which draws inspiration from the design of DE, PSO and/or EDA outperform any of them in some/all of the aforementioned benchmarks and problem sets?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DE, PSO, EDA on mathematical optimization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Benchmark </a:t>
            </a:r>
            <a:r>
              <a:rPr lang="en-US" dirty="0"/>
              <a:t>DE, PSO, EDA on machine learning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Develop </a:t>
            </a:r>
            <a:r>
              <a:rPr lang="en-US" dirty="0"/>
              <a:t>a new algorithm inspired by DE, PSO and/or </a:t>
            </a:r>
            <a:r>
              <a:rPr lang="en-US" dirty="0" smtClean="0"/>
              <a:t>EDA</a:t>
            </a:r>
          </a:p>
          <a:p>
            <a:r>
              <a:rPr lang="en-US" dirty="0" smtClean="0"/>
              <a:t>Benchmark </a:t>
            </a:r>
            <a:r>
              <a:rPr lang="en-US" dirty="0"/>
              <a:t>the new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Compare </a:t>
            </a:r>
            <a:r>
              <a:rPr lang="en-US" dirty="0"/>
              <a:t>the new algorithm with DE, PSO and EDA and draw conclusions from the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first two weeks </a:t>
            </a:r>
            <a:r>
              <a:rPr lang="en-US" dirty="0"/>
              <a:t>will serve as an introduction to the topic and the </a:t>
            </a:r>
            <a:r>
              <a:rPr lang="en-US" b="1" dirty="0"/>
              <a:t>introduction</a:t>
            </a:r>
            <a:r>
              <a:rPr lang="en-US" dirty="0"/>
              <a:t> and </a:t>
            </a:r>
            <a:r>
              <a:rPr lang="en-US" b="1" dirty="0"/>
              <a:t>background</a:t>
            </a:r>
            <a:r>
              <a:rPr lang="en-US" dirty="0"/>
              <a:t> section of the report will be completed during this period. This will guarantee that they will be available in time for the status and planning </a:t>
            </a:r>
            <a:r>
              <a:rPr lang="en-US" dirty="0" smtClean="0"/>
              <a:t>seminary.</a:t>
            </a:r>
          </a:p>
          <a:p>
            <a:r>
              <a:rPr lang="en-US" dirty="0" smtClean="0"/>
              <a:t>After </a:t>
            </a:r>
            <a:r>
              <a:rPr lang="en-US" dirty="0"/>
              <a:t>this, deeper inquiry into the </a:t>
            </a:r>
            <a:r>
              <a:rPr lang="en-US" b="1" dirty="0"/>
              <a:t>main algorithms </a:t>
            </a:r>
            <a:r>
              <a:rPr lang="en-US" dirty="0"/>
              <a:t>of the thesis will be conducted and the first </a:t>
            </a:r>
            <a:r>
              <a:rPr lang="en-US" b="1" dirty="0"/>
              <a:t>implementation prototypes </a:t>
            </a:r>
            <a:r>
              <a:rPr lang="en-US" dirty="0"/>
              <a:t>will be constructed. During this time </a:t>
            </a:r>
            <a:r>
              <a:rPr lang="en-US" b="1" dirty="0"/>
              <a:t>a benchmark methodology </a:t>
            </a:r>
            <a:r>
              <a:rPr lang="en-US" dirty="0"/>
              <a:t>will also be decided. This phase might occupy </a:t>
            </a:r>
            <a:r>
              <a:rPr lang="en-US" b="1" dirty="0"/>
              <a:t>1 - 3 </a:t>
            </a:r>
            <a:r>
              <a:rPr lang="en-US" b="1" dirty="0" smtClean="0"/>
              <a:t>weeks.</a:t>
            </a:r>
          </a:p>
          <a:p>
            <a:r>
              <a:rPr lang="en-US" dirty="0" smtClean="0"/>
              <a:t>It will </a:t>
            </a:r>
            <a:r>
              <a:rPr lang="en-US" dirty="0"/>
              <a:t>be followed by </a:t>
            </a:r>
            <a:r>
              <a:rPr lang="en-US" b="1" dirty="0"/>
              <a:t>a benchmark </a:t>
            </a:r>
            <a:r>
              <a:rPr lang="en-US" dirty="0"/>
              <a:t>and an investigation of how to apply the algorithms to </a:t>
            </a:r>
            <a:r>
              <a:rPr lang="en-US" b="1" dirty="0"/>
              <a:t>machine learning problems</a:t>
            </a:r>
            <a:r>
              <a:rPr lang="en-US" dirty="0"/>
              <a:t>. This will probably occupy </a:t>
            </a:r>
            <a:r>
              <a:rPr lang="en-US" b="1" dirty="0"/>
              <a:t>one </a:t>
            </a:r>
            <a:r>
              <a:rPr lang="en-US" b="1" dirty="0" smtClean="0"/>
              <a:t>week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will </a:t>
            </a:r>
            <a:r>
              <a:rPr lang="en-US" dirty="0"/>
              <a:t>be followed by the development of an </a:t>
            </a:r>
            <a:r>
              <a:rPr lang="en-US" b="1" dirty="0"/>
              <a:t>improved algorithm </a:t>
            </a:r>
            <a:r>
              <a:rPr lang="en-US" dirty="0"/>
              <a:t>and the implementation of </a:t>
            </a:r>
            <a:r>
              <a:rPr lang="en-US" b="1" dirty="0"/>
              <a:t>the machine learning benchmarks. </a:t>
            </a:r>
            <a:endParaRPr lang="en-US" b="1" dirty="0" smtClean="0"/>
          </a:p>
          <a:p>
            <a:r>
              <a:rPr lang="en-US" dirty="0" smtClean="0"/>
              <a:t>After </a:t>
            </a:r>
            <a:r>
              <a:rPr lang="en-US" dirty="0"/>
              <a:t>this a </a:t>
            </a:r>
            <a:r>
              <a:rPr lang="en-US" b="1" dirty="0"/>
              <a:t>complete benchmark </a:t>
            </a:r>
            <a:r>
              <a:rPr lang="en-US" dirty="0"/>
              <a:t>of all four algorithms on both standard functions and machine learning problems will be </a:t>
            </a:r>
            <a:r>
              <a:rPr lang="en-US" dirty="0" err="1" smtClean="0"/>
              <a:t>conducted.his</a:t>
            </a:r>
            <a:r>
              <a:rPr lang="en-US" dirty="0" smtClean="0"/>
              <a:t> </a:t>
            </a:r>
            <a:r>
              <a:rPr lang="en-US" dirty="0"/>
              <a:t>should leave enough time over to fine tune the new algorithm and finalize the report before the end of the course/project period.</a:t>
            </a:r>
          </a:p>
        </p:txBody>
      </p:sp>
    </p:spTree>
    <p:extLst>
      <p:ext uri="{BB962C8B-B14F-4D97-AF65-F5344CB8AC3E}">
        <p14:creationId xmlns:p14="http://schemas.microsoft.com/office/powerpoint/2010/main" val="7728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Optimization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25024"/>
            <a:ext cx="6248400" cy="1920240"/>
          </a:xfr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78" y="3713163"/>
            <a:ext cx="3283843" cy="2481262"/>
          </a:xfrm>
        </p:spPr>
      </p:pic>
    </p:spTree>
    <p:extLst>
      <p:ext uri="{BB962C8B-B14F-4D97-AF65-F5344CB8AC3E}">
        <p14:creationId xmlns:p14="http://schemas.microsoft.com/office/powerpoint/2010/main" val="7735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Evolutionary Computation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Evolutionary computation focuses on </a:t>
            </a:r>
            <a:r>
              <a:rPr lang="en-US" b="1" dirty="0"/>
              <a:t>problem solving algorithms</a:t>
            </a:r>
            <a:r>
              <a:rPr lang="en-US" dirty="0"/>
              <a:t> which draw inspiration from </a:t>
            </a:r>
            <a:r>
              <a:rPr lang="en-US" b="1" dirty="0"/>
              <a:t>natural processes</a:t>
            </a:r>
            <a:r>
              <a:rPr lang="en-US" dirty="0"/>
              <a:t>. </a:t>
            </a:r>
          </a:p>
          <a:p>
            <a:r>
              <a:rPr lang="en-US" dirty="0"/>
              <a:t>The basic rationale of the field is to adapt the </a:t>
            </a:r>
            <a:r>
              <a:rPr lang="en-US" b="1" dirty="0"/>
              <a:t>mathematical models of biological Darwinian evolution </a:t>
            </a:r>
            <a:r>
              <a:rPr lang="en-US" dirty="0"/>
              <a:t>to optimization problems. </a:t>
            </a:r>
          </a:p>
          <a:p>
            <a:r>
              <a:rPr lang="en-US" dirty="0"/>
              <a:t>The usefulness of this can be illustrated by imagining that an </a:t>
            </a:r>
            <a:r>
              <a:rPr lang="en-US" b="1" dirty="0"/>
              <a:t>organism acts as an “input” to the “model” of it’s natural environment</a:t>
            </a:r>
            <a:r>
              <a:rPr lang="en-US" dirty="0"/>
              <a:t> and produces an “output” in the form of offspring. Through multiple iterations biological evolution culls the population of organisms, only keeping the fit </a:t>
            </a:r>
            <a:r>
              <a:rPr lang="en-US" dirty="0" smtClean="0"/>
              <a:t>specimen</a:t>
            </a:r>
            <a:r>
              <a:rPr lang="en-US" dirty="0"/>
              <a:t>, to produce organisms which become continuously better adapted to their environments.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xplore </a:t>
            </a:r>
            <a:r>
              <a:rPr lang="en-US" dirty="0"/>
              <a:t>the performance and usefulness of three emerging evolutionary algorithms: </a:t>
            </a:r>
            <a:endParaRPr lang="en-US" dirty="0" smtClean="0"/>
          </a:p>
          <a:p>
            <a:pPr lvl="1"/>
            <a:r>
              <a:rPr lang="en-US" b="1" dirty="0"/>
              <a:t>D</a:t>
            </a:r>
            <a:r>
              <a:rPr lang="en-US" b="1" dirty="0" smtClean="0"/>
              <a:t>ifferential evolution</a:t>
            </a:r>
            <a:endParaRPr lang="en-US" dirty="0"/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article </a:t>
            </a:r>
            <a:r>
              <a:rPr lang="en-US" b="1" dirty="0"/>
              <a:t>swarm </a:t>
            </a:r>
            <a:r>
              <a:rPr lang="en-US" b="1" dirty="0" smtClean="0"/>
              <a:t>optimization</a:t>
            </a:r>
            <a:endParaRPr lang="en-US" dirty="0"/>
          </a:p>
          <a:p>
            <a:pPr lvl="1"/>
            <a:r>
              <a:rPr lang="en-US" b="1" dirty="0"/>
              <a:t>E</a:t>
            </a:r>
            <a:r>
              <a:rPr lang="en-US" b="1" dirty="0" smtClean="0"/>
              <a:t>stimation </a:t>
            </a:r>
            <a:r>
              <a:rPr lang="en-US" b="1" dirty="0"/>
              <a:t>of </a:t>
            </a:r>
            <a:r>
              <a:rPr lang="en-US" b="1" dirty="0" smtClean="0"/>
              <a:t>distribution </a:t>
            </a:r>
            <a:r>
              <a:rPr lang="en-US" b="1" dirty="0"/>
              <a:t>algorithms</a:t>
            </a:r>
            <a:r>
              <a:rPr lang="en-US" dirty="0"/>
              <a:t>. </a:t>
            </a:r>
          </a:p>
          <a:p>
            <a:r>
              <a:rPr lang="en-US" dirty="0" smtClean="0"/>
              <a:t>Test them on benchmarks</a:t>
            </a:r>
          </a:p>
          <a:p>
            <a:pPr lvl="1"/>
            <a:r>
              <a:rPr lang="en-US" b="1" dirty="0" smtClean="0"/>
              <a:t>Mathematical</a:t>
            </a:r>
            <a:r>
              <a:rPr lang="en-US" dirty="0" smtClean="0"/>
              <a:t> function optimization</a:t>
            </a:r>
          </a:p>
          <a:p>
            <a:pPr lvl="1"/>
            <a:r>
              <a:rPr lang="en-US" b="1" dirty="0" smtClean="0"/>
              <a:t>Machine learning</a:t>
            </a:r>
            <a:r>
              <a:rPr lang="en-US" dirty="0" smtClean="0"/>
              <a:t> tasks</a:t>
            </a:r>
          </a:p>
          <a:p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 </a:t>
            </a:r>
            <a:r>
              <a:rPr lang="en-US" b="1" dirty="0"/>
              <a:t>new or modified algorithm </a:t>
            </a:r>
            <a:r>
              <a:rPr lang="en-US" dirty="0"/>
              <a:t>which improves upon the aforementioned ones in some aspect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Evolutionary Algorithms &amp;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Evolutionary Algorithms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Works </a:t>
            </a:r>
            <a:r>
              <a:rPr lang="en-US" dirty="0"/>
              <a:t>on the concept of </a:t>
            </a:r>
            <a:r>
              <a:rPr lang="en-US" b="1" dirty="0"/>
              <a:t>populations </a:t>
            </a:r>
            <a:endParaRPr lang="en-US" dirty="0" smtClean="0"/>
          </a:p>
          <a:p>
            <a:r>
              <a:rPr lang="en-US" dirty="0"/>
              <a:t>A population is a set of </a:t>
            </a:r>
            <a:r>
              <a:rPr lang="en-US" b="1" dirty="0"/>
              <a:t>individuals </a:t>
            </a:r>
          </a:p>
          <a:p>
            <a:r>
              <a:rPr lang="en-US" dirty="0" smtClean="0"/>
              <a:t>Individuals</a:t>
            </a:r>
            <a:r>
              <a:rPr lang="en-US" b="1" dirty="0" smtClean="0"/>
              <a:t> </a:t>
            </a:r>
            <a:r>
              <a:rPr lang="en-US" dirty="0"/>
              <a:t>contain a vector of </a:t>
            </a:r>
            <a:r>
              <a:rPr lang="en-US" b="1" dirty="0"/>
              <a:t>parameters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62" y="3713163"/>
            <a:ext cx="4294875" cy="2481262"/>
          </a:xfrm>
        </p:spPr>
      </p:pic>
    </p:spTree>
    <p:extLst>
      <p:ext uri="{BB962C8B-B14F-4D97-AF65-F5344CB8AC3E}">
        <p14:creationId xmlns:p14="http://schemas.microsoft.com/office/powerpoint/2010/main" val="12683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Evolutionary Algorithms: </a:t>
            </a:r>
            <a:r>
              <a:rPr lang="en-US" sz="4400" b="1" dirty="0" smtClean="0"/>
              <a:t>Concepts 1</a:t>
            </a:r>
            <a:endParaRPr lang="en-US" sz="4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Representation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Floating point</a:t>
            </a:r>
          </a:p>
          <a:p>
            <a:pPr lvl="1"/>
            <a:r>
              <a:rPr lang="en-US" dirty="0" smtClean="0"/>
              <a:t>Tree</a:t>
            </a:r>
          </a:p>
          <a:p>
            <a:r>
              <a:rPr lang="en-US" b="1" dirty="0" smtClean="0"/>
              <a:t>Evaluation function</a:t>
            </a:r>
          </a:p>
          <a:p>
            <a:r>
              <a:rPr lang="en-US" b="1" dirty="0" smtClean="0"/>
              <a:t>Population</a:t>
            </a:r>
          </a:p>
          <a:p>
            <a:pPr lvl="1"/>
            <a:r>
              <a:rPr lang="en-US" dirty="0" smtClean="0"/>
              <a:t>Steady state</a:t>
            </a:r>
          </a:p>
          <a:p>
            <a:pPr lvl="1"/>
            <a:r>
              <a:rPr lang="en-US" dirty="0" smtClean="0"/>
              <a:t>Generational</a:t>
            </a:r>
          </a:p>
          <a:p>
            <a:r>
              <a:rPr lang="en-US" b="1" dirty="0" smtClean="0"/>
              <a:t>Parent selection</a:t>
            </a:r>
          </a:p>
          <a:p>
            <a:pPr lvl="1"/>
            <a:r>
              <a:rPr lang="en-US" dirty="0" smtClean="0"/>
              <a:t>Fitness proportional</a:t>
            </a:r>
          </a:p>
          <a:p>
            <a:pPr lvl="1"/>
            <a:r>
              <a:rPr lang="en-US" dirty="0" smtClean="0"/>
              <a:t>Ranking</a:t>
            </a:r>
          </a:p>
          <a:p>
            <a:pPr lvl="1"/>
            <a:r>
              <a:rPr lang="en-US" dirty="0" smtClean="0"/>
              <a:t>Tournament</a:t>
            </a:r>
          </a:p>
        </p:txBody>
      </p:sp>
    </p:spTree>
    <p:extLst>
      <p:ext uri="{BB962C8B-B14F-4D97-AF65-F5344CB8AC3E}">
        <p14:creationId xmlns:p14="http://schemas.microsoft.com/office/powerpoint/2010/main" val="11132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Evolutionary Algorithms: </a:t>
            </a:r>
            <a:r>
              <a:rPr lang="en-US" sz="4400" b="1" dirty="0" smtClean="0"/>
              <a:t>Concepts 2</a:t>
            </a:r>
            <a:endParaRPr lang="en-US" sz="4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Variation</a:t>
            </a:r>
          </a:p>
          <a:p>
            <a:pPr lvl="1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Recombination</a:t>
            </a:r>
          </a:p>
          <a:p>
            <a:r>
              <a:rPr lang="en-US" b="1" dirty="0" smtClean="0"/>
              <a:t>Survivor selection</a:t>
            </a:r>
          </a:p>
          <a:p>
            <a:r>
              <a:rPr lang="en-US" b="1" dirty="0" smtClean="0"/>
              <a:t>Initialization</a:t>
            </a:r>
          </a:p>
          <a:p>
            <a:r>
              <a:rPr lang="en-US" b="1" dirty="0" smtClean="0"/>
              <a:t>Termination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9885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B2135"/>
      </a:dk2>
      <a:lt2>
        <a:srgbClr val="F4EFDF"/>
      </a:lt2>
      <a:accent1>
        <a:srgbClr val="33A485"/>
      </a:accent1>
      <a:accent2>
        <a:srgbClr val="EC6E39"/>
      </a:accent2>
      <a:accent3>
        <a:srgbClr val="D5A52C"/>
      </a:accent3>
      <a:accent4>
        <a:srgbClr val="909081"/>
      </a:accent4>
      <a:accent5>
        <a:srgbClr val="3BA1C1"/>
      </a:accent5>
      <a:accent6>
        <a:srgbClr val="916A8C"/>
      </a:accent6>
      <a:hlink>
        <a:srgbClr val="3BA1C1"/>
      </a:hlink>
      <a:folHlink>
        <a:srgbClr val="916A8C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0A845BBA-79DB-48B1-B20E-7DB1D92248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83</TotalTime>
  <Words>1059</Words>
  <Application>Microsoft Macintosh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Schoolbook</vt:lpstr>
      <vt:lpstr>Corbel</vt:lpstr>
      <vt:lpstr>Headlines</vt:lpstr>
      <vt:lpstr>EVOLUTIONARY COMPUTATION IN CONTINUOUS OPTIMIZATION AND MACHINE LEARNING </vt:lpstr>
      <vt:lpstr>Introduction</vt:lpstr>
      <vt:lpstr>Optimization</vt:lpstr>
      <vt:lpstr>Evolutionary Computation</vt:lpstr>
      <vt:lpstr>Thesis Purpose</vt:lpstr>
      <vt:lpstr>Background</vt:lpstr>
      <vt:lpstr>Evolutionary Algorithms</vt:lpstr>
      <vt:lpstr>Evolutionary Algorithms: Concepts 1</vt:lpstr>
      <vt:lpstr>Evolutionary Algorithms: Concepts 2</vt:lpstr>
      <vt:lpstr>Traditional Evolutionary Algorithms</vt:lpstr>
      <vt:lpstr>Emerging Evolutionary Algorithms</vt:lpstr>
      <vt:lpstr>Differential Evolution</vt:lpstr>
      <vt:lpstr>Particle Swarm Optimization</vt:lpstr>
      <vt:lpstr>Estimation of Distribution Algorithm</vt:lpstr>
      <vt:lpstr>Machine Learning Concepts</vt:lpstr>
      <vt:lpstr>Related Work</vt:lpstr>
      <vt:lpstr>Roots</vt:lpstr>
      <vt:lpstr>Recent Research</vt:lpstr>
      <vt:lpstr>Research: Differential Evolution</vt:lpstr>
      <vt:lpstr>Research: Particle Swarm Optimization</vt:lpstr>
      <vt:lpstr>Research: Estimation of Distribution Algorithms </vt:lpstr>
      <vt:lpstr>Research: Machine Learning and Evolutionary Computation</vt:lpstr>
      <vt:lpstr>Contributions</vt:lpstr>
      <vt:lpstr>Problem formulation</vt:lpstr>
      <vt:lpstr>Research Questions  </vt:lpstr>
      <vt:lpstr>Outcomes</vt:lpstr>
      <vt:lpstr>Time plan</vt:lpstr>
      <vt:lpstr>Time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 IN CONTINUOUS OPTIMIZATION AND MACHINE LEARNING </dc:title>
  <dc:creator>Leslie Dahlberg</dc:creator>
  <cp:lastModifiedBy>Leslie Dahlberg</cp:lastModifiedBy>
  <cp:revision>10</cp:revision>
  <dcterms:created xsi:type="dcterms:W3CDTF">2017-04-07T09:49:53Z</dcterms:created>
  <dcterms:modified xsi:type="dcterms:W3CDTF">2017-04-21T07:52:36Z</dcterms:modified>
</cp:coreProperties>
</file>